
<file path=[Content_Types].xml><?xml version="1.0" encoding="utf-8"?>
<Types xmlns="http://schemas.openxmlformats.org/package/2006/content-types">
  <Override PartName="/ppt/slides/slide47.xml" ContentType="application/vnd.openxmlformats-officedocument.presentationml.slide+xml"/>
  <Override PartName="/ppt/slides/slide94.xml" ContentType="application/vnd.openxmlformats-officedocument.presentationml.slide+xml"/>
  <Override PartName="/ppt/slides/slide142.xml" ContentType="application/vnd.openxmlformats-officedocument.presentationml.slide+xml"/>
  <Override PartName="/ppt/slides/slide120.xml" ContentType="application/vnd.openxmlformats-officedocument.presentationml.slide+xml"/>
  <Override PartName="/ppt/slides/slide218.xml" ContentType="application/vnd.openxmlformats-officedocument.presentationml.slide+xml"/>
  <Override PartName="/ppt/slides/slide265.xml" ContentType="application/vnd.openxmlformats-officedocument.presentationml.slide+xml"/>
  <Override PartName="/ppt/slides/slide25.xml" ContentType="application/vnd.openxmlformats-officedocument.presentationml.slide+xml"/>
  <Override PartName="/ppt/slides/slide72.xml" ContentType="application/vnd.openxmlformats-officedocument.presentationml.slide+xml"/>
  <Override PartName="/ppt/slides/slide388.xml" ContentType="application/vnd.openxmlformats-officedocument.presentationml.slide+xml"/>
  <Override PartName="/ppt/slideLayouts/slideLayout2.xml" ContentType="application/vnd.openxmlformats-officedocument.presentationml.slideLayout+xml"/>
  <Override PartName="/ppt/diagrams/layout9.xml" ContentType="application/vnd.openxmlformats-officedocument.drawingml.diagramLayout+xml"/>
  <Default Extension="xml" ContentType="application/xml"/>
  <Override PartName="/ppt/slides/slide50.xml" ContentType="application/vnd.openxmlformats-officedocument.presentationml.slide+xml"/>
  <Override PartName="/ppt/slides/slide243.xml" ContentType="application/vnd.openxmlformats-officedocument.presentationml.slide+xml"/>
  <Override PartName="/ppt/slides/slide290.xml" ContentType="application/vnd.openxmlformats-officedocument.presentationml.slide+xml"/>
  <Override PartName="/ppt/notesSlides/notesSlide16.xml" ContentType="application/vnd.openxmlformats-officedocument.presentationml.notesSlide+xml"/>
  <Override PartName="/ppt/slides/slide221.xml" ContentType="application/vnd.openxmlformats-officedocument.presentationml.slide+xml"/>
  <Override PartName="/ppt/slides/slide319.xml" ContentType="application/vnd.openxmlformats-officedocument.presentationml.slide+xml"/>
  <Override PartName="/ppt/slides/slide366.xml" ContentType="application/vnd.openxmlformats-officedocument.presentationml.slide+xml"/>
  <Override PartName="/ppt/slides/slide158.xml" ContentType="application/vnd.openxmlformats-officedocument.presentationml.slide+xml"/>
  <Override PartName="/ppt/slides/slide344.xml" ContentType="application/vnd.openxmlformats-officedocument.presentationml.slide+xml"/>
  <Override PartName="/ppt/slides/slide391.xml" ContentType="application/vnd.openxmlformats-officedocument.presentationml.slide+xml"/>
  <Override PartName="/ppt/slides/slide136.xml" ContentType="application/vnd.openxmlformats-officedocument.presentationml.slide+xml"/>
  <Override PartName="/ppt/slides/slide183.xml" ContentType="application/vnd.openxmlformats-officedocument.presentationml.slide+xml"/>
  <Override PartName="/ppt/diagrams/data2.xml" ContentType="application/vnd.openxmlformats-officedocument.drawingml.diagramData+xml"/>
  <Override PartName="/ppt/notesSlides/notesSlide7.xml" ContentType="application/vnd.openxmlformats-officedocument.presentationml.notesSlide+xml"/>
  <Override PartName="/ppt/slides/slide88.xml" ContentType="application/vnd.openxmlformats-officedocument.presentationml.slide+xml"/>
  <Override PartName="/ppt/slides/slide259.xml" ContentType="application/vnd.openxmlformats-officedocument.presentationml.slide+xml"/>
  <Override PartName="/ppt/slides/slide322.xml" ContentType="application/vnd.openxmlformats-officedocument.presentationml.slide+xml"/>
  <Override PartName="/ppt/diagrams/colors4.xml" ContentType="application/vnd.openxmlformats-officedocument.drawingml.diagramColors+xml"/>
  <Override PartName="/ppt/diagrams/drawing10.xml" ContentType="application/vnd.ms-office.drawingml.diagramDrawing+xml"/>
  <Override PartName="/ppt/slides/slide19.xml" ContentType="application/vnd.openxmlformats-officedocument.presentationml.slide+xml"/>
  <Override PartName="/ppt/slides/slide66.xml" ContentType="application/vnd.openxmlformats-officedocument.presentationml.slide+xml"/>
  <Override PartName="/ppt/slides/slide114.xml" ContentType="application/vnd.openxmlformats-officedocument.presentationml.slide+xml"/>
  <Override PartName="/ppt/slides/slide161.xml" ContentType="application/vnd.openxmlformats-officedocument.presentationml.slide+xml"/>
  <Override PartName="/ppt/slides/slide300.xml" ContentType="application/vnd.openxmlformats-officedocument.presentationml.slide+xml"/>
  <Default Extension="png" ContentType="image/png"/>
  <Override PartName="/ppt/slides/slide237.xml" ContentType="application/vnd.openxmlformats-officedocument.presentationml.slide+xml"/>
  <Override PartName="/ppt/slides/slide284.xml" ContentType="application/vnd.openxmlformats-officedocument.presentationml.slide+xml"/>
  <Override PartName="/ppt/theme/theme2.xml" ContentType="application/vnd.openxmlformats-officedocument.theme+xml"/>
  <Override PartName="/ppt/diagrams/quickStyle3.xml" ContentType="application/vnd.openxmlformats-officedocument.drawingml.diagramStyle+xml"/>
  <Override PartName="/ppt/slides/slide44.xml" ContentType="application/vnd.openxmlformats-officedocument.presentationml.slide+xml"/>
  <Override PartName="/ppt/slides/slide91.xml" ContentType="application/vnd.openxmlformats-officedocument.presentationml.slide+xml"/>
  <Override PartName="/ppt/slides/slide215.xml" ContentType="application/vnd.openxmlformats-officedocument.presentationml.slide+xml"/>
  <Override PartName="/ppt/slides/slide262.xml" ContentType="application/vnd.openxmlformats-officedocument.presentationml.slide+xml"/>
  <Override PartName="/ppt/slides/slide22.xml" ContentType="application/vnd.openxmlformats-officedocument.presentationml.slide+xml"/>
  <Override PartName="/ppt/slides/slide199.xml" ContentType="application/vnd.openxmlformats-officedocument.presentationml.slide+xml"/>
  <Override PartName="/ppt/diagrams/layout6.xml" ContentType="application/vnd.openxmlformats-officedocument.drawingml.diagramLayout+xml"/>
  <Override PartName="/ppt/slides/slide240.xml" ContentType="application/vnd.openxmlformats-officedocument.presentationml.slide+xml"/>
  <Override PartName="/ppt/slides/slide338.xml" ContentType="application/vnd.openxmlformats-officedocument.presentationml.slide+xml"/>
  <Override PartName="/ppt/slides/slide385.xml" ContentType="application/vnd.openxmlformats-officedocument.presentationml.slide+xml"/>
  <Override PartName="/ppt/notesSlides/notesSlide13.xml" ContentType="application/vnd.openxmlformats-officedocument.presentationml.notesSlide+xml"/>
  <Override PartName="/ppt/slides/slide177.xml" ContentType="application/vnd.openxmlformats-officedocument.presentationml.slide+xml"/>
  <Override PartName="/ppt/slides/slide316.xml" ContentType="application/vnd.openxmlformats-officedocument.presentationml.slide+xml"/>
  <Override PartName="/ppt/slides/slide363.xml" ContentType="application/vnd.openxmlformats-officedocument.presentationml.slide+xml"/>
  <Override PartName="/ppt/diagrams/drawing8.xml" ContentType="application/vnd.ms-office.drawingml.diagramDrawing+xml"/>
  <Override PartName="/ppt/slides/slide108.xml" ContentType="application/vnd.openxmlformats-officedocument.presentationml.slide+xml"/>
  <Override PartName="/ppt/slides/slide155.xml" ContentType="application/vnd.openxmlformats-officedocument.presentationml.slide+xml"/>
  <Override PartName="/ppt/slides/slide278.xml" ContentType="application/vnd.openxmlformats-officedocument.presentationml.slide+xml"/>
  <Override PartName="/ppt/slides/slide341.xml" ContentType="application/vnd.openxmlformats-officedocument.presentationml.slide+xml"/>
  <Override PartName="/ppt/notesSlides/notesSlide4.xml" ContentType="application/vnd.openxmlformats-officedocument.presentationml.notesSlide+xml"/>
  <Override PartName="/ppt/slides/slide38.xml" ContentType="application/vnd.openxmlformats-officedocument.presentationml.slide+xml"/>
  <Override PartName="/ppt/slides/slide85.xml" ContentType="application/vnd.openxmlformats-officedocument.presentationml.slide+xml"/>
  <Override PartName="/ppt/slides/slide133.xml" ContentType="application/vnd.openxmlformats-officedocument.presentationml.slide+xml"/>
  <Override PartName="/ppt/slides/slide180.xml" ContentType="application/vnd.openxmlformats-officedocument.presentationml.slide+xml"/>
  <Override PartName="/ppt/diagrams/colors1.xml" ContentType="application/vnd.openxmlformats-officedocument.drawingml.diagramColors+xml"/>
  <Override PartName="/ppt/slides/slide111.xml" ContentType="application/vnd.openxmlformats-officedocument.presentationml.slide+xml"/>
  <Override PartName="/ppt/slides/slide209.xml" ContentType="application/vnd.openxmlformats-officedocument.presentationml.slide+xml"/>
  <Override PartName="/ppt/slides/slide256.xml" ContentType="application/vnd.openxmlformats-officedocument.presentationml.slide+xml"/>
  <Override PartName="/ppt/slides/slide16.xml" ContentType="application/vnd.openxmlformats-officedocument.presentationml.slide+xml"/>
  <Override PartName="/ppt/slides/slide63.xml" ContentType="application/vnd.openxmlformats-officedocument.presentationml.slide+xml"/>
  <Override PartName="/ppt/slides/slide234.xml" ContentType="application/vnd.openxmlformats-officedocument.presentationml.slide+xml"/>
  <Override PartName="/ppt/slides/slide281.xml" ContentType="application/vnd.openxmlformats-officedocument.presentationml.slide+xml"/>
  <Override PartName="/ppt/slides/slide379.xml" ContentType="application/vnd.openxmlformats-officedocument.presentationml.slide+xml"/>
  <Override PartName="/ppt/slides/slide41.xml" ContentType="application/vnd.openxmlformats-officedocument.presentationml.slide+xml"/>
  <Override PartName="/ppt/slides/slide223.xml" ContentType="application/vnd.openxmlformats-officedocument.presentationml.slide+xml"/>
  <Override PartName="/ppt/slides/slide270.xml" ContentType="application/vnd.openxmlformats-officedocument.presentationml.slide+xml"/>
  <Override PartName="/ppt/slides/slide357.xml" ContentType="application/vnd.openxmlformats-officedocument.presentationml.slide+xml"/>
  <Override PartName="/ppt/slides/slide368.xml" ContentType="application/vnd.openxmlformats-officedocument.presentationml.slide+xml"/>
  <Override PartName="/ppt/slides/slide30.xml" ContentType="application/vnd.openxmlformats-officedocument.presentationml.slide+xml"/>
  <Override PartName="/ppt/slides/slide149.xml" ContentType="application/vnd.openxmlformats-officedocument.presentationml.slide+xml"/>
  <Override PartName="/ppt/slides/slide196.xml" ContentType="application/vnd.openxmlformats-officedocument.presentationml.slide+xml"/>
  <Override PartName="/ppt/slides/slide212.xml" ContentType="application/vnd.openxmlformats-officedocument.presentationml.slide+xml"/>
  <Override PartName="/ppt/slides/slide346.xml" ContentType="application/vnd.openxmlformats-officedocument.presentationml.slide+xml"/>
  <Override PartName="/ppt/slides/slide138.xml" ContentType="application/vnd.openxmlformats-officedocument.presentationml.slide+xml"/>
  <Override PartName="/ppt/slides/slide185.xml" ContentType="application/vnd.openxmlformats-officedocument.presentationml.slide+xml"/>
  <Override PartName="/ppt/slides/slide201.xml" ContentType="application/vnd.openxmlformats-officedocument.presentationml.slide+xml"/>
  <Override PartName="/ppt/slides/slide335.xml" ContentType="application/vnd.openxmlformats-officedocument.presentationml.slide+xml"/>
  <Override PartName="/ppt/slides/slide382.xml" ContentType="application/vnd.openxmlformats-officedocument.presentationml.slide+xml"/>
  <Override PartName="/ppt/diagrams/layout3.xml" ContentType="application/vnd.openxmlformats-officedocument.drawingml.diagramLayout+xml"/>
  <Override PartName="/ppt/diagrams/data4.xml" ContentType="application/vnd.openxmlformats-officedocument.drawingml.diagramData+xml"/>
  <Override PartName="/ppt/notesSlides/notesSlide9.xml" ContentType="application/vnd.openxmlformats-officedocument.presentationml.notesSlide+xml"/>
  <Override PartName="/ppt/slides/slide79.xml" ContentType="application/vnd.openxmlformats-officedocument.presentationml.slide+xml"/>
  <Override PartName="/ppt/slides/slide127.xml" ContentType="application/vnd.openxmlformats-officedocument.presentationml.slide+xml"/>
  <Override PartName="/ppt/slides/slide174.xml" ContentType="application/vnd.openxmlformats-officedocument.presentationml.slide+xml"/>
  <Override PartName="/ppt/slides/slide324.xml" ContentType="application/vnd.openxmlformats-officedocument.presentationml.slide+xml"/>
  <Override PartName="/ppt/slides/slide371.xml" ContentType="application/vnd.openxmlformats-officedocument.presentationml.slide+xml"/>
  <Override PartName="/ppt/diagrams/colors6.xml" ContentType="application/vnd.openxmlformats-officedocument.drawingml.diagramColors+xml"/>
  <Override PartName="/ppt/notesSlides/notesSlide10.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s/slide116.xml" ContentType="application/vnd.openxmlformats-officedocument.presentationml.slide+xml"/>
  <Override PartName="/ppt/slides/slide163.xml" ContentType="application/vnd.openxmlformats-officedocument.presentationml.slide+xml"/>
  <Override PartName="/ppt/slides/slide297.xml" ContentType="application/vnd.openxmlformats-officedocument.presentationml.slide+xml"/>
  <Override PartName="/ppt/slides/slide302.xml" ContentType="application/vnd.openxmlformats-officedocument.presentationml.slide+xml"/>
  <Override PartName="/ppt/slides/slide313.xml" ContentType="application/vnd.openxmlformats-officedocument.presentationml.slide+xml"/>
  <Override PartName="/ppt/slides/slide360.xml" ContentType="application/vnd.openxmlformats-officedocument.presentationml.slide+xml"/>
  <Override PartName="/ppt/slideLayouts/slideLayout9.xml" ContentType="application/vnd.openxmlformats-officedocument.presentationml.slideLayout+xml"/>
  <Override PartName="/ppt/diagrams/drawing5.xml" ContentType="application/vnd.ms-office.drawingml.diagramDrawing+xml"/>
  <Override PartName="/ppt/slides/slide57.xml" ContentType="application/vnd.openxmlformats-officedocument.presentationml.slide+xml"/>
  <Override PartName="/ppt/slides/slide105.xml" ContentType="application/vnd.openxmlformats-officedocument.presentationml.slide+xml"/>
  <Override PartName="/ppt/slides/slide141.xml" ContentType="application/vnd.openxmlformats-officedocument.presentationml.slide+xml"/>
  <Override PartName="/ppt/slides/slide152.xml" ContentType="application/vnd.openxmlformats-officedocument.presentationml.slide+xml"/>
  <Override PartName="/ppt/slides/slide239.xml" ContentType="application/vnd.openxmlformats-officedocument.presentationml.slide+xml"/>
  <Override PartName="/ppt/slides/slide286.xml" ContentType="application/vnd.openxmlformats-officedocument.presentationml.slide+xml"/>
  <Override PartName="/ppt/notesSlides/notesSlide1.xml" ContentType="application/vnd.openxmlformats-officedocument.presentationml.notesSlide+xml"/>
  <Override PartName="/ppt/diagrams/quickStyle5.xml" ContentType="application/vnd.openxmlformats-officedocument.drawingml.diagramStyle+xml"/>
  <Override PartName="/ppt/slides/slide46.xml" ContentType="application/vnd.openxmlformats-officedocument.presentationml.slide+xml"/>
  <Override PartName="/ppt/slides/slide93.xml" ContentType="application/vnd.openxmlformats-officedocument.presentationml.slide+xml"/>
  <Override PartName="/ppt/slides/slide130.xml" ContentType="application/vnd.openxmlformats-officedocument.presentationml.slide+xml"/>
  <Override PartName="/ppt/slides/slide217.xml" ContentType="application/vnd.openxmlformats-officedocument.presentationml.slide+xml"/>
  <Override PartName="/ppt/slides/slide228.xml" ContentType="application/vnd.openxmlformats-officedocument.presentationml.slide+xml"/>
  <Override PartName="/ppt/slides/slide264.xml" ContentType="application/vnd.openxmlformats-officedocument.presentationml.slide+xml"/>
  <Override PartName="/ppt/slides/slide275.xml" ContentType="application/vnd.openxmlformats-officedocument.presentationml.slide+xml"/>
  <Override PartName="/ppt/diagrams/colors10.xml" ContentType="application/vnd.openxmlformats-officedocument.drawingml.diagramColors+xml"/>
  <Override PartName="/ppt/slides/slide24.xml" ContentType="application/vnd.openxmlformats-officedocument.presentationml.slide+xml"/>
  <Override PartName="/ppt/slides/slide35.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Override PartName="/ppt/slides/slide206.xml" ContentType="application/vnd.openxmlformats-officedocument.presentationml.slide+xml"/>
  <Override PartName="/ppt/slides/slide253.xml" ContentType="application/vnd.openxmlformats-officedocument.presentationml.slide+xml"/>
  <Override PartName="/ppt/diagrams/layout8.xml" ContentType="application/vnd.openxmlformats-officedocument.drawingml.diagramLayout+xml"/>
  <Override PartName="/ppt/slides/slide13.xml" ContentType="application/vnd.openxmlformats-officedocument.presentationml.slide+xml"/>
  <Override PartName="/ppt/slides/slide60.xml" ContentType="application/vnd.openxmlformats-officedocument.presentationml.slide+xml"/>
  <Override PartName="/ppt/slides/slide242.xml" ContentType="application/vnd.openxmlformats-officedocument.presentationml.slide+xml"/>
  <Override PartName="/ppt/slides/slide329.xml" ContentType="application/vnd.openxmlformats-officedocument.presentationml.slide+xml"/>
  <Override PartName="/ppt/slides/slide376.xml" ContentType="application/vnd.openxmlformats-officedocument.presentationml.slide+xml"/>
  <Override PartName="/ppt/slides/slide387.xml" ContentType="application/vnd.openxmlformats-officedocument.presentationml.slide+xml"/>
  <Override PartName="/ppt/slideLayouts/slideLayout1.xml" ContentType="application/vnd.openxmlformats-officedocument.presentationml.slideLayout+xml"/>
  <Override PartName="/ppt/diagrams/data9.xml" ContentType="application/vnd.openxmlformats-officedocument.drawingml.diagramData+xml"/>
  <Override PartName="/ppt/notesSlides/notesSlide15.xml" ContentType="application/vnd.openxmlformats-officedocument.presentationml.notesSlide+xml"/>
  <Override PartName="/ppt/slides/slide168.xml" ContentType="application/vnd.openxmlformats-officedocument.presentationml.slide+xml"/>
  <Override PartName="/ppt/slides/slide179.xml" ContentType="application/vnd.openxmlformats-officedocument.presentationml.slide+xml"/>
  <Override PartName="/ppt/slides/slide231.xml" ContentType="application/vnd.openxmlformats-officedocument.presentationml.slide+xml"/>
  <Override PartName="/ppt/slides/slide318.xml" ContentType="application/vnd.openxmlformats-officedocument.presentationml.slide+xml"/>
  <Override PartName="/ppt/slides/slide365.xml" ContentType="application/vnd.openxmlformats-officedocument.presentationml.slide+xml"/>
  <Override PartName="/ppt/slideLayouts/slideLayout12.xml" ContentType="application/vnd.openxmlformats-officedocument.presentationml.slideLayout+xml"/>
  <Override PartName="/ppt/slides/slide157.xml" ContentType="application/vnd.openxmlformats-officedocument.presentationml.slide+xml"/>
  <Override PartName="/ppt/slides/slide220.xml" ContentType="application/vnd.openxmlformats-officedocument.presentationml.slide+xml"/>
  <Override PartName="/ppt/slides/slide307.xml" ContentType="application/vnd.openxmlformats-officedocument.presentationml.slide+xml"/>
  <Override PartName="/ppt/slides/slide354.xml" ContentType="application/vnd.openxmlformats-officedocument.presentationml.slide+xml"/>
  <Default Extension="tiff" ContentType="image/tiff"/>
  <Override PartName="/ppt/slides/slide98.xml" ContentType="application/vnd.openxmlformats-officedocument.presentationml.slide+xml"/>
  <Override PartName="/ppt/slides/slide146.xml" ContentType="application/vnd.openxmlformats-officedocument.presentationml.slide+xml"/>
  <Override PartName="/ppt/slides/slide193.xml" ContentType="application/vnd.openxmlformats-officedocument.presentationml.slide+xml"/>
  <Override PartName="/ppt/slides/slide332.xml" ContentType="application/vnd.openxmlformats-officedocument.presentationml.slide+xml"/>
  <Override PartName="/ppt/slides/slide343.xml" ContentType="application/vnd.openxmlformats-officedocument.presentationml.slide+xml"/>
  <Override PartName="/ppt/slides/slide390.xml" ContentType="application/vnd.openxmlformats-officedocument.presentationml.slide+xml"/>
  <Override PartName="/ppt/notesSlides/notesSlide6.xml" ContentType="application/vnd.openxmlformats-officedocument.presentationml.notesSlide+xml"/>
  <Override PartName="/ppt/slides/slide87.xml" ContentType="application/vnd.openxmlformats-officedocument.presentationml.slide+xml"/>
  <Override PartName="/ppt/slides/slide124.xml" ContentType="application/vnd.openxmlformats-officedocument.presentationml.slide+xml"/>
  <Override PartName="/ppt/slides/slide135.xml" ContentType="application/vnd.openxmlformats-officedocument.presentationml.slide+xml"/>
  <Override PartName="/ppt/slides/slide171.xml" ContentType="application/vnd.openxmlformats-officedocument.presentationml.slide+xml"/>
  <Override PartName="/ppt/slides/slide182.xml" ContentType="application/vnd.openxmlformats-officedocument.presentationml.slide+xml"/>
  <Override PartName="/ppt/slides/slide269.xml" ContentType="application/vnd.openxmlformats-officedocument.presentationml.slide+xml"/>
  <Override PartName="/ppt/slides/slide321.xml" ContentType="application/vnd.openxmlformats-officedocument.presentationml.slide+xml"/>
  <Override PartName="/ppt/diagrams/data1.xml" ContentType="application/vnd.openxmlformats-officedocument.drawingml.diagramData+xml"/>
  <Override PartName="/ppt/diagrams/colors3.xml" ContentType="application/vnd.openxmlformats-officedocument.drawingml.diagramColors+xml"/>
  <Override PartName="/ppt/slides/slide29.xml" ContentType="application/vnd.openxmlformats-officedocument.presentationml.slide+xml"/>
  <Override PartName="/ppt/slides/slide76.xml" ContentType="application/vnd.openxmlformats-officedocument.presentationml.slide+xml"/>
  <Override PartName="/ppt/slides/slide113.xml" ContentType="application/vnd.openxmlformats-officedocument.presentationml.slide+xml"/>
  <Override PartName="/ppt/slides/slide160.xml" ContentType="application/vnd.openxmlformats-officedocument.presentationml.slide+xml"/>
  <Override PartName="/ppt/slides/slide258.xml" ContentType="application/vnd.openxmlformats-officedocument.presentationml.slide+xml"/>
  <Override PartName="/ppt/slides/slide310.xml" ContentType="application/vnd.openxmlformats-officedocument.presentationml.slide+xml"/>
  <Override PartName="/ppt/diagrams/drawing2.xml" ContentType="application/vnd.ms-office.drawingml.diagramDrawing+xml"/>
  <Override PartName="/ppt/slides/slide4.xml" ContentType="application/vnd.openxmlformats-officedocument.presentationml.slide+xml"/>
  <Override PartName="/ppt/slides/slide18.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102.xml" ContentType="application/vnd.openxmlformats-officedocument.presentationml.slide+xml"/>
  <Override PartName="/ppt/slides/slide236.xml" ContentType="application/vnd.openxmlformats-officedocument.presentationml.slide+xml"/>
  <Override PartName="/ppt/slides/slide247.xml" ContentType="application/vnd.openxmlformats-officedocument.presentationml.slide+xml"/>
  <Override PartName="/ppt/slides/slide283.xml" ContentType="application/vnd.openxmlformats-officedocument.presentationml.slide+xml"/>
  <Override PartName="/ppt/slides/slide294.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43.xml" ContentType="application/vnd.openxmlformats-officedocument.presentationml.slide+xml"/>
  <Override PartName="/ppt/slides/slide90.xml" ContentType="application/vnd.openxmlformats-officedocument.presentationml.slide+xml"/>
  <Override PartName="/ppt/slides/slide225.xml" ContentType="application/vnd.openxmlformats-officedocument.presentationml.slide+xml"/>
  <Override PartName="/ppt/slides/slide272.xml" ContentType="application/vnd.openxmlformats-officedocument.presentationml.slide+xml"/>
  <Override PartName="/ppt/theme/theme1.xml" ContentType="application/vnd.openxmlformats-officedocument.theme+xml"/>
  <Override PartName="/ppt/slides/slide32.xml" ContentType="application/vnd.openxmlformats-officedocument.presentationml.slide+xml"/>
  <Override PartName="/ppt/slides/slide214.xml" ContentType="application/vnd.openxmlformats-officedocument.presentationml.slide+xml"/>
  <Override PartName="/ppt/slides/slide261.xml" ContentType="application/vnd.openxmlformats-officedocument.presentationml.slide+xml"/>
  <Override PartName="/ppt/slides/slide348.xml" ContentType="application/vnd.openxmlformats-officedocument.presentationml.slide+xml"/>
  <Override PartName="/ppt/slides/slide359.xml" ContentType="application/vnd.openxmlformats-officedocument.presentationml.slide+xml"/>
  <Override PartName="/ppt/slides/slide10.xml" ContentType="application/vnd.openxmlformats-officedocument.presentationml.slide+xml"/>
  <Override PartName="/ppt/slides/slide21.xml" ContentType="application/vnd.openxmlformats-officedocument.presentationml.slide+xml"/>
  <Override PartName="/ppt/slides/slide187.xml" ContentType="application/vnd.openxmlformats-officedocument.presentationml.slide+xml"/>
  <Override PartName="/ppt/slides/slide198.xml" ContentType="application/vnd.openxmlformats-officedocument.presentationml.slide+xml"/>
  <Override PartName="/ppt/slides/slide203.xml" ContentType="application/vnd.openxmlformats-officedocument.presentationml.slide+xml"/>
  <Override PartName="/ppt/slides/slide250.xml" ContentType="application/vnd.openxmlformats-officedocument.presentationml.slide+xml"/>
  <Override PartName="/ppt/slides/slide337.xml" ContentType="application/vnd.openxmlformats-officedocument.presentationml.slide+xml"/>
  <Override PartName="/ppt/slides/slide384.xml" ContentType="application/vnd.openxmlformats-officedocument.presentationml.slide+xml"/>
  <Override PartName="/ppt/diagrams/layout5.xml" ContentType="application/vnd.openxmlformats-officedocument.drawingml.diagramLayout+xml"/>
  <Override PartName="/ppt/diagrams/data6.xml" ContentType="application/vnd.openxmlformats-officedocument.drawingml.diagramData+xml"/>
  <Override PartName="/ppt/slides/slide129.xml" ContentType="application/vnd.openxmlformats-officedocument.presentationml.slide+xml"/>
  <Override PartName="/ppt/slides/slide176.xml" ContentType="application/vnd.openxmlformats-officedocument.presentationml.slide+xml"/>
  <Override PartName="/ppt/slides/slide326.xml" ContentType="application/vnd.openxmlformats-officedocument.presentationml.slide+xml"/>
  <Override PartName="/ppt/slides/slide373.xml" ContentType="application/vnd.openxmlformats-officedocument.presentationml.slide+xml"/>
  <Override PartName="/ppt/diagrams/colors8.xml" ContentType="application/vnd.openxmlformats-officedocument.drawingml.diagramColors+xml"/>
  <Override PartName="/ppt/notesSlides/notesSlide12.xml" ContentType="application/vnd.openxmlformats-officedocument.presentationml.notesSlide+xml"/>
  <Override PartName="/ppt/slides/slide118.xml" ContentType="application/vnd.openxmlformats-officedocument.presentationml.slide+xml"/>
  <Override PartName="/ppt/slides/slide165.xml" ContentType="application/vnd.openxmlformats-officedocument.presentationml.slide+xml"/>
  <Override PartName="/ppt/slides/slide299.xml" ContentType="application/vnd.openxmlformats-officedocument.presentationml.slide+xml"/>
  <Override PartName="/ppt/slides/slide304.xml" ContentType="application/vnd.openxmlformats-officedocument.presentationml.slide+xml"/>
  <Override PartName="/ppt/slides/slide315.xml" ContentType="application/vnd.openxmlformats-officedocument.presentationml.slide+xml"/>
  <Override PartName="/ppt/slides/slide351.xml" ContentType="application/vnd.openxmlformats-officedocument.presentationml.slide+xml"/>
  <Override PartName="/ppt/slides/slide362.xml" ContentType="application/vnd.openxmlformats-officedocument.presentationml.slide+xml"/>
  <Override PartName="/ppt/diagrams/drawing7.xml" ContentType="application/vnd.ms-office.drawingml.diagramDrawing+xml"/>
  <Override PartName="/ppt/slides/slide9.xml" ContentType="application/vnd.openxmlformats-officedocument.presentationml.slide+xml"/>
  <Override PartName="/ppt/slides/slide59.xml" ContentType="application/vnd.openxmlformats-officedocument.presentationml.slide+xml"/>
  <Override PartName="/ppt/slides/slide107.xml" ContentType="application/vnd.openxmlformats-officedocument.presentationml.slide+xml"/>
  <Override PartName="/ppt/slides/slide143.xml" ContentType="application/vnd.openxmlformats-officedocument.presentationml.slide+xml"/>
  <Override PartName="/ppt/slides/slide154.xml" ContentType="application/vnd.openxmlformats-officedocument.presentationml.slide+xml"/>
  <Override PartName="/ppt/slides/slide190.xml" ContentType="application/vnd.openxmlformats-officedocument.presentationml.slide+xml"/>
  <Override PartName="/ppt/slides/slide288.xml" ContentType="application/vnd.openxmlformats-officedocument.presentationml.slide+xml"/>
  <Override PartName="/ppt/slides/slide340.xml" ContentType="application/vnd.openxmlformats-officedocument.presentationml.slide+xml"/>
  <Override PartName="/ppt/viewProps.xml" ContentType="application/vnd.openxmlformats-officedocument.presentationml.viewProps+xml"/>
  <Override PartName="/ppt/diagrams/quickStyle7.xml" ContentType="application/vnd.openxmlformats-officedocument.drawingml.diagramStyle+xml"/>
  <Override PartName="/ppt/slides/slide48.xml" ContentType="application/vnd.openxmlformats-officedocument.presentationml.slide+xml"/>
  <Override PartName="/ppt/slides/slide95.xml" ContentType="application/vnd.openxmlformats-officedocument.presentationml.slide+xml"/>
  <Override PartName="/ppt/slides/slide132.xml" ContentType="application/vnd.openxmlformats-officedocument.presentationml.slide+xml"/>
  <Override PartName="/ppt/slides/slide277.xml" ContentType="application/vnd.openxmlformats-officedocument.presentationml.slide+xml"/>
  <Default Extension="bin" ContentType="application/vnd.openxmlformats-officedocument.oleObject"/>
  <Override PartName="/ppt/notesSlides/notesSlide3.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121.xml" ContentType="application/vnd.openxmlformats-officedocument.presentationml.slide+xml"/>
  <Override PartName="/ppt/slides/slide208.xml" ContentType="application/vnd.openxmlformats-officedocument.presentationml.slide+xml"/>
  <Override PartName="/ppt/slides/slide219.xml" ContentType="application/vnd.openxmlformats-officedocument.presentationml.slide+xml"/>
  <Override PartName="/ppt/slides/slide255.xml" ContentType="application/vnd.openxmlformats-officedocument.presentationml.slide+xml"/>
  <Override PartName="/ppt/slides/slide266.xml" ContentType="application/vnd.openxmlformats-officedocument.presentationml.slide+xml"/>
  <Override PartName="/ppt/presProps.xml" ContentType="application/vnd.openxmlformats-officedocument.presentationml.presProps+xml"/>
  <Override PartName="/ppt/slides/slide1.xml" ContentType="application/vnd.openxmlformats-officedocument.presentationml.slide+xml"/>
  <Override PartName="/ppt/slides/slide15.xml" ContentType="application/vnd.openxmlformats-officedocument.presentationml.slide+xml"/>
  <Override PartName="/ppt/slides/slide62.xml" ContentType="application/vnd.openxmlformats-officedocument.presentationml.slide+xml"/>
  <Override PartName="/ppt/slides/slide110.xml" ContentType="application/vnd.openxmlformats-officedocument.presentationml.slide+xml"/>
  <Override PartName="/ppt/slides/slide244.xml" ContentType="application/vnd.openxmlformats-officedocument.presentationml.slide+xml"/>
  <Override PartName="/ppt/slides/slide291.xml" ContentType="application/vnd.openxmlformats-officedocument.presentationml.slide+xml"/>
  <Override PartName="/ppt/slides/slide378.xml" ContentType="application/vnd.openxmlformats-officedocument.presentationml.slide+xml"/>
  <Override PartName="/ppt/slides/slide389.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slides/slide51.xml" ContentType="application/vnd.openxmlformats-officedocument.presentationml.slide+xml"/>
  <Override PartName="/ppt/slides/slide233.xml" ContentType="application/vnd.openxmlformats-officedocument.presentationml.slide+xml"/>
  <Override PartName="/ppt/slides/slide280.xml" ContentType="application/vnd.openxmlformats-officedocument.presentationml.slide+xml"/>
  <Override PartName="/ppt/slides/slide367.xml" ContentType="application/vnd.openxmlformats-officedocument.presentationml.slide+xml"/>
  <Override PartName="/ppt/slideLayouts/slideLayout14.xml" ContentType="application/vnd.openxmlformats-officedocument.presentationml.slideLayout+xml"/>
  <Override PartName="/ppt/slides/slide40.xml" ContentType="application/vnd.openxmlformats-officedocument.presentationml.slide+xml"/>
  <Override PartName="/ppt/slides/slide159.xml" ContentType="application/vnd.openxmlformats-officedocument.presentationml.slide+xml"/>
  <Override PartName="/ppt/slides/slide211.xml" ContentType="application/vnd.openxmlformats-officedocument.presentationml.slide+xml"/>
  <Override PartName="/ppt/slides/slide222.xml" ContentType="application/vnd.openxmlformats-officedocument.presentationml.slide+xml"/>
  <Override PartName="/ppt/slides/slide309.xml" ContentType="application/vnd.openxmlformats-officedocument.presentationml.slide+xml"/>
  <Override PartName="/ppt/slides/slide356.xml" ContentType="application/vnd.openxmlformats-officedocument.presentationml.slide+xml"/>
  <Override PartName="/ppt/slides/slide148.xml" ContentType="application/vnd.openxmlformats-officedocument.presentationml.slide+xml"/>
  <Override PartName="/ppt/slides/slide195.xml" ContentType="application/vnd.openxmlformats-officedocument.presentationml.slide+xml"/>
  <Override PartName="/ppt/slides/slide200.xml" ContentType="application/vnd.openxmlformats-officedocument.presentationml.slide+xml"/>
  <Override PartName="/ppt/slides/slide345.xml" ContentType="application/vnd.openxmlformats-officedocument.presentationml.slide+xml"/>
  <Default Extension="vml" ContentType="application/vnd.openxmlformats-officedocument.vmlDrawing"/>
  <Override PartName="/ppt/diagrams/layout2.xml" ContentType="application/vnd.openxmlformats-officedocument.drawingml.diagramLayout+xml"/>
  <Default Extension="gif" ContentType="image/gif"/>
  <Override PartName="/ppt/notesSlides/notesSlide8.xml" ContentType="application/vnd.openxmlformats-officedocument.presentationml.notesSlide+xml"/>
  <Override PartName="/ppt/notesSlides/notesSlide20.xml" ContentType="application/vnd.openxmlformats-officedocument.presentationml.notesSlide+xml"/>
  <Override PartName="/ppt/slides/slide89.xml" ContentType="application/vnd.openxmlformats-officedocument.presentationml.slide+xml"/>
  <Override PartName="/ppt/slides/slide126.xml" ContentType="application/vnd.openxmlformats-officedocument.presentationml.slide+xml"/>
  <Override PartName="/ppt/slides/slide137.xml" ContentType="application/vnd.openxmlformats-officedocument.presentationml.slide+xml"/>
  <Override PartName="/ppt/slides/slide173.xml" ContentType="application/vnd.openxmlformats-officedocument.presentationml.slide+xml"/>
  <Override PartName="/ppt/slides/slide184.xml" ContentType="application/vnd.openxmlformats-officedocument.presentationml.slide+xml"/>
  <Override PartName="/ppt/slides/slide323.xml" ContentType="application/vnd.openxmlformats-officedocument.presentationml.slide+xml"/>
  <Override PartName="/ppt/slides/slide334.xml" ContentType="application/vnd.openxmlformats-officedocument.presentationml.slide+xml"/>
  <Override PartName="/ppt/slides/slide370.xml" ContentType="application/vnd.openxmlformats-officedocument.presentationml.slide+xml"/>
  <Override PartName="/ppt/slides/slide381.xml" ContentType="application/vnd.openxmlformats-officedocument.presentationml.slide+xml"/>
  <Override PartName="/ppt/diagrams/data3.xml" ContentType="application/vnd.openxmlformats-officedocument.drawingml.diagramData+xml"/>
  <Override PartName="/ppt/diagrams/colors5.xml" ContentType="application/vnd.openxmlformats-officedocument.drawingml.diagramColors+xml"/>
  <Override PartName="/ppt/diagrams/quickStyle10.xml" ContentType="application/vnd.openxmlformats-officedocument.drawingml.diagramStyle+xml"/>
  <Override PartName="/ppt/slides/slide78.xml" ContentType="application/vnd.openxmlformats-officedocument.presentationml.slide+xml"/>
  <Override PartName="/ppt/slides/slide115.xml" ContentType="application/vnd.openxmlformats-officedocument.presentationml.slide+xml"/>
  <Override PartName="/ppt/slides/slide162.xml" ContentType="application/vnd.openxmlformats-officedocument.presentationml.slide+xml"/>
  <Override PartName="/ppt/slides/slide312.xml" ContentType="application/vnd.openxmlformats-officedocument.presentationml.slide+xml"/>
  <Override PartName="/docProps/core.xml" ContentType="application/vnd.openxmlformats-package.core-properties+xml"/>
  <Override PartName="/ppt/diagrams/drawing4.xml" ContentType="application/vnd.ms-office.drawingml.diagramDrawing+xml"/>
  <Override PartName="/ppt/slides/slide6.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104.xml" ContentType="application/vnd.openxmlformats-officedocument.presentationml.slide+xml"/>
  <Override PartName="/ppt/slides/slide151.xml" ContentType="application/vnd.openxmlformats-officedocument.presentationml.slide+xml"/>
  <Override PartName="/ppt/slides/slide238.xml" ContentType="application/vnd.openxmlformats-officedocument.presentationml.slide+xml"/>
  <Override PartName="/ppt/slides/slide249.xml" ContentType="application/vnd.openxmlformats-officedocument.presentationml.slide+xml"/>
  <Override PartName="/ppt/slides/slide285.xml" ContentType="application/vnd.openxmlformats-officedocument.presentationml.slide+xml"/>
  <Override PartName="/ppt/slides/slide296.xml" ContentType="application/vnd.openxmlformats-officedocument.presentationml.slide+xml"/>
  <Override PartName="/ppt/slides/slide301.xml" ContentType="application/vnd.openxmlformats-officedocument.presentationml.slide+xml"/>
  <Override PartName="/ppt/slideLayouts/slideLayout8.xml" ContentType="application/vnd.openxmlformats-officedocument.presentationml.slideLayout+xml"/>
  <Override PartName="/ppt/diagrams/quickStyle4.xml" ContentType="application/vnd.openxmlformats-officedocument.drawingml.diagramStyle+xml"/>
  <Override PartName="/ppt/diagrams/layout10.xml" ContentType="application/vnd.openxmlformats-officedocument.drawingml.diagramLayout+xml"/>
  <Override PartName="/ppt/slideMasters/slideMaster1.xml" ContentType="application/vnd.openxmlformats-officedocument.presentationml.slideMaster+xml"/>
  <Override PartName="/ppt/slides/slide45.xml" ContentType="application/vnd.openxmlformats-officedocument.presentationml.slide+xml"/>
  <Override PartName="/ppt/slides/slide92.xml" ContentType="application/vnd.openxmlformats-officedocument.presentationml.slide+xml"/>
  <Override PartName="/ppt/slides/slide140.xml" ContentType="application/vnd.openxmlformats-officedocument.presentationml.slide+xml"/>
  <Override PartName="/ppt/slides/slide227.xml" ContentType="application/vnd.openxmlformats-officedocument.presentationml.slide+xml"/>
  <Override PartName="/ppt/slides/slide274.xml" ContentType="application/vnd.openxmlformats-officedocument.presentationml.slide+xml"/>
  <Override PartName="/ppt/slides/slide34.xml" ContentType="application/vnd.openxmlformats-officedocument.presentationml.slide+xml"/>
  <Override PartName="/ppt/slides/slide81.xml" ContentType="application/vnd.openxmlformats-officedocument.presentationml.slide+xml"/>
  <Override PartName="/ppt/slides/slide216.xml" ContentType="application/vnd.openxmlformats-officedocument.presentationml.slide+xml"/>
  <Override PartName="/ppt/slides/slide263.xml" ContentType="application/vnd.openxmlformats-officedocument.presentationml.slide+xml"/>
  <Default Extension="rels" ContentType="application/vnd.openxmlformats-package.relationships+xml"/>
  <Override PartName="/ppt/slides/slide23.xml" ContentType="application/vnd.openxmlformats-officedocument.presentationml.slide+xml"/>
  <Override PartName="/ppt/slides/slide70.xml" ContentType="application/vnd.openxmlformats-officedocument.presentationml.slide+xml"/>
  <Override PartName="/ppt/slides/slide189.xml" ContentType="application/vnd.openxmlformats-officedocument.presentationml.slide+xml"/>
  <Override PartName="/ppt/slides/slide205.xml" ContentType="application/vnd.openxmlformats-officedocument.presentationml.slide+xml"/>
  <Override PartName="/ppt/slides/slide241.xml" ContentType="application/vnd.openxmlformats-officedocument.presentationml.slide+xml"/>
  <Override PartName="/ppt/slides/slide252.xml" ContentType="application/vnd.openxmlformats-officedocument.presentationml.slide+xml"/>
  <Override PartName="/ppt/slides/slide339.xml" ContentType="application/vnd.openxmlformats-officedocument.presentationml.slide+xml"/>
  <Override PartName="/ppt/slides/slide386.xml" ContentType="application/vnd.openxmlformats-officedocument.presentationml.slide+xml"/>
  <Override PartName="/ppt/diagrams/layout7.xml" ContentType="application/vnd.openxmlformats-officedocument.drawingml.diagramLayout+xml"/>
  <Override PartName="/ppt/diagrams/data8.xml" ContentType="application/vnd.openxmlformats-officedocument.drawingml.diagramData+xml"/>
  <Override PartName="/ppt/slides/slide12.xml" ContentType="application/vnd.openxmlformats-officedocument.presentationml.slide+xml"/>
  <Override PartName="/ppt/slides/slide178.xml" ContentType="application/vnd.openxmlformats-officedocument.presentationml.slide+xml"/>
  <Override PartName="/ppt/slides/slide230.xml" ContentType="application/vnd.openxmlformats-officedocument.presentationml.slide+xml"/>
  <Override PartName="/ppt/slides/slide328.xml" ContentType="application/vnd.openxmlformats-officedocument.presentationml.slide+xml"/>
  <Override PartName="/ppt/slides/slide375.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slides/slide167.xml" ContentType="application/vnd.openxmlformats-officedocument.presentationml.slide+xml"/>
  <Override PartName="/ppt/slides/slide306.xml" ContentType="application/vnd.openxmlformats-officedocument.presentationml.slide+xml"/>
  <Override PartName="/ppt/slides/slide317.xml" ContentType="application/vnd.openxmlformats-officedocument.presentationml.slide+xml"/>
  <Override PartName="/ppt/slides/slide353.xml" ContentType="application/vnd.openxmlformats-officedocument.presentationml.slide+xml"/>
  <Override PartName="/ppt/slides/slide364.xml" ContentType="application/vnd.openxmlformats-officedocument.presentationml.slide+xml"/>
  <Override PartName="/ppt/diagrams/drawing9.xml" ContentType="application/vnd.ms-office.drawingml.diagramDrawing+xml"/>
  <Override PartName="/ppt/slides/slide109.xml" ContentType="application/vnd.openxmlformats-officedocument.presentationml.slide+xml"/>
  <Override PartName="/ppt/slides/slide145.xml" ContentType="application/vnd.openxmlformats-officedocument.presentationml.slide+xml"/>
  <Override PartName="/ppt/slides/slide156.xml" ContentType="application/vnd.openxmlformats-officedocument.presentationml.slide+xml"/>
  <Override PartName="/ppt/slides/slide192.xml" ContentType="application/vnd.openxmlformats-officedocument.presentationml.slide+xml"/>
  <Override PartName="/ppt/slides/slide342.xml" ContentType="application/vnd.openxmlformats-officedocument.presentationml.slide+xml"/>
  <Override PartName="/ppt/diagrams/quickStyle9.xml" ContentType="application/vnd.openxmlformats-officedocument.drawingml.diagramStyle+xml"/>
  <Override PartName="/ppt/slides/slide97.xml" ContentType="application/vnd.openxmlformats-officedocument.presentationml.slide+xml"/>
  <Override PartName="/ppt/slides/slide134.xml" ContentType="application/vnd.openxmlformats-officedocument.presentationml.slide+xml"/>
  <Override PartName="/ppt/slides/slide181.xml" ContentType="application/vnd.openxmlformats-officedocument.presentationml.slide+xml"/>
  <Override PartName="/ppt/slides/slide279.xml" ContentType="application/vnd.openxmlformats-officedocument.presentationml.slide+xml"/>
  <Override PartName="/ppt/slides/slide331.xml" ContentType="application/vnd.openxmlformats-officedocument.presentationml.slide+xml"/>
  <Override PartName="/ppt/notesSlides/notesSlide5.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23.xml" ContentType="application/vnd.openxmlformats-officedocument.presentationml.slide+xml"/>
  <Override PartName="/ppt/slides/slide170.xml" ContentType="application/vnd.openxmlformats-officedocument.presentationml.slide+xml"/>
  <Override PartName="/ppt/slides/slide257.xml" ContentType="application/vnd.openxmlformats-officedocument.presentationml.slide+xml"/>
  <Override PartName="/ppt/slides/slide268.xml" ContentType="application/vnd.openxmlformats-officedocument.presentationml.slide+xml"/>
  <Override PartName="/ppt/slides/slide320.xml" ContentType="application/vnd.openxmlformats-officedocument.presentationml.slide+xml"/>
  <Override PartName="/ppt/diagrams/colors2.xml" ContentType="application/vnd.openxmlformats-officedocument.drawingml.diagramColors+xml"/>
  <Override PartName="/ppt/slides/slide3.xml" ContentType="application/vnd.openxmlformats-officedocument.presentationml.slide+xml"/>
  <Override PartName="/ppt/slides/slide17.xml" ContentType="application/vnd.openxmlformats-officedocument.presentationml.slide+xml"/>
  <Override PartName="/ppt/slides/slide64.xml" ContentType="application/vnd.openxmlformats-officedocument.presentationml.slide+xml"/>
  <Override PartName="/ppt/slides/slide101.xml" ContentType="application/vnd.openxmlformats-officedocument.presentationml.slide+xml"/>
  <Override PartName="/ppt/slides/slide112.xml" ContentType="application/vnd.openxmlformats-officedocument.presentationml.slide+xml"/>
  <Override PartName="/ppt/slides/slide246.xml" ContentType="application/vnd.openxmlformats-officedocument.presentationml.slide+xml"/>
  <Override PartName="/ppt/slides/slide293.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diagrams/drawing1.xml" ContentType="application/vnd.ms-office.drawingml.diagramDrawing+xml"/>
  <Override PartName="/ppt/slides/slide53.xml" ContentType="application/vnd.openxmlformats-officedocument.presentationml.slide+xml"/>
  <Override PartName="/ppt/slides/slide235.xml" ContentType="application/vnd.openxmlformats-officedocument.presentationml.slide+xml"/>
  <Override PartName="/ppt/slides/slide282.xml" ContentType="application/vnd.openxmlformats-officedocument.presentationml.slide+xml"/>
  <Override PartName="/ppt/slides/slide369.xml" ContentType="application/vnd.openxmlformats-officedocument.presentationml.slide+xml"/>
  <Default Extension="jpeg" ContentType="image/jpeg"/>
  <Override PartName="/ppt/diagrams/quickStyle1.xml" ContentType="application/vnd.openxmlformats-officedocument.drawingml.diagramStyle+xml"/>
  <Override PartName="/ppt/slides/slide31.xml" ContentType="application/vnd.openxmlformats-officedocument.presentationml.slide+xml"/>
  <Override PartName="/ppt/slides/slide42.xml" ContentType="application/vnd.openxmlformats-officedocument.presentationml.slide+xml"/>
  <Override PartName="/ppt/slides/slide213.xml" ContentType="application/vnd.openxmlformats-officedocument.presentationml.slide+xml"/>
  <Override PartName="/ppt/slides/slide224.xml" ContentType="application/vnd.openxmlformats-officedocument.presentationml.slide+xml"/>
  <Override PartName="/ppt/slides/slide260.xml" ContentType="application/vnd.openxmlformats-officedocument.presentationml.slide+xml"/>
  <Override PartName="/ppt/slides/slide271.xml" ContentType="application/vnd.openxmlformats-officedocument.presentationml.slide+xml"/>
  <Override PartName="/ppt/slides/slide358.xml" ContentType="application/vnd.openxmlformats-officedocument.presentationml.slide+xml"/>
  <Override PartName="/ppt/slides/slide20.xml" ContentType="application/vnd.openxmlformats-officedocument.presentationml.slide+xml"/>
  <Override PartName="/ppt/slides/slide197.xml" ContentType="application/vnd.openxmlformats-officedocument.presentationml.slide+xml"/>
  <Override PartName="/ppt/slides/slide202.xml" ContentType="application/vnd.openxmlformats-officedocument.presentationml.slide+xml"/>
  <Override PartName="/ppt/slides/slide347.xml" ContentType="application/vnd.openxmlformats-officedocument.presentationml.slide+xml"/>
  <Override PartName="/ppt/diagrams/layout4.xml" ContentType="application/vnd.openxmlformats-officedocument.drawingml.diagramLayout+xml"/>
  <Override PartName="/ppt/slides/slide139.xml" ContentType="application/vnd.openxmlformats-officedocument.presentationml.slide+xml"/>
  <Override PartName="/ppt/slides/slide186.xml" ContentType="application/vnd.openxmlformats-officedocument.presentationml.slide+xml"/>
  <Override PartName="/ppt/slides/slide325.xml" ContentType="application/vnd.openxmlformats-officedocument.presentationml.slide+xml"/>
  <Override PartName="/ppt/slides/slide336.xml" ContentType="application/vnd.openxmlformats-officedocument.presentationml.slide+xml"/>
  <Override PartName="/ppt/slides/slide372.xml" ContentType="application/vnd.openxmlformats-officedocument.presentationml.slide+xml"/>
  <Override PartName="/ppt/slides/slide383.xml" ContentType="application/vnd.openxmlformats-officedocument.presentationml.slide+xml"/>
  <Override PartName="/ppt/diagrams/data5.xml" ContentType="application/vnd.openxmlformats-officedocument.drawingml.diagramData+xml"/>
  <Override PartName="/ppt/diagrams/colors7.xml" ContentType="application/vnd.openxmlformats-officedocument.drawingml.diagramColors+xml"/>
  <Override PartName="/ppt/notesSlides/notesSlide11.xml" ContentType="application/vnd.openxmlformats-officedocument.presentationml.notesSlide+xml"/>
  <Override PartName="/ppt/slides/slide117.xml" ContentType="application/vnd.openxmlformats-officedocument.presentationml.slide+xml"/>
  <Override PartName="/ppt/slides/slide128.xml" ContentType="application/vnd.openxmlformats-officedocument.presentationml.slide+xml"/>
  <Override PartName="/ppt/slides/slide164.xml" ContentType="application/vnd.openxmlformats-officedocument.presentationml.slide+xml"/>
  <Override PartName="/ppt/slides/slide175.xml" ContentType="application/vnd.openxmlformats-officedocument.presentationml.slide+xml"/>
  <Override PartName="/ppt/slides/slide314.xml" ContentType="application/vnd.openxmlformats-officedocument.presentationml.slide+xml"/>
  <Override PartName="/ppt/slides/slide361.xml" ContentType="application/vnd.openxmlformats-officedocument.presentationml.slide+xml"/>
  <Override PartName="/ppt/diagrams/drawing6.xml" ContentType="application/vnd.ms-office.drawingml.diagramDrawing+xml"/>
  <Override PartName="/ppt/slides/slide8.xml" ContentType="application/vnd.openxmlformats-officedocument.presentationml.slide+xml"/>
  <Override PartName="/ppt/slides/slide69.xml" ContentType="application/vnd.openxmlformats-officedocument.presentationml.slide+xml"/>
  <Override PartName="/ppt/slides/slide106.xml" ContentType="application/vnd.openxmlformats-officedocument.presentationml.slide+xml"/>
  <Override PartName="/ppt/slides/slide153.xml" ContentType="application/vnd.openxmlformats-officedocument.presentationml.slide+xml"/>
  <Override PartName="/ppt/slides/slide287.xml" ContentType="application/vnd.openxmlformats-officedocument.presentationml.slide+xml"/>
  <Override PartName="/ppt/slides/slide298.xml" ContentType="application/vnd.openxmlformats-officedocument.presentationml.slide+xml"/>
  <Override PartName="/ppt/slides/slide303.xml" ContentType="application/vnd.openxmlformats-officedocument.presentationml.slide+xml"/>
  <Override PartName="/ppt/slides/slide350.xml" ContentType="application/vnd.openxmlformats-officedocument.presentationml.slide+xml"/>
  <Override PartName="/ppt/diagrams/quickStyle6.xml" ContentType="application/vnd.openxmlformats-officedocument.drawingml.diagramStyle+xml"/>
  <Override PartName="/ppt/slides/slide58.xml" ContentType="application/vnd.openxmlformats-officedocument.presentationml.slide+xml"/>
  <Override PartName="/ppt/slides/slide229.xml" ContentType="application/vnd.openxmlformats-officedocument.presentationml.slide+xml"/>
  <Override PartName="/ppt/slides/slide276.xml" ContentType="application/vnd.openxmlformats-officedocument.presentationml.slide+xml"/>
  <Override PartName="/ppt/notesSlides/notesSlide2.xml" ContentType="application/vnd.openxmlformats-officedocument.presentationml.notesSlide+xml"/>
  <Override PartName="/ppt/slides/slide36.xml" ContentType="application/vnd.openxmlformats-officedocument.presentationml.slide+xml"/>
  <Override PartName="/ppt/slides/slide83.xml" ContentType="application/vnd.openxmlformats-officedocument.presentationml.slide+xml"/>
  <Override PartName="/ppt/slides/slide131.xml" ContentType="application/vnd.openxmlformats-officedocument.presentationml.slide+xml"/>
  <Override PartName="/ppt/slides/slide207.xml" ContentType="application/vnd.openxmlformats-officedocument.presentationml.slide+xml"/>
  <Override PartName="/ppt/slides/slide254.xml" ContentType="application/vnd.openxmlformats-officedocument.presentationml.slide+xml"/>
  <Override PartName="/ppt/slides/slide14.xml" ContentType="application/vnd.openxmlformats-officedocument.presentationml.slide+xml"/>
  <Override PartName="/ppt/slides/slide61.xml" ContentType="application/vnd.openxmlformats-officedocument.presentationml.slide+xml"/>
  <Override PartName="/ppt/slides/slide232.xml" ContentType="application/vnd.openxmlformats-officedocument.presentationml.slide+xml"/>
  <Override PartName="/ppt/slides/slide377.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s/slide169.xml" ContentType="application/vnd.openxmlformats-officedocument.presentationml.slide+xml"/>
  <Override PartName="/ppt/slides/slide308.xml" ContentType="application/vnd.openxmlformats-officedocument.presentationml.slide+xml"/>
  <Override PartName="/ppt/slides/slide355.xml" ContentType="application/vnd.openxmlformats-officedocument.presentationml.slide+xml"/>
  <Override PartName="/ppt/tableStyles.xml" ContentType="application/vnd.openxmlformats-officedocument.presentationml.tableStyles+xml"/>
  <Override PartName="/ppt/slides/slide147.xml" ContentType="application/vnd.openxmlformats-officedocument.presentationml.slide+xml"/>
  <Override PartName="/ppt/slides/slide194.xml" ContentType="application/vnd.openxmlformats-officedocument.presentationml.slide+xml"/>
  <Override PartName="/ppt/slides/slide210.xml" ContentType="application/vnd.openxmlformats-officedocument.presentationml.slide+xml"/>
  <Override PartName="/ppt/slides/slide99.xml" ContentType="application/vnd.openxmlformats-officedocument.presentationml.slide+xml"/>
  <Override PartName="/ppt/slides/slide333.xml" ContentType="application/vnd.openxmlformats-officedocument.presentationml.slide+xml"/>
  <Override PartName="/ppt/slides/slide380.xml" ContentType="application/vnd.openxmlformats-officedocument.presentationml.slide+xml"/>
  <Override PartName="/ppt/diagrams/layout1.xml" ContentType="application/vnd.openxmlformats-officedocument.drawingml.diagramLayout+xml"/>
  <Override PartName="/ppt/slides/slide77.xml" ContentType="application/vnd.openxmlformats-officedocument.presentationml.slide+xml"/>
  <Override PartName="/ppt/slides/slide125.xml" ContentType="application/vnd.openxmlformats-officedocument.presentationml.slide+xml"/>
  <Override PartName="/ppt/slides/slide172.xml" ContentType="application/vnd.openxmlformats-officedocument.presentationml.slide+xml"/>
  <Override PartName="/ppt/slides/slide5.xml" ContentType="application/vnd.openxmlformats-officedocument.presentationml.slide+xml"/>
  <Override PartName="/ppt/slides/slide103.xml" ContentType="application/vnd.openxmlformats-officedocument.presentationml.slide+xml"/>
  <Override PartName="/ppt/slides/slide150.xml" ContentType="application/vnd.openxmlformats-officedocument.presentationml.slide+xml"/>
  <Override PartName="/ppt/slides/slide248.xml" ContentType="application/vnd.openxmlformats-officedocument.presentationml.slide+xml"/>
  <Override PartName="/ppt/slides/slide295.xml" ContentType="application/vnd.openxmlformats-officedocument.presentationml.slide+xml"/>
  <Override PartName="/ppt/slides/slide311.xml" ContentType="application/vnd.openxmlformats-officedocument.presentationml.slide+xml"/>
  <Override PartName="/ppt/slideLayouts/slideLayout7.xml" ContentType="application/vnd.openxmlformats-officedocument.presentationml.slideLayout+xml"/>
  <Override PartName="/ppt/diagrams/drawing3.xml" ContentType="application/vnd.ms-office.drawingml.diagramDrawing+xml"/>
  <Override PartName="/ppt/slides/slide55.xml" ContentType="application/vnd.openxmlformats-officedocument.presentationml.slide+xml"/>
  <Override PartName="/ppt/slides/slide33.xml" ContentType="application/vnd.openxmlformats-officedocument.presentationml.slide+xml"/>
  <Override PartName="/ppt/slides/slide80.xml" ContentType="application/vnd.openxmlformats-officedocument.presentationml.slide+xml"/>
  <Override PartName="/ppt/slides/slide226.xml" ContentType="application/vnd.openxmlformats-officedocument.presentationml.slide+xml"/>
  <Override PartName="/ppt/slides/slide273.xml" ContentType="application/vnd.openxmlformats-officedocument.presentationml.slide+xml"/>
  <Override PartName="/ppt/presentation.xml" ContentType="application/vnd.openxmlformats-officedocument.presentationml.presentation.main+xml"/>
  <Override PartName="/ppt/slides/slide204.xml" ContentType="application/vnd.openxmlformats-officedocument.presentationml.slide+xml"/>
  <Override PartName="/ppt/slides/slide251.xml" ContentType="application/vnd.openxmlformats-officedocument.presentationml.slide+xml"/>
  <Override PartName="/ppt/slides/slide349.xml" ContentType="application/vnd.openxmlformats-officedocument.presentationml.slide+xml"/>
  <Override PartName="/ppt/diagrams/data10.xml" ContentType="application/vnd.openxmlformats-officedocument.drawingml.diagramData+xml"/>
  <Override PartName="/docProps/app.xml" ContentType="application/vnd.openxmlformats-officedocument.extended-properties+xml"/>
  <Override PartName="/ppt/slides/slide11.xml" ContentType="application/vnd.openxmlformats-officedocument.presentationml.slide+xml"/>
  <Override PartName="/ppt/slides/slide188.xml" ContentType="application/vnd.openxmlformats-officedocument.presentationml.slide+xml"/>
  <Override PartName="/ppt/slides/slide327.xml" ContentType="application/vnd.openxmlformats-officedocument.presentationml.slide+xml"/>
  <Override PartName="/ppt/slides/slide374.xml" ContentType="application/vnd.openxmlformats-officedocument.presentationml.slide+xml"/>
  <Override PartName="/ppt/diagrams/data7.xml" ContentType="application/vnd.openxmlformats-officedocument.drawingml.diagramData+xml"/>
  <Override PartName="/ppt/diagrams/colors9.xml" ContentType="application/vnd.openxmlformats-officedocument.drawingml.diagramColors+xml"/>
  <Override PartName="/ppt/slides/slide119.xml" ContentType="application/vnd.openxmlformats-officedocument.presentationml.slide+xml"/>
  <Override PartName="/ppt/slides/slide166.xml" ContentType="application/vnd.openxmlformats-officedocument.presentationml.slide+xml"/>
  <Override PartName="/ppt/slideLayouts/slideLayout10.xml" ContentType="application/vnd.openxmlformats-officedocument.presentationml.slideLayout+xml"/>
  <Override PartName="/ppt/slides/slide305.xml" ContentType="application/vnd.openxmlformats-officedocument.presentationml.slide+xml"/>
  <Override PartName="/ppt/slides/slide352.xml" ContentType="application/vnd.openxmlformats-officedocument.presentationml.slide+xml"/>
  <Override PartName="/ppt/diagrams/quickStyle8.xml" ContentType="application/vnd.openxmlformats-officedocument.drawingml.diagramStyle+xml"/>
  <Override PartName="/ppt/slides/slide49.xml" ContentType="application/vnd.openxmlformats-officedocument.presentationml.slide+xml"/>
  <Override PartName="/ppt/slides/slide96.xml" ContentType="application/vnd.openxmlformats-officedocument.presentationml.slide+xml"/>
  <Override PartName="/ppt/slides/slide144.xml" ContentType="application/vnd.openxmlformats-officedocument.presentationml.slide+xml"/>
  <Override PartName="/ppt/slides/slide191.xml" ContentType="application/vnd.openxmlformats-officedocument.presentationml.slide+xml"/>
  <Override PartName="/ppt/slides/slide289.xml" ContentType="application/vnd.openxmlformats-officedocument.presentationml.slide+xml"/>
  <Override PartName="/ppt/slides/slide330.xml" ContentType="application/vnd.openxmlformats-officedocument.presentationml.slide+xml"/>
  <Override PartName="/ppt/slides/slide122.xml" ContentType="application/vnd.openxmlformats-officedocument.presentationml.slide+xml"/>
  <Override PartName="/ppt/slides/slide267.xml" ContentType="application/vnd.openxmlformats-officedocument.presentationml.slide+xml"/>
  <Override PartName="/ppt/slides/slide27.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52.xml" ContentType="application/vnd.openxmlformats-officedocument.presentationml.slide+xml"/>
  <Override PartName="/ppt/slides/slide100.xml" ContentType="application/vnd.openxmlformats-officedocument.presentationml.slide+xml"/>
  <Override PartName="/ppt/slides/slide245.xml" ContentType="application/vnd.openxmlformats-officedocument.presentationml.slide+xml"/>
  <Override PartName="/ppt/slides/slide292.xml" ContentType="application/vnd.openxmlformats-officedocument.presentationml.slide+xml"/>
  <Default Extension="wmf" ContentType="image/x-wmf"/>
  <Override PartName="/ppt/notesSlides/notesSlide18.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02" r:id="rId1"/>
  </p:sldMasterIdLst>
  <p:notesMasterIdLst>
    <p:notesMasterId r:id="rId393"/>
  </p:notesMasterIdLst>
  <p:sldIdLst>
    <p:sldId id="256" r:id="rId2"/>
    <p:sldId id="258" r:id="rId3"/>
    <p:sldId id="730" r:id="rId4"/>
    <p:sldId id="734" r:id="rId5"/>
    <p:sldId id="735" r:id="rId6"/>
    <p:sldId id="736" r:id="rId7"/>
    <p:sldId id="737" r:id="rId8"/>
    <p:sldId id="738" r:id="rId9"/>
    <p:sldId id="739" r:id="rId10"/>
    <p:sldId id="740" r:id="rId11"/>
    <p:sldId id="741" r:id="rId12"/>
    <p:sldId id="742" r:id="rId13"/>
    <p:sldId id="743" r:id="rId14"/>
    <p:sldId id="744" r:id="rId15"/>
    <p:sldId id="745" r:id="rId16"/>
    <p:sldId id="746" r:id="rId17"/>
    <p:sldId id="747" r:id="rId18"/>
    <p:sldId id="748" r:id="rId19"/>
    <p:sldId id="749" r:id="rId20"/>
    <p:sldId id="750" r:id="rId21"/>
    <p:sldId id="751" r:id="rId22"/>
    <p:sldId id="752" r:id="rId23"/>
    <p:sldId id="753" r:id="rId24"/>
    <p:sldId id="754" r:id="rId25"/>
    <p:sldId id="755" r:id="rId26"/>
    <p:sldId id="756" r:id="rId27"/>
    <p:sldId id="757" r:id="rId28"/>
    <p:sldId id="758" r:id="rId29"/>
    <p:sldId id="759" r:id="rId30"/>
    <p:sldId id="760" r:id="rId31"/>
    <p:sldId id="761" r:id="rId32"/>
    <p:sldId id="762" r:id="rId33"/>
    <p:sldId id="763" r:id="rId34"/>
    <p:sldId id="764" r:id="rId35"/>
    <p:sldId id="765" r:id="rId36"/>
    <p:sldId id="766" r:id="rId37"/>
    <p:sldId id="767" r:id="rId38"/>
    <p:sldId id="988" r:id="rId39"/>
    <p:sldId id="259" r:id="rId40"/>
    <p:sldId id="260" r:id="rId41"/>
    <p:sldId id="261" r:id="rId42"/>
    <p:sldId id="262" r:id="rId43"/>
    <p:sldId id="263" r:id="rId44"/>
    <p:sldId id="264" r:id="rId45"/>
    <p:sldId id="265" r:id="rId46"/>
    <p:sldId id="273" r:id="rId47"/>
    <p:sldId id="274" r:id="rId48"/>
    <p:sldId id="275" r:id="rId49"/>
    <p:sldId id="276" r:id="rId50"/>
    <p:sldId id="277" r:id="rId51"/>
    <p:sldId id="278" r:id="rId52"/>
    <p:sldId id="279" r:id="rId53"/>
    <p:sldId id="280" r:id="rId54"/>
    <p:sldId id="281" r:id="rId55"/>
    <p:sldId id="282" r:id="rId56"/>
    <p:sldId id="283" r:id="rId57"/>
    <p:sldId id="284" r:id="rId58"/>
    <p:sldId id="285" r:id="rId59"/>
    <p:sldId id="286" r:id="rId60"/>
    <p:sldId id="287" r:id="rId61"/>
    <p:sldId id="288" r:id="rId62"/>
    <p:sldId id="289" r:id="rId63"/>
    <p:sldId id="290" r:id="rId64"/>
    <p:sldId id="291" r:id="rId65"/>
    <p:sldId id="292" r:id="rId66"/>
    <p:sldId id="293" r:id="rId67"/>
    <p:sldId id="294" r:id="rId68"/>
    <p:sldId id="1050" r:id="rId69"/>
    <p:sldId id="1051" r:id="rId70"/>
    <p:sldId id="1052" r:id="rId71"/>
    <p:sldId id="1053" r:id="rId72"/>
    <p:sldId id="1054" r:id="rId73"/>
    <p:sldId id="1055" r:id="rId74"/>
    <p:sldId id="1056" r:id="rId75"/>
    <p:sldId id="1057" r:id="rId76"/>
    <p:sldId id="1058" r:id="rId77"/>
    <p:sldId id="1059" r:id="rId78"/>
    <p:sldId id="1060" r:id="rId79"/>
    <p:sldId id="1061" r:id="rId80"/>
    <p:sldId id="1062" r:id="rId81"/>
    <p:sldId id="1063" r:id="rId82"/>
    <p:sldId id="530" r:id="rId83"/>
    <p:sldId id="531" r:id="rId84"/>
    <p:sldId id="532" r:id="rId85"/>
    <p:sldId id="533" r:id="rId86"/>
    <p:sldId id="534" r:id="rId87"/>
    <p:sldId id="535" r:id="rId88"/>
    <p:sldId id="536" r:id="rId89"/>
    <p:sldId id="537" r:id="rId90"/>
    <p:sldId id="539" r:id="rId91"/>
    <p:sldId id="540" r:id="rId92"/>
    <p:sldId id="541" r:id="rId93"/>
    <p:sldId id="731" r:id="rId94"/>
    <p:sldId id="990" r:id="rId95"/>
    <p:sldId id="542" r:id="rId96"/>
    <p:sldId id="543" r:id="rId97"/>
    <p:sldId id="544" r:id="rId98"/>
    <p:sldId id="545" r:id="rId99"/>
    <p:sldId id="546" r:id="rId100"/>
    <p:sldId id="547" r:id="rId101"/>
    <p:sldId id="770" r:id="rId102"/>
    <p:sldId id="989" r:id="rId103"/>
    <p:sldId id="549" r:id="rId104"/>
    <p:sldId id="550" r:id="rId105"/>
    <p:sldId id="551" r:id="rId106"/>
    <p:sldId id="552" r:id="rId107"/>
    <p:sldId id="553" r:id="rId108"/>
    <p:sldId id="554" r:id="rId109"/>
    <p:sldId id="555" r:id="rId110"/>
    <p:sldId id="556" r:id="rId111"/>
    <p:sldId id="557" r:id="rId112"/>
    <p:sldId id="991" r:id="rId113"/>
    <p:sldId id="992" r:id="rId114"/>
    <p:sldId id="995" r:id="rId115"/>
    <p:sldId id="996" r:id="rId116"/>
    <p:sldId id="997" r:id="rId117"/>
    <p:sldId id="998" r:id="rId118"/>
    <p:sldId id="999" r:id="rId119"/>
    <p:sldId id="1000" r:id="rId120"/>
    <p:sldId id="1001" r:id="rId121"/>
    <p:sldId id="1002" r:id="rId122"/>
    <p:sldId id="1003" r:id="rId123"/>
    <p:sldId id="1004" r:id="rId124"/>
    <p:sldId id="1005" r:id="rId125"/>
    <p:sldId id="1006" r:id="rId126"/>
    <p:sldId id="1007" r:id="rId127"/>
    <p:sldId id="1008" r:id="rId128"/>
    <p:sldId id="828" r:id="rId129"/>
    <p:sldId id="829" r:id="rId130"/>
    <p:sldId id="830" r:id="rId131"/>
    <p:sldId id="993" r:id="rId132"/>
    <p:sldId id="419" r:id="rId133"/>
    <p:sldId id="420" r:id="rId134"/>
    <p:sldId id="421" r:id="rId135"/>
    <p:sldId id="422" r:id="rId136"/>
    <p:sldId id="423" r:id="rId137"/>
    <p:sldId id="827" r:id="rId138"/>
    <p:sldId id="424" r:id="rId139"/>
    <p:sldId id="425" r:id="rId140"/>
    <p:sldId id="426" r:id="rId141"/>
    <p:sldId id="428" r:id="rId142"/>
    <p:sldId id="429" r:id="rId143"/>
    <p:sldId id="430" r:id="rId144"/>
    <p:sldId id="1015" r:id="rId145"/>
    <p:sldId id="1017" r:id="rId146"/>
    <p:sldId id="1018" r:id="rId147"/>
    <p:sldId id="1019" r:id="rId148"/>
    <p:sldId id="1020" r:id="rId149"/>
    <p:sldId id="1021" r:id="rId150"/>
    <p:sldId id="1022" r:id="rId151"/>
    <p:sldId id="1023" r:id="rId152"/>
    <p:sldId id="1024" r:id="rId153"/>
    <p:sldId id="1035" r:id="rId154"/>
    <p:sldId id="1025" r:id="rId155"/>
    <p:sldId id="1026" r:id="rId156"/>
    <p:sldId id="1027" r:id="rId157"/>
    <p:sldId id="1028" r:id="rId158"/>
    <p:sldId id="1029" r:id="rId159"/>
    <p:sldId id="1030" r:id="rId160"/>
    <p:sldId id="1031" r:id="rId161"/>
    <p:sldId id="1032" r:id="rId162"/>
    <p:sldId id="1033" r:id="rId163"/>
    <p:sldId id="1034" r:id="rId164"/>
    <p:sldId id="432" r:id="rId165"/>
    <p:sldId id="433" r:id="rId166"/>
    <p:sldId id="1011" r:id="rId167"/>
    <p:sldId id="1012" r:id="rId168"/>
    <p:sldId id="435" r:id="rId169"/>
    <p:sldId id="1036" r:id="rId170"/>
    <p:sldId id="1037" r:id="rId171"/>
    <p:sldId id="1038" r:id="rId172"/>
    <p:sldId id="1039" r:id="rId173"/>
    <p:sldId id="1040" r:id="rId174"/>
    <p:sldId id="1041" r:id="rId175"/>
    <p:sldId id="1042" r:id="rId176"/>
    <p:sldId id="447" r:id="rId177"/>
    <p:sldId id="821" r:id="rId178"/>
    <p:sldId id="823" r:id="rId179"/>
    <p:sldId id="1009" r:id="rId180"/>
    <p:sldId id="1014" r:id="rId181"/>
    <p:sldId id="822" r:id="rId182"/>
    <p:sldId id="1010" r:id="rId183"/>
    <p:sldId id="824" r:id="rId184"/>
    <p:sldId id="825" r:id="rId185"/>
    <p:sldId id="1013" r:id="rId186"/>
    <p:sldId id="826" r:id="rId187"/>
    <p:sldId id="449" r:id="rId188"/>
    <p:sldId id="450" r:id="rId189"/>
    <p:sldId id="451" r:id="rId190"/>
    <p:sldId id="454" r:id="rId191"/>
    <p:sldId id="455" r:id="rId192"/>
    <p:sldId id="456" r:id="rId193"/>
    <p:sldId id="457" r:id="rId194"/>
    <p:sldId id="833" r:id="rId195"/>
    <p:sldId id="834" r:id="rId196"/>
    <p:sldId id="835" r:id="rId197"/>
    <p:sldId id="836" r:id="rId198"/>
    <p:sldId id="837" r:id="rId199"/>
    <p:sldId id="838" r:id="rId200"/>
    <p:sldId id="839" r:id="rId201"/>
    <p:sldId id="840" r:id="rId202"/>
    <p:sldId id="841" r:id="rId203"/>
    <p:sldId id="842" r:id="rId204"/>
    <p:sldId id="843" r:id="rId205"/>
    <p:sldId id="844" r:id="rId206"/>
    <p:sldId id="845" r:id="rId207"/>
    <p:sldId id="846" r:id="rId208"/>
    <p:sldId id="847" r:id="rId209"/>
    <p:sldId id="849" r:id="rId210"/>
    <p:sldId id="850" r:id="rId211"/>
    <p:sldId id="851" r:id="rId212"/>
    <p:sldId id="852" r:id="rId213"/>
    <p:sldId id="853" r:id="rId214"/>
    <p:sldId id="854" r:id="rId215"/>
    <p:sldId id="855" r:id="rId216"/>
    <p:sldId id="856" r:id="rId217"/>
    <p:sldId id="857" r:id="rId218"/>
    <p:sldId id="858" r:id="rId219"/>
    <p:sldId id="859" r:id="rId220"/>
    <p:sldId id="860" r:id="rId221"/>
    <p:sldId id="861" r:id="rId222"/>
    <p:sldId id="862" r:id="rId223"/>
    <p:sldId id="863" r:id="rId224"/>
    <p:sldId id="1043" r:id="rId225"/>
    <p:sldId id="1045" r:id="rId226"/>
    <p:sldId id="1044" r:id="rId227"/>
    <p:sldId id="1046" r:id="rId228"/>
    <p:sldId id="1047" r:id="rId229"/>
    <p:sldId id="1048" r:id="rId230"/>
    <p:sldId id="607" r:id="rId231"/>
    <p:sldId id="608" r:id="rId232"/>
    <p:sldId id="609" r:id="rId233"/>
    <p:sldId id="610" r:id="rId234"/>
    <p:sldId id="611" r:id="rId235"/>
    <p:sldId id="612" r:id="rId236"/>
    <p:sldId id="613" r:id="rId237"/>
    <p:sldId id="614" r:id="rId238"/>
    <p:sldId id="615" r:id="rId239"/>
    <p:sldId id="616" r:id="rId240"/>
    <p:sldId id="617" r:id="rId241"/>
    <p:sldId id="618" r:id="rId242"/>
    <p:sldId id="619" r:id="rId243"/>
    <p:sldId id="620" r:id="rId244"/>
    <p:sldId id="621" r:id="rId245"/>
    <p:sldId id="622" r:id="rId246"/>
    <p:sldId id="623" r:id="rId247"/>
    <p:sldId id="624" r:id="rId248"/>
    <p:sldId id="625" r:id="rId249"/>
    <p:sldId id="626" r:id="rId250"/>
    <p:sldId id="627" r:id="rId251"/>
    <p:sldId id="628" r:id="rId252"/>
    <p:sldId id="831" r:id="rId253"/>
    <p:sldId id="832" r:id="rId254"/>
    <p:sldId id="1049" r:id="rId255"/>
    <p:sldId id="864" r:id="rId256"/>
    <p:sldId id="865" r:id="rId257"/>
    <p:sldId id="866" r:id="rId258"/>
    <p:sldId id="867" r:id="rId259"/>
    <p:sldId id="868" r:id="rId260"/>
    <p:sldId id="870" r:id="rId261"/>
    <p:sldId id="871" r:id="rId262"/>
    <p:sldId id="872" r:id="rId263"/>
    <p:sldId id="1091" r:id="rId264"/>
    <p:sldId id="1092" r:id="rId265"/>
    <p:sldId id="1093" r:id="rId266"/>
    <p:sldId id="873" r:id="rId267"/>
    <p:sldId id="875" r:id="rId268"/>
    <p:sldId id="876" r:id="rId269"/>
    <p:sldId id="877" r:id="rId270"/>
    <p:sldId id="878" r:id="rId271"/>
    <p:sldId id="879" r:id="rId272"/>
    <p:sldId id="880" r:id="rId273"/>
    <p:sldId id="1090" r:id="rId274"/>
    <p:sldId id="882" r:id="rId275"/>
    <p:sldId id="883" r:id="rId276"/>
    <p:sldId id="884" r:id="rId277"/>
    <p:sldId id="885" r:id="rId278"/>
    <p:sldId id="886" r:id="rId279"/>
    <p:sldId id="887" r:id="rId280"/>
    <p:sldId id="888" r:id="rId281"/>
    <p:sldId id="889" r:id="rId282"/>
    <p:sldId id="890" r:id="rId283"/>
    <p:sldId id="891" r:id="rId284"/>
    <p:sldId id="892" r:id="rId285"/>
    <p:sldId id="893" r:id="rId286"/>
    <p:sldId id="894" r:id="rId287"/>
    <p:sldId id="895" r:id="rId288"/>
    <p:sldId id="896" r:id="rId289"/>
    <p:sldId id="897" r:id="rId290"/>
    <p:sldId id="898" r:id="rId291"/>
    <p:sldId id="899" r:id="rId292"/>
    <p:sldId id="900" r:id="rId293"/>
    <p:sldId id="901" r:id="rId294"/>
    <p:sldId id="902" r:id="rId295"/>
    <p:sldId id="903" r:id="rId296"/>
    <p:sldId id="904" r:id="rId297"/>
    <p:sldId id="905" r:id="rId298"/>
    <p:sldId id="906" r:id="rId299"/>
    <p:sldId id="907" r:id="rId300"/>
    <p:sldId id="908" r:id="rId301"/>
    <p:sldId id="909" r:id="rId302"/>
    <p:sldId id="910" r:id="rId303"/>
    <p:sldId id="911" r:id="rId304"/>
    <p:sldId id="912" r:id="rId305"/>
    <p:sldId id="913" r:id="rId306"/>
    <p:sldId id="914" r:id="rId307"/>
    <p:sldId id="915" r:id="rId308"/>
    <p:sldId id="916" r:id="rId309"/>
    <p:sldId id="917" r:id="rId310"/>
    <p:sldId id="918" r:id="rId311"/>
    <p:sldId id="919" r:id="rId312"/>
    <p:sldId id="920" r:id="rId313"/>
    <p:sldId id="921" r:id="rId314"/>
    <p:sldId id="922" r:id="rId315"/>
    <p:sldId id="923" r:id="rId316"/>
    <p:sldId id="924" r:id="rId317"/>
    <p:sldId id="925" r:id="rId318"/>
    <p:sldId id="926" r:id="rId319"/>
    <p:sldId id="927" r:id="rId320"/>
    <p:sldId id="928" r:id="rId321"/>
    <p:sldId id="929" r:id="rId322"/>
    <p:sldId id="930" r:id="rId323"/>
    <p:sldId id="931" r:id="rId324"/>
    <p:sldId id="932" r:id="rId325"/>
    <p:sldId id="933" r:id="rId326"/>
    <p:sldId id="934" r:id="rId327"/>
    <p:sldId id="935" r:id="rId328"/>
    <p:sldId id="936" r:id="rId329"/>
    <p:sldId id="937" r:id="rId330"/>
    <p:sldId id="938" r:id="rId331"/>
    <p:sldId id="939" r:id="rId332"/>
    <p:sldId id="940" r:id="rId333"/>
    <p:sldId id="941" r:id="rId334"/>
    <p:sldId id="942" r:id="rId335"/>
    <p:sldId id="943" r:id="rId336"/>
    <p:sldId id="944" r:id="rId337"/>
    <p:sldId id="945" r:id="rId338"/>
    <p:sldId id="946" r:id="rId339"/>
    <p:sldId id="947" r:id="rId340"/>
    <p:sldId id="948" r:id="rId341"/>
    <p:sldId id="949" r:id="rId342"/>
    <p:sldId id="950" r:id="rId343"/>
    <p:sldId id="951" r:id="rId344"/>
    <p:sldId id="952" r:id="rId345"/>
    <p:sldId id="953" r:id="rId346"/>
    <p:sldId id="954" r:id="rId347"/>
    <p:sldId id="955" r:id="rId348"/>
    <p:sldId id="956" r:id="rId349"/>
    <p:sldId id="957" r:id="rId350"/>
    <p:sldId id="958" r:id="rId351"/>
    <p:sldId id="959" r:id="rId352"/>
    <p:sldId id="960" r:id="rId353"/>
    <p:sldId id="961" r:id="rId354"/>
    <p:sldId id="962" r:id="rId355"/>
    <p:sldId id="963" r:id="rId356"/>
    <p:sldId id="964" r:id="rId357"/>
    <p:sldId id="965" r:id="rId358"/>
    <p:sldId id="966" r:id="rId359"/>
    <p:sldId id="967" r:id="rId360"/>
    <p:sldId id="968" r:id="rId361"/>
    <p:sldId id="969" r:id="rId362"/>
    <p:sldId id="970" r:id="rId363"/>
    <p:sldId id="971" r:id="rId364"/>
    <p:sldId id="972" r:id="rId365"/>
    <p:sldId id="973" r:id="rId366"/>
    <p:sldId id="1064" r:id="rId367"/>
    <p:sldId id="1065" r:id="rId368"/>
    <p:sldId id="1066" r:id="rId369"/>
    <p:sldId id="1067" r:id="rId370"/>
    <p:sldId id="1068" r:id="rId371"/>
    <p:sldId id="1069" r:id="rId372"/>
    <p:sldId id="1070" r:id="rId373"/>
    <p:sldId id="1071" r:id="rId374"/>
    <p:sldId id="1072" r:id="rId375"/>
    <p:sldId id="1073" r:id="rId376"/>
    <p:sldId id="1074" r:id="rId377"/>
    <p:sldId id="1075" r:id="rId378"/>
    <p:sldId id="1076" r:id="rId379"/>
    <p:sldId id="1077" r:id="rId380"/>
    <p:sldId id="1078" r:id="rId381"/>
    <p:sldId id="1079" r:id="rId382"/>
    <p:sldId id="1080" r:id="rId383"/>
    <p:sldId id="1081" r:id="rId384"/>
    <p:sldId id="1082" r:id="rId385"/>
    <p:sldId id="1083" r:id="rId386"/>
    <p:sldId id="1084" r:id="rId387"/>
    <p:sldId id="1085" r:id="rId388"/>
    <p:sldId id="1086" r:id="rId389"/>
    <p:sldId id="1087" r:id="rId390"/>
    <p:sldId id="1088" r:id="rId391"/>
    <p:sldId id="1089" r:id="rId39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C89EF96-8CEA-46FF-86C4-4CE0E7609802}" styleName="Stile chiaro 3 - Colore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69CF1AB2-1976-4502-BF36-3FF5EA218861}" styleName="Stile medio 4 - Colore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20018" autoAdjust="0"/>
    <p:restoredTop sz="94625"/>
  </p:normalViewPr>
  <p:slideViewPr>
    <p:cSldViewPr snapToGrid="0" snapToObjects="1">
      <p:cViewPr varScale="1">
        <p:scale>
          <a:sx n="91" d="100"/>
          <a:sy n="91" d="100"/>
        </p:scale>
        <p:origin x="-294" y="-114"/>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99" Type="http://schemas.openxmlformats.org/officeDocument/2006/relationships/slide" Target="slides/slide298.xml"/><Relationship Id="rId21" Type="http://schemas.openxmlformats.org/officeDocument/2006/relationships/slide" Target="slides/slide20.xml"/><Relationship Id="rId63" Type="http://schemas.openxmlformats.org/officeDocument/2006/relationships/slide" Target="slides/slide62.xml"/><Relationship Id="rId159" Type="http://schemas.openxmlformats.org/officeDocument/2006/relationships/slide" Target="slides/slide158.xml"/><Relationship Id="rId324" Type="http://schemas.openxmlformats.org/officeDocument/2006/relationships/slide" Target="slides/slide323.xml"/><Relationship Id="rId366" Type="http://schemas.openxmlformats.org/officeDocument/2006/relationships/slide" Target="slides/slide365.xml"/><Relationship Id="rId170" Type="http://schemas.openxmlformats.org/officeDocument/2006/relationships/slide" Target="slides/slide169.xml"/><Relationship Id="rId226" Type="http://schemas.openxmlformats.org/officeDocument/2006/relationships/slide" Target="slides/slide225.xml"/><Relationship Id="rId107" Type="http://schemas.openxmlformats.org/officeDocument/2006/relationships/slide" Target="slides/slide106.xml"/><Relationship Id="rId268" Type="http://schemas.openxmlformats.org/officeDocument/2006/relationships/slide" Target="slides/slide267.xml"/><Relationship Id="rId289" Type="http://schemas.openxmlformats.org/officeDocument/2006/relationships/slide" Target="slides/slide288.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314" Type="http://schemas.openxmlformats.org/officeDocument/2006/relationships/slide" Target="slides/slide313.xml"/><Relationship Id="rId335" Type="http://schemas.openxmlformats.org/officeDocument/2006/relationships/slide" Target="slides/slide334.xml"/><Relationship Id="rId356" Type="http://schemas.openxmlformats.org/officeDocument/2006/relationships/slide" Target="slides/slide355.xml"/><Relationship Id="rId377" Type="http://schemas.openxmlformats.org/officeDocument/2006/relationships/slide" Target="slides/slide376.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181" Type="http://schemas.openxmlformats.org/officeDocument/2006/relationships/slide" Target="slides/slide180.xml"/><Relationship Id="rId216" Type="http://schemas.openxmlformats.org/officeDocument/2006/relationships/slide" Target="slides/slide215.xml"/><Relationship Id="rId237" Type="http://schemas.openxmlformats.org/officeDocument/2006/relationships/slide" Target="slides/slide236.xml"/><Relationship Id="rId258" Type="http://schemas.openxmlformats.org/officeDocument/2006/relationships/slide" Target="slides/slide257.xml"/><Relationship Id="rId279" Type="http://schemas.openxmlformats.org/officeDocument/2006/relationships/slide" Target="slides/slide278.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290" Type="http://schemas.openxmlformats.org/officeDocument/2006/relationships/slide" Target="slides/slide289.xml"/><Relationship Id="rId304" Type="http://schemas.openxmlformats.org/officeDocument/2006/relationships/slide" Target="slides/slide303.xml"/><Relationship Id="rId325" Type="http://schemas.openxmlformats.org/officeDocument/2006/relationships/slide" Target="slides/slide324.xml"/><Relationship Id="rId346" Type="http://schemas.openxmlformats.org/officeDocument/2006/relationships/slide" Target="slides/slide345.xml"/><Relationship Id="rId367" Type="http://schemas.openxmlformats.org/officeDocument/2006/relationships/slide" Target="slides/slide366.xml"/><Relationship Id="rId388" Type="http://schemas.openxmlformats.org/officeDocument/2006/relationships/slide" Target="slides/slide387.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92" Type="http://schemas.openxmlformats.org/officeDocument/2006/relationships/slide" Target="slides/slide191.xml"/><Relationship Id="rId206" Type="http://schemas.openxmlformats.org/officeDocument/2006/relationships/slide" Target="slides/slide205.xml"/><Relationship Id="rId227" Type="http://schemas.openxmlformats.org/officeDocument/2006/relationships/slide" Target="slides/slide226.xml"/><Relationship Id="rId248" Type="http://schemas.openxmlformats.org/officeDocument/2006/relationships/slide" Target="slides/slide247.xml"/><Relationship Id="rId269" Type="http://schemas.openxmlformats.org/officeDocument/2006/relationships/slide" Target="slides/slide268.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280" Type="http://schemas.openxmlformats.org/officeDocument/2006/relationships/slide" Target="slides/slide279.xml"/><Relationship Id="rId315" Type="http://schemas.openxmlformats.org/officeDocument/2006/relationships/slide" Target="slides/slide314.xml"/><Relationship Id="rId336" Type="http://schemas.openxmlformats.org/officeDocument/2006/relationships/slide" Target="slides/slide335.xml"/><Relationship Id="rId357" Type="http://schemas.openxmlformats.org/officeDocument/2006/relationships/slide" Target="slides/slide356.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182" Type="http://schemas.openxmlformats.org/officeDocument/2006/relationships/slide" Target="slides/slide181.xml"/><Relationship Id="rId217" Type="http://schemas.openxmlformats.org/officeDocument/2006/relationships/slide" Target="slides/slide216.xml"/><Relationship Id="rId378" Type="http://schemas.openxmlformats.org/officeDocument/2006/relationships/slide" Target="slides/slide377.xml"/><Relationship Id="rId6" Type="http://schemas.openxmlformats.org/officeDocument/2006/relationships/slide" Target="slides/slide5.xml"/><Relationship Id="rId238" Type="http://schemas.openxmlformats.org/officeDocument/2006/relationships/slide" Target="slides/slide237.xml"/><Relationship Id="rId259" Type="http://schemas.openxmlformats.org/officeDocument/2006/relationships/slide" Target="slides/slide258.xml"/><Relationship Id="rId23" Type="http://schemas.openxmlformats.org/officeDocument/2006/relationships/slide" Target="slides/slide22.xml"/><Relationship Id="rId119" Type="http://schemas.openxmlformats.org/officeDocument/2006/relationships/slide" Target="slides/slide118.xml"/><Relationship Id="rId270" Type="http://schemas.openxmlformats.org/officeDocument/2006/relationships/slide" Target="slides/slide269.xml"/><Relationship Id="rId291" Type="http://schemas.openxmlformats.org/officeDocument/2006/relationships/slide" Target="slides/slide290.xml"/><Relationship Id="rId305" Type="http://schemas.openxmlformats.org/officeDocument/2006/relationships/slide" Target="slides/slide304.xml"/><Relationship Id="rId326" Type="http://schemas.openxmlformats.org/officeDocument/2006/relationships/slide" Target="slides/slide325.xml"/><Relationship Id="rId347" Type="http://schemas.openxmlformats.org/officeDocument/2006/relationships/slide" Target="slides/slide346.xml"/><Relationship Id="rId44" Type="http://schemas.openxmlformats.org/officeDocument/2006/relationships/slide" Target="slides/slide43.xml"/><Relationship Id="rId65" Type="http://schemas.openxmlformats.org/officeDocument/2006/relationships/slide" Target="slides/slide64.xml"/><Relationship Id="rId86" Type="http://schemas.openxmlformats.org/officeDocument/2006/relationships/slide" Target="slides/slide85.xml"/><Relationship Id="rId130" Type="http://schemas.openxmlformats.org/officeDocument/2006/relationships/slide" Target="slides/slide129.xml"/><Relationship Id="rId151" Type="http://schemas.openxmlformats.org/officeDocument/2006/relationships/slide" Target="slides/slide150.xml"/><Relationship Id="rId368" Type="http://schemas.openxmlformats.org/officeDocument/2006/relationships/slide" Target="slides/slide367.xml"/><Relationship Id="rId389" Type="http://schemas.openxmlformats.org/officeDocument/2006/relationships/slide" Target="slides/slide388.xml"/><Relationship Id="rId172" Type="http://schemas.openxmlformats.org/officeDocument/2006/relationships/slide" Target="slides/slide171.xml"/><Relationship Id="rId193" Type="http://schemas.openxmlformats.org/officeDocument/2006/relationships/slide" Target="slides/slide192.xml"/><Relationship Id="rId207" Type="http://schemas.openxmlformats.org/officeDocument/2006/relationships/slide" Target="slides/slide206.xml"/><Relationship Id="rId228" Type="http://schemas.openxmlformats.org/officeDocument/2006/relationships/slide" Target="slides/slide227.xml"/><Relationship Id="rId249" Type="http://schemas.openxmlformats.org/officeDocument/2006/relationships/slide" Target="slides/slide248.xml"/><Relationship Id="rId13" Type="http://schemas.openxmlformats.org/officeDocument/2006/relationships/slide" Target="slides/slide12.xml"/><Relationship Id="rId109" Type="http://schemas.openxmlformats.org/officeDocument/2006/relationships/slide" Target="slides/slide108.xml"/><Relationship Id="rId260" Type="http://schemas.openxmlformats.org/officeDocument/2006/relationships/slide" Target="slides/slide259.xml"/><Relationship Id="rId281" Type="http://schemas.openxmlformats.org/officeDocument/2006/relationships/slide" Target="slides/slide280.xml"/><Relationship Id="rId316" Type="http://schemas.openxmlformats.org/officeDocument/2006/relationships/slide" Target="slides/slide315.xml"/><Relationship Id="rId337" Type="http://schemas.openxmlformats.org/officeDocument/2006/relationships/slide" Target="slides/slide336.xml"/><Relationship Id="rId34" Type="http://schemas.openxmlformats.org/officeDocument/2006/relationships/slide" Target="slides/slide33.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20" Type="http://schemas.openxmlformats.org/officeDocument/2006/relationships/slide" Target="slides/slide119.xml"/><Relationship Id="rId141" Type="http://schemas.openxmlformats.org/officeDocument/2006/relationships/slide" Target="slides/slide140.xml"/><Relationship Id="rId358" Type="http://schemas.openxmlformats.org/officeDocument/2006/relationships/slide" Target="slides/slide357.xml"/><Relationship Id="rId379" Type="http://schemas.openxmlformats.org/officeDocument/2006/relationships/slide" Target="slides/slide378.xml"/><Relationship Id="rId7" Type="http://schemas.openxmlformats.org/officeDocument/2006/relationships/slide" Target="slides/slide6.xml"/><Relationship Id="rId162" Type="http://schemas.openxmlformats.org/officeDocument/2006/relationships/slide" Target="slides/slide161.xml"/><Relationship Id="rId183" Type="http://schemas.openxmlformats.org/officeDocument/2006/relationships/slide" Target="slides/slide182.xml"/><Relationship Id="rId218" Type="http://schemas.openxmlformats.org/officeDocument/2006/relationships/slide" Target="slides/slide217.xml"/><Relationship Id="rId239" Type="http://schemas.openxmlformats.org/officeDocument/2006/relationships/slide" Target="slides/slide238.xml"/><Relationship Id="rId390" Type="http://schemas.openxmlformats.org/officeDocument/2006/relationships/slide" Target="slides/slide389.xml"/><Relationship Id="rId250" Type="http://schemas.openxmlformats.org/officeDocument/2006/relationships/slide" Target="slides/slide249.xml"/><Relationship Id="rId271" Type="http://schemas.openxmlformats.org/officeDocument/2006/relationships/slide" Target="slides/slide270.xml"/><Relationship Id="rId292" Type="http://schemas.openxmlformats.org/officeDocument/2006/relationships/slide" Target="slides/slide291.xml"/><Relationship Id="rId306" Type="http://schemas.openxmlformats.org/officeDocument/2006/relationships/slide" Target="slides/slide305.xml"/><Relationship Id="rId24" Type="http://schemas.openxmlformats.org/officeDocument/2006/relationships/slide" Target="slides/slide23.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31" Type="http://schemas.openxmlformats.org/officeDocument/2006/relationships/slide" Target="slides/slide130.xml"/><Relationship Id="rId327" Type="http://schemas.openxmlformats.org/officeDocument/2006/relationships/slide" Target="slides/slide326.xml"/><Relationship Id="rId348" Type="http://schemas.openxmlformats.org/officeDocument/2006/relationships/slide" Target="slides/slide347.xml"/><Relationship Id="rId369" Type="http://schemas.openxmlformats.org/officeDocument/2006/relationships/slide" Target="slides/slide368.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slide" Target="slides/slide193.xml"/><Relationship Id="rId208" Type="http://schemas.openxmlformats.org/officeDocument/2006/relationships/slide" Target="slides/slide207.xml"/><Relationship Id="rId229" Type="http://schemas.openxmlformats.org/officeDocument/2006/relationships/slide" Target="slides/slide228.xml"/><Relationship Id="rId380" Type="http://schemas.openxmlformats.org/officeDocument/2006/relationships/slide" Target="slides/slide379.xml"/><Relationship Id="rId240" Type="http://schemas.openxmlformats.org/officeDocument/2006/relationships/slide" Target="slides/slide239.xml"/><Relationship Id="rId261" Type="http://schemas.openxmlformats.org/officeDocument/2006/relationships/slide" Target="slides/slide260.xml"/><Relationship Id="rId14" Type="http://schemas.openxmlformats.org/officeDocument/2006/relationships/slide" Target="slides/slide13.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282" Type="http://schemas.openxmlformats.org/officeDocument/2006/relationships/slide" Target="slides/slide281.xml"/><Relationship Id="rId317" Type="http://schemas.openxmlformats.org/officeDocument/2006/relationships/slide" Target="slides/slide316.xml"/><Relationship Id="rId338" Type="http://schemas.openxmlformats.org/officeDocument/2006/relationships/slide" Target="slides/slide337.xml"/><Relationship Id="rId359" Type="http://schemas.openxmlformats.org/officeDocument/2006/relationships/slide" Target="slides/slide358.xml"/><Relationship Id="rId8" Type="http://schemas.openxmlformats.org/officeDocument/2006/relationships/slide" Target="slides/slide7.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219" Type="http://schemas.openxmlformats.org/officeDocument/2006/relationships/slide" Target="slides/slide218.xml"/><Relationship Id="rId370" Type="http://schemas.openxmlformats.org/officeDocument/2006/relationships/slide" Target="slides/slide369.xml"/><Relationship Id="rId391" Type="http://schemas.openxmlformats.org/officeDocument/2006/relationships/slide" Target="slides/slide390.xml"/><Relationship Id="rId230" Type="http://schemas.openxmlformats.org/officeDocument/2006/relationships/slide" Target="slides/slide229.xml"/><Relationship Id="rId251" Type="http://schemas.openxmlformats.org/officeDocument/2006/relationships/slide" Target="slides/slide250.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272" Type="http://schemas.openxmlformats.org/officeDocument/2006/relationships/slide" Target="slides/slide271.xml"/><Relationship Id="rId293" Type="http://schemas.openxmlformats.org/officeDocument/2006/relationships/slide" Target="slides/slide292.xml"/><Relationship Id="rId307" Type="http://schemas.openxmlformats.org/officeDocument/2006/relationships/slide" Target="slides/slide306.xml"/><Relationship Id="rId328" Type="http://schemas.openxmlformats.org/officeDocument/2006/relationships/slide" Target="slides/slide327.xml"/><Relationship Id="rId349" Type="http://schemas.openxmlformats.org/officeDocument/2006/relationships/slide" Target="slides/slide348.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95" Type="http://schemas.openxmlformats.org/officeDocument/2006/relationships/slide" Target="slides/slide194.xml"/><Relationship Id="rId209" Type="http://schemas.openxmlformats.org/officeDocument/2006/relationships/slide" Target="slides/slide208.xml"/><Relationship Id="rId360" Type="http://schemas.openxmlformats.org/officeDocument/2006/relationships/slide" Target="slides/slide359.xml"/><Relationship Id="rId381" Type="http://schemas.openxmlformats.org/officeDocument/2006/relationships/slide" Target="slides/slide380.xml"/><Relationship Id="rId220" Type="http://schemas.openxmlformats.org/officeDocument/2006/relationships/slide" Target="slides/slide219.xml"/><Relationship Id="rId241" Type="http://schemas.openxmlformats.org/officeDocument/2006/relationships/slide" Target="slides/slide24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262" Type="http://schemas.openxmlformats.org/officeDocument/2006/relationships/slide" Target="slides/slide261.xml"/><Relationship Id="rId283" Type="http://schemas.openxmlformats.org/officeDocument/2006/relationships/slide" Target="slides/slide282.xml"/><Relationship Id="rId318" Type="http://schemas.openxmlformats.org/officeDocument/2006/relationships/slide" Target="slides/slide317.xml"/><Relationship Id="rId339" Type="http://schemas.openxmlformats.org/officeDocument/2006/relationships/slide" Target="slides/slide338.xml"/><Relationship Id="rId78" Type="http://schemas.openxmlformats.org/officeDocument/2006/relationships/slide" Target="slides/slide77.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64" Type="http://schemas.openxmlformats.org/officeDocument/2006/relationships/slide" Target="slides/slide163.xml"/><Relationship Id="rId185" Type="http://schemas.openxmlformats.org/officeDocument/2006/relationships/slide" Target="slides/slide184.xml"/><Relationship Id="rId350" Type="http://schemas.openxmlformats.org/officeDocument/2006/relationships/slide" Target="slides/slide349.xml"/><Relationship Id="rId371" Type="http://schemas.openxmlformats.org/officeDocument/2006/relationships/slide" Target="slides/slide370.xml"/><Relationship Id="rId9" Type="http://schemas.openxmlformats.org/officeDocument/2006/relationships/slide" Target="slides/slide8.xml"/><Relationship Id="rId210" Type="http://schemas.openxmlformats.org/officeDocument/2006/relationships/slide" Target="slides/slide209.xml"/><Relationship Id="rId392" Type="http://schemas.openxmlformats.org/officeDocument/2006/relationships/slide" Target="slides/slide391.xml"/><Relationship Id="rId26" Type="http://schemas.openxmlformats.org/officeDocument/2006/relationships/slide" Target="slides/slide25.xml"/><Relationship Id="rId231" Type="http://schemas.openxmlformats.org/officeDocument/2006/relationships/slide" Target="slides/slide230.xml"/><Relationship Id="rId252" Type="http://schemas.openxmlformats.org/officeDocument/2006/relationships/slide" Target="slides/slide251.xml"/><Relationship Id="rId273" Type="http://schemas.openxmlformats.org/officeDocument/2006/relationships/slide" Target="slides/slide272.xml"/><Relationship Id="rId294" Type="http://schemas.openxmlformats.org/officeDocument/2006/relationships/slide" Target="slides/slide293.xml"/><Relationship Id="rId308" Type="http://schemas.openxmlformats.org/officeDocument/2006/relationships/slide" Target="slides/slide307.xml"/><Relationship Id="rId329" Type="http://schemas.openxmlformats.org/officeDocument/2006/relationships/slide" Target="slides/slide328.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340" Type="http://schemas.openxmlformats.org/officeDocument/2006/relationships/slide" Target="slides/slide339.xml"/><Relationship Id="rId361" Type="http://schemas.openxmlformats.org/officeDocument/2006/relationships/slide" Target="slides/slide360.xml"/><Relationship Id="rId196" Type="http://schemas.openxmlformats.org/officeDocument/2006/relationships/slide" Target="slides/slide195.xml"/><Relationship Id="rId200" Type="http://schemas.openxmlformats.org/officeDocument/2006/relationships/slide" Target="slides/slide199.xml"/><Relationship Id="rId382" Type="http://schemas.openxmlformats.org/officeDocument/2006/relationships/slide" Target="slides/slide381.xml"/><Relationship Id="rId16" Type="http://schemas.openxmlformats.org/officeDocument/2006/relationships/slide" Target="slides/slide15.xml"/><Relationship Id="rId221" Type="http://schemas.openxmlformats.org/officeDocument/2006/relationships/slide" Target="slides/slide220.xml"/><Relationship Id="rId242" Type="http://schemas.openxmlformats.org/officeDocument/2006/relationships/slide" Target="slides/slide241.xml"/><Relationship Id="rId263" Type="http://schemas.openxmlformats.org/officeDocument/2006/relationships/slide" Target="slides/slide262.xml"/><Relationship Id="rId284" Type="http://schemas.openxmlformats.org/officeDocument/2006/relationships/slide" Target="slides/slide283.xml"/><Relationship Id="rId319" Type="http://schemas.openxmlformats.org/officeDocument/2006/relationships/slide" Target="slides/slide318.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330" Type="http://schemas.openxmlformats.org/officeDocument/2006/relationships/slide" Target="slides/slide329.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slide" Target="slides/slide185.xml"/><Relationship Id="rId351" Type="http://schemas.openxmlformats.org/officeDocument/2006/relationships/slide" Target="slides/slide350.xml"/><Relationship Id="rId372" Type="http://schemas.openxmlformats.org/officeDocument/2006/relationships/slide" Target="slides/slide371.xml"/><Relationship Id="rId393" Type="http://schemas.openxmlformats.org/officeDocument/2006/relationships/notesMaster" Target="notesMasters/notesMaster1.xml"/><Relationship Id="rId211" Type="http://schemas.openxmlformats.org/officeDocument/2006/relationships/slide" Target="slides/slide210.xml"/><Relationship Id="rId232" Type="http://schemas.openxmlformats.org/officeDocument/2006/relationships/slide" Target="slides/slide231.xml"/><Relationship Id="rId253" Type="http://schemas.openxmlformats.org/officeDocument/2006/relationships/slide" Target="slides/slide252.xml"/><Relationship Id="rId274" Type="http://schemas.openxmlformats.org/officeDocument/2006/relationships/slide" Target="slides/slide273.xml"/><Relationship Id="rId295" Type="http://schemas.openxmlformats.org/officeDocument/2006/relationships/slide" Target="slides/slide294.xml"/><Relationship Id="rId309" Type="http://schemas.openxmlformats.org/officeDocument/2006/relationships/slide" Target="slides/slide308.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320" Type="http://schemas.openxmlformats.org/officeDocument/2006/relationships/slide" Target="slides/slide319.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97" Type="http://schemas.openxmlformats.org/officeDocument/2006/relationships/slide" Target="slides/slide196.xml"/><Relationship Id="rId341" Type="http://schemas.openxmlformats.org/officeDocument/2006/relationships/slide" Target="slides/slide340.xml"/><Relationship Id="rId362" Type="http://schemas.openxmlformats.org/officeDocument/2006/relationships/slide" Target="slides/slide361.xml"/><Relationship Id="rId383" Type="http://schemas.openxmlformats.org/officeDocument/2006/relationships/slide" Target="slides/slide382.xml"/><Relationship Id="rId201" Type="http://schemas.openxmlformats.org/officeDocument/2006/relationships/slide" Target="slides/slide200.xml"/><Relationship Id="rId222" Type="http://schemas.openxmlformats.org/officeDocument/2006/relationships/slide" Target="slides/slide221.xml"/><Relationship Id="rId243" Type="http://schemas.openxmlformats.org/officeDocument/2006/relationships/slide" Target="slides/slide242.xml"/><Relationship Id="rId264" Type="http://schemas.openxmlformats.org/officeDocument/2006/relationships/slide" Target="slides/slide263.xml"/><Relationship Id="rId285" Type="http://schemas.openxmlformats.org/officeDocument/2006/relationships/slide" Target="slides/slide284.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310" Type="http://schemas.openxmlformats.org/officeDocument/2006/relationships/slide" Target="slides/slide309.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87" Type="http://schemas.openxmlformats.org/officeDocument/2006/relationships/slide" Target="slides/slide186.xml"/><Relationship Id="rId331" Type="http://schemas.openxmlformats.org/officeDocument/2006/relationships/slide" Target="slides/slide330.xml"/><Relationship Id="rId352" Type="http://schemas.openxmlformats.org/officeDocument/2006/relationships/slide" Target="slides/slide351.xml"/><Relationship Id="rId373" Type="http://schemas.openxmlformats.org/officeDocument/2006/relationships/slide" Target="slides/slide372.xml"/><Relationship Id="rId394" Type="http://schemas.openxmlformats.org/officeDocument/2006/relationships/presProps" Target="presProps.xml"/><Relationship Id="rId1" Type="http://schemas.openxmlformats.org/officeDocument/2006/relationships/slideMaster" Target="slideMasters/slideMaster1.xml"/><Relationship Id="rId212" Type="http://schemas.openxmlformats.org/officeDocument/2006/relationships/slide" Target="slides/slide211.xml"/><Relationship Id="rId233" Type="http://schemas.openxmlformats.org/officeDocument/2006/relationships/slide" Target="slides/slide232.xml"/><Relationship Id="rId254" Type="http://schemas.openxmlformats.org/officeDocument/2006/relationships/slide" Target="slides/slide253.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275" Type="http://schemas.openxmlformats.org/officeDocument/2006/relationships/slide" Target="slides/slide274.xml"/><Relationship Id="rId296" Type="http://schemas.openxmlformats.org/officeDocument/2006/relationships/slide" Target="slides/slide295.xml"/><Relationship Id="rId300" Type="http://schemas.openxmlformats.org/officeDocument/2006/relationships/slide" Target="slides/slide299.xml"/><Relationship Id="rId60" Type="http://schemas.openxmlformats.org/officeDocument/2006/relationships/slide" Target="slides/slide59.xml"/><Relationship Id="rId81" Type="http://schemas.openxmlformats.org/officeDocument/2006/relationships/slide" Target="slides/slide80.xml"/><Relationship Id="rId135" Type="http://schemas.openxmlformats.org/officeDocument/2006/relationships/slide" Target="slides/slide134.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slide" Target="slides/slide197.xml"/><Relationship Id="rId321" Type="http://schemas.openxmlformats.org/officeDocument/2006/relationships/slide" Target="slides/slide320.xml"/><Relationship Id="rId342" Type="http://schemas.openxmlformats.org/officeDocument/2006/relationships/slide" Target="slides/slide341.xml"/><Relationship Id="rId363" Type="http://schemas.openxmlformats.org/officeDocument/2006/relationships/slide" Target="slides/slide362.xml"/><Relationship Id="rId384" Type="http://schemas.openxmlformats.org/officeDocument/2006/relationships/slide" Target="slides/slide383.xml"/><Relationship Id="rId202" Type="http://schemas.openxmlformats.org/officeDocument/2006/relationships/slide" Target="slides/slide201.xml"/><Relationship Id="rId223" Type="http://schemas.openxmlformats.org/officeDocument/2006/relationships/slide" Target="slides/slide222.xml"/><Relationship Id="rId244" Type="http://schemas.openxmlformats.org/officeDocument/2006/relationships/slide" Target="slides/slide243.xml"/><Relationship Id="rId18" Type="http://schemas.openxmlformats.org/officeDocument/2006/relationships/slide" Target="slides/slide17.xml"/><Relationship Id="rId39" Type="http://schemas.openxmlformats.org/officeDocument/2006/relationships/slide" Target="slides/slide38.xml"/><Relationship Id="rId265" Type="http://schemas.openxmlformats.org/officeDocument/2006/relationships/slide" Target="slides/slide264.xml"/><Relationship Id="rId286" Type="http://schemas.openxmlformats.org/officeDocument/2006/relationships/slide" Target="slides/slide285.xml"/><Relationship Id="rId50" Type="http://schemas.openxmlformats.org/officeDocument/2006/relationships/slide" Target="slides/slide49.xml"/><Relationship Id="rId104" Type="http://schemas.openxmlformats.org/officeDocument/2006/relationships/slide" Target="slides/slide103.xml"/><Relationship Id="rId125" Type="http://schemas.openxmlformats.org/officeDocument/2006/relationships/slide" Target="slides/slide124.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311" Type="http://schemas.openxmlformats.org/officeDocument/2006/relationships/slide" Target="slides/slide310.xml"/><Relationship Id="rId332" Type="http://schemas.openxmlformats.org/officeDocument/2006/relationships/slide" Target="slides/slide331.xml"/><Relationship Id="rId353" Type="http://schemas.openxmlformats.org/officeDocument/2006/relationships/slide" Target="slides/slide352.xml"/><Relationship Id="rId374" Type="http://schemas.openxmlformats.org/officeDocument/2006/relationships/slide" Target="slides/slide373.xml"/><Relationship Id="rId395" Type="http://schemas.openxmlformats.org/officeDocument/2006/relationships/viewProps" Target="viewProps.xml"/><Relationship Id="rId71" Type="http://schemas.openxmlformats.org/officeDocument/2006/relationships/slide" Target="slides/slide70.xml"/><Relationship Id="rId92" Type="http://schemas.openxmlformats.org/officeDocument/2006/relationships/slide" Target="slides/slide91.xml"/><Relationship Id="rId213" Type="http://schemas.openxmlformats.org/officeDocument/2006/relationships/slide" Target="slides/slide212.xml"/><Relationship Id="rId234" Type="http://schemas.openxmlformats.org/officeDocument/2006/relationships/slide" Target="slides/slide233.xml"/><Relationship Id="rId2" Type="http://schemas.openxmlformats.org/officeDocument/2006/relationships/slide" Target="slides/slide1.xml"/><Relationship Id="rId29" Type="http://schemas.openxmlformats.org/officeDocument/2006/relationships/slide" Target="slides/slide28.xml"/><Relationship Id="rId255" Type="http://schemas.openxmlformats.org/officeDocument/2006/relationships/slide" Target="slides/slide254.xml"/><Relationship Id="rId276" Type="http://schemas.openxmlformats.org/officeDocument/2006/relationships/slide" Target="slides/slide275.xml"/><Relationship Id="rId297" Type="http://schemas.openxmlformats.org/officeDocument/2006/relationships/slide" Target="slides/slide296.xml"/><Relationship Id="rId40" Type="http://schemas.openxmlformats.org/officeDocument/2006/relationships/slide" Target="slides/slide39.xml"/><Relationship Id="rId115" Type="http://schemas.openxmlformats.org/officeDocument/2006/relationships/slide" Target="slides/slide114.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301" Type="http://schemas.openxmlformats.org/officeDocument/2006/relationships/slide" Target="slides/slide300.xml"/><Relationship Id="rId322" Type="http://schemas.openxmlformats.org/officeDocument/2006/relationships/slide" Target="slides/slide321.xml"/><Relationship Id="rId343" Type="http://schemas.openxmlformats.org/officeDocument/2006/relationships/slide" Target="slides/slide342.xml"/><Relationship Id="rId364" Type="http://schemas.openxmlformats.org/officeDocument/2006/relationships/slide" Target="slides/slide363.xml"/><Relationship Id="rId61" Type="http://schemas.openxmlformats.org/officeDocument/2006/relationships/slide" Target="slides/slide60.xml"/><Relationship Id="rId82" Type="http://schemas.openxmlformats.org/officeDocument/2006/relationships/slide" Target="slides/slide81.xml"/><Relationship Id="rId199" Type="http://schemas.openxmlformats.org/officeDocument/2006/relationships/slide" Target="slides/slide198.xml"/><Relationship Id="rId203" Type="http://schemas.openxmlformats.org/officeDocument/2006/relationships/slide" Target="slides/slide202.xml"/><Relationship Id="rId385" Type="http://schemas.openxmlformats.org/officeDocument/2006/relationships/slide" Target="slides/slide384.xml"/><Relationship Id="rId19" Type="http://schemas.openxmlformats.org/officeDocument/2006/relationships/slide" Target="slides/slide18.xml"/><Relationship Id="rId224" Type="http://schemas.openxmlformats.org/officeDocument/2006/relationships/slide" Target="slides/slide223.xml"/><Relationship Id="rId245" Type="http://schemas.openxmlformats.org/officeDocument/2006/relationships/slide" Target="slides/slide244.xml"/><Relationship Id="rId266" Type="http://schemas.openxmlformats.org/officeDocument/2006/relationships/slide" Target="slides/slide265.xml"/><Relationship Id="rId287" Type="http://schemas.openxmlformats.org/officeDocument/2006/relationships/slide" Target="slides/slide286.xml"/><Relationship Id="rId30" Type="http://schemas.openxmlformats.org/officeDocument/2006/relationships/slide" Target="slides/slide2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312" Type="http://schemas.openxmlformats.org/officeDocument/2006/relationships/slide" Target="slides/slide311.xml"/><Relationship Id="rId333" Type="http://schemas.openxmlformats.org/officeDocument/2006/relationships/slide" Target="slides/slide332.xml"/><Relationship Id="rId354" Type="http://schemas.openxmlformats.org/officeDocument/2006/relationships/slide" Target="slides/slide353.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189" Type="http://schemas.openxmlformats.org/officeDocument/2006/relationships/slide" Target="slides/slide188.xml"/><Relationship Id="rId375" Type="http://schemas.openxmlformats.org/officeDocument/2006/relationships/slide" Target="slides/slide374.xml"/><Relationship Id="rId396" Type="http://schemas.openxmlformats.org/officeDocument/2006/relationships/theme" Target="theme/theme1.xml"/><Relationship Id="rId3" Type="http://schemas.openxmlformats.org/officeDocument/2006/relationships/slide" Target="slides/slide2.xml"/><Relationship Id="rId214" Type="http://schemas.openxmlformats.org/officeDocument/2006/relationships/slide" Target="slides/slide213.xml"/><Relationship Id="rId235" Type="http://schemas.openxmlformats.org/officeDocument/2006/relationships/slide" Target="slides/slide234.xml"/><Relationship Id="rId256" Type="http://schemas.openxmlformats.org/officeDocument/2006/relationships/slide" Target="slides/slide255.xml"/><Relationship Id="rId277" Type="http://schemas.openxmlformats.org/officeDocument/2006/relationships/slide" Target="slides/slide276.xml"/><Relationship Id="rId298" Type="http://schemas.openxmlformats.org/officeDocument/2006/relationships/slide" Target="slides/slide297.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302" Type="http://schemas.openxmlformats.org/officeDocument/2006/relationships/slide" Target="slides/slide301.xml"/><Relationship Id="rId323" Type="http://schemas.openxmlformats.org/officeDocument/2006/relationships/slide" Target="slides/slide322.xml"/><Relationship Id="rId344" Type="http://schemas.openxmlformats.org/officeDocument/2006/relationships/slide" Target="slides/slide343.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179" Type="http://schemas.openxmlformats.org/officeDocument/2006/relationships/slide" Target="slides/slide178.xml"/><Relationship Id="rId365" Type="http://schemas.openxmlformats.org/officeDocument/2006/relationships/slide" Target="slides/slide364.xml"/><Relationship Id="rId386" Type="http://schemas.openxmlformats.org/officeDocument/2006/relationships/slide" Target="slides/slide385.xml"/><Relationship Id="rId190" Type="http://schemas.openxmlformats.org/officeDocument/2006/relationships/slide" Target="slides/slide189.xml"/><Relationship Id="rId204" Type="http://schemas.openxmlformats.org/officeDocument/2006/relationships/slide" Target="slides/slide203.xml"/><Relationship Id="rId225" Type="http://schemas.openxmlformats.org/officeDocument/2006/relationships/slide" Target="slides/slide224.xml"/><Relationship Id="rId246" Type="http://schemas.openxmlformats.org/officeDocument/2006/relationships/slide" Target="slides/slide245.xml"/><Relationship Id="rId267" Type="http://schemas.openxmlformats.org/officeDocument/2006/relationships/slide" Target="slides/slide266.xml"/><Relationship Id="rId288" Type="http://schemas.openxmlformats.org/officeDocument/2006/relationships/slide" Target="slides/slide287.xml"/><Relationship Id="rId106" Type="http://schemas.openxmlformats.org/officeDocument/2006/relationships/slide" Target="slides/slide105.xml"/><Relationship Id="rId127" Type="http://schemas.openxmlformats.org/officeDocument/2006/relationships/slide" Target="slides/slide126.xml"/><Relationship Id="rId313" Type="http://schemas.openxmlformats.org/officeDocument/2006/relationships/slide" Target="slides/slide312.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94" Type="http://schemas.openxmlformats.org/officeDocument/2006/relationships/slide" Target="slides/slide93.xml"/><Relationship Id="rId148" Type="http://schemas.openxmlformats.org/officeDocument/2006/relationships/slide" Target="slides/slide147.xml"/><Relationship Id="rId169" Type="http://schemas.openxmlformats.org/officeDocument/2006/relationships/slide" Target="slides/slide168.xml"/><Relationship Id="rId334" Type="http://schemas.openxmlformats.org/officeDocument/2006/relationships/slide" Target="slides/slide333.xml"/><Relationship Id="rId355" Type="http://schemas.openxmlformats.org/officeDocument/2006/relationships/slide" Target="slides/slide354.xml"/><Relationship Id="rId376" Type="http://schemas.openxmlformats.org/officeDocument/2006/relationships/slide" Target="slides/slide375.xml"/><Relationship Id="rId397" Type="http://schemas.openxmlformats.org/officeDocument/2006/relationships/tableStyles" Target="tableStyles.xml"/><Relationship Id="rId4" Type="http://schemas.openxmlformats.org/officeDocument/2006/relationships/slide" Target="slides/slide3.xml"/><Relationship Id="rId180" Type="http://schemas.openxmlformats.org/officeDocument/2006/relationships/slide" Target="slides/slide179.xml"/><Relationship Id="rId215" Type="http://schemas.openxmlformats.org/officeDocument/2006/relationships/slide" Target="slides/slide214.xml"/><Relationship Id="rId236" Type="http://schemas.openxmlformats.org/officeDocument/2006/relationships/slide" Target="slides/slide235.xml"/><Relationship Id="rId257" Type="http://schemas.openxmlformats.org/officeDocument/2006/relationships/slide" Target="slides/slide256.xml"/><Relationship Id="rId278" Type="http://schemas.openxmlformats.org/officeDocument/2006/relationships/slide" Target="slides/slide277.xml"/><Relationship Id="rId303" Type="http://schemas.openxmlformats.org/officeDocument/2006/relationships/slide" Target="slides/slide302.xml"/><Relationship Id="rId42" Type="http://schemas.openxmlformats.org/officeDocument/2006/relationships/slide" Target="slides/slide41.xml"/><Relationship Id="rId84" Type="http://schemas.openxmlformats.org/officeDocument/2006/relationships/slide" Target="slides/slide83.xml"/><Relationship Id="rId138" Type="http://schemas.openxmlformats.org/officeDocument/2006/relationships/slide" Target="slides/slide137.xml"/><Relationship Id="rId345" Type="http://schemas.openxmlformats.org/officeDocument/2006/relationships/slide" Target="slides/slide344.xml"/><Relationship Id="rId387" Type="http://schemas.openxmlformats.org/officeDocument/2006/relationships/slide" Target="slides/slide386.xml"/><Relationship Id="rId191" Type="http://schemas.openxmlformats.org/officeDocument/2006/relationships/slide" Target="slides/slide190.xml"/><Relationship Id="rId205" Type="http://schemas.openxmlformats.org/officeDocument/2006/relationships/slide" Target="slides/slide204.xml"/><Relationship Id="rId247" Type="http://schemas.openxmlformats.org/officeDocument/2006/relationships/slide" Target="slides/slide246.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5_4">
  <dgm:title val=""/>
  <dgm:desc val=""/>
  <dgm:catLst>
    <dgm:cat type="accent5" pri="11400"/>
  </dgm:catLst>
  <dgm:styleLbl name="node0">
    <dgm:fillClrLst meth="cycle">
      <a:schemeClr val="accent5">
        <a:shade val="60000"/>
      </a:schemeClr>
    </dgm:fillClrLst>
    <dgm:linClrLst meth="repeat">
      <a:schemeClr val="lt1"/>
    </dgm:linClrLst>
    <dgm:effectClrLst/>
    <dgm:txLinClrLst/>
    <dgm:txFillClrLst/>
    <dgm:txEffectClrLst/>
  </dgm:styleLbl>
  <dgm:styleLbl name="node1">
    <dgm:fillClrLst meth="cycle">
      <a:schemeClr val="accent5">
        <a:shade val="50000"/>
      </a:schemeClr>
      <a:schemeClr val="accent5">
        <a:tint val="55000"/>
      </a:schemeClr>
    </dgm:fillClrLst>
    <dgm:linClrLst meth="repeat">
      <a:schemeClr val="lt1"/>
    </dgm:linClrLst>
    <dgm:effectClrLst/>
    <dgm:txLinClrLst/>
    <dgm:txFillClrLst/>
    <dgm:txEffectClrLst/>
  </dgm:styleLbl>
  <dgm:styleLbl name="alignNode1">
    <dgm:fillClrLst meth="cycle">
      <a:schemeClr val="accent5">
        <a:shade val="50000"/>
      </a:schemeClr>
      <a:schemeClr val="accent5">
        <a:tint val="55000"/>
      </a:schemeClr>
    </dgm:fillClrLst>
    <dgm:linClrLst meth="cycle">
      <a:schemeClr val="accent5">
        <a:shade val="50000"/>
      </a:schemeClr>
      <a:schemeClr val="accent5">
        <a:tint val="55000"/>
      </a:schemeClr>
    </dgm:linClrLst>
    <dgm:effectClrLst/>
    <dgm:txLinClrLst/>
    <dgm:txFillClrLst/>
    <dgm:txEffectClrLst/>
  </dgm:styleLbl>
  <dgm:styleLbl name="lnNode1">
    <dgm:fillClrLst meth="cycle">
      <a:schemeClr val="accent5">
        <a:shade val="50000"/>
      </a:schemeClr>
      <a:schemeClr val="accent5">
        <a:tint val="55000"/>
      </a:schemeClr>
    </dgm:fillClrLst>
    <dgm:linClrLst meth="repeat">
      <a:schemeClr val="lt1"/>
    </dgm:linClrLst>
    <dgm:effectClrLst/>
    <dgm:txLinClrLst/>
    <dgm:txFillClrLst/>
    <dgm:txEffectClrLst/>
  </dgm:styleLbl>
  <dgm:styleLbl name="vennNode1">
    <dgm:fillClrLst meth="cycle">
      <a:schemeClr val="accent5">
        <a:shade val="80000"/>
        <a:alpha val="50000"/>
      </a:schemeClr>
      <a:schemeClr val="accent5">
        <a:tint val="50000"/>
        <a:alpha val="50000"/>
      </a:schemeClr>
    </dgm:fillClrLst>
    <dgm:linClrLst meth="repeat">
      <a:schemeClr val="lt1"/>
    </dgm:linClrLst>
    <dgm:effectClrLst/>
    <dgm:txLinClrLst/>
    <dgm:txFillClrLst/>
    <dgm:txEffectClrLst/>
  </dgm:styleLbl>
  <dgm:styleLbl name="node2">
    <dgm:fillClrLst>
      <a:schemeClr val="accent5">
        <a:shade val="80000"/>
      </a:schemeClr>
    </dgm:fillClrLst>
    <dgm:linClrLst meth="repeat">
      <a:schemeClr val="lt1"/>
    </dgm:linClrLst>
    <dgm:effectClrLst/>
    <dgm:txLinClrLst/>
    <dgm:txFillClrLst/>
    <dgm:txEffectClrLst/>
  </dgm:styleLbl>
  <dgm:styleLbl name="node3">
    <dgm:fillClrLst>
      <a:schemeClr val="accent5">
        <a:tint val="99000"/>
      </a:schemeClr>
    </dgm:fillClrLst>
    <dgm:linClrLst meth="repeat">
      <a:schemeClr val="lt1"/>
    </dgm:linClrLst>
    <dgm:effectClrLst/>
    <dgm:txLinClrLst/>
    <dgm:txFillClrLst/>
    <dgm:txEffectClrLst/>
  </dgm:styleLbl>
  <dgm:styleLbl name="node4">
    <dgm:fillClrLst>
      <a:schemeClr val="accent5">
        <a:tint val="70000"/>
      </a:schemeClr>
    </dgm:fillClrLst>
    <dgm:linClrLst meth="repeat">
      <a:schemeClr val="lt1"/>
    </dgm:linClrLst>
    <dgm:effectClrLst/>
    <dgm:txLinClrLst/>
    <dgm:txFillClrLst/>
    <dgm:txEffectClrLst/>
  </dgm:styleLbl>
  <dgm:styleLbl name="fgImgPlace1">
    <dgm:fillClrLst>
      <a:schemeClr val="accent5">
        <a:tint val="50000"/>
      </a:schemeClr>
      <a:schemeClr val="accent5">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5">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5">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5">
        <a:shade val="90000"/>
      </a:schemeClr>
      <a:schemeClr val="accent5">
        <a:tint val="50000"/>
      </a:schemeClr>
    </dgm:fillClrLst>
    <dgm:linClrLst meth="cycle">
      <a:schemeClr val="accent5">
        <a:shade val="90000"/>
      </a:schemeClr>
      <a:schemeClr val="accent5">
        <a:tint val="50000"/>
      </a:schemeClr>
    </dgm:linClrLst>
    <dgm:effectClrLst/>
    <dgm:txLinClrLst/>
    <dgm:txFillClrLst/>
    <dgm:txEffectClrLst/>
  </dgm:styleLbl>
  <dgm:styleLbl name="fgSibTrans2D1">
    <dgm:fillClrLst meth="cycle">
      <a:schemeClr val="accent5">
        <a:shade val="90000"/>
      </a:schemeClr>
      <a:schemeClr val="accent5">
        <a:tint val="50000"/>
      </a:schemeClr>
    </dgm:fillClrLst>
    <dgm:linClrLst meth="cycle">
      <a:schemeClr val="accent5">
        <a:shade val="90000"/>
      </a:schemeClr>
      <a:schemeClr val="accent5">
        <a:tint val="50000"/>
      </a:schemeClr>
    </dgm:linClrLst>
    <dgm:effectClrLst/>
    <dgm:txLinClrLst/>
    <dgm:txFillClrLst/>
    <dgm:txEffectClrLst/>
  </dgm:styleLbl>
  <dgm:styleLbl name="bgSibTrans2D1">
    <dgm:fillClrLst meth="cycle">
      <a:schemeClr val="accent5">
        <a:shade val="90000"/>
      </a:schemeClr>
      <a:schemeClr val="accent5">
        <a:tint val="50000"/>
      </a:schemeClr>
    </dgm:fillClrLst>
    <dgm:linClrLst meth="cycle">
      <a:schemeClr val="accent5">
        <a:shade val="90000"/>
      </a:schemeClr>
      <a:schemeClr val="accent5">
        <a:tint val="50000"/>
      </a:schemeClr>
    </dgm:linClrLst>
    <dgm:effectClrLst/>
    <dgm:txLinClrLst/>
    <dgm:txFillClrLst/>
    <dgm:txEffectClrLst/>
  </dgm:styleLbl>
  <dgm:styleLbl name="fgSibTrans2D1">
    <dgm:fillClrLst meth="cycle">
      <a:schemeClr val="accent5">
        <a:shade val="90000"/>
      </a:schemeClr>
      <a:schemeClr val="accent5">
        <a:tint val="50000"/>
      </a:schemeClr>
    </dgm:fillClrLst>
    <dgm:linClrLst meth="cycle">
      <a:schemeClr val="accent5">
        <a:shade val="90000"/>
      </a:schemeClr>
      <a:schemeClr val="accent5">
        <a:tint val="50000"/>
      </a:schemeClr>
    </dgm:linClrLst>
    <dgm:effectClrLst/>
    <dgm:txLinClrLst/>
    <dgm:txFillClrLst/>
    <dgm:txEffectClrLst/>
  </dgm:styleLbl>
  <dgm:styleLbl name="sibTrans1D1">
    <dgm:fillClrLst meth="cycle">
      <a:schemeClr val="accent5">
        <a:shade val="90000"/>
      </a:schemeClr>
      <a:schemeClr val="accent5">
        <a:tint val="50000"/>
      </a:schemeClr>
    </dgm:fillClrLst>
    <dgm:linClrLst meth="cycle">
      <a:schemeClr val="accent5">
        <a:shade val="90000"/>
      </a:schemeClr>
      <a:schemeClr val="accent5">
        <a:tint val="50000"/>
      </a:schemeClr>
    </dgm:linClrLst>
    <dgm:effectClrLst/>
    <dgm:txLinClrLst/>
    <dgm:txFillClrLst meth="repeat">
      <a:schemeClr val="tx1"/>
    </dgm:txFillClrLst>
    <dgm:txEffectClrLst/>
  </dgm:styleLbl>
  <dgm:styleLbl name="callout">
    <dgm:fillClrLst meth="repeat">
      <a:schemeClr val="accent5"/>
    </dgm:fillClrLst>
    <dgm:linClrLst meth="repeat">
      <a:schemeClr val="accent5"/>
    </dgm:linClrLst>
    <dgm:effectClrLst/>
    <dgm:txLinClrLst/>
    <dgm:txFillClrLst meth="repeat">
      <a:schemeClr val="tx1"/>
    </dgm:txFillClrLst>
    <dgm:txEffectClrLst/>
  </dgm:styleLbl>
  <dgm:styleLbl name="asst0">
    <dgm:fillClrLst meth="repeat">
      <a:schemeClr val="accent5">
        <a:shade val="80000"/>
      </a:schemeClr>
    </dgm:fillClrLst>
    <dgm:linClrLst meth="repeat">
      <a:schemeClr val="lt1"/>
    </dgm:linClrLst>
    <dgm:effectClrLst/>
    <dgm:txLinClrLst/>
    <dgm:txFillClrLst/>
    <dgm:txEffectClrLst/>
  </dgm:styleLbl>
  <dgm:styleLbl name="asst1">
    <dgm:fillClrLst meth="repeat">
      <a:schemeClr val="accent5">
        <a:shade val="80000"/>
      </a:schemeClr>
    </dgm:fillClrLst>
    <dgm:linClrLst meth="repeat">
      <a:schemeClr val="lt1"/>
    </dgm:linClrLst>
    <dgm:effectClrLst/>
    <dgm:txLinClrLst/>
    <dgm:txFillClrLst/>
    <dgm:txEffectClrLst/>
  </dgm:styleLbl>
  <dgm:styleLbl name="asst2">
    <dgm:fillClrLst>
      <a:schemeClr val="accent5">
        <a:tint val="90000"/>
      </a:schemeClr>
    </dgm:fillClrLst>
    <dgm:linClrLst meth="repeat">
      <a:schemeClr val="lt1"/>
    </dgm:linClrLst>
    <dgm:effectClrLst/>
    <dgm:txLinClrLst/>
    <dgm:txFillClrLst/>
    <dgm:txEffectClrLst/>
  </dgm:styleLbl>
  <dgm:styleLbl name="asst3">
    <dgm:fillClrLst>
      <a:schemeClr val="accent5">
        <a:tint val="70000"/>
      </a:schemeClr>
    </dgm:fillClrLst>
    <dgm:linClrLst meth="repeat">
      <a:schemeClr val="lt1"/>
    </dgm:linClrLst>
    <dgm:effectClrLst/>
    <dgm:txLinClrLst/>
    <dgm:txFillClrLst/>
    <dgm:txEffectClrLst/>
  </dgm:styleLbl>
  <dgm:styleLbl name="asst4">
    <dgm:fillClrLst>
      <a:schemeClr val="accent5">
        <a:tint val="50000"/>
      </a:schemeClr>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shade val="80000"/>
      </a:schemeClr>
    </dgm:linClrLst>
    <dgm:effectClrLst/>
    <dgm:txLinClrLst/>
    <dgm:txFillClrLst/>
    <dgm:txEffectClrLst/>
  </dgm:styleLbl>
  <dgm:styleLbl name="parChTrans2D2">
    <dgm:fillClrLst meth="repeat">
      <a:schemeClr val="accent5">
        <a:tint val="90000"/>
      </a:schemeClr>
    </dgm:fillClrLst>
    <dgm:linClrLst meth="repeat">
      <a:schemeClr val="accent5">
        <a:tint val="90000"/>
      </a:schemeClr>
    </dgm:linClrLst>
    <dgm:effectClrLst/>
    <dgm:txLinClrLst/>
    <dgm:txFillClrLst/>
    <dgm:txEffectClrLst/>
  </dgm:styleLbl>
  <dgm:styleLbl name="parChTrans2D3">
    <dgm:fillClrLst meth="repeat">
      <a:schemeClr val="accent5">
        <a:tint val="70000"/>
      </a:schemeClr>
    </dgm:fillClrLst>
    <dgm:linClrLst meth="repeat">
      <a:schemeClr val="accent5">
        <a:tint val="70000"/>
      </a:schemeClr>
    </dgm:linClrLst>
    <dgm:effectClrLst/>
    <dgm:txLinClrLst/>
    <dgm:txFillClrLst/>
    <dgm:txEffectClrLst/>
  </dgm:styleLbl>
  <dgm:styleLbl name="parChTrans2D4">
    <dgm:fillClrLst meth="repeat">
      <a:schemeClr val="accent5">
        <a:tint val="50000"/>
      </a:schemeClr>
    </dgm:fillClrLst>
    <dgm:linClrLst meth="repeat">
      <a:schemeClr val="accent5">
        <a:tint val="50000"/>
      </a:schemeClr>
    </dgm:linClrLst>
    <dgm:effectClrLst/>
    <dgm:txLinClrLst/>
    <dgm:txFillClrLst meth="repeat">
      <a:schemeClr val="dk1"/>
    </dgm:txFillClrLst>
    <dgm:txEffectClrLst/>
  </dgm:styleLbl>
  <dgm:styleLbl name="parChTrans1D1">
    <dgm:fillClrLst meth="repeat">
      <a:schemeClr val="accent5">
        <a:shade val="80000"/>
      </a:schemeClr>
    </dgm:fillClrLst>
    <dgm:linClrLst meth="repeat">
      <a:schemeClr val="accent5">
        <a:shade val="80000"/>
      </a:schemeClr>
    </dgm:linClrLst>
    <dgm:effectClrLst/>
    <dgm:txLinClrLst/>
    <dgm:txFillClrLst meth="repeat">
      <a:schemeClr val="tx1"/>
    </dgm:txFillClrLst>
    <dgm:txEffectClrLst/>
  </dgm:styleLbl>
  <dgm:styleLbl name="parChTrans1D2">
    <dgm:fillClrLst meth="repeat">
      <a:schemeClr val="accent5">
        <a:tint val="90000"/>
      </a:schemeClr>
    </dgm:fillClrLst>
    <dgm:linClrLst meth="repeat">
      <a:schemeClr val="accent5">
        <a:tint val="90000"/>
      </a:schemeClr>
    </dgm:linClrLst>
    <dgm:effectClrLst/>
    <dgm:txLinClrLst/>
    <dgm:txFillClrLst meth="repeat">
      <a:schemeClr val="tx1"/>
    </dgm:txFillClrLst>
    <dgm:txEffectClrLst/>
  </dgm:styleLbl>
  <dgm:styleLbl name="parChTrans1D3">
    <dgm:fillClrLst meth="repeat">
      <a:schemeClr val="accent5">
        <a:tint val="70000"/>
      </a:schemeClr>
    </dgm:fillClrLst>
    <dgm:linClrLst meth="repeat">
      <a:schemeClr val="accent5">
        <a:tint val="70000"/>
      </a:schemeClr>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5">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5">
        <a:shade val="50000"/>
      </a:schemeClr>
      <a:schemeClr val="accent5">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5">
        <a:shade val="50000"/>
      </a:schemeClr>
      <a:schemeClr val="accent5">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5">
        <a:shade val="50000"/>
      </a:schemeClr>
      <a:schemeClr val="accent5">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5">
        <a:shade val="50000"/>
      </a:schemeClr>
      <a:schemeClr val="accent5">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5">
        <a:shade val="50000"/>
      </a:schemeClr>
      <a:schemeClr val="accent5">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55000"/>
      </a:schemeClr>
    </dgm:fillClrLst>
    <dgm:linClrLst meth="repeat">
      <a:schemeClr val="accent5">
        <a:alpha val="90000"/>
        <a:tint val="55000"/>
      </a:schemeClr>
    </dgm:linClrLst>
    <dgm:effectClrLst/>
    <dgm:txLinClrLst/>
    <dgm:txFillClrLst meth="repeat">
      <a:schemeClr val="dk1"/>
    </dgm:txFillClrLst>
    <dgm:txEffectClrLst/>
  </dgm:styleLbl>
  <dgm:styleLbl name="alignAccFollowNode1">
    <dgm:fillClrLst meth="repeat">
      <a:schemeClr val="accent5">
        <a:alpha val="90000"/>
        <a:tint val="55000"/>
      </a:schemeClr>
    </dgm:fillClrLst>
    <dgm:linClrLst meth="repeat">
      <a:schemeClr val="accent5">
        <a:alpha val="90000"/>
        <a:tint val="55000"/>
      </a:schemeClr>
    </dgm:linClrLst>
    <dgm:effectClrLst/>
    <dgm:txLinClrLst/>
    <dgm:txFillClrLst meth="repeat">
      <a:schemeClr val="dk1"/>
    </dgm:txFillClrLst>
    <dgm:txEffectClrLst/>
  </dgm:styleLbl>
  <dgm:styleLbl name="bgAccFollowNode1">
    <dgm:fillClrLst meth="repeat">
      <a:schemeClr val="accent5">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a:tint val="50000"/>
      </a:schemeClr>
    </dgm:linClrLst>
    <dgm:effectClrLst/>
    <dgm:txLinClrLst/>
    <dgm:txFillClrLst meth="repeat">
      <a:schemeClr val="dk1"/>
    </dgm:txFillClrLst>
    <dgm:txEffectClrLst/>
  </dgm:styleLbl>
  <dgm:styleLbl name="bgShp">
    <dgm:fillClrLst meth="repeat">
      <a:schemeClr val="accent5">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55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5_4">
  <dgm:title val=""/>
  <dgm:desc val=""/>
  <dgm:catLst>
    <dgm:cat type="accent5" pri="11400"/>
  </dgm:catLst>
  <dgm:styleLbl name="node0">
    <dgm:fillClrLst meth="cycle">
      <a:schemeClr val="accent5">
        <a:shade val="60000"/>
      </a:schemeClr>
    </dgm:fillClrLst>
    <dgm:linClrLst meth="repeat">
      <a:schemeClr val="lt1"/>
    </dgm:linClrLst>
    <dgm:effectClrLst/>
    <dgm:txLinClrLst/>
    <dgm:txFillClrLst/>
    <dgm:txEffectClrLst/>
  </dgm:styleLbl>
  <dgm:styleLbl name="node1">
    <dgm:fillClrLst meth="cycle">
      <a:schemeClr val="accent5">
        <a:shade val="50000"/>
      </a:schemeClr>
      <a:schemeClr val="accent5">
        <a:tint val="55000"/>
      </a:schemeClr>
    </dgm:fillClrLst>
    <dgm:linClrLst meth="repeat">
      <a:schemeClr val="lt1"/>
    </dgm:linClrLst>
    <dgm:effectClrLst/>
    <dgm:txLinClrLst/>
    <dgm:txFillClrLst/>
    <dgm:txEffectClrLst/>
  </dgm:styleLbl>
  <dgm:styleLbl name="alignNode1">
    <dgm:fillClrLst meth="cycle">
      <a:schemeClr val="accent5">
        <a:shade val="50000"/>
      </a:schemeClr>
      <a:schemeClr val="accent5">
        <a:tint val="55000"/>
      </a:schemeClr>
    </dgm:fillClrLst>
    <dgm:linClrLst meth="cycle">
      <a:schemeClr val="accent5">
        <a:shade val="50000"/>
      </a:schemeClr>
      <a:schemeClr val="accent5">
        <a:tint val="55000"/>
      </a:schemeClr>
    </dgm:linClrLst>
    <dgm:effectClrLst/>
    <dgm:txLinClrLst/>
    <dgm:txFillClrLst/>
    <dgm:txEffectClrLst/>
  </dgm:styleLbl>
  <dgm:styleLbl name="lnNode1">
    <dgm:fillClrLst meth="cycle">
      <a:schemeClr val="accent5">
        <a:shade val="50000"/>
      </a:schemeClr>
      <a:schemeClr val="accent5">
        <a:tint val="55000"/>
      </a:schemeClr>
    </dgm:fillClrLst>
    <dgm:linClrLst meth="repeat">
      <a:schemeClr val="lt1"/>
    </dgm:linClrLst>
    <dgm:effectClrLst/>
    <dgm:txLinClrLst/>
    <dgm:txFillClrLst/>
    <dgm:txEffectClrLst/>
  </dgm:styleLbl>
  <dgm:styleLbl name="vennNode1">
    <dgm:fillClrLst meth="cycle">
      <a:schemeClr val="accent5">
        <a:shade val="80000"/>
        <a:alpha val="50000"/>
      </a:schemeClr>
      <a:schemeClr val="accent5">
        <a:tint val="50000"/>
        <a:alpha val="50000"/>
      </a:schemeClr>
    </dgm:fillClrLst>
    <dgm:linClrLst meth="repeat">
      <a:schemeClr val="lt1"/>
    </dgm:linClrLst>
    <dgm:effectClrLst/>
    <dgm:txLinClrLst/>
    <dgm:txFillClrLst/>
    <dgm:txEffectClrLst/>
  </dgm:styleLbl>
  <dgm:styleLbl name="node2">
    <dgm:fillClrLst>
      <a:schemeClr val="accent5">
        <a:shade val="80000"/>
      </a:schemeClr>
    </dgm:fillClrLst>
    <dgm:linClrLst meth="repeat">
      <a:schemeClr val="lt1"/>
    </dgm:linClrLst>
    <dgm:effectClrLst/>
    <dgm:txLinClrLst/>
    <dgm:txFillClrLst/>
    <dgm:txEffectClrLst/>
  </dgm:styleLbl>
  <dgm:styleLbl name="node3">
    <dgm:fillClrLst>
      <a:schemeClr val="accent5">
        <a:tint val="99000"/>
      </a:schemeClr>
    </dgm:fillClrLst>
    <dgm:linClrLst meth="repeat">
      <a:schemeClr val="lt1"/>
    </dgm:linClrLst>
    <dgm:effectClrLst/>
    <dgm:txLinClrLst/>
    <dgm:txFillClrLst/>
    <dgm:txEffectClrLst/>
  </dgm:styleLbl>
  <dgm:styleLbl name="node4">
    <dgm:fillClrLst>
      <a:schemeClr val="accent5">
        <a:tint val="70000"/>
      </a:schemeClr>
    </dgm:fillClrLst>
    <dgm:linClrLst meth="repeat">
      <a:schemeClr val="lt1"/>
    </dgm:linClrLst>
    <dgm:effectClrLst/>
    <dgm:txLinClrLst/>
    <dgm:txFillClrLst/>
    <dgm:txEffectClrLst/>
  </dgm:styleLbl>
  <dgm:styleLbl name="fgImgPlace1">
    <dgm:fillClrLst>
      <a:schemeClr val="accent5">
        <a:tint val="50000"/>
      </a:schemeClr>
      <a:schemeClr val="accent5">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5">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5">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5">
        <a:shade val="90000"/>
      </a:schemeClr>
      <a:schemeClr val="accent5">
        <a:tint val="50000"/>
      </a:schemeClr>
    </dgm:fillClrLst>
    <dgm:linClrLst meth="cycle">
      <a:schemeClr val="accent5">
        <a:shade val="90000"/>
      </a:schemeClr>
      <a:schemeClr val="accent5">
        <a:tint val="50000"/>
      </a:schemeClr>
    </dgm:linClrLst>
    <dgm:effectClrLst/>
    <dgm:txLinClrLst/>
    <dgm:txFillClrLst/>
    <dgm:txEffectClrLst/>
  </dgm:styleLbl>
  <dgm:styleLbl name="fgSibTrans2D1">
    <dgm:fillClrLst meth="cycle">
      <a:schemeClr val="accent5">
        <a:shade val="90000"/>
      </a:schemeClr>
      <a:schemeClr val="accent5">
        <a:tint val="50000"/>
      </a:schemeClr>
    </dgm:fillClrLst>
    <dgm:linClrLst meth="cycle">
      <a:schemeClr val="accent5">
        <a:shade val="90000"/>
      </a:schemeClr>
      <a:schemeClr val="accent5">
        <a:tint val="50000"/>
      </a:schemeClr>
    </dgm:linClrLst>
    <dgm:effectClrLst/>
    <dgm:txLinClrLst/>
    <dgm:txFillClrLst/>
    <dgm:txEffectClrLst/>
  </dgm:styleLbl>
  <dgm:styleLbl name="bgSibTrans2D1">
    <dgm:fillClrLst meth="cycle">
      <a:schemeClr val="accent5">
        <a:shade val="90000"/>
      </a:schemeClr>
      <a:schemeClr val="accent5">
        <a:tint val="50000"/>
      </a:schemeClr>
    </dgm:fillClrLst>
    <dgm:linClrLst meth="cycle">
      <a:schemeClr val="accent5">
        <a:shade val="90000"/>
      </a:schemeClr>
      <a:schemeClr val="accent5">
        <a:tint val="50000"/>
      </a:schemeClr>
    </dgm:linClrLst>
    <dgm:effectClrLst/>
    <dgm:txLinClrLst/>
    <dgm:txFillClrLst/>
    <dgm:txEffectClrLst/>
  </dgm:styleLbl>
  <dgm:styleLbl name="fgSibTrans2D1">
    <dgm:fillClrLst meth="cycle">
      <a:schemeClr val="accent5">
        <a:shade val="90000"/>
      </a:schemeClr>
      <a:schemeClr val="accent5">
        <a:tint val="50000"/>
      </a:schemeClr>
    </dgm:fillClrLst>
    <dgm:linClrLst meth="cycle">
      <a:schemeClr val="accent5">
        <a:shade val="90000"/>
      </a:schemeClr>
      <a:schemeClr val="accent5">
        <a:tint val="50000"/>
      </a:schemeClr>
    </dgm:linClrLst>
    <dgm:effectClrLst/>
    <dgm:txLinClrLst/>
    <dgm:txFillClrLst/>
    <dgm:txEffectClrLst/>
  </dgm:styleLbl>
  <dgm:styleLbl name="sibTrans1D1">
    <dgm:fillClrLst meth="cycle">
      <a:schemeClr val="accent5">
        <a:shade val="90000"/>
      </a:schemeClr>
      <a:schemeClr val="accent5">
        <a:tint val="50000"/>
      </a:schemeClr>
    </dgm:fillClrLst>
    <dgm:linClrLst meth="cycle">
      <a:schemeClr val="accent5">
        <a:shade val="90000"/>
      </a:schemeClr>
      <a:schemeClr val="accent5">
        <a:tint val="50000"/>
      </a:schemeClr>
    </dgm:linClrLst>
    <dgm:effectClrLst/>
    <dgm:txLinClrLst/>
    <dgm:txFillClrLst meth="repeat">
      <a:schemeClr val="tx1"/>
    </dgm:txFillClrLst>
    <dgm:txEffectClrLst/>
  </dgm:styleLbl>
  <dgm:styleLbl name="callout">
    <dgm:fillClrLst meth="repeat">
      <a:schemeClr val="accent5"/>
    </dgm:fillClrLst>
    <dgm:linClrLst meth="repeat">
      <a:schemeClr val="accent5"/>
    </dgm:linClrLst>
    <dgm:effectClrLst/>
    <dgm:txLinClrLst/>
    <dgm:txFillClrLst meth="repeat">
      <a:schemeClr val="tx1"/>
    </dgm:txFillClrLst>
    <dgm:txEffectClrLst/>
  </dgm:styleLbl>
  <dgm:styleLbl name="asst0">
    <dgm:fillClrLst meth="repeat">
      <a:schemeClr val="accent5">
        <a:shade val="80000"/>
      </a:schemeClr>
    </dgm:fillClrLst>
    <dgm:linClrLst meth="repeat">
      <a:schemeClr val="lt1"/>
    </dgm:linClrLst>
    <dgm:effectClrLst/>
    <dgm:txLinClrLst/>
    <dgm:txFillClrLst/>
    <dgm:txEffectClrLst/>
  </dgm:styleLbl>
  <dgm:styleLbl name="asst1">
    <dgm:fillClrLst meth="repeat">
      <a:schemeClr val="accent5">
        <a:shade val="80000"/>
      </a:schemeClr>
    </dgm:fillClrLst>
    <dgm:linClrLst meth="repeat">
      <a:schemeClr val="lt1"/>
    </dgm:linClrLst>
    <dgm:effectClrLst/>
    <dgm:txLinClrLst/>
    <dgm:txFillClrLst/>
    <dgm:txEffectClrLst/>
  </dgm:styleLbl>
  <dgm:styleLbl name="asst2">
    <dgm:fillClrLst>
      <a:schemeClr val="accent5">
        <a:tint val="90000"/>
      </a:schemeClr>
    </dgm:fillClrLst>
    <dgm:linClrLst meth="repeat">
      <a:schemeClr val="lt1"/>
    </dgm:linClrLst>
    <dgm:effectClrLst/>
    <dgm:txLinClrLst/>
    <dgm:txFillClrLst/>
    <dgm:txEffectClrLst/>
  </dgm:styleLbl>
  <dgm:styleLbl name="asst3">
    <dgm:fillClrLst>
      <a:schemeClr val="accent5">
        <a:tint val="70000"/>
      </a:schemeClr>
    </dgm:fillClrLst>
    <dgm:linClrLst meth="repeat">
      <a:schemeClr val="lt1"/>
    </dgm:linClrLst>
    <dgm:effectClrLst/>
    <dgm:txLinClrLst/>
    <dgm:txFillClrLst/>
    <dgm:txEffectClrLst/>
  </dgm:styleLbl>
  <dgm:styleLbl name="asst4">
    <dgm:fillClrLst>
      <a:schemeClr val="accent5">
        <a:tint val="50000"/>
      </a:schemeClr>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shade val="80000"/>
      </a:schemeClr>
    </dgm:linClrLst>
    <dgm:effectClrLst/>
    <dgm:txLinClrLst/>
    <dgm:txFillClrLst/>
    <dgm:txEffectClrLst/>
  </dgm:styleLbl>
  <dgm:styleLbl name="parChTrans2D2">
    <dgm:fillClrLst meth="repeat">
      <a:schemeClr val="accent5">
        <a:tint val="90000"/>
      </a:schemeClr>
    </dgm:fillClrLst>
    <dgm:linClrLst meth="repeat">
      <a:schemeClr val="accent5">
        <a:tint val="90000"/>
      </a:schemeClr>
    </dgm:linClrLst>
    <dgm:effectClrLst/>
    <dgm:txLinClrLst/>
    <dgm:txFillClrLst/>
    <dgm:txEffectClrLst/>
  </dgm:styleLbl>
  <dgm:styleLbl name="parChTrans2D3">
    <dgm:fillClrLst meth="repeat">
      <a:schemeClr val="accent5">
        <a:tint val="70000"/>
      </a:schemeClr>
    </dgm:fillClrLst>
    <dgm:linClrLst meth="repeat">
      <a:schemeClr val="accent5">
        <a:tint val="70000"/>
      </a:schemeClr>
    </dgm:linClrLst>
    <dgm:effectClrLst/>
    <dgm:txLinClrLst/>
    <dgm:txFillClrLst/>
    <dgm:txEffectClrLst/>
  </dgm:styleLbl>
  <dgm:styleLbl name="parChTrans2D4">
    <dgm:fillClrLst meth="repeat">
      <a:schemeClr val="accent5">
        <a:tint val="50000"/>
      </a:schemeClr>
    </dgm:fillClrLst>
    <dgm:linClrLst meth="repeat">
      <a:schemeClr val="accent5">
        <a:tint val="50000"/>
      </a:schemeClr>
    </dgm:linClrLst>
    <dgm:effectClrLst/>
    <dgm:txLinClrLst/>
    <dgm:txFillClrLst meth="repeat">
      <a:schemeClr val="dk1"/>
    </dgm:txFillClrLst>
    <dgm:txEffectClrLst/>
  </dgm:styleLbl>
  <dgm:styleLbl name="parChTrans1D1">
    <dgm:fillClrLst meth="repeat">
      <a:schemeClr val="accent5">
        <a:shade val="80000"/>
      </a:schemeClr>
    </dgm:fillClrLst>
    <dgm:linClrLst meth="repeat">
      <a:schemeClr val="accent5">
        <a:shade val="80000"/>
      </a:schemeClr>
    </dgm:linClrLst>
    <dgm:effectClrLst/>
    <dgm:txLinClrLst/>
    <dgm:txFillClrLst meth="repeat">
      <a:schemeClr val="tx1"/>
    </dgm:txFillClrLst>
    <dgm:txEffectClrLst/>
  </dgm:styleLbl>
  <dgm:styleLbl name="parChTrans1D2">
    <dgm:fillClrLst meth="repeat">
      <a:schemeClr val="accent5">
        <a:tint val="90000"/>
      </a:schemeClr>
    </dgm:fillClrLst>
    <dgm:linClrLst meth="repeat">
      <a:schemeClr val="accent5">
        <a:tint val="90000"/>
      </a:schemeClr>
    </dgm:linClrLst>
    <dgm:effectClrLst/>
    <dgm:txLinClrLst/>
    <dgm:txFillClrLst meth="repeat">
      <a:schemeClr val="tx1"/>
    </dgm:txFillClrLst>
    <dgm:txEffectClrLst/>
  </dgm:styleLbl>
  <dgm:styleLbl name="parChTrans1D3">
    <dgm:fillClrLst meth="repeat">
      <a:schemeClr val="accent5">
        <a:tint val="70000"/>
      </a:schemeClr>
    </dgm:fillClrLst>
    <dgm:linClrLst meth="repeat">
      <a:schemeClr val="accent5">
        <a:tint val="70000"/>
      </a:schemeClr>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5">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5">
        <a:shade val="50000"/>
      </a:schemeClr>
      <a:schemeClr val="accent5">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5">
        <a:shade val="50000"/>
      </a:schemeClr>
      <a:schemeClr val="accent5">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5">
        <a:shade val="50000"/>
      </a:schemeClr>
      <a:schemeClr val="accent5">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5">
        <a:shade val="50000"/>
      </a:schemeClr>
      <a:schemeClr val="accent5">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5">
        <a:shade val="50000"/>
      </a:schemeClr>
      <a:schemeClr val="accent5">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55000"/>
      </a:schemeClr>
    </dgm:fillClrLst>
    <dgm:linClrLst meth="repeat">
      <a:schemeClr val="accent5">
        <a:alpha val="90000"/>
        <a:tint val="55000"/>
      </a:schemeClr>
    </dgm:linClrLst>
    <dgm:effectClrLst/>
    <dgm:txLinClrLst/>
    <dgm:txFillClrLst meth="repeat">
      <a:schemeClr val="dk1"/>
    </dgm:txFillClrLst>
    <dgm:txEffectClrLst/>
  </dgm:styleLbl>
  <dgm:styleLbl name="alignAccFollowNode1">
    <dgm:fillClrLst meth="repeat">
      <a:schemeClr val="accent5">
        <a:alpha val="90000"/>
        <a:tint val="55000"/>
      </a:schemeClr>
    </dgm:fillClrLst>
    <dgm:linClrLst meth="repeat">
      <a:schemeClr val="accent5">
        <a:alpha val="90000"/>
        <a:tint val="55000"/>
      </a:schemeClr>
    </dgm:linClrLst>
    <dgm:effectClrLst/>
    <dgm:txLinClrLst/>
    <dgm:txFillClrLst meth="repeat">
      <a:schemeClr val="dk1"/>
    </dgm:txFillClrLst>
    <dgm:txEffectClrLst/>
  </dgm:styleLbl>
  <dgm:styleLbl name="bgAccFollowNode1">
    <dgm:fillClrLst meth="repeat">
      <a:schemeClr val="accent5">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a:tint val="50000"/>
      </a:schemeClr>
    </dgm:linClrLst>
    <dgm:effectClrLst/>
    <dgm:txLinClrLst/>
    <dgm:txFillClrLst meth="repeat">
      <a:schemeClr val="dk1"/>
    </dgm:txFillClrLst>
    <dgm:txEffectClrLst/>
  </dgm:styleLbl>
  <dgm:styleLbl name="bgShp">
    <dgm:fillClrLst meth="repeat">
      <a:schemeClr val="accent5">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55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5_4">
  <dgm:title val=""/>
  <dgm:desc val=""/>
  <dgm:catLst>
    <dgm:cat type="accent5" pri="11400"/>
  </dgm:catLst>
  <dgm:styleLbl name="node0">
    <dgm:fillClrLst meth="cycle">
      <a:schemeClr val="accent5">
        <a:shade val="60000"/>
      </a:schemeClr>
    </dgm:fillClrLst>
    <dgm:linClrLst meth="repeat">
      <a:schemeClr val="lt1"/>
    </dgm:linClrLst>
    <dgm:effectClrLst/>
    <dgm:txLinClrLst/>
    <dgm:txFillClrLst/>
    <dgm:txEffectClrLst/>
  </dgm:styleLbl>
  <dgm:styleLbl name="node1">
    <dgm:fillClrLst meth="cycle">
      <a:schemeClr val="accent5">
        <a:shade val="50000"/>
      </a:schemeClr>
      <a:schemeClr val="accent5">
        <a:tint val="55000"/>
      </a:schemeClr>
    </dgm:fillClrLst>
    <dgm:linClrLst meth="repeat">
      <a:schemeClr val="lt1"/>
    </dgm:linClrLst>
    <dgm:effectClrLst/>
    <dgm:txLinClrLst/>
    <dgm:txFillClrLst/>
    <dgm:txEffectClrLst/>
  </dgm:styleLbl>
  <dgm:styleLbl name="alignNode1">
    <dgm:fillClrLst meth="cycle">
      <a:schemeClr val="accent5">
        <a:shade val="50000"/>
      </a:schemeClr>
      <a:schemeClr val="accent5">
        <a:tint val="55000"/>
      </a:schemeClr>
    </dgm:fillClrLst>
    <dgm:linClrLst meth="cycle">
      <a:schemeClr val="accent5">
        <a:shade val="50000"/>
      </a:schemeClr>
      <a:schemeClr val="accent5">
        <a:tint val="55000"/>
      </a:schemeClr>
    </dgm:linClrLst>
    <dgm:effectClrLst/>
    <dgm:txLinClrLst/>
    <dgm:txFillClrLst/>
    <dgm:txEffectClrLst/>
  </dgm:styleLbl>
  <dgm:styleLbl name="lnNode1">
    <dgm:fillClrLst meth="cycle">
      <a:schemeClr val="accent5">
        <a:shade val="50000"/>
      </a:schemeClr>
      <a:schemeClr val="accent5">
        <a:tint val="55000"/>
      </a:schemeClr>
    </dgm:fillClrLst>
    <dgm:linClrLst meth="repeat">
      <a:schemeClr val="lt1"/>
    </dgm:linClrLst>
    <dgm:effectClrLst/>
    <dgm:txLinClrLst/>
    <dgm:txFillClrLst/>
    <dgm:txEffectClrLst/>
  </dgm:styleLbl>
  <dgm:styleLbl name="vennNode1">
    <dgm:fillClrLst meth="cycle">
      <a:schemeClr val="accent5">
        <a:shade val="80000"/>
        <a:alpha val="50000"/>
      </a:schemeClr>
      <a:schemeClr val="accent5">
        <a:tint val="50000"/>
        <a:alpha val="50000"/>
      </a:schemeClr>
    </dgm:fillClrLst>
    <dgm:linClrLst meth="repeat">
      <a:schemeClr val="lt1"/>
    </dgm:linClrLst>
    <dgm:effectClrLst/>
    <dgm:txLinClrLst/>
    <dgm:txFillClrLst/>
    <dgm:txEffectClrLst/>
  </dgm:styleLbl>
  <dgm:styleLbl name="node2">
    <dgm:fillClrLst>
      <a:schemeClr val="accent5">
        <a:shade val="80000"/>
      </a:schemeClr>
    </dgm:fillClrLst>
    <dgm:linClrLst meth="repeat">
      <a:schemeClr val="lt1"/>
    </dgm:linClrLst>
    <dgm:effectClrLst/>
    <dgm:txLinClrLst/>
    <dgm:txFillClrLst/>
    <dgm:txEffectClrLst/>
  </dgm:styleLbl>
  <dgm:styleLbl name="node3">
    <dgm:fillClrLst>
      <a:schemeClr val="accent5">
        <a:tint val="99000"/>
      </a:schemeClr>
    </dgm:fillClrLst>
    <dgm:linClrLst meth="repeat">
      <a:schemeClr val="lt1"/>
    </dgm:linClrLst>
    <dgm:effectClrLst/>
    <dgm:txLinClrLst/>
    <dgm:txFillClrLst/>
    <dgm:txEffectClrLst/>
  </dgm:styleLbl>
  <dgm:styleLbl name="node4">
    <dgm:fillClrLst>
      <a:schemeClr val="accent5">
        <a:tint val="70000"/>
      </a:schemeClr>
    </dgm:fillClrLst>
    <dgm:linClrLst meth="repeat">
      <a:schemeClr val="lt1"/>
    </dgm:linClrLst>
    <dgm:effectClrLst/>
    <dgm:txLinClrLst/>
    <dgm:txFillClrLst/>
    <dgm:txEffectClrLst/>
  </dgm:styleLbl>
  <dgm:styleLbl name="fgImgPlace1">
    <dgm:fillClrLst>
      <a:schemeClr val="accent5">
        <a:tint val="50000"/>
      </a:schemeClr>
      <a:schemeClr val="accent5">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5">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5">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5">
        <a:shade val="90000"/>
      </a:schemeClr>
      <a:schemeClr val="accent5">
        <a:tint val="50000"/>
      </a:schemeClr>
    </dgm:fillClrLst>
    <dgm:linClrLst meth="cycle">
      <a:schemeClr val="accent5">
        <a:shade val="90000"/>
      </a:schemeClr>
      <a:schemeClr val="accent5">
        <a:tint val="50000"/>
      </a:schemeClr>
    </dgm:linClrLst>
    <dgm:effectClrLst/>
    <dgm:txLinClrLst/>
    <dgm:txFillClrLst/>
    <dgm:txEffectClrLst/>
  </dgm:styleLbl>
  <dgm:styleLbl name="fgSibTrans2D1">
    <dgm:fillClrLst meth="cycle">
      <a:schemeClr val="accent5">
        <a:shade val="90000"/>
      </a:schemeClr>
      <a:schemeClr val="accent5">
        <a:tint val="50000"/>
      </a:schemeClr>
    </dgm:fillClrLst>
    <dgm:linClrLst meth="cycle">
      <a:schemeClr val="accent5">
        <a:shade val="90000"/>
      </a:schemeClr>
      <a:schemeClr val="accent5">
        <a:tint val="50000"/>
      </a:schemeClr>
    </dgm:linClrLst>
    <dgm:effectClrLst/>
    <dgm:txLinClrLst/>
    <dgm:txFillClrLst/>
    <dgm:txEffectClrLst/>
  </dgm:styleLbl>
  <dgm:styleLbl name="bgSibTrans2D1">
    <dgm:fillClrLst meth="cycle">
      <a:schemeClr val="accent5">
        <a:shade val="90000"/>
      </a:schemeClr>
      <a:schemeClr val="accent5">
        <a:tint val="50000"/>
      </a:schemeClr>
    </dgm:fillClrLst>
    <dgm:linClrLst meth="cycle">
      <a:schemeClr val="accent5">
        <a:shade val="90000"/>
      </a:schemeClr>
      <a:schemeClr val="accent5">
        <a:tint val="50000"/>
      </a:schemeClr>
    </dgm:linClrLst>
    <dgm:effectClrLst/>
    <dgm:txLinClrLst/>
    <dgm:txFillClrLst/>
    <dgm:txEffectClrLst/>
  </dgm:styleLbl>
  <dgm:styleLbl name="fgSibTrans2D1">
    <dgm:fillClrLst meth="cycle">
      <a:schemeClr val="accent5">
        <a:shade val="90000"/>
      </a:schemeClr>
      <a:schemeClr val="accent5">
        <a:tint val="50000"/>
      </a:schemeClr>
    </dgm:fillClrLst>
    <dgm:linClrLst meth="cycle">
      <a:schemeClr val="accent5">
        <a:shade val="90000"/>
      </a:schemeClr>
      <a:schemeClr val="accent5">
        <a:tint val="50000"/>
      </a:schemeClr>
    </dgm:linClrLst>
    <dgm:effectClrLst/>
    <dgm:txLinClrLst/>
    <dgm:txFillClrLst/>
    <dgm:txEffectClrLst/>
  </dgm:styleLbl>
  <dgm:styleLbl name="sibTrans1D1">
    <dgm:fillClrLst meth="cycle">
      <a:schemeClr val="accent5">
        <a:shade val="90000"/>
      </a:schemeClr>
      <a:schemeClr val="accent5">
        <a:tint val="50000"/>
      </a:schemeClr>
    </dgm:fillClrLst>
    <dgm:linClrLst meth="cycle">
      <a:schemeClr val="accent5">
        <a:shade val="90000"/>
      </a:schemeClr>
      <a:schemeClr val="accent5">
        <a:tint val="50000"/>
      </a:schemeClr>
    </dgm:linClrLst>
    <dgm:effectClrLst/>
    <dgm:txLinClrLst/>
    <dgm:txFillClrLst meth="repeat">
      <a:schemeClr val="tx1"/>
    </dgm:txFillClrLst>
    <dgm:txEffectClrLst/>
  </dgm:styleLbl>
  <dgm:styleLbl name="callout">
    <dgm:fillClrLst meth="repeat">
      <a:schemeClr val="accent5"/>
    </dgm:fillClrLst>
    <dgm:linClrLst meth="repeat">
      <a:schemeClr val="accent5"/>
    </dgm:linClrLst>
    <dgm:effectClrLst/>
    <dgm:txLinClrLst/>
    <dgm:txFillClrLst meth="repeat">
      <a:schemeClr val="tx1"/>
    </dgm:txFillClrLst>
    <dgm:txEffectClrLst/>
  </dgm:styleLbl>
  <dgm:styleLbl name="asst0">
    <dgm:fillClrLst meth="repeat">
      <a:schemeClr val="accent5">
        <a:shade val="80000"/>
      </a:schemeClr>
    </dgm:fillClrLst>
    <dgm:linClrLst meth="repeat">
      <a:schemeClr val="lt1"/>
    </dgm:linClrLst>
    <dgm:effectClrLst/>
    <dgm:txLinClrLst/>
    <dgm:txFillClrLst/>
    <dgm:txEffectClrLst/>
  </dgm:styleLbl>
  <dgm:styleLbl name="asst1">
    <dgm:fillClrLst meth="repeat">
      <a:schemeClr val="accent5">
        <a:shade val="80000"/>
      </a:schemeClr>
    </dgm:fillClrLst>
    <dgm:linClrLst meth="repeat">
      <a:schemeClr val="lt1"/>
    </dgm:linClrLst>
    <dgm:effectClrLst/>
    <dgm:txLinClrLst/>
    <dgm:txFillClrLst/>
    <dgm:txEffectClrLst/>
  </dgm:styleLbl>
  <dgm:styleLbl name="asst2">
    <dgm:fillClrLst>
      <a:schemeClr val="accent5">
        <a:tint val="90000"/>
      </a:schemeClr>
    </dgm:fillClrLst>
    <dgm:linClrLst meth="repeat">
      <a:schemeClr val="lt1"/>
    </dgm:linClrLst>
    <dgm:effectClrLst/>
    <dgm:txLinClrLst/>
    <dgm:txFillClrLst/>
    <dgm:txEffectClrLst/>
  </dgm:styleLbl>
  <dgm:styleLbl name="asst3">
    <dgm:fillClrLst>
      <a:schemeClr val="accent5">
        <a:tint val="70000"/>
      </a:schemeClr>
    </dgm:fillClrLst>
    <dgm:linClrLst meth="repeat">
      <a:schemeClr val="lt1"/>
    </dgm:linClrLst>
    <dgm:effectClrLst/>
    <dgm:txLinClrLst/>
    <dgm:txFillClrLst/>
    <dgm:txEffectClrLst/>
  </dgm:styleLbl>
  <dgm:styleLbl name="asst4">
    <dgm:fillClrLst>
      <a:schemeClr val="accent5">
        <a:tint val="50000"/>
      </a:schemeClr>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shade val="80000"/>
      </a:schemeClr>
    </dgm:linClrLst>
    <dgm:effectClrLst/>
    <dgm:txLinClrLst/>
    <dgm:txFillClrLst/>
    <dgm:txEffectClrLst/>
  </dgm:styleLbl>
  <dgm:styleLbl name="parChTrans2D2">
    <dgm:fillClrLst meth="repeat">
      <a:schemeClr val="accent5">
        <a:tint val="90000"/>
      </a:schemeClr>
    </dgm:fillClrLst>
    <dgm:linClrLst meth="repeat">
      <a:schemeClr val="accent5">
        <a:tint val="90000"/>
      </a:schemeClr>
    </dgm:linClrLst>
    <dgm:effectClrLst/>
    <dgm:txLinClrLst/>
    <dgm:txFillClrLst/>
    <dgm:txEffectClrLst/>
  </dgm:styleLbl>
  <dgm:styleLbl name="parChTrans2D3">
    <dgm:fillClrLst meth="repeat">
      <a:schemeClr val="accent5">
        <a:tint val="70000"/>
      </a:schemeClr>
    </dgm:fillClrLst>
    <dgm:linClrLst meth="repeat">
      <a:schemeClr val="accent5">
        <a:tint val="70000"/>
      </a:schemeClr>
    </dgm:linClrLst>
    <dgm:effectClrLst/>
    <dgm:txLinClrLst/>
    <dgm:txFillClrLst/>
    <dgm:txEffectClrLst/>
  </dgm:styleLbl>
  <dgm:styleLbl name="parChTrans2D4">
    <dgm:fillClrLst meth="repeat">
      <a:schemeClr val="accent5">
        <a:tint val="50000"/>
      </a:schemeClr>
    </dgm:fillClrLst>
    <dgm:linClrLst meth="repeat">
      <a:schemeClr val="accent5">
        <a:tint val="50000"/>
      </a:schemeClr>
    </dgm:linClrLst>
    <dgm:effectClrLst/>
    <dgm:txLinClrLst/>
    <dgm:txFillClrLst meth="repeat">
      <a:schemeClr val="dk1"/>
    </dgm:txFillClrLst>
    <dgm:txEffectClrLst/>
  </dgm:styleLbl>
  <dgm:styleLbl name="parChTrans1D1">
    <dgm:fillClrLst meth="repeat">
      <a:schemeClr val="accent5">
        <a:shade val="80000"/>
      </a:schemeClr>
    </dgm:fillClrLst>
    <dgm:linClrLst meth="repeat">
      <a:schemeClr val="accent5">
        <a:shade val="80000"/>
      </a:schemeClr>
    </dgm:linClrLst>
    <dgm:effectClrLst/>
    <dgm:txLinClrLst/>
    <dgm:txFillClrLst meth="repeat">
      <a:schemeClr val="tx1"/>
    </dgm:txFillClrLst>
    <dgm:txEffectClrLst/>
  </dgm:styleLbl>
  <dgm:styleLbl name="parChTrans1D2">
    <dgm:fillClrLst meth="repeat">
      <a:schemeClr val="accent5">
        <a:tint val="90000"/>
      </a:schemeClr>
    </dgm:fillClrLst>
    <dgm:linClrLst meth="repeat">
      <a:schemeClr val="accent5">
        <a:tint val="90000"/>
      </a:schemeClr>
    </dgm:linClrLst>
    <dgm:effectClrLst/>
    <dgm:txLinClrLst/>
    <dgm:txFillClrLst meth="repeat">
      <a:schemeClr val="tx1"/>
    </dgm:txFillClrLst>
    <dgm:txEffectClrLst/>
  </dgm:styleLbl>
  <dgm:styleLbl name="parChTrans1D3">
    <dgm:fillClrLst meth="repeat">
      <a:schemeClr val="accent5">
        <a:tint val="70000"/>
      </a:schemeClr>
    </dgm:fillClrLst>
    <dgm:linClrLst meth="repeat">
      <a:schemeClr val="accent5">
        <a:tint val="70000"/>
      </a:schemeClr>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5">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5">
        <a:shade val="50000"/>
      </a:schemeClr>
      <a:schemeClr val="accent5">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5">
        <a:shade val="50000"/>
      </a:schemeClr>
      <a:schemeClr val="accent5">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5">
        <a:shade val="50000"/>
      </a:schemeClr>
      <a:schemeClr val="accent5">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5">
        <a:shade val="50000"/>
      </a:schemeClr>
      <a:schemeClr val="accent5">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5">
        <a:shade val="50000"/>
      </a:schemeClr>
      <a:schemeClr val="accent5">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55000"/>
      </a:schemeClr>
    </dgm:fillClrLst>
    <dgm:linClrLst meth="repeat">
      <a:schemeClr val="accent5">
        <a:alpha val="90000"/>
        <a:tint val="55000"/>
      </a:schemeClr>
    </dgm:linClrLst>
    <dgm:effectClrLst/>
    <dgm:txLinClrLst/>
    <dgm:txFillClrLst meth="repeat">
      <a:schemeClr val="dk1"/>
    </dgm:txFillClrLst>
    <dgm:txEffectClrLst/>
  </dgm:styleLbl>
  <dgm:styleLbl name="alignAccFollowNode1">
    <dgm:fillClrLst meth="repeat">
      <a:schemeClr val="accent5">
        <a:alpha val="90000"/>
        <a:tint val="55000"/>
      </a:schemeClr>
    </dgm:fillClrLst>
    <dgm:linClrLst meth="repeat">
      <a:schemeClr val="accent5">
        <a:alpha val="90000"/>
        <a:tint val="55000"/>
      </a:schemeClr>
    </dgm:linClrLst>
    <dgm:effectClrLst/>
    <dgm:txLinClrLst/>
    <dgm:txFillClrLst meth="repeat">
      <a:schemeClr val="dk1"/>
    </dgm:txFillClrLst>
    <dgm:txEffectClrLst/>
  </dgm:styleLbl>
  <dgm:styleLbl name="bgAccFollowNode1">
    <dgm:fillClrLst meth="repeat">
      <a:schemeClr val="accent5">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a:tint val="50000"/>
      </a:schemeClr>
    </dgm:linClrLst>
    <dgm:effectClrLst/>
    <dgm:txLinClrLst/>
    <dgm:txFillClrLst meth="repeat">
      <a:schemeClr val="dk1"/>
    </dgm:txFillClrLst>
    <dgm:txEffectClrLst/>
  </dgm:styleLbl>
  <dgm:styleLbl name="bgShp">
    <dgm:fillClrLst meth="repeat">
      <a:schemeClr val="accent5">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55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B6477DF-E571-4082-8F6E-B0FAF735BF4D}" type="doc">
      <dgm:prSet loTypeId="urn:microsoft.com/office/officeart/2005/8/layout/hierarchy4" loCatId="list" qsTypeId="urn:microsoft.com/office/officeart/2005/8/quickstyle/simple1" qsCatId="simple" csTypeId="urn:microsoft.com/office/officeart/2005/8/colors/colorful2" csCatId="colorful" phldr="1"/>
      <dgm:spPr/>
    </dgm:pt>
    <dgm:pt modelId="{51F16736-C2EF-4D75-8FBB-A20FCC297F43}">
      <dgm:prSet phldrT="[Testo]"/>
      <dgm:spPr/>
      <dgm:t>
        <a:bodyPr/>
        <a:lstStyle/>
        <a:p>
          <a:r>
            <a:rPr lang="it-IT" dirty="0">
              <a:solidFill>
                <a:srgbClr val="002060"/>
              </a:solidFill>
            </a:rPr>
            <a:t>pensione di vecchiaia </a:t>
          </a:r>
        </a:p>
      </dgm:t>
    </dgm:pt>
    <dgm:pt modelId="{6905E66B-B3AB-4FEF-8FCE-AD57297004DF}" type="parTrans" cxnId="{72DC60C4-82D0-4387-8E94-633C03917FB6}">
      <dgm:prSet/>
      <dgm:spPr/>
      <dgm:t>
        <a:bodyPr/>
        <a:lstStyle/>
        <a:p>
          <a:endParaRPr lang="it-IT"/>
        </a:p>
      </dgm:t>
    </dgm:pt>
    <dgm:pt modelId="{B962DBD6-6FA7-4FC8-B102-46E00C3BC49A}" type="sibTrans" cxnId="{72DC60C4-82D0-4387-8E94-633C03917FB6}">
      <dgm:prSet/>
      <dgm:spPr/>
      <dgm:t>
        <a:bodyPr/>
        <a:lstStyle/>
        <a:p>
          <a:endParaRPr lang="it-IT"/>
        </a:p>
      </dgm:t>
    </dgm:pt>
    <dgm:pt modelId="{A8152B9D-579E-4496-AE8B-C0862B78C7CF}">
      <dgm:prSet phldrT="[Testo]"/>
      <dgm:spPr/>
      <dgm:t>
        <a:bodyPr/>
        <a:lstStyle/>
        <a:p>
          <a:r>
            <a:rPr lang="it-IT" dirty="0">
              <a:solidFill>
                <a:srgbClr val="002060"/>
              </a:solidFill>
            </a:rPr>
            <a:t>pensione anticipata</a:t>
          </a:r>
        </a:p>
      </dgm:t>
    </dgm:pt>
    <dgm:pt modelId="{85EDE119-EC87-48BB-903C-856615890510}" type="parTrans" cxnId="{688223C1-8DA3-42C0-8DB5-EA9AB3F97ECF}">
      <dgm:prSet/>
      <dgm:spPr/>
      <dgm:t>
        <a:bodyPr/>
        <a:lstStyle/>
        <a:p>
          <a:endParaRPr lang="it-IT"/>
        </a:p>
      </dgm:t>
    </dgm:pt>
    <dgm:pt modelId="{13964E2C-B34E-47DF-A81E-55EC54B8E0E6}" type="sibTrans" cxnId="{688223C1-8DA3-42C0-8DB5-EA9AB3F97ECF}">
      <dgm:prSet/>
      <dgm:spPr/>
      <dgm:t>
        <a:bodyPr/>
        <a:lstStyle/>
        <a:p>
          <a:endParaRPr lang="it-IT"/>
        </a:p>
      </dgm:t>
    </dgm:pt>
    <dgm:pt modelId="{B0F78D95-CAC3-44C5-BDCF-C306C141D30E}" type="pres">
      <dgm:prSet presAssocID="{2B6477DF-E571-4082-8F6E-B0FAF735BF4D}" presName="Name0" presStyleCnt="0">
        <dgm:presLayoutVars>
          <dgm:chPref val="1"/>
          <dgm:dir/>
          <dgm:animOne val="branch"/>
          <dgm:animLvl val="lvl"/>
          <dgm:resizeHandles/>
        </dgm:presLayoutVars>
      </dgm:prSet>
      <dgm:spPr/>
    </dgm:pt>
    <dgm:pt modelId="{BFDB3E8A-0CE7-426C-B3CD-0AFE16777EC6}" type="pres">
      <dgm:prSet presAssocID="{51F16736-C2EF-4D75-8FBB-A20FCC297F43}" presName="vertOne" presStyleCnt="0"/>
      <dgm:spPr/>
    </dgm:pt>
    <dgm:pt modelId="{F7F0537D-4A3E-48C1-8C71-ACD71E86E4A4}" type="pres">
      <dgm:prSet presAssocID="{51F16736-C2EF-4D75-8FBB-A20FCC297F43}" presName="txOne" presStyleLbl="node0" presStyleIdx="0" presStyleCnt="2" custLinFactNeighborX="-480" custLinFactNeighborY="20000">
        <dgm:presLayoutVars>
          <dgm:chPref val="3"/>
        </dgm:presLayoutVars>
      </dgm:prSet>
      <dgm:spPr/>
      <dgm:t>
        <a:bodyPr/>
        <a:lstStyle/>
        <a:p>
          <a:endParaRPr lang="it-IT"/>
        </a:p>
      </dgm:t>
    </dgm:pt>
    <dgm:pt modelId="{35CD75DC-5D71-4F95-8A3E-9258C127D5DB}" type="pres">
      <dgm:prSet presAssocID="{51F16736-C2EF-4D75-8FBB-A20FCC297F43}" presName="horzOne" presStyleCnt="0"/>
      <dgm:spPr/>
    </dgm:pt>
    <dgm:pt modelId="{1408C58C-14A4-4E6B-91A0-7E4F0260CD2D}" type="pres">
      <dgm:prSet presAssocID="{B962DBD6-6FA7-4FC8-B102-46E00C3BC49A}" presName="sibSpaceOne" presStyleCnt="0"/>
      <dgm:spPr/>
    </dgm:pt>
    <dgm:pt modelId="{89155BE5-5490-40A9-9B83-4A54EBC0A2C8}" type="pres">
      <dgm:prSet presAssocID="{A8152B9D-579E-4496-AE8B-C0862B78C7CF}" presName="vertOne" presStyleCnt="0"/>
      <dgm:spPr/>
    </dgm:pt>
    <dgm:pt modelId="{BA461720-5A0B-433D-84EA-E41927D757E5}" type="pres">
      <dgm:prSet presAssocID="{A8152B9D-579E-4496-AE8B-C0862B78C7CF}" presName="txOne" presStyleLbl="node0" presStyleIdx="1" presStyleCnt="2">
        <dgm:presLayoutVars>
          <dgm:chPref val="3"/>
        </dgm:presLayoutVars>
      </dgm:prSet>
      <dgm:spPr/>
      <dgm:t>
        <a:bodyPr/>
        <a:lstStyle/>
        <a:p>
          <a:endParaRPr lang="it-IT"/>
        </a:p>
      </dgm:t>
    </dgm:pt>
    <dgm:pt modelId="{1FE2BDF1-F3AC-40BF-A6D6-589467564D6D}" type="pres">
      <dgm:prSet presAssocID="{A8152B9D-579E-4496-AE8B-C0862B78C7CF}" presName="horzOne" presStyleCnt="0"/>
      <dgm:spPr/>
    </dgm:pt>
  </dgm:ptLst>
  <dgm:cxnLst>
    <dgm:cxn modelId="{783D9710-E8F8-6442-B7DD-EE37860AE6B6}" type="presOf" srcId="{A8152B9D-579E-4496-AE8B-C0862B78C7CF}" destId="{BA461720-5A0B-433D-84EA-E41927D757E5}" srcOrd="0" destOrd="0" presId="urn:microsoft.com/office/officeart/2005/8/layout/hierarchy4"/>
    <dgm:cxn modelId="{E77BE7E1-EBC5-3745-B945-85A707EFD7DB}" type="presOf" srcId="{2B6477DF-E571-4082-8F6E-B0FAF735BF4D}" destId="{B0F78D95-CAC3-44C5-BDCF-C306C141D30E}" srcOrd="0" destOrd="0" presId="urn:microsoft.com/office/officeart/2005/8/layout/hierarchy4"/>
    <dgm:cxn modelId="{F5099DBA-832D-344C-A019-86560E216B42}" type="presOf" srcId="{51F16736-C2EF-4D75-8FBB-A20FCC297F43}" destId="{F7F0537D-4A3E-48C1-8C71-ACD71E86E4A4}" srcOrd="0" destOrd="0" presId="urn:microsoft.com/office/officeart/2005/8/layout/hierarchy4"/>
    <dgm:cxn modelId="{688223C1-8DA3-42C0-8DB5-EA9AB3F97ECF}" srcId="{2B6477DF-E571-4082-8F6E-B0FAF735BF4D}" destId="{A8152B9D-579E-4496-AE8B-C0862B78C7CF}" srcOrd="1" destOrd="0" parTransId="{85EDE119-EC87-48BB-903C-856615890510}" sibTransId="{13964E2C-B34E-47DF-A81E-55EC54B8E0E6}"/>
    <dgm:cxn modelId="{72DC60C4-82D0-4387-8E94-633C03917FB6}" srcId="{2B6477DF-E571-4082-8F6E-B0FAF735BF4D}" destId="{51F16736-C2EF-4D75-8FBB-A20FCC297F43}" srcOrd="0" destOrd="0" parTransId="{6905E66B-B3AB-4FEF-8FCE-AD57297004DF}" sibTransId="{B962DBD6-6FA7-4FC8-B102-46E00C3BC49A}"/>
    <dgm:cxn modelId="{A553B6A7-67C7-654E-A813-31D5B19E74CC}" type="presParOf" srcId="{B0F78D95-CAC3-44C5-BDCF-C306C141D30E}" destId="{BFDB3E8A-0CE7-426C-B3CD-0AFE16777EC6}" srcOrd="0" destOrd="0" presId="urn:microsoft.com/office/officeart/2005/8/layout/hierarchy4"/>
    <dgm:cxn modelId="{B16443BA-ED7B-7042-82AB-C62323F2B05E}" type="presParOf" srcId="{BFDB3E8A-0CE7-426C-B3CD-0AFE16777EC6}" destId="{F7F0537D-4A3E-48C1-8C71-ACD71E86E4A4}" srcOrd="0" destOrd="0" presId="urn:microsoft.com/office/officeart/2005/8/layout/hierarchy4"/>
    <dgm:cxn modelId="{1A91843F-D873-4442-BB31-A26C394F6851}" type="presParOf" srcId="{BFDB3E8A-0CE7-426C-B3CD-0AFE16777EC6}" destId="{35CD75DC-5D71-4F95-8A3E-9258C127D5DB}" srcOrd="1" destOrd="0" presId="urn:microsoft.com/office/officeart/2005/8/layout/hierarchy4"/>
    <dgm:cxn modelId="{DE85E012-2D4B-AA47-9802-EE326BDC2E40}" type="presParOf" srcId="{B0F78D95-CAC3-44C5-BDCF-C306C141D30E}" destId="{1408C58C-14A4-4E6B-91A0-7E4F0260CD2D}" srcOrd="1" destOrd="0" presId="urn:microsoft.com/office/officeart/2005/8/layout/hierarchy4"/>
    <dgm:cxn modelId="{7B8CF360-88D5-EB4B-9E66-3D942E8016F2}" type="presParOf" srcId="{B0F78D95-CAC3-44C5-BDCF-C306C141D30E}" destId="{89155BE5-5490-40A9-9B83-4A54EBC0A2C8}" srcOrd="2" destOrd="0" presId="urn:microsoft.com/office/officeart/2005/8/layout/hierarchy4"/>
    <dgm:cxn modelId="{D91A6DA1-CE14-7349-B361-F5C399B576DD}" type="presParOf" srcId="{89155BE5-5490-40A9-9B83-4A54EBC0A2C8}" destId="{BA461720-5A0B-433D-84EA-E41927D757E5}" srcOrd="0" destOrd="0" presId="urn:microsoft.com/office/officeart/2005/8/layout/hierarchy4"/>
    <dgm:cxn modelId="{6B261699-F320-454C-9EEF-3CF8C76F5C01}" type="presParOf" srcId="{89155BE5-5490-40A9-9B83-4A54EBC0A2C8}" destId="{1FE2BDF1-F3AC-40BF-A6D6-589467564D6D}" srcOrd="1" destOrd="0" presId="urn:microsoft.com/office/officeart/2005/8/layout/hierarchy4"/>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B6477DF-E571-4082-8F6E-B0FAF735BF4D}" type="doc">
      <dgm:prSet loTypeId="urn:microsoft.com/office/officeart/2005/8/layout/hierarchy4" loCatId="list" qsTypeId="urn:microsoft.com/office/officeart/2005/8/quickstyle/simple1" qsCatId="simple" csTypeId="urn:microsoft.com/office/officeart/2005/8/colors/colorful4" csCatId="colorful" phldr="1"/>
      <dgm:spPr/>
    </dgm:pt>
    <dgm:pt modelId="{51F16736-C2EF-4D75-8FBB-A20FCC297F43}">
      <dgm:prSet phldrT="[Testo]"/>
      <dgm:spPr>
        <a:noFill/>
        <a:ln>
          <a:solidFill>
            <a:schemeClr val="accent1">
              <a:lumMod val="60000"/>
              <a:lumOff val="40000"/>
            </a:schemeClr>
          </a:solidFill>
        </a:ln>
      </dgm:spPr>
      <dgm:t>
        <a:bodyPr/>
        <a:lstStyle/>
        <a:p>
          <a:r>
            <a:rPr lang="it-IT" dirty="0">
              <a:solidFill>
                <a:srgbClr val="002060"/>
              </a:solidFill>
            </a:rPr>
            <a:t>Pensione di vecchiaia </a:t>
          </a:r>
        </a:p>
      </dgm:t>
    </dgm:pt>
    <dgm:pt modelId="{6905E66B-B3AB-4FEF-8FCE-AD57297004DF}" type="parTrans" cxnId="{72DC60C4-82D0-4387-8E94-633C03917FB6}">
      <dgm:prSet/>
      <dgm:spPr/>
      <dgm:t>
        <a:bodyPr/>
        <a:lstStyle/>
        <a:p>
          <a:endParaRPr lang="it-IT"/>
        </a:p>
      </dgm:t>
    </dgm:pt>
    <dgm:pt modelId="{B962DBD6-6FA7-4FC8-B102-46E00C3BC49A}" type="sibTrans" cxnId="{72DC60C4-82D0-4387-8E94-633C03917FB6}">
      <dgm:prSet/>
      <dgm:spPr/>
      <dgm:t>
        <a:bodyPr/>
        <a:lstStyle/>
        <a:p>
          <a:endParaRPr lang="it-IT"/>
        </a:p>
      </dgm:t>
    </dgm:pt>
    <dgm:pt modelId="{A8152B9D-579E-4496-AE8B-C0862B78C7CF}">
      <dgm:prSet phldrT="[Testo]">
        <dgm:style>
          <a:lnRef idx="2">
            <a:schemeClr val="accent1"/>
          </a:lnRef>
          <a:fillRef idx="1">
            <a:schemeClr val="lt1"/>
          </a:fillRef>
          <a:effectRef idx="0">
            <a:schemeClr val="accent1"/>
          </a:effectRef>
          <a:fontRef idx="minor">
            <a:schemeClr val="dk1"/>
          </a:fontRef>
        </dgm:style>
      </dgm:prSet>
      <dgm:spPr/>
      <dgm:t>
        <a:bodyPr/>
        <a:lstStyle/>
        <a:p>
          <a:r>
            <a:rPr lang="it-IT" dirty="0">
              <a:solidFill>
                <a:srgbClr val="002060"/>
              </a:solidFill>
            </a:rPr>
            <a:t>Pensione di anzianità</a:t>
          </a:r>
        </a:p>
      </dgm:t>
    </dgm:pt>
    <dgm:pt modelId="{85EDE119-EC87-48BB-903C-856615890510}" type="parTrans" cxnId="{688223C1-8DA3-42C0-8DB5-EA9AB3F97ECF}">
      <dgm:prSet/>
      <dgm:spPr/>
      <dgm:t>
        <a:bodyPr/>
        <a:lstStyle/>
        <a:p>
          <a:endParaRPr lang="it-IT"/>
        </a:p>
      </dgm:t>
    </dgm:pt>
    <dgm:pt modelId="{13964E2C-B34E-47DF-A81E-55EC54B8E0E6}" type="sibTrans" cxnId="{688223C1-8DA3-42C0-8DB5-EA9AB3F97ECF}">
      <dgm:prSet/>
      <dgm:spPr/>
      <dgm:t>
        <a:bodyPr/>
        <a:lstStyle/>
        <a:p>
          <a:endParaRPr lang="it-IT"/>
        </a:p>
      </dgm:t>
    </dgm:pt>
    <dgm:pt modelId="{B0F78D95-CAC3-44C5-BDCF-C306C141D30E}" type="pres">
      <dgm:prSet presAssocID="{2B6477DF-E571-4082-8F6E-B0FAF735BF4D}" presName="Name0" presStyleCnt="0">
        <dgm:presLayoutVars>
          <dgm:chPref val="1"/>
          <dgm:dir/>
          <dgm:animOne val="branch"/>
          <dgm:animLvl val="lvl"/>
          <dgm:resizeHandles/>
        </dgm:presLayoutVars>
      </dgm:prSet>
      <dgm:spPr/>
    </dgm:pt>
    <dgm:pt modelId="{BFDB3E8A-0CE7-426C-B3CD-0AFE16777EC6}" type="pres">
      <dgm:prSet presAssocID="{51F16736-C2EF-4D75-8FBB-A20FCC297F43}" presName="vertOne" presStyleCnt="0"/>
      <dgm:spPr/>
    </dgm:pt>
    <dgm:pt modelId="{F7F0537D-4A3E-48C1-8C71-ACD71E86E4A4}" type="pres">
      <dgm:prSet presAssocID="{51F16736-C2EF-4D75-8FBB-A20FCC297F43}" presName="txOne" presStyleLbl="node0" presStyleIdx="0" presStyleCnt="2" custLinFactNeighborX="-285" custLinFactNeighborY="54955">
        <dgm:presLayoutVars>
          <dgm:chPref val="3"/>
        </dgm:presLayoutVars>
      </dgm:prSet>
      <dgm:spPr/>
      <dgm:t>
        <a:bodyPr/>
        <a:lstStyle/>
        <a:p>
          <a:endParaRPr lang="it-IT"/>
        </a:p>
      </dgm:t>
    </dgm:pt>
    <dgm:pt modelId="{35CD75DC-5D71-4F95-8A3E-9258C127D5DB}" type="pres">
      <dgm:prSet presAssocID="{51F16736-C2EF-4D75-8FBB-A20FCC297F43}" presName="horzOne" presStyleCnt="0"/>
      <dgm:spPr/>
    </dgm:pt>
    <dgm:pt modelId="{1408C58C-14A4-4E6B-91A0-7E4F0260CD2D}" type="pres">
      <dgm:prSet presAssocID="{B962DBD6-6FA7-4FC8-B102-46E00C3BC49A}" presName="sibSpaceOne" presStyleCnt="0"/>
      <dgm:spPr/>
    </dgm:pt>
    <dgm:pt modelId="{89155BE5-5490-40A9-9B83-4A54EBC0A2C8}" type="pres">
      <dgm:prSet presAssocID="{A8152B9D-579E-4496-AE8B-C0862B78C7CF}" presName="vertOne" presStyleCnt="0"/>
      <dgm:spPr/>
    </dgm:pt>
    <dgm:pt modelId="{BA461720-5A0B-433D-84EA-E41927D757E5}" type="pres">
      <dgm:prSet presAssocID="{A8152B9D-579E-4496-AE8B-C0862B78C7CF}" presName="txOne" presStyleLbl="node0" presStyleIdx="1" presStyleCnt="2">
        <dgm:presLayoutVars>
          <dgm:chPref val="3"/>
        </dgm:presLayoutVars>
      </dgm:prSet>
      <dgm:spPr/>
      <dgm:t>
        <a:bodyPr/>
        <a:lstStyle/>
        <a:p>
          <a:endParaRPr lang="it-IT"/>
        </a:p>
      </dgm:t>
    </dgm:pt>
    <dgm:pt modelId="{1FE2BDF1-F3AC-40BF-A6D6-589467564D6D}" type="pres">
      <dgm:prSet presAssocID="{A8152B9D-579E-4496-AE8B-C0862B78C7CF}" presName="horzOne" presStyleCnt="0"/>
      <dgm:spPr/>
    </dgm:pt>
  </dgm:ptLst>
  <dgm:cxnLst>
    <dgm:cxn modelId="{A60AAD11-2F12-C14B-BFBB-AA16E8FD6E06}" type="presOf" srcId="{51F16736-C2EF-4D75-8FBB-A20FCC297F43}" destId="{F7F0537D-4A3E-48C1-8C71-ACD71E86E4A4}" srcOrd="0" destOrd="0" presId="urn:microsoft.com/office/officeart/2005/8/layout/hierarchy4"/>
    <dgm:cxn modelId="{6A717142-DABE-794E-AAE8-C2A6805629B2}" type="presOf" srcId="{2B6477DF-E571-4082-8F6E-B0FAF735BF4D}" destId="{B0F78D95-CAC3-44C5-BDCF-C306C141D30E}" srcOrd="0" destOrd="0" presId="urn:microsoft.com/office/officeart/2005/8/layout/hierarchy4"/>
    <dgm:cxn modelId="{59D8C370-2852-F24F-A2A9-098E5785E0BC}" type="presOf" srcId="{A8152B9D-579E-4496-AE8B-C0862B78C7CF}" destId="{BA461720-5A0B-433D-84EA-E41927D757E5}" srcOrd="0" destOrd="0" presId="urn:microsoft.com/office/officeart/2005/8/layout/hierarchy4"/>
    <dgm:cxn modelId="{688223C1-8DA3-42C0-8DB5-EA9AB3F97ECF}" srcId="{2B6477DF-E571-4082-8F6E-B0FAF735BF4D}" destId="{A8152B9D-579E-4496-AE8B-C0862B78C7CF}" srcOrd="1" destOrd="0" parTransId="{85EDE119-EC87-48BB-903C-856615890510}" sibTransId="{13964E2C-B34E-47DF-A81E-55EC54B8E0E6}"/>
    <dgm:cxn modelId="{72DC60C4-82D0-4387-8E94-633C03917FB6}" srcId="{2B6477DF-E571-4082-8F6E-B0FAF735BF4D}" destId="{51F16736-C2EF-4D75-8FBB-A20FCC297F43}" srcOrd="0" destOrd="0" parTransId="{6905E66B-B3AB-4FEF-8FCE-AD57297004DF}" sibTransId="{B962DBD6-6FA7-4FC8-B102-46E00C3BC49A}"/>
    <dgm:cxn modelId="{B07951EE-F9F9-2943-8705-128EF82643E4}" type="presParOf" srcId="{B0F78D95-CAC3-44C5-BDCF-C306C141D30E}" destId="{BFDB3E8A-0CE7-426C-B3CD-0AFE16777EC6}" srcOrd="0" destOrd="0" presId="urn:microsoft.com/office/officeart/2005/8/layout/hierarchy4"/>
    <dgm:cxn modelId="{AEADC5FB-CC51-3445-AB9F-FD5FBED46A07}" type="presParOf" srcId="{BFDB3E8A-0CE7-426C-B3CD-0AFE16777EC6}" destId="{F7F0537D-4A3E-48C1-8C71-ACD71E86E4A4}" srcOrd="0" destOrd="0" presId="urn:microsoft.com/office/officeart/2005/8/layout/hierarchy4"/>
    <dgm:cxn modelId="{9EF4B3ED-45F9-3D4C-867C-278AFDF1F14E}" type="presParOf" srcId="{BFDB3E8A-0CE7-426C-B3CD-0AFE16777EC6}" destId="{35CD75DC-5D71-4F95-8A3E-9258C127D5DB}" srcOrd="1" destOrd="0" presId="urn:microsoft.com/office/officeart/2005/8/layout/hierarchy4"/>
    <dgm:cxn modelId="{111714E4-696E-7847-BC84-EC11442F37F1}" type="presParOf" srcId="{B0F78D95-CAC3-44C5-BDCF-C306C141D30E}" destId="{1408C58C-14A4-4E6B-91A0-7E4F0260CD2D}" srcOrd="1" destOrd="0" presId="urn:microsoft.com/office/officeart/2005/8/layout/hierarchy4"/>
    <dgm:cxn modelId="{B3002D00-E14C-B040-A425-FE69DF1C564F}" type="presParOf" srcId="{B0F78D95-CAC3-44C5-BDCF-C306C141D30E}" destId="{89155BE5-5490-40A9-9B83-4A54EBC0A2C8}" srcOrd="2" destOrd="0" presId="urn:microsoft.com/office/officeart/2005/8/layout/hierarchy4"/>
    <dgm:cxn modelId="{76A04A02-5402-0A46-A891-55F3108B302D}" type="presParOf" srcId="{89155BE5-5490-40A9-9B83-4A54EBC0A2C8}" destId="{BA461720-5A0B-433D-84EA-E41927D757E5}" srcOrd="0" destOrd="0" presId="urn:microsoft.com/office/officeart/2005/8/layout/hierarchy4"/>
    <dgm:cxn modelId="{F62962AC-C934-7D46-9104-C6FBD8352F33}" type="presParOf" srcId="{89155BE5-5490-40A9-9B83-4A54EBC0A2C8}" destId="{1FE2BDF1-F3AC-40BF-A6D6-589467564D6D}" srcOrd="1" destOrd="0" presId="urn:microsoft.com/office/officeart/2005/8/layout/hierarchy4"/>
  </dgm:cxnLst>
  <dgm:bg/>
  <dgm:whole/>
  <dgm:extLst>
    <a:ext uri="http://schemas.microsoft.com/office/drawing/2008/diagram">
      <dsp:dataModelExt xmlns:dsp="http://schemas.microsoft.com/office/drawing/2008/diagram" xmlns="" relId="rId11"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BD2160B-1184-466F-827C-7CFCFA6A38AC}" type="doc">
      <dgm:prSet loTypeId="urn:microsoft.com/office/officeart/2009/3/layout/PlusandMinus" loCatId="relationship" qsTypeId="urn:microsoft.com/office/officeart/2005/8/quickstyle/simple1" qsCatId="simple" csTypeId="urn:microsoft.com/office/officeart/2005/8/colors/accent1_2" csCatId="accent1" phldr="1"/>
      <dgm:spPr/>
      <dgm:t>
        <a:bodyPr/>
        <a:lstStyle/>
        <a:p>
          <a:endParaRPr lang="it-IT"/>
        </a:p>
      </dgm:t>
    </dgm:pt>
    <dgm:pt modelId="{502BD051-E2C0-4454-A14B-E4B8A6F756C9}">
      <dgm:prSet phldrT="[Testo]"/>
      <dgm:spPr/>
      <dgm:t>
        <a:bodyPr/>
        <a:lstStyle/>
        <a:p>
          <a:r>
            <a:rPr lang="it-IT" dirty="0"/>
            <a:t>Durata 24 mesi</a:t>
          </a:r>
        </a:p>
        <a:p>
          <a:r>
            <a:rPr lang="it-IT" dirty="0"/>
            <a:t>Nessuna specifica geografica o per età</a:t>
          </a:r>
        </a:p>
      </dgm:t>
    </dgm:pt>
    <dgm:pt modelId="{2499E826-968C-4869-8F52-4BA9D24DD673}" type="parTrans" cxnId="{64CE0288-069C-4367-AA7E-D7C80B512A47}">
      <dgm:prSet/>
      <dgm:spPr/>
      <dgm:t>
        <a:bodyPr/>
        <a:lstStyle/>
        <a:p>
          <a:endParaRPr lang="it-IT"/>
        </a:p>
      </dgm:t>
    </dgm:pt>
    <dgm:pt modelId="{1FA02BDA-E349-4607-8683-D4198B2D4515}" type="sibTrans" cxnId="{64CE0288-069C-4367-AA7E-D7C80B512A47}">
      <dgm:prSet/>
      <dgm:spPr/>
      <dgm:t>
        <a:bodyPr/>
        <a:lstStyle/>
        <a:p>
          <a:endParaRPr lang="it-IT"/>
        </a:p>
      </dgm:t>
    </dgm:pt>
    <dgm:pt modelId="{941FF216-0F24-406A-AE13-81F6C7CB275F}">
      <dgm:prSet phldrT="[Testo]"/>
      <dgm:spPr/>
      <dgm:t>
        <a:bodyPr/>
        <a:lstStyle/>
        <a:p>
          <a:r>
            <a:rPr lang="it-IT" dirty="0"/>
            <a:t>Riduzione del 3% dal 4° mese</a:t>
          </a:r>
        </a:p>
        <a:p>
          <a:r>
            <a:rPr lang="it-IT" dirty="0">
              <a:solidFill>
                <a:srgbClr val="FF0000"/>
              </a:solidFill>
            </a:rPr>
            <a:t>Accredito contributivo </a:t>
          </a:r>
          <a:r>
            <a:rPr lang="it-IT" dirty="0" err="1">
              <a:solidFill>
                <a:srgbClr val="FF0000"/>
              </a:solidFill>
            </a:rPr>
            <a:t>max</a:t>
          </a:r>
          <a:r>
            <a:rPr lang="it-IT" dirty="0">
              <a:solidFill>
                <a:srgbClr val="FF0000"/>
              </a:solidFill>
            </a:rPr>
            <a:t> 1840 euro/mese</a:t>
          </a:r>
        </a:p>
      </dgm:t>
    </dgm:pt>
    <dgm:pt modelId="{BB202474-751C-4D68-97F3-C4246779CB56}" type="parTrans" cxnId="{548D0B62-F76E-45B4-B313-9E942EAE4E9C}">
      <dgm:prSet/>
      <dgm:spPr/>
      <dgm:t>
        <a:bodyPr/>
        <a:lstStyle/>
        <a:p>
          <a:endParaRPr lang="it-IT"/>
        </a:p>
      </dgm:t>
    </dgm:pt>
    <dgm:pt modelId="{09337B25-42F9-40E7-B2E9-07CB546E3514}" type="sibTrans" cxnId="{548D0B62-F76E-45B4-B313-9E942EAE4E9C}">
      <dgm:prSet/>
      <dgm:spPr/>
      <dgm:t>
        <a:bodyPr/>
        <a:lstStyle/>
        <a:p>
          <a:endParaRPr lang="it-IT"/>
        </a:p>
      </dgm:t>
    </dgm:pt>
    <dgm:pt modelId="{D52215C3-1187-4BBE-B517-01AA5357E5B5}" type="pres">
      <dgm:prSet presAssocID="{1BD2160B-1184-466F-827C-7CFCFA6A38AC}" presName="Name0" presStyleCnt="0">
        <dgm:presLayoutVars>
          <dgm:chMax val="2"/>
          <dgm:chPref val="2"/>
          <dgm:dir/>
          <dgm:animOne/>
          <dgm:resizeHandles val="exact"/>
        </dgm:presLayoutVars>
      </dgm:prSet>
      <dgm:spPr/>
      <dgm:t>
        <a:bodyPr/>
        <a:lstStyle/>
        <a:p>
          <a:endParaRPr lang="it-IT"/>
        </a:p>
      </dgm:t>
    </dgm:pt>
    <dgm:pt modelId="{E37842C7-6D34-4347-9966-E60BEE0BA113}" type="pres">
      <dgm:prSet presAssocID="{1BD2160B-1184-466F-827C-7CFCFA6A38AC}" presName="Background" presStyleLbl="bgImgPlace1" presStyleIdx="0" presStyleCnt="1" custLinFactNeighborX="1070" custLinFactNeighborY="-1039"/>
      <dgm:spPr/>
    </dgm:pt>
    <dgm:pt modelId="{60D38E21-EB56-4683-8525-CD131ADC53CC}" type="pres">
      <dgm:prSet presAssocID="{1BD2160B-1184-466F-827C-7CFCFA6A38AC}" presName="ParentText1" presStyleLbl="revTx" presStyleIdx="0" presStyleCnt="2">
        <dgm:presLayoutVars>
          <dgm:chMax val="0"/>
          <dgm:chPref val="0"/>
          <dgm:bulletEnabled val="1"/>
        </dgm:presLayoutVars>
      </dgm:prSet>
      <dgm:spPr/>
      <dgm:t>
        <a:bodyPr/>
        <a:lstStyle/>
        <a:p>
          <a:endParaRPr lang="it-IT"/>
        </a:p>
      </dgm:t>
    </dgm:pt>
    <dgm:pt modelId="{0977E674-90A8-412F-9862-FC2DE3375F91}" type="pres">
      <dgm:prSet presAssocID="{1BD2160B-1184-466F-827C-7CFCFA6A38AC}" presName="ParentText2" presStyleLbl="revTx" presStyleIdx="1" presStyleCnt="2">
        <dgm:presLayoutVars>
          <dgm:chMax val="0"/>
          <dgm:chPref val="0"/>
          <dgm:bulletEnabled val="1"/>
        </dgm:presLayoutVars>
      </dgm:prSet>
      <dgm:spPr/>
      <dgm:t>
        <a:bodyPr/>
        <a:lstStyle/>
        <a:p>
          <a:endParaRPr lang="it-IT"/>
        </a:p>
      </dgm:t>
    </dgm:pt>
    <dgm:pt modelId="{18A0F185-7153-4D37-A460-BBA6FC578440}" type="pres">
      <dgm:prSet presAssocID="{1BD2160B-1184-466F-827C-7CFCFA6A38AC}" presName="Plus" presStyleLbl="alignNode1" presStyleIdx="0" presStyleCnt="2"/>
      <dgm:spPr/>
    </dgm:pt>
    <dgm:pt modelId="{872FE717-4D23-42FD-86A0-2A641937AD2E}" type="pres">
      <dgm:prSet presAssocID="{1BD2160B-1184-466F-827C-7CFCFA6A38AC}" presName="Minus" presStyleLbl="alignNode1" presStyleIdx="1" presStyleCnt="2"/>
      <dgm:spPr/>
    </dgm:pt>
    <dgm:pt modelId="{47577725-9304-48D1-A1B1-61709E87DD1E}" type="pres">
      <dgm:prSet presAssocID="{1BD2160B-1184-466F-827C-7CFCFA6A38AC}" presName="Divider" presStyleLbl="parChTrans1D1" presStyleIdx="0" presStyleCnt="1"/>
      <dgm:spPr/>
    </dgm:pt>
  </dgm:ptLst>
  <dgm:cxnLst>
    <dgm:cxn modelId="{64CE0288-069C-4367-AA7E-D7C80B512A47}" srcId="{1BD2160B-1184-466F-827C-7CFCFA6A38AC}" destId="{502BD051-E2C0-4454-A14B-E4B8A6F756C9}" srcOrd="0" destOrd="0" parTransId="{2499E826-968C-4869-8F52-4BA9D24DD673}" sibTransId="{1FA02BDA-E349-4607-8683-D4198B2D4515}"/>
    <dgm:cxn modelId="{16C410E1-8009-B548-B655-3A487F08388B}" type="presOf" srcId="{502BD051-E2C0-4454-A14B-E4B8A6F756C9}" destId="{60D38E21-EB56-4683-8525-CD131ADC53CC}" srcOrd="0" destOrd="0" presId="urn:microsoft.com/office/officeart/2009/3/layout/PlusandMinus"/>
    <dgm:cxn modelId="{548D0B62-F76E-45B4-B313-9E942EAE4E9C}" srcId="{1BD2160B-1184-466F-827C-7CFCFA6A38AC}" destId="{941FF216-0F24-406A-AE13-81F6C7CB275F}" srcOrd="1" destOrd="0" parTransId="{BB202474-751C-4D68-97F3-C4246779CB56}" sibTransId="{09337B25-42F9-40E7-B2E9-07CB546E3514}"/>
    <dgm:cxn modelId="{5CBA054F-81E9-BC43-A373-2F2625A9F13E}" type="presOf" srcId="{941FF216-0F24-406A-AE13-81F6C7CB275F}" destId="{0977E674-90A8-412F-9862-FC2DE3375F91}" srcOrd="0" destOrd="0" presId="urn:microsoft.com/office/officeart/2009/3/layout/PlusandMinus"/>
    <dgm:cxn modelId="{C8D1F9FB-9846-8147-B1D0-655E4A8FB775}" type="presOf" srcId="{1BD2160B-1184-466F-827C-7CFCFA6A38AC}" destId="{D52215C3-1187-4BBE-B517-01AA5357E5B5}" srcOrd="0" destOrd="0" presId="urn:microsoft.com/office/officeart/2009/3/layout/PlusandMinus"/>
    <dgm:cxn modelId="{EF5B3D3E-9647-E947-A842-233817CF77FE}" type="presParOf" srcId="{D52215C3-1187-4BBE-B517-01AA5357E5B5}" destId="{E37842C7-6D34-4347-9966-E60BEE0BA113}" srcOrd="0" destOrd="0" presId="urn:microsoft.com/office/officeart/2009/3/layout/PlusandMinus"/>
    <dgm:cxn modelId="{3F8743A1-7751-4E4B-9CD6-9AEE8F5446F6}" type="presParOf" srcId="{D52215C3-1187-4BBE-B517-01AA5357E5B5}" destId="{60D38E21-EB56-4683-8525-CD131ADC53CC}" srcOrd="1" destOrd="0" presId="urn:microsoft.com/office/officeart/2009/3/layout/PlusandMinus"/>
    <dgm:cxn modelId="{97B2963F-BF7D-9142-91A6-87F8AAB2A7B2}" type="presParOf" srcId="{D52215C3-1187-4BBE-B517-01AA5357E5B5}" destId="{0977E674-90A8-412F-9862-FC2DE3375F91}" srcOrd="2" destOrd="0" presId="urn:microsoft.com/office/officeart/2009/3/layout/PlusandMinus"/>
    <dgm:cxn modelId="{1738190D-A596-C84F-822E-ADA6D4D3E26E}" type="presParOf" srcId="{D52215C3-1187-4BBE-B517-01AA5357E5B5}" destId="{18A0F185-7153-4D37-A460-BBA6FC578440}" srcOrd="3" destOrd="0" presId="urn:microsoft.com/office/officeart/2009/3/layout/PlusandMinus"/>
    <dgm:cxn modelId="{061585AC-CF09-0C44-B25A-92590B5AE804}" type="presParOf" srcId="{D52215C3-1187-4BBE-B517-01AA5357E5B5}" destId="{872FE717-4D23-42FD-86A0-2A641937AD2E}" srcOrd="4" destOrd="0" presId="urn:microsoft.com/office/officeart/2009/3/layout/PlusandMinus"/>
    <dgm:cxn modelId="{3482D444-F8E4-7A4D-B163-EB831EFAC7BD}" type="presParOf" srcId="{D52215C3-1187-4BBE-B517-01AA5357E5B5}" destId="{47577725-9304-48D1-A1B1-61709E87DD1E}" srcOrd="5" destOrd="0" presId="urn:microsoft.com/office/officeart/2009/3/layout/PlusandMinus"/>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6C403F76-1CA0-BE49-BD83-D87B71F0B786}" type="doc">
      <dgm:prSet loTypeId="urn:microsoft.com/office/officeart/2009/layout/ReverseList" loCatId="" qsTypeId="urn:microsoft.com/office/officeart/2005/8/quickstyle/simple4" qsCatId="simple" csTypeId="urn:microsoft.com/office/officeart/2005/8/colors/accent1_2" csCatId="accent1" phldr="1"/>
      <dgm:spPr/>
      <dgm:t>
        <a:bodyPr/>
        <a:lstStyle/>
        <a:p>
          <a:endParaRPr lang="it-IT"/>
        </a:p>
      </dgm:t>
    </dgm:pt>
    <dgm:pt modelId="{31A9B19D-1537-4441-960F-0D76061DED30}">
      <dgm:prSet phldrT="[Testo]"/>
      <dgm:spPr/>
      <dgm:t>
        <a:bodyPr/>
        <a:lstStyle/>
        <a:p>
          <a:r>
            <a:rPr lang="it-IT" b="1" dirty="0"/>
            <a:t>Naspi</a:t>
          </a:r>
        </a:p>
        <a:p>
          <a:r>
            <a:rPr lang="it-IT" dirty="0"/>
            <a:t>24 mesi</a:t>
          </a:r>
        </a:p>
      </dgm:t>
    </dgm:pt>
    <dgm:pt modelId="{20381036-372F-EA46-9E62-273F2C30CA3C}" type="parTrans" cxnId="{ACC5B272-1467-6D4F-976C-C2DF2DF2733B}">
      <dgm:prSet/>
      <dgm:spPr/>
      <dgm:t>
        <a:bodyPr/>
        <a:lstStyle/>
        <a:p>
          <a:endParaRPr lang="it-IT"/>
        </a:p>
      </dgm:t>
    </dgm:pt>
    <dgm:pt modelId="{29546568-2991-744E-97B6-B64886067831}" type="sibTrans" cxnId="{ACC5B272-1467-6D4F-976C-C2DF2DF2733B}">
      <dgm:prSet/>
      <dgm:spPr/>
      <dgm:t>
        <a:bodyPr/>
        <a:lstStyle/>
        <a:p>
          <a:endParaRPr lang="it-IT"/>
        </a:p>
      </dgm:t>
    </dgm:pt>
    <dgm:pt modelId="{4F23BE40-5203-1442-A06B-96CB3D962795}">
      <dgm:prSet phldrT="[Testo]"/>
      <dgm:spPr/>
      <dgm:t>
        <a:bodyPr/>
        <a:lstStyle/>
        <a:p>
          <a:r>
            <a:rPr lang="it-IT" b="1" dirty="0"/>
            <a:t>Contributi Volontari</a:t>
          </a:r>
        </a:p>
        <a:p>
          <a:r>
            <a:rPr lang="it-IT" dirty="0"/>
            <a:t>(33-34%</a:t>
          </a:r>
          <a:r>
            <a:rPr lang="it-IT" baseline="0" dirty="0"/>
            <a:t> </a:t>
          </a:r>
          <a:r>
            <a:rPr lang="it-IT" baseline="0" dirty="0" err="1"/>
            <a:t>imp</a:t>
          </a:r>
          <a:r>
            <a:rPr lang="it-IT" baseline="0" dirty="0"/>
            <a:t>. </a:t>
          </a:r>
          <a:r>
            <a:rPr lang="it-IT" baseline="0" dirty="0" err="1"/>
            <a:t>Contr.vo</a:t>
          </a:r>
          <a:r>
            <a:rPr lang="it-IT" baseline="0" dirty="0"/>
            <a:t> ultime 52 settimane)</a:t>
          </a:r>
          <a:endParaRPr lang="it-IT" dirty="0"/>
        </a:p>
      </dgm:t>
    </dgm:pt>
    <dgm:pt modelId="{689F57C0-3F25-354D-B91B-1D7B6AC4F5FF}" type="parTrans" cxnId="{77F84A07-D171-284C-8CDC-C4EFC28D5ACC}">
      <dgm:prSet/>
      <dgm:spPr/>
      <dgm:t>
        <a:bodyPr/>
        <a:lstStyle/>
        <a:p>
          <a:endParaRPr lang="it-IT"/>
        </a:p>
      </dgm:t>
    </dgm:pt>
    <dgm:pt modelId="{7A3AD455-9449-E14B-A695-8BF92903D159}" type="sibTrans" cxnId="{77F84A07-D171-284C-8CDC-C4EFC28D5ACC}">
      <dgm:prSet/>
      <dgm:spPr/>
      <dgm:t>
        <a:bodyPr/>
        <a:lstStyle/>
        <a:p>
          <a:endParaRPr lang="it-IT"/>
        </a:p>
      </dgm:t>
    </dgm:pt>
    <dgm:pt modelId="{69586D02-DBCB-3A41-A2A1-01D89D01EBB6}" type="pres">
      <dgm:prSet presAssocID="{6C403F76-1CA0-BE49-BD83-D87B71F0B786}" presName="Name0" presStyleCnt="0">
        <dgm:presLayoutVars>
          <dgm:chMax val="2"/>
          <dgm:chPref val="2"/>
          <dgm:animLvl val="lvl"/>
        </dgm:presLayoutVars>
      </dgm:prSet>
      <dgm:spPr/>
      <dgm:t>
        <a:bodyPr/>
        <a:lstStyle/>
        <a:p>
          <a:endParaRPr lang="it-IT"/>
        </a:p>
      </dgm:t>
    </dgm:pt>
    <dgm:pt modelId="{C80AE842-B56A-214A-AB19-5A22CB0FC593}" type="pres">
      <dgm:prSet presAssocID="{6C403F76-1CA0-BE49-BD83-D87B71F0B786}" presName="LeftText" presStyleLbl="revTx" presStyleIdx="0" presStyleCnt="0">
        <dgm:presLayoutVars>
          <dgm:bulletEnabled val="1"/>
        </dgm:presLayoutVars>
      </dgm:prSet>
      <dgm:spPr/>
      <dgm:t>
        <a:bodyPr/>
        <a:lstStyle/>
        <a:p>
          <a:endParaRPr lang="it-IT"/>
        </a:p>
      </dgm:t>
    </dgm:pt>
    <dgm:pt modelId="{6B8F74AE-83AC-CD48-A1D7-0EC3DFD95C54}" type="pres">
      <dgm:prSet presAssocID="{6C403F76-1CA0-BE49-BD83-D87B71F0B786}" presName="LeftNode" presStyleLbl="bgImgPlace1" presStyleIdx="0" presStyleCnt="2">
        <dgm:presLayoutVars>
          <dgm:chMax val="2"/>
          <dgm:chPref val="2"/>
        </dgm:presLayoutVars>
      </dgm:prSet>
      <dgm:spPr/>
      <dgm:t>
        <a:bodyPr/>
        <a:lstStyle/>
        <a:p>
          <a:endParaRPr lang="it-IT"/>
        </a:p>
      </dgm:t>
    </dgm:pt>
    <dgm:pt modelId="{64D02178-2FA2-C048-AFDC-9CC833953515}" type="pres">
      <dgm:prSet presAssocID="{6C403F76-1CA0-BE49-BD83-D87B71F0B786}" presName="RightText" presStyleLbl="revTx" presStyleIdx="0" presStyleCnt="0">
        <dgm:presLayoutVars>
          <dgm:bulletEnabled val="1"/>
        </dgm:presLayoutVars>
      </dgm:prSet>
      <dgm:spPr/>
      <dgm:t>
        <a:bodyPr/>
        <a:lstStyle/>
        <a:p>
          <a:endParaRPr lang="it-IT"/>
        </a:p>
      </dgm:t>
    </dgm:pt>
    <dgm:pt modelId="{CD84C2EA-7693-3140-BE17-DE5254DBB1F5}" type="pres">
      <dgm:prSet presAssocID="{6C403F76-1CA0-BE49-BD83-D87B71F0B786}" presName="RightNode" presStyleLbl="bgImgPlace1" presStyleIdx="1" presStyleCnt="2" custScaleX="134732">
        <dgm:presLayoutVars>
          <dgm:chMax val="0"/>
          <dgm:chPref val="0"/>
        </dgm:presLayoutVars>
      </dgm:prSet>
      <dgm:spPr/>
      <dgm:t>
        <a:bodyPr/>
        <a:lstStyle/>
        <a:p>
          <a:endParaRPr lang="it-IT"/>
        </a:p>
      </dgm:t>
    </dgm:pt>
    <dgm:pt modelId="{F0ACAB55-4873-9642-BFE7-93396235B2BC}" type="pres">
      <dgm:prSet presAssocID="{6C403F76-1CA0-BE49-BD83-D87B71F0B786}" presName="TopArrow" presStyleLbl="node1" presStyleIdx="0" presStyleCnt="2"/>
      <dgm:spPr/>
    </dgm:pt>
    <dgm:pt modelId="{CBE988E6-F469-2C4C-ADAE-6C91E4523949}" type="pres">
      <dgm:prSet presAssocID="{6C403F76-1CA0-BE49-BD83-D87B71F0B786}" presName="BottomArrow" presStyleLbl="node1" presStyleIdx="1" presStyleCnt="2"/>
      <dgm:spPr/>
    </dgm:pt>
  </dgm:ptLst>
  <dgm:cxnLst>
    <dgm:cxn modelId="{ACC5B272-1467-6D4F-976C-C2DF2DF2733B}" srcId="{6C403F76-1CA0-BE49-BD83-D87B71F0B786}" destId="{31A9B19D-1537-4441-960F-0D76061DED30}" srcOrd="0" destOrd="0" parTransId="{20381036-372F-EA46-9E62-273F2C30CA3C}" sibTransId="{29546568-2991-744E-97B6-B64886067831}"/>
    <dgm:cxn modelId="{D47B5605-32BF-2548-8288-3F5F0B232830}" type="presOf" srcId="{31A9B19D-1537-4441-960F-0D76061DED30}" destId="{6B8F74AE-83AC-CD48-A1D7-0EC3DFD95C54}" srcOrd="1" destOrd="0" presId="urn:microsoft.com/office/officeart/2009/layout/ReverseList"/>
    <dgm:cxn modelId="{10215B44-8999-C54C-A32B-FE01601E71E7}" type="presOf" srcId="{31A9B19D-1537-4441-960F-0D76061DED30}" destId="{C80AE842-B56A-214A-AB19-5A22CB0FC593}" srcOrd="0" destOrd="0" presId="urn:microsoft.com/office/officeart/2009/layout/ReverseList"/>
    <dgm:cxn modelId="{DDFA2C98-8BCF-0045-BAE1-62730D4CF834}" type="presOf" srcId="{4F23BE40-5203-1442-A06B-96CB3D962795}" destId="{64D02178-2FA2-C048-AFDC-9CC833953515}" srcOrd="0" destOrd="0" presId="urn:microsoft.com/office/officeart/2009/layout/ReverseList"/>
    <dgm:cxn modelId="{BB742418-188C-1F47-80BA-F2FBA05EADC0}" type="presOf" srcId="{4F23BE40-5203-1442-A06B-96CB3D962795}" destId="{CD84C2EA-7693-3140-BE17-DE5254DBB1F5}" srcOrd="1" destOrd="0" presId="urn:microsoft.com/office/officeart/2009/layout/ReverseList"/>
    <dgm:cxn modelId="{77F84A07-D171-284C-8CDC-C4EFC28D5ACC}" srcId="{6C403F76-1CA0-BE49-BD83-D87B71F0B786}" destId="{4F23BE40-5203-1442-A06B-96CB3D962795}" srcOrd="1" destOrd="0" parTransId="{689F57C0-3F25-354D-B91B-1D7B6AC4F5FF}" sibTransId="{7A3AD455-9449-E14B-A695-8BF92903D159}"/>
    <dgm:cxn modelId="{2E5491E8-47D2-6D47-8346-C26F726056FB}" type="presOf" srcId="{6C403F76-1CA0-BE49-BD83-D87B71F0B786}" destId="{69586D02-DBCB-3A41-A2A1-01D89D01EBB6}" srcOrd="0" destOrd="0" presId="urn:microsoft.com/office/officeart/2009/layout/ReverseList"/>
    <dgm:cxn modelId="{B76ACE18-1646-3A45-BE5C-5BC4378C17BD}" type="presParOf" srcId="{69586D02-DBCB-3A41-A2A1-01D89D01EBB6}" destId="{C80AE842-B56A-214A-AB19-5A22CB0FC593}" srcOrd="0" destOrd="0" presId="urn:microsoft.com/office/officeart/2009/layout/ReverseList"/>
    <dgm:cxn modelId="{A1416462-50A5-4B43-B2C1-C88EFA1CA178}" type="presParOf" srcId="{69586D02-DBCB-3A41-A2A1-01D89D01EBB6}" destId="{6B8F74AE-83AC-CD48-A1D7-0EC3DFD95C54}" srcOrd="1" destOrd="0" presId="urn:microsoft.com/office/officeart/2009/layout/ReverseList"/>
    <dgm:cxn modelId="{EAB8C5ED-D382-6E44-8C2F-F19F7227D9D1}" type="presParOf" srcId="{69586D02-DBCB-3A41-A2A1-01D89D01EBB6}" destId="{64D02178-2FA2-C048-AFDC-9CC833953515}" srcOrd="2" destOrd="0" presId="urn:microsoft.com/office/officeart/2009/layout/ReverseList"/>
    <dgm:cxn modelId="{A1B8B855-B264-E24A-9FFC-79F62E9C2AB6}" type="presParOf" srcId="{69586D02-DBCB-3A41-A2A1-01D89D01EBB6}" destId="{CD84C2EA-7693-3140-BE17-DE5254DBB1F5}" srcOrd="3" destOrd="0" presId="urn:microsoft.com/office/officeart/2009/layout/ReverseList"/>
    <dgm:cxn modelId="{93D0CAA2-D1A0-B242-926E-D38E049CB03D}" type="presParOf" srcId="{69586D02-DBCB-3A41-A2A1-01D89D01EBB6}" destId="{F0ACAB55-4873-9642-BFE7-93396235B2BC}" srcOrd="4" destOrd="0" presId="urn:microsoft.com/office/officeart/2009/layout/ReverseList"/>
    <dgm:cxn modelId="{3F1F643A-E37E-D74B-9104-B01D3654D9D3}" type="presParOf" srcId="{69586D02-DBCB-3A41-A2A1-01D89D01EBB6}" destId="{CBE988E6-F469-2C4C-ADAE-6C91E4523949}" srcOrd="5" destOrd="0" presId="urn:microsoft.com/office/officeart/2009/layout/ReverseList"/>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632169C1-0515-194E-8C10-E50150F8C20D}" type="doc">
      <dgm:prSet loTypeId="urn:microsoft.com/office/officeart/2005/8/layout/process4" loCatId="" qsTypeId="urn:microsoft.com/office/officeart/2005/8/quickstyle/simple4" qsCatId="simple" csTypeId="urn:microsoft.com/office/officeart/2005/8/colors/colorful2" csCatId="colorful" phldr="1"/>
      <dgm:spPr/>
      <dgm:t>
        <a:bodyPr/>
        <a:lstStyle/>
        <a:p>
          <a:endParaRPr lang="it-IT"/>
        </a:p>
      </dgm:t>
    </dgm:pt>
    <dgm:pt modelId="{AC2D4E7E-19D4-6C44-A832-0FDD5F98F30E}">
      <dgm:prSet phldrT="[Testo]"/>
      <dgm:spPr/>
      <dgm:t>
        <a:bodyPr/>
        <a:lstStyle/>
        <a:p>
          <a:r>
            <a:rPr lang="it-IT" dirty="0">
              <a:solidFill>
                <a:srgbClr val="FF0000"/>
              </a:solidFill>
            </a:rPr>
            <a:t>APE</a:t>
          </a:r>
        </a:p>
      </dgm:t>
    </dgm:pt>
    <dgm:pt modelId="{73BADF5D-8F1D-E744-8A20-B5128EB0A830}" type="parTrans" cxnId="{EAAFB090-D295-FD41-AC1C-8699895E5154}">
      <dgm:prSet/>
      <dgm:spPr/>
      <dgm:t>
        <a:bodyPr/>
        <a:lstStyle/>
        <a:p>
          <a:endParaRPr lang="it-IT"/>
        </a:p>
      </dgm:t>
    </dgm:pt>
    <dgm:pt modelId="{A1DB28FE-E417-1F4F-B972-62DE24CE88CE}" type="sibTrans" cxnId="{EAAFB090-D295-FD41-AC1C-8699895E5154}">
      <dgm:prSet/>
      <dgm:spPr/>
      <dgm:t>
        <a:bodyPr/>
        <a:lstStyle/>
        <a:p>
          <a:endParaRPr lang="it-IT"/>
        </a:p>
      </dgm:t>
    </dgm:pt>
    <dgm:pt modelId="{A8D0A207-CA20-7444-9BAD-32DA60892548}">
      <dgm:prSet phldrT="[Testo]"/>
      <dgm:spPr/>
      <dgm:t>
        <a:bodyPr/>
        <a:lstStyle/>
        <a:p>
          <a:r>
            <a:rPr lang="it-IT" dirty="0"/>
            <a:t>2018</a:t>
          </a:r>
        </a:p>
      </dgm:t>
    </dgm:pt>
    <dgm:pt modelId="{186812F2-DA66-A344-A25F-CA5D20C34415}" type="parTrans" cxnId="{904F3090-4859-9B49-B0A9-F1A29B8E3293}">
      <dgm:prSet/>
      <dgm:spPr/>
      <dgm:t>
        <a:bodyPr/>
        <a:lstStyle/>
        <a:p>
          <a:endParaRPr lang="it-IT"/>
        </a:p>
      </dgm:t>
    </dgm:pt>
    <dgm:pt modelId="{7FB3970B-668D-6940-ABCA-C8D0D6E3506F}" type="sibTrans" cxnId="{904F3090-4859-9B49-B0A9-F1A29B8E3293}">
      <dgm:prSet/>
      <dgm:spPr/>
      <dgm:t>
        <a:bodyPr/>
        <a:lstStyle/>
        <a:p>
          <a:endParaRPr lang="it-IT"/>
        </a:p>
      </dgm:t>
    </dgm:pt>
    <dgm:pt modelId="{FA35C034-E8F7-FF40-87B7-6CE02278555A}">
      <dgm:prSet phldrT="[Testo]"/>
      <dgm:spPr/>
      <dgm:t>
        <a:bodyPr/>
        <a:lstStyle/>
        <a:p>
          <a:r>
            <a:rPr lang="it-IT" dirty="0"/>
            <a:t>2019</a:t>
          </a:r>
        </a:p>
      </dgm:t>
    </dgm:pt>
    <dgm:pt modelId="{28D5B5BB-C395-E146-852E-AD83A89588D2}" type="parTrans" cxnId="{EAF3D247-D32B-5742-BBC4-BBB52510C5E9}">
      <dgm:prSet/>
      <dgm:spPr/>
      <dgm:t>
        <a:bodyPr/>
        <a:lstStyle/>
        <a:p>
          <a:endParaRPr lang="it-IT"/>
        </a:p>
      </dgm:t>
    </dgm:pt>
    <dgm:pt modelId="{F1C9ECBB-1DF5-914C-9EDC-9699648AE0AC}" type="sibTrans" cxnId="{EAF3D247-D32B-5742-BBC4-BBB52510C5E9}">
      <dgm:prSet/>
      <dgm:spPr/>
      <dgm:t>
        <a:bodyPr/>
        <a:lstStyle/>
        <a:p>
          <a:endParaRPr lang="it-IT"/>
        </a:p>
      </dgm:t>
    </dgm:pt>
    <dgm:pt modelId="{5FF7C55B-F953-FB40-B416-78D97395B065}">
      <dgm:prSet phldrT="[Testo]"/>
      <dgm:spPr/>
      <dgm:t>
        <a:bodyPr/>
        <a:lstStyle/>
        <a:p>
          <a:r>
            <a:rPr lang="it-IT" dirty="0"/>
            <a:t>Pensione Vecchiaia</a:t>
          </a:r>
        </a:p>
      </dgm:t>
    </dgm:pt>
    <dgm:pt modelId="{EC49353F-2B2F-6D4A-8119-29CF388FC9F0}" type="parTrans" cxnId="{2B5820C0-83A2-3745-8506-16D3E6107C4D}">
      <dgm:prSet/>
      <dgm:spPr/>
      <dgm:t>
        <a:bodyPr/>
        <a:lstStyle/>
        <a:p>
          <a:endParaRPr lang="it-IT"/>
        </a:p>
      </dgm:t>
    </dgm:pt>
    <dgm:pt modelId="{A507B0DA-2B55-6A42-B54A-62C6EE880906}" type="sibTrans" cxnId="{2B5820C0-83A2-3745-8506-16D3E6107C4D}">
      <dgm:prSet/>
      <dgm:spPr/>
      <dgm:t>
        <a:bodyPr/>
        <a:lstStyle/>
        <a:p>
          <a:endParaRPr lang="it-IT"/>
        </a:p>
      </dgm:t>
    </dgm:pt>
    <dgm:pt modelId="{00E06088-83E9-C84F-A9BD-86FEC88F81EE}">
      <dgm:prSet phldrT="[Testo]"/>
      <dgm:spPr/>
      <dgm:t>
        <a:bodyPr/>
        <a:lstStyle/>
        <a:p>
          <a:r>
            <a:rPr lang="it-IT" dirty="0"/>
            <a:t>2022</a:t>
          </a:r>
        </a:p>
      </dgm:t>
    </dgm:pt>
    <dgm:pt modelId="{54987F2A-9597-4044-8AF4-C33F33D84789}" type="parTrans" cxnId="{98A4D7F7-B743-604A-B2AC-0AC44561E76A}">
      <dgm:prSet/>
      <dgm:spPr/>
      <dgm:t>
        <a:bodyPr/>
        <a:lstStyle/>
        <a:p>
          <a:endParaRPr lang="it-IT"/>
        </a:p>
      </dgm:t>
    </dgm:pt>
    <dgm:pt modelId="{00EE3E7D-CA32-CD4E-A677-0EB4D117E382}" type="sibTrans" cxnId="{98A4D7F7-B743-604A-B2AC-0AC44561E76A}">
      <dgm:prSet/>
      <dgm:spPr/>
      <dgm:t>
        <a:bodyPr/>
        <a:lstStyle/>
        <a:p>
          <a:endParaRPr lang="it-IT"/>
        </a:p>
      </dgm:t>
    </dgm:pt>
    <dgm:pt modelId="{0382B4A5-D4BA-FB47-989F-6600FA7F90E0}">
      <dgm:prSet phldrT="[Testo]"/>
      <dgm:spPr/>
      <dgm:t>
        <a:bodyPr/>
        <a:lstStyle/>
        <a:p>
          <a:r>
            <a:rPr lang="it-IT" dirty="0"/>
            <a:t>2023</a:t>
          </a:r>
        </a:p>
      </dgm:t>
    </dgm:pt>
    <dgm:pt modelId="{22F4192E-2336-E14F-A9D0-C73FCECC07E5}" type="parTrans" cxnId="{E3EACCD7-9166-6940-BFDA-C7F27473C47C}">
      <dgm:prSet/>
      <dgm:spPr/>
      <dgm:t>
        <a:bodyPr/>
        <a:lstStyle/>
        <a:p>
          <a:endParaRPr lang="it-IT"/>
        </a:p>
      </dgm:t>
    </dgm:pt>
    <dgm:pt modelId="{7897B9AE-619B-054B-B293-F514B401E961}" type="sibTrans" cxnId="{E3EACCD7-9166-6940-BFDA-C7F27473C47C}">
      <dgm:prSet/>
      <dgm:spPr/>
      <dgm:t>
        <a:bodyPr/>
        <a:lstStyle/>
        <a:p>
          <a:endParaRPr lang="it-IT"/>
        </a:p>
      </dgm:t>
    </dgm:pt>
    <dgm:pt modelId="{B3A50A39-C3A4-C34A-A30A-742CEC9D1B02}" type="pres">
      <dgm:prSet presAssocID="{632169C1-0515-194E-8C10-E50150F8C20D}" presName="Name0" presStyleCnt="0">
        <dgm:presLayoutVars>
          <dgm:dir/>
          <dgm:animLvl val="lvl"/>
          <dgm:resizeHandles val="exact"/>
        </dgm:presLayoutVars>
      </dgm:prSet>
      <dgm:spPr/>
      <dgm:t>
        <a:bodyPr/>
        <a:lstStyle/>
        <a:p>
          <a:endParaRPr lang="it-IT"/>
        </a:p>
      </dgm:t>
    </dgm:pt>
    <dgm:pt modelId="{3921C39C-5FBB-AF44-8607-26A5D7F610E7}" type="pres">
      <dgm:prSet presAssocID="{5FF7C55B-F953-FB40-B416-78D97395B065}" presName="boxAndChildren" presStyleCnt="0"/>
      <dgm:spPr/>
    </dgm:pt>
    <dgm:pt modelId="{EED4CF90-6F91-F142-BF80-41745AE85468}" type="pres">
      <dgm:prSet presAssocID="{5FF7C55B-F953-FB40-B416-78D97395B065}" presName="parentTextBox" presStyleLbl="node1" presStyleIdx="0" presStyleCnt="2"/>
      <dgm:spPr/>
      <dgm:t>
        <a:bodyPr/>
        <a:lstStyle/>
        <a:p>
          <a:endParaRPr lang="it-IT"/>
        </a:p>
      </dgm:t>
    </dgm:pt>
    <dgm:pt modelId="{CB1F44F8-15DF-804E-88C3-BB8C6B967772}" type="pres">
      <dgm:prSet presAssocID="{5FF7C55B-F953-FB40-B416-78D97395B065}" presName="entireBox" presStyleLbl="node1" presStyleIdx="0" presStyleCnt="2"/>
      <dgm:spPr/>
      <dgm:t>
        <a:bodyPr/>
        <a:lstStyle/>
        <a:p>
          <a:endParaRPr lang="it-IT"/>
        </a:p>
      </dgm:t>
    </dgm:pt>
    <dgm:pt modelId="{993167ED-E522-AC46-B012-5E0D5F313BFF}" type="pres">
      <dgm:prSet presAssocID="{5FF7C55B-F953-FB40-B416-78D97395B065}" presName="descendantBox" presStyleCnt="0"/>
      <dgm:spPr/>
    </dgm:pt>
    <dgm:pt modelId="{9DB0DFA4-CF7C-9241-BF49-FAD0A31C9F41}" type="pres">
      <dgm:prSet presAssocID="{00E06088-83E9-C84F-A9BD-86FEC88F81EE}" presName="childTextBox" presStyleLbl="fgAccFollowNode1" presStyleIdx="0" presStyleCnt="4">
        <dgm:presLayoutVars>
          <dgm:bulletEnabled val="1"/>
        </dgm:presLayoutVars>
      </dgm:prSet>
      <dgm:spPr/>
      <dgm:t>
        <a:bodyPr/>
        <a:lstStyle/>
        <a:p>
          <a:endParaRPr lang="it-IT"/>
        </a:p>
      </dgm:t>
    </dgm:pt>
    <dgm:pt modelId="{3E2F69B6-1DAE-6A47-90A5-282E3B11EFCE}" type="pres">
      <dgm:prSet presAssocID="{0382B4A5-D4BA-FB47-989F-6600FA7F90E0}" presName="childTextBox" presStyleLbl="fgAccFollowNode1" presStyleIdx="1" presStyleCnt="4">
        <dgm:presLayoutVars>
          <dgm:bulletEnabled val="1"/>
        </dgm:presLayoutVars>
      </dgm:prSet>
      <dgm:spPr/>
      <dgm:t>
        <a:bodyPr/>
        <a:lstStyle/>
        <a:p>
          <a:endParaRPr lang="it-IT"/>
        </a:p>
      </dgm:t>
    </dgm:pt>
    <dgm:pt modelId="{23FD3011-5D11-B742-8760-86CD30644657}" type="pres">
      <dgm:prSet presAssocID="{A1DB28FE-E417-1F4F-B972-62DE24CE88CE}" presName="sp" presStyleCnt="0"/>
      <dgm:spPr/>
    </dgm:pt>
    <dgm:pt modelId="{163D6651-AB42-3A45-9ED2-D102485ED21D}" type="pres">
      <dgm:prSet presAssocID="{AC2D4E7E-19D4-6C44-A832-0FDD5F98F30E}" presName="arrowAndChildren" presStyleCnt="0"/>
      <dgm:spPr/>
    </dgm:pt>
    <dgm:pt modelId="{1EC3B4DE-E288-C04E-A4C3-9F2AD77025B3}" type="pres">
      <dgm:prSet presAssocID="{AC2D4E7E-19D4-6C44-A832-0FDD5F98F30E}" presName="parentTextArrow" presStyleLbl="node1" presStyleIdx="0" presStyleCnt="2"/>
      <dgm:spPr/>
      <dgm:t>
        <a:bodyPr/>
        <a:lstStyle/>
        <a:p>
          <a:endParaRPr lang="it-IT"/>
        </a:p>
      </dgm:t>
    </dgm:pt>
    <dgm:pt modelId="{556946E5-779C-DE41-A30F-76FA01668831}" type="pres">
      <dgm:prSet presAssocID="{AC2D4E7E-19D4-6C44-A832-0FDD5F98F30E}" presName="arrow" presStyleLbl="node1" presStyleIdx="1" presStyleCnt="2" custLinFactNeighborX="-793" custLinFactNeighborY="3473"/>
      <dgm:spPr/>
      <dgm:t>
        <a:bodyPr/>
        <a:lstStyle/>
        <a:p>
          <a:endParaRPr lang="it-IT"/>
        </a:p>
      </dgm:t>
    </dgm:pt>
    <dgm:pt modelId="{10C7DAF9-5BBC-304A-83CB-DD0214850BFD}" type="pres">
      <dgm:prSet presAssocID="{AC2D4E7E-19D4-6C44-A832-0FDD5F98F30E}" presName="descendantArrow" presStyleCnt="0"/>
      <dgm:spPr/>
    </dgm:pt>
    <dgm:pt modelId="{0BF773DA-FFD5-0D4B-8936-C450E9354E2B}" type="pres">
      <dgm:prSet presAssocID="{A8D0A207-CA20-7444-9BAD-32DA60892548}" presName="childTextArrow" presStyleLbl="fgAccFollowNode1" presStyleIdx="2" presStyleCnt="4">
        <dgm:presLayoutVars>
          <dgm:bulletEnabled val="1"/>
        </dgm:presLayoutVars>
      </dgm:prSet>
      <dgm:spPr/>
      <dgm:t>
        <a:bodyPr/>
        <a:lstStyle/>
        <a:p>
          <a:endParaRPr lang="it-IT"/>
        </a:p>
      </dgm:t>
    </dgm:pt>
    <dgm:pt modelId="{32B1EFE0-EA43-A34E-BEC8-C96B5972FE53}" type="pres">
      <dgm:prSet presAssocID="{FA35C034-E8F7-FF40-87B7-6CE02278555A}" presName="childTextArrow" presStyleLbl="fgAccFollowNode1" presStyleIdx="3" presStyleCnt="4">
        <dgm:presLayoutVars>
          <dgm:bulletEnabled val="1"/>
        </dgm:presLayoutVars>
      </dgm:prSet>
      <dgm:spPr/>
      <dgm:t>
        <a:bodyPr/>
        <a:lstStyle/>
        <a:p>
          <a:endParaRPr lang="it-IT"/>
        </a:p>
      </dgm:t>
    </dgm:pt>
  </dgm:ptLst>
  <dgm:cxnLst>
    <dgm:cxn modelId="{904F3090-4859-9B49-B0A9-F1A29B8E3293}" srcId="{AC2D4E7E-19D4-6C44-A832-0FDD5F98F30E}" destId="{A8D0A207-CA20-7444-9BAD-32DA60892548}" srcOrd="0" destOrd="0" parTransId="{186812F2-DA66-A344-A25F-CA5D20C34415}" sibTransId="{7FB3970B-668D-6940-ABCA-C8D0D6E3506F}"/>
    <dgm:cxn modelId="{2F96380C-CBFA-C64C-AA10-74035EE129C2}" type="presOf" srcId="{00E06088-83E9-C84F-A9BD-86FEC88F81EE}" destId="{9DB0DFA4-CF7C-9241-BF49-FAD0A31C9F41}" srcOrd="0" destOrd="0" presId="urn:microsoft.com/office/officeart/2005/8/layout/process4"/>
    <dgm:cxn modelId="{02694684-4032-9A4B-9C5B-5CA3C7089BE1}" type="presOf" srcId="{A8D0A207-CA20-7444-9BAD-32DA60892548}" destId="{0BF773DA-FFD5-0D4B-8936-C450E9354E2B}" srcOrd="0" destOrd="0" presId="urn:microsoft.com/office/officeart/2005/8/layout/process4"/>
    <dgm:cxn modelId="{A88FBCCD-66AC-AE4D-8DDB-772F967BFAD9}" type="presOf" srcId="{AC2D4E7E-19D4-6C44-A832-0FDD5F98F30E}" destId="{1EC3B4DE-E288-C04E-A4C3-9F2AD77025B3}" srcOrd="0" destOrd="0" presId="urn:microsoft.com/office/officeart/2005/8/layout/process4"/>
    <dgm:cxn modelId="{B442F95F-CE34-F549-BE61-D4D76956383B}" type="presOf" srcId="{FA35C034-E8F7-FF40-87B7-6CE02278555A}" destId="{32B1EFE0-EA43-A34E-BEC8-C96B5972FE53}" srcOrd="0" destOrd="0" presId="urn:microsoft.com/office/officeart/2005/8/layout/process4"/>
    <dgm:cxn modelId="{E3EACCD7-9166-6940-BFDA-C7F27473C47C}" srcId="{5FF7C55B-F953-FB40-B416-78D97395B065}" destId="{0382B4A5-D4BA-FB47-989F-6600FA7F90E0}" srcOrd="1" destOrd="0" parTransId="{22F4192E-2336-E14F-A9D0-C73FCECC07E5}" sibTransId="{7897B9AE-619B-054B-B293-F514B401E961}"/>
    <dgm:cxn modelId="{FCDFEA52-CF6A-1D42-84B0-4FC887AAF0F2}" type="presOf" srcId="{5FF7C55B-F953-FB40-B416-78D97395B065}" destId="{CB1F44F8-15DF-804E-88C3-BB8C6B967772}" srcOrd="1" destOrd="0" presId="urn:microsoft.com/office/officeart/2005/8/layout/process4"/>
    <dgm:cxn modelId="{C9801148-ED84-A344-905C-A7FFD15E248B}" type="presOf" srcId="{5FF7C55B-F953-FB40-B416-78D97395B065}" destId="{EED4CF90-6F91-F142-BF80-41745AE85468}" srcOrd="0" destOrd="0" presId="urn:microsoft.com/office/officeart/2005/8/layout/process4"/>
    <dgm:cxn modelId="{1E0878F8-AFD9-1243-8B2F-DD967DF2B0BC}" type="presOf" srcId="{0382B4A5-D4BA-FB47-989F-6600FA7F90E0}" destId="{3E2F69B6-1DAE-6A47-90A5-282E3B11EFCE}" srcOrd="0" destOrd="0" presId="urn:microsoft.com/office/officeart/2005/8/layout/process4"/>
    <dgm:cxn modelId="{EAAFB090-D295-FD41-AC1C-8699895E5154}" srcId="{632169C1-0515-194E-8C10-E50150F8C20D}" destId="{AC2D4E7E-19D4-6C44-A832-0FDD5F98F30E}" srcOrd="0" destOrd="0" parTransId="{73BADF5D-8F1D-E744-8A20-B5128EB0A830}" sibTransId="{A1DB28FE-E417-1F4F-B972-62DE24CE88CE}"/>
    <dgm:cxn modelId="{C1F5B2B1-E2E7-404C-B900-C4D21CF84039}" type="presOf" srcId="{632169C1-0515-194E-8C10-E50150F8C20D}" destId="{B3A50A39-C3A4-C34A-A30A-742CEC9D1B02}" srcOrd="0" destOrd="0" presId="urn:microsoft.com/office/officeart/2005/8/layout/process4"/>
    <dgm:cxn modelId="{98A4D7F7-B743-604A-B2AC-0AC44561E76A}" srcId="{5FF7C55B-F953-FB40-B416-78D97395B065}" destId="{00E06088-83E9-C84F-A9BD-86FEC88F81EE}" srcOrd="0" destOrd="0" parTransId="{54987F2A-9597-4044-8AF4-C33F33D84789}" sibTransId="{00EE3E7D-CA32-CD4E-A677-0EB4D117E382}"/>
    <dgm:cxn modelId="{2B5820C0-83A2-3745-8506-16D3E6107C4D}" srcId="{632169C1-0515-194E-8C10-E50150F8C20D}" destId="{5FF7C55B-F953-FB40-B416-78D97395B065}" srcOrd="1" destOrd="0" parTransId="{EC49353F-2B2F-6D4A-8119-29CF388FC9F0}" sibTransId="{A507B0DA-2B55-6A42-B54A-62C6EE880906}"/>
    <dgm:cxn modelId="{A325DE77-2342-2F43-B963-49201E0A774E}" type="presOf" srcId="{AC2D4E7E-19D4-6C44-A832-0FDD5F98F30E}" destId="{556946E5-779C-DE41-A30F-76FA01668831}" srcOrd="1" destOrd="0" presId="urn:microsoft.com/office/officeart/2005/8/layout/process4"/>
    <dgm:cxn modelId="{EAF3D247-D32B-5742-BBC4-BBB52510C5E9}" srcId="{AC2D4E7E-19D4-6C44-A832-0FDD5F98F30E}" destId="{FA35C034-E8F7-FF40-87B7-6CE02278555A}" srcOrd="1" destOrd="0" parTransId="{28D5B5BB-C395-E146-852E-AD83A89588D2}" sibTransId="{F1C9ECBB-1DF5-914C-9EDC-9699648AE0AC}"/>
    <dgm:cxn modelId="{F85014E2-267B-0541-B6AD-B4CAF7D67D0B}" type="presParOf" srcId="{B3A50A39-C3A4-C34A-A30A-742CEC9D1B02}" destId="{3921C39C-5FBB-AF44-8607-26A5D7F610E7}" srcOrd="0" destOrd="0" presId="urn:microsoft.com/office/officeart/2005/8/layout/process4"/>
    <dgm:cxn modelId="{DFB9D851-29EB-2C4C-A331-F2B853AD20A5}" type="presParOf" srcId="{3921C39C-5FBB-AF44-8607-26A5D7F610E7}" destId="{EED4CF90-6F91-F142-BF80-41745AE85468}" srcOrd="0" destOrd="0" presId="urn:microsoft.com/office/officeart/2005/8/layout/process4"/>
    <dgm:cxn modelId="{96D690D2-7FD5-DB4D-A8DF-58C1A3DC7360}" type="presParOf" srcId="{3921C39C-5FBB-AF44-8607-26A5D7F610E7}" destId="{CB1F44F8-15DF-804E-88C3-BB8C6B967772}" srcOrd="1" destOrd="0" presId="urn:microsoft.com/office/officeart/2005/8/layout/process4"/>
    <dgm:cxn modelId="{5C8F2560-608E-E646-8BAA-6EBEC3A0CE1B}" type="presParOf" srcId="{3921C39C-5FBB-AF44-8607-26A5D7F610E7}" destId="{993167ED-E522-AC46-B012-5E0D5F313BFF}" srcOrd="2" destOrd="0" presId="urn:microsoft.com/office/officeart/2005/8/layout/process4"/>
    <dgm:cxn modelId="{46E20FFB-CCE3-4B40-80ED-3058D52A21B0}" type="presParOf" srcId="{993167ED-E522-AC46-B012-5E0D5F313BFF}" destId="{9DB0DFA4-CF7C-9241-BF49-FAD0A31C9F41}" srcOrd="0" destOrd="0" presId="urn:microsoft.com/office/officeart/2005/8/layout/process4"/>
    <dgm:cxn modelId="{161F09AD-38EB-B04E-B740-A7810E1D9678}" type="presParOf" srcId="{993167ED-E522-AC46-B012-5E0D5F313BFF}" destId="{3E2F69B6-1DAE-6A47-90A5-282E3B11EFCE}" srcOrd="1" destOrd="0" presId="urn:microsoft.com/office/officeart/2005/8/layout/process4"/>
    <dgm:cxn modelId="{C2C4DB4C-C65E-9642-9180-E5765C9C138E}" type="presParOf" srcId="{B3A50A39-C3A4-C34A-A30A-742CEC9D1B02}" destId="{23FD3011-5D11-B742-8760-86CD30644657}" srcOrd="1" destOrd="0" presId="urn:microsoft.com/office/officeart/2005/8/layout/process4"/>
    <dgm:cxn modelId="{E5B2468D-D742-F946-8141-40D27BE788D3}" type="presParOf" srcId="{B3A50A39-C3A4-C34A-A30A-742CEC9D1B02}" destId="{163D6651-AB42-3A45-9ED2-D102485ED21D}" srcOrd="2" destOrd="0" presId="urn:microsoft.com/office/officeart/2005/8/layout/process4"/>
    <dgm:cxn modelId="{5B7763E1-50C2-5443-A12C-4130E8F0CAA9}" type="presParOf" srcId="{163D6651-AB42-3A45-9ED2-D102485ED21D}" destId="{1EC3B4DE-E288-C04E-A4C3-9F2AD77025B3}" srcOrd="0" destOrd="0" presId="urn:microsoft.com/office/officeart/2005/8/layout/process4"/>
    <dgm:cxn modelId="{882090B2-489D-184D-9FBA-6791D822D5CD}" type="presParOf" srcId="{163D6651-AB42-3A45-9ED2-D102485ED21D}" destId="{556946E5-779C-DE41-A30F-76FA01668831}" srcOrd="1" destOrd="0" presId="urn:microsoft.com/office/officeart/2005/8/layout/process4"/>
    <dgm:cxn modelId="{F75DAB91-3D8A-3F40-B678-F9C869F22D7D}" type="presParOf" srcId="{163D6651-AB42-3A45-9ED2-D102485ED21D}" destId="{10C7DAF9-5BBC-304A-83CB-DD0214850BFD}" srcOrd="2" destOrd="0" presId="urn:microsoft.com/office/officeart/2005/8/layout/process4"/>
    <dgm:cxn modelId="{76CBCBCA-CE11-D440-9EFB-2EE9205F69D2}" type="presParOf" srcId="{10C7DAF9-5BBC-304A-83CB-DD0214850BFD}" destId="{0BF773DA-FFD5-0D4B-8936-C450E9354E2B}" srcOrd="0" destOrd="0" presId="urn:microsoft.com/office/officeart/2005/8/layout/process4"/>
    <dgm:cxn modelId="{EAEA7A06-FB58-4D4F-BE34-90ACBA23B0E7}" type="presParOf" srcId="{10C7DAF9-5BBC-304A-83CB-DD0214850BFD}" destId="{32B1EFE0-EA43-A34E-BEC8-C96B5972FE53}" srcOrd="1" destOrd="0" presId="urn:microsoft.com/office/officeart/2005/8/layout/process4"/>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6EE042DE-F422-4336-A200-2048431D780D}" type="doc">
      <dgm:prSet loTypeId="urn:microsoft.com/office/officeart/2005/8/layout/hProcess4" loCatId="process" qsTypeId="urn:microsoft.com/office/officeart/2005/8/quickstyle/simple1" qsCatId="simple" csTypeId="urn:microsoft.com/office/officeart/2005/8/colors/colorful1#1" csCatId="colorful" phldr="1"/>
      <dgm:spPr/>
      <dgm:t>
        <a:bodyPr/>
        <a:lstStyle/>
        <a:p>
          <a:endParaRPr lang="it-IT"/>
        </a:p>
      </dgm:t>
    </dgm:pt>
    <dgm:pt modelId="{A94B2665-D0FC-41CD-89F3-0AB4396DC06F}">
      <dgm:prSet phldrT="[Testo]" custT="1"/>
      <dgm:spPr/>
      <dgm:t>
        <a:bodyPr/>
        <a:lstStyle/>
        <a:p>
          <a:r>
            <a:rPr lang="it-IT" sz="2000" dirty="0"/>
            <a:t>CITTADINO</a:t>
          </a:r>
        </a:p>
      </dgm:t>
    </dgm:pt>
    <dgm:pt modelId="{ABC3B774-5EFB-4AF9-BCCD-20CEDD4A472B}" type="parTrans" cxnId="{3FA0252D-BF52-44B1-828D-500CC4B85005}">
      <dgm:prSet/>
      <dgm:spPr/>
      <dgm:t>
        <a:bodyPr/>
        <a:lstStyle/>
        <a:p>
          <a:endParaRPr lang="it-IT" sz="2000"/>
        </a:p>
      </dgm:t>
    </dgm:pt>
    <dgm:pt modelId="{7FC8C07A-CF37-4F8C-8613-46876808B25A}" type="sibTrans" cxnId="{3FA0252D-BF52-44B1-828D-500CC4B85005}">
      <dgm:prSet/>
      <dgm:spPr/>
      <dgm:t>
        <a:bodyPr/>
        <a:lstStyle/>
        <a:p>
          <a:endParaRPr lang="it-IT" sz="2000"/>
        </a:p>
      </dgm:t>
    </dgm:pt>
    <dgm:pt modelId="{DEEB8E18-1A64-4AFC-A117-B1BD97013E6A}">
      <dgm:prSet phldrT="[Testo]" custT="1"/>
      <dgm:spPr/>
      <dgm:t>
        <a:bodyPr/>
        <a:lstStyle/>
        <a:p>
          <a:r>
            <a:rPr lang="it-IT" sz="2000" dirty="0"/>
            <a:t>Domanda di certificazione</a:t>
          </a:r>
        </a:p>
      </dgm:t>
    </dgm:pt>
    <dgm:pt modelId="{2A89324C-CDF0-4CFD-93DF-E354029FE4EC}" type="parTrans" cxnId="{31DE23E8-110D-4F9E-B98B-E57773D937B3}">
      <dgm:prSet/>
      <dgm:spPr/>
      <dgm:t>
        <a:bodyPr/>
        <a:lstStyle/>
        <a:p>
          <a:endParaRPr lang="it-IT" sz="2000"/>
        </a:p>
      </dgm:t>
    </dgm:pt>
    <dgm:pt modelId="{B139C7C9-93E0-4F29-8257-43A2BA09E4D4}" type="sibTrans" cxnId="{31DE23E8-110D-4F9E-B98B-E57773D937B3}">
      <dgm:prSet/>
      <dgm:spPr/>
      <dgm:t>
        <a:bodyPr/>
        <a:lstStyle/>
        <a:p>
          <a:endParaRPr lang="it-IT" sz="2000"/>
        </a:p>
      </dgm:t>
    </dgm:pt>
    <dgm:pt modelId="{D28A1F3E-2268-455F-9BDA-DE3FBE5DF7DA}">
      <dgm:prSet phldrT="[Testo]" custT="1"/>
      <dgm:spPr/>
      <dgm:t>
        <a:bodyPr/>
        <a:lstStyle/>
        <a:p>
          <a:r>
            <a:rPr lang="it-IT" sz="2000" dirty="0"/>
            <a:t>INPS</a:t>
          </a:r>
        </a:p>
      </dgm:t>
    </dgm:pt>
    <dgm:pt modelId="{1110DD14-CDE7-4BA3-8ACB-5BC561A71C11}" type="parTrans" cxnId="{E582A1D9-D9A5-4322-AACE-251E53E32CEC}">
      <dgm:prSet/>
      <dgm:spPr/>
      <dgm:t>
        <a:bodyPr/>
        <a:lstStyle/>
        <a:p>
          <a:endParaRPr lang="it-IT" sz="2000"/>
        </a:p>
      </dgm:t>
    </dgm:pt>
    <dgm:pt modelId="{F75FD191-5839-4A37-89F5-0DDB5B0E708C}" type="sibTrans" cxnId="{E582A1D9-D9A5-4322-AACE-251E53E32CEC}">
      <dgm:prSet/>
      <dgm:spPr/>
      <dgm:t>
        <a:bodyPr/>
        <a:lstStyle/>
        <a:p>
          <a:endParaRPr lang="it-IT" sz="2000"/>
        </a:p>
      </dgm:t>
    </dgm:pt>
    <dgm:pt modelId="{1BA58917-9EB1-4429-B3B7-13FDF270F2E1}">
      <dgm:prSet phldrT="[Testo]" custT="1"/>
      <dgm:spPr/>
      <dgm:t>
        <a:bodyPr/>
        <a:lstStyle/>
        <a:p>
          <a:r>
            <a:rPr lang="it-IT" sz="2000" dirty="0"/>
            <a:t>Gestione domanda di certificazione: entro 60 giorni</a:t>
          </a:r>
        </a:p>
      </dgm:t>
    </dgm:pt>
    <dgm:pt modelId="{156C65F2-55EE-44D0-97F8-716FED9BD923}" type="parTrans" cxnId="{FE8E089C-A662-4770-9E24-1CFEB1DAF71A}">
      <dgm:prSet/>
      <dgm:spPr/>
      <dgm:t>
        <a:bodyPr/>
        <a:lstStyle/>
        <a:p>
          <a:endParaRPr lang="it-IT" sz="2000"/>
        </a:p>
      </dgm:t>
    </dgm:pt>
    <dgm:pt modelId="{D8F209AA-D365-401A-9F92-D737D9ABB047}" type="sibTrans" cxnId="{FE8E089C-A662-4770-9E24-1CFEB1DAF71A}">
      <dgm:prSet/>
      <dgm:spPr/>
      <dgm:t>
        <a:bodyPr/>
        <a:lstStyle/>
        <a:p>
          <a:endParaRPr lang="it-IT" sz="2000"/>
        </a:p>
      </dgm:t>
    </dgm:pt>
    <dgm:pt modelId="{04C5BA51-43BC-43D2-B430-DE40688EEF58}">
      <dgm:prSet phldrT="[Testo]" custT="1"/>
      <dgm:spPr/>
      <dgm:t>
        <a:bodyPr/>
        <a:lstStyle/>
        <a:p>
          <a:r>
            <a:rPr lang="it-IT" sz="2000" dirty="0">
              <a:solidFill>
                <a:srgbClr val="00B050"/>
              </a:solidFill>
            </a:rPr>
            <a:t>Esito positivo</a:t>
          </a:r>
        </a:p>
      </dgm:t>
    </dgm:pt>
    <dgm:pt modelId="{DCCC63D9-2353-4D73-8BBF-ABE200A83F6E}" type="parTrans" cxnId="{B5B123C8-DEA5-4132-B565-30FB589E64E9}">
      <dgm:prSet/>
      <dgm:spPr/>
      <dgm:t>
        <a:bodyPr/>
        <a:lstStyle/>
        <a:p>
          <a:endParaRPr lang="it-IT" sz="2000"/>
        </a:p>
      </dgm:t>
    </dgm:pt>
    <dgm:pt modelId="{0E35D1CF-20CF-4CE2-925B-72318532F9C7}" type="sibTrans" cxnId="{B5B123C8-DEA5-4132-B565-30FB589E64E9}">
      <dgm:prSet/>
      <dgm:spPr/>
      <dgm:t>
        <a:bodyPr/>
        <a:lstStyle/>
        <a:p>
          <a:endParaRPr lang="it-IT" sz="2000"/>
        </a:p>
      </dgm:t>
    </dgm:pt>
    <dgm:pt modelId="{2274A05D-26A1-4DFB-9A5A-6E742BC9EBC1}">
      <dgm:prSet phldrT="[Testo]" custT="1"/>
      <dgm:spPr/>
      <dgm:t>
        <a:bodyPr/>
        <a:lstStyle/>
        <a:p>
          <a:r>
            <a:rPr lang="it-IT" sz="2000" dirty="0">
              <a:solidFill>
                <a:srgbClr val="FF0000"/>
              </a:solidFill>
            </a:rPr>
            <a:t>Esito negativo</a:t>
          </a:r>
        </a:p>
      </dgm:t>
    </dgm:pt>
    <dgm:pt modelId="{31248767-EA77-4BC3-BF9F-7F9ECBA60E22}" type="parTrans" cxnId="{E92818BF-6E69-4B6B-8F0F-10F073576FDD}">
      <dgm:prSet/>
      <dgm:spPr/>
      <dgm:t>
        <a:bodyPr/>
        <a:lstStyle/>
        <a:p>
          <a:endParaRPr lang="it-IT" sz="2000"/>
        </a:p>
      </dgm:t>
    </dgm:pt>
    <dgm:pt modelId="{F94B097E-D138-4DC7-8C17-86F5217C6BF3}" type="sibTrans" cxnId="{E92818BF-6E69-4B6B-8F0F-10F073576FDD}">
      <dgm:prSet/>
      <dgm:spPr/>
      <dgm:t>
        <a:bodyPr/>
        <a:lstStyle/>
        <a:p>
          <a:endParaRPr lang="it-IT" sz="2000"/>
        </a:p>
      </dgm:t>
    </dgm:pt>
    <dgm:pt modelId="{8483AE5D-535A-4298-9D80-EF69BCF003B5}" type="pres">
      <dgm:prSet presAssocID="{6EE042DE-F422-4336-A200-2048431D780D}" presName="Name0" presStyleCnt="0">
        <dgm:presLayoutVars>
          <dgm:dir/>
          <dgm:animLvl val="lvl"/>
          <dgm:resizeHandles val="exact"/>
        </dgm:presLayoutVars>
      </dgm:prSet>
      <dgm:spPr/>
      <dgm:t>
        <a:bodyPr/>
        <a:lstStyle/>
        <a:p>
          <a:endParaRPr lang="it-IT"/>
        </a:p>
      </dgm:t>
    </dgm:pt>
    <dgm:pt modelId="{E5558241-8A48-4BBE-AEE0-112144EC0BDF}" type="pres">
      <dgm:prSet presAssocID="{6EE042DE-F422-4336-A200-2048431D780D}" presName="tSp" presStyleCnt="0"/>
      <dgm:spPr/>
    </dgm:pt>
    <dgm:pt modelId="{26BF91A7-4730-4E4F-9A50-287EAE49BA04}" type="pres">
      <dgm:prSet presAssocID="{6EE042DE-F422-4336-A200-2048431D780D}" presName="bSp" presStyleCnt="0"/>
      <dgm:spPr/>
    </dgm:pt>
    <dgm:pt modelId="{893FBB49-D932-484B-83ED-47AA3C91B4EC}" type="pres">
      <dgm:prSet presAssocID="{6EE042DE-F422-4336-A200-2048431D780D}" presName="process" presStyleCnt="0"/>
      <dgm:spPr/>
    </dgm:pt>
    <dgm:pt modelId="{51993A6F-29CE-4924-9BF3-31EC8920A824}" type="pres">
      <dgm:prSet presAssocID="{A94B2665-D0FC-41CD-89F3-0AB4396DC06F}" presName="composite1" presStyleCnt="0"/>
      <dgm:spPr/>
    </dgm:pt>
    <dgm:pt modelId="{DED03494-8855-4ACA-9A86-54E54E53437D}" type="pres">
      <dgm:prSet presAssocID="{A94B2665-D0FC-41CD-89F3-0AB4396DC06F}" presName="dummyNode1" presStyleLbl="node1" presStyleIdx="0" presStyleCnt="2"/>
      <dgm:spPr/>
    </dgm:pt>
    <dgm:pt modelId="{045696D6-AF32-4979-96E6-BBCCA13FC347}" type="pres">
      <dgm:prSet presAssocID="{A94B2665-D0FC-41CD-89F3-0AB4396DC06F}" presName="childNode1" presStyleLbl="bgAcc1" presStyleIdx="0" presStyleCnt="2" custScaleX="197330" custScaleY="149169">
        <dgm:presLayoutVars>
          <dgm:bulletEnabled val="1"/>
        </dgm:presLayoutVars>
      </dgm:prSet>
      <dgm:spPr/>
      <dgm:t>
        <a:bodyPr/>
        <a:lstStyle/>
        <a:p>
          <a:endParaRPr lang="it-IT"/>
        </a:p>
      </dgm:t>
    </dgm:pt>
    <dgm:pt modelId="{1687A068-94C0-41F0-9E2D-221ABB575D72}" type="pres">
      <dgm:prSet presAssocID="{A94B2665-D0FC-41CD-89F3-0AB4396DC06F}" presName="childNode1tx" presStyleLbl="bgAcc1" presStyleIdx="0" presStyleCnt="2">
        <dgm:presLayoutVars>
          <dgm:bulletEnabled val="1"/>
        </dgm:presLayoutVars>
      </dgm:prSet>
      <dgm:spPr/>
      <dgm:t>
        <a:bodyPr/>
        <a:lstStyle/>
        <a:p>
          <a:endParaRPr lang="it-IT"/>
        </a:p>
      </dgm:t>
    </dgm:pt>
    <dgm:pt modelId="{118BEAD4-8D3E-4AF5-8F5C-E662EA04AB07}" type="pres">
      <dgm:prSet presAssocID="{A94B2665-D0FC-41CD-89F3-0AB4396DC06F}" presName="parentNode1" presStyleLbl="node1" presStyleIdx="0" presStyleCnt="2" custScaleX="186745" custScaleY="121789" custLinFactNeighborX="3113" custLinFactNeighborY="63822">
        <dgm:presLayoutVars>
          <dgm:chMax val="1"/>
          <dgm:bulletEnabled val="1"/>
        </dgm:presLayoutVars>
      </dgm:prSet>
      <dgm:spPr/>
      <dgm:t>
        <a:bodyPr/>
        <a:lstStyle/>
        <a:p>
          <a:endParaRPr lang="it-IT"/>
        </a:p>
      </dgm:t>
    </dgm:pt>
    <dgm:pt modelId="{1F0B4F29-50E6-4618-81F8-4DD8068CEC4E}" type="pres">
      <dgm:prSet presAssocID="{A94B2665-D0FC-41CD-89F3-0AB4396DC06F}" presName="connSite1" presStyleCnt="0"/>
      <dgm:spPr/>
    </dgm:pt>
    <dgm:pt modelId="{CD23B742-0310-4C78-893E-264715810700}" type="pres">
      <dgm:prSet presAssocID="{7FC8C07A-CF37-4F8C-8613-46876808B25A}" presName="Name9" presStyleLbl="sibTrans2D1" presStyleIdx="0" presStyleCnt="1" custLinFactNeighborY="1872"/>
      <dgm:spPr/>
      <dgm:t>
        <a:bodyPr/>
        <a:lstStyle/>
        <a:p>
          <a:endParaRPr lang="it-IT"/>
        </a:p>
      </dgm:t>
    </dgm:pt>
    <dgm:pt modelId="{BBA0DA8E-A504-417D-A176-A7D8BED552CB}" type="pres">
      <dgm:prSet presAssocID="{D28A1F3E-2268-455F-9BDA-DE3FBE5DF7DA}" presName="composite2" presStyleCnt="0"/>
      <dgm:spPr/>
    </dgm:pt>
    <dgm:pt modelId="{A1A125F2-407C-4325-A546-9FB57C3FBFAE}" type="pres">
      <dgm:prSet presAssocID="{D28A1F3E-2268-455F-9BDA-DE3FBE5DF7DA}" presName="dummyNode2" presStyleLbl="node1" presStyleIdx="0" presStyleCnt="2"/>
      <dgm:spPr/>
    </dgm:pt>
    <dgm:pt modelId="{3463ADCD-7FDF-4474-BE24-548841D7BCEE}" type="pres">
      <dgm:prSet presAssocID="{D28A1F3E-2268-455F-9BDA-DE3FBE5DF7DA}" presName="childNode2" presStyleLbl="bgAcc1" presStyleIdx="1" presStyleCnt="2" custScaleX="491188" custScaleY="157686">
        <dgm:presLayoutVars>
          <dgm:bulletEnabled val="1"/>
        </dgm:presLayoutVars>
      </dgm:prSet>
      <dgm:spPr/>
      <dgm:t>
        <a:bodyPr/>
        <a:lstStyle/>
        <a:p>
          <a:endParaRPr lang="it-IT"/>
        </a:p>
      </dgm:t>
    </dgm:pt>
    <dgm:pt modelId="{87FFDF5F-1FF8-4441-815B-2C7EF077308E}" type="pres">
      <dgm:prSet presAssocID="{D28A1F3E-2268-455F-9BDA-DE3FBE5DF7DA}" presName="childNode2tx" presStyleLbl="bgAcc1" presStyleIdx="1" presStyleCnt="2">
        <dgm:presLayoutVars>
          <dgm:bulletEnabled val="1"/>
        </dgm:presLayoutVars>
      </dgm:prSet>
      <dgm:spPr/>
      <dgm:t>
        <a:bodyPr/>
        <a:lstStyle/>
        <a:p>
          <a:endParaRPr lang="it-IT"/>
        </a:p>
      </dgm:t>
    </dgm:pt>
    <dgm:pt modelId="{A20093A7-EE7C-41D6-8B75-23E6B1FAC204}" type="pres">
      <dgm:prSet presAssocID="{D28A1F3E-2268-455F-9BDA-DE3FBE5DF7DA}" presName="parentNode2" presStyleLbl="node1" presStyleIdx="1" presStyleCnt="2" custScaleX="128667" custScaleY="105368" custLinFactNeighborX="14384" custLinFactNeighborY="-69053">
        <dgm:presLayoutVars>
          <dgm:chMax val="0"/>
          <dgm:bulletEnabled val="1"/>
        </dgm:presLayoutVars>
      </dgm:prSet>
      <dgm:spPr/>
      <dgm:t>
        <a:bodyPr/>
        <a:lstStyle/>
        <a:p>
          <a:endParaRPr lang="it-IT"/>
        </a:p>
      </dgm:t>
    </dgm:pt>
    <dgm:pt modelId="{CA36E829-868E-4B7A-BDEA-BB1DD8507EA9}" type="pres">
      <dgm:prSet presAssocID="{D28A1F3E-2268-455F-9BDA-DE3FBE5DF7DA}" presName="connSite2" presStyleCnt="0"/>
      <dgm:spPr/>
    </dgm:pt>
  </dgm:ptLst>
  <dgm:cxnLst>
    <dgm:cxn modelId="{E582A1D9-D9A5-4322-AACE-251E53E32CEC}" srcId="{6EE042DE-F422-4336-A200-2048431D780D}" destId="{D28A1F3E-2268-455F-9BDA-DE3FBE5DF7DA}" srcOrd="1" destOrd="0" parTransId="{1110DD14-CDE7-4BA3-8ACB-5BC561A71C11}" sibTransId="{F75FD191-5839-4A37-89F5-0DDB5B0E708C}"/>
    <dgm:cxn modelId="{0C3D87BD-A6AF-4689-A01E-C7187FED182E}" type="presOf" srcId="{D28A1F3E-2268-455F-9BDA-DE3FBE5DF7DA}" destId="{A20093A7-EE7C-41D6-8B75-23E6B1FAC204}" srcOrd="0" destOrd="0" presId="urn:microsoft.com/office/officeart/2005/8/layout/hProcess4"/>
    <dgm:cxn modelId="{E92818BF-6E69-4B6B-8F0F-10F073576FDD}" srcId="{1BA58917-9EB1-4429-B3B7-13FDF270F2E1}" destId="{2274A05D-26A1-4DFB-9A5A-6E742BC9EBC1}" srcOrd="1" destOrd="0" parTransId="{31248767-EA77-4BC3-BF9F-7F9ECBA60E22}" sibTransId="{F94B097E-D138-4DC7-8C17-86F5217C6BF3}"/>
    <dgm:cxn modelId="{859D99A3-491F-4E5E-8068-B2F4F1C5E1A7}" type="presOf" srcId="{1BA58917-9EB1-4429-B3B7-13FDF270F2E1}" destId="{87FFDF5F-1FF8-4441-815B-2C7EF077308E}" srcOrd="1" destOrd="0" presId="urn:microsoft.com/office/officeart/2005/8/layout/hProcess4"/>
    <dgm:cxn modelId="{2C9E311B-24A0-4D42-B211-88B68E7E8A42}" type="presOf" srcId="{6EE042DE-F422-4336-A200-2048431D780D}" destId="{8483AE5D-535A-4298-9D80-EF69BCF003B5}" srcOrd="0" destOrd="0" presId="urn:microsoft.com/office/officeart/2005/8/layout/hProcess4"/>
    <dgm:cxn modelId="{58C8C178-D799-425F-AA9D-1771FF2D2B7D}" type="presOf" srcId="{2274A05D-26A1-4DFB-9A5A-6E742BC9EBC1}" destId="{87FFDF5F-1FF8-4441-815B-2C7EF077308E}" srcOrd="1" destOrd="2" presId="urn:microsoft.com/office/officeart/2005/8/layout/hProcess4"/>
    <dgm:cxn modelId="{3ABC8D6B-740A-4C3D-B68B-3E63C7406BCC}" type="presOf" srcId="{1BA58917-9EB1-4429-B3B7-13FDF270F2E1}" destId="{3463ADCD-7FDF-4474-BE24-548841D7BCEE}" srcOrd="0" destOrd="0" presId="urn:microsoft.com/office/officeart/2005/8/layout/hProcess4"/>
    <dgm:cxn modelId="{FE8E089C-A662-4770-9E24-1CFEB1DAF71A}" srcId="{D28A1F3E-2268-455F-9BDA-DE3FBE5DF7DA}" destId="{1BA58917-9EB1-4429-B3B7-13FDF270F2E1}" srcOrd="0" destOrd="0" parTransId="{156C65F2-55EE-44D0-97F8-716FED9BD923}" sibTransId="{D8F209AA-D365-401A-9F92-D737D9ABB047}"/>
    <dgm:cxn modelId="{D8F1677B-F995-4176-B509-BFFDB1157905}" type="presOf" srcId="{A94B2665-D0FC-41CD-89F3-0AB4396DC06F}" destId="{118BEAD4-8D3E-4AF5-8F5C-E662EA04AB07}" srcOrd="0" destOrd="0" presId="urn:microsoft.com/office/officeart/2005/8/layout/hProcess4"/>
    <dgm:cxn modelId="{69039FAB-DEDA-401D-B532-A260D59D2A5C}" type="presOf" srcId="{2274A05D-26A1-4DFB-9A5A-6E742BC9EBC1}" destId="{3463ADCD-7FDF-4474-BE24-548841D7BCEE}" srcOrd="0" destOrd="2" presId="urn:microsoft.com/office/officeart/2005/8/layout/hProcess4"/>
    <dgm:cxn modelId="{0C1E5734-0AA2-43E9-BE35-C205D25B3514}" type="presOf" srcId="{DEEB8E18-1A64-4AFC-A117-B1BD97013E6A}" destId="{045696D6-AF32-4979-96E6-BBCCA13FC347}" srcOrd="0" destOrd="0" presId="urn:microsoft.com/office/officeart/2005/8/layout/hProcess4"/>
    <dgm:cxn modelId="{63A836C4-3DF2-496B-99D1-3991E16C1F07}" type="presOf" srcId="{DEEB8E18-1A64-4AFC-A117-B1BD97013E6A}" destId="{1687A068-94C0-41F0-9E2D-221ABB575D72}" srcOrd="1" destOrd="0" presId="urn:microsoft.com/office/officeart/2005/8/layout/hProcess4"/>
    <dgm:cxn modelId="{CE668EC2-478B-4D11-8159-406B10A470CE}" type="presOf" srcId="{04C5BA51-43BC-43D2-B430-DE40688EEF58}" destId="{87FFDF5F-1FF8-4441-815B-2C7EF077308E}" srcOrd="1" destOrd="1" presId="urn:microsoft.com/office/officeart/2005/8/layout/hProcess4"/>
    <dgm:cxn modelId="{EF025784-E97E-4E11-A610-E456B92D72F7}" type="presOf" srcId="{7FC8C07A-CF37-4F8C-8613-46876808B25A}" destId="{CD23B742-0310-4C78-893E-264715810700}" srcOrd="0" destOrd="0" presId="urn:microsoft.com/office/officeart/2005/8/layout/hProcess4"/>
    <dgm:cxn modelId="{B5B123C8-DEA5-4132-B565-30FB589E64E9}" srcId="{1BA58917-9EB1-4429-B3B7-13FDF270F2E1}" destId="{04C5BA51-43BC-43D2-B430-DE40688EEF58}" srcOrd="0" destOrd="0" parTransId="{DCCC63D9-2353-4D73-8BBF-ABE200A83F6E}" sibTransId="{0E35D1CF-20CF-4CE2-925B-72318532F9C7}"/>
    <dgm:cxn modelId="{31DE23E8-110D-4F9E-B98B-E57773D937B3}" srcId="{A94B2665-D0FC-41CD-89F3-0AB4396DC06F}" destId="{DEEB8E18-1A64-4AFC-A117-B1BD97013E6A}" srcOrd="0" destOrd="0" parTransId="{2A89324C-CDF0-4CFD-93DF-E354029FE4EC}" sibTransId="{B139C7C9-93E0-4F29-8257-43A2BA09E4D4}"/>
    <dgm:cxn modelId="{A40E8DDC-B92C-4A31-A19E-B0067001F92E}" type="presOf" srcId="{04C5BA51-43BC-43D2-B430-DE40688EEF58}" destId="{3463ADCD-7FDF-4474-BE24-548841D7BCEE}" srcOrd="0" destOrd="1" presId="urn:microsoft.com/office/officeart/2005/8/layout/hProcess4"/>
    <dgm:cxn modelId="{3FA0252D-BF52-44B1-828D-500CC4B85005}" srcId="{6EE042DE-F422-4336-A200-2048431D780D}" destId="{A94B2665-D0FC-41CD-89F3-0AB4396DC06F}" srcOrd="0" destOrd="0" parTransId="{ABC3B774-5EFB-4AF9-BCCD-20CEDD4A472B}" sibTransId="{7FC8C07A-CF37-4F8C-8613-46876808B25A}"/>
    <dgm:cxn modelId="{68A2D3C3-42D4-454A-998C-88B3649E9C9A}" type="presParOf" srcId="{8483AE5D-535A-4298-9D80-EF69BCF003B5}" destId="{E5558241-8A48-4BBE-AEE0-112144EC0BDF}" srcOrd="0" destOrd="0" presId="urn:microsoft.com/office/officeart/2005/8/layout/hProcess4"/>
    <dgm:cxn modelId="{3527D15F-60DC-4AE6-B6B3-DCD8683F98A2}" type="presParOf" srcId="{8483AE5D-535A-4298-9D80-EF69BCF003B5}" destId="{26BF91A7-4730-4E4F-9A50-287EAE49BA04}" srcOrd="1" destOrd="0" presId="urn:microsoft.com/office/officeart/2005/8/layout/hProcess4"/>
    <dgm:cxn modelId="{326172C3-92F6-41C0-9A51-1095ADCC1400}" type="presParOf" srcId="{8483AE5D-535A-4298-9D80-EF69BCF003B5}" destId="{893FBB49-D932-484B-83ED-47AA3C91B4EC}" srcOrd="2" destOrd="0" presId="urn:microsoft.com/office/officeart/2005/8/layout/hProcess4"/>
    <dgm:cxn modelId="{F836F9EF-847B-4EA9-BA16-8639D5C3E622}" type="presParOf" srcId="{893FBB49-D932-484B-83ED-47AA3C91B4EC}" destId="{51993A6F-29CE-4924-9BF3-31EC8920A824}" srcOrd="0" destOrd="0" presId="urn:microsoft.com/office/officeart/2005/8/layout/hProcess4"/>
    <dgm:cxn modelId="{DA125272-689E-44B4-9297-204C063522C9}" type="presParOf" srcId="{51993A6F-29CE-4924-9BF3-31EC8920A824}" destId="{DED03494-8855-4ACA-9A86-54E54E53437D}" srcOrd="0" destOrd="0" presId="urn:microsoft.com/office/officeart/2005/8/layout/hProcess4"/>
    <dgm:cxn modelId="{28A929C9-19E7-4316-808F-119A48780B1B}" type="presParOf" srcId="{51993A6F-29CE-4924-9BF3-31EC8920A824}" destId="{045696D6-AF32-4979-96E6-BBCCA13FC347}" srcOrd="1" destOrd="0" presId="urn:microsoft.com/office/officeart/2005/8/layout/hProcess4"/>
    <dgm:cxn modelId="{E15D198A-60B7-474E-9EC1-4B6418E62822}" type="presParOf" srcId="{51993A6F-29CE-4924-9BF3-31EC8920A824}" destId="{1687A068-94C0-41F0-9E2D-221ABB575D72}" srcOrd="2" destOrd="0" presId="urn:microsoft.com/office/officeart/2005/8/layout/hProcess4"/>
    <dgm:cxn modelId="{E78CF43E-97F0-4784-91B7-9FBB2DCB7FE8}" type="presParOf" srcId="{51993A6F-29CE-4924-9BF3-31EC8920A824}" destId="{118BEAD4-8D3E-4AF5-8F5C-E662EA04AB07}" srcOrd="3" destOrd="0" presId="urn:microsoft.com/office/officeart/2005/8/layout/hProcess4"/>
    <dgm:cxn modelId="{E6D26BD8-D3AB-4A4E-8A0B-6C8BD7A62CB9}" type="presParOf" srcId="{51993A6F-29CE-4924-9BF3-31EC8920A824}" destId="{1F0B4F29-50E6-4618-81F8-4DD8068CEC4E}" srcOrd="4" destOrd="0" presId="urn:microsoft.com/office/officeart/2005/8/layout/hProcess4"/>
    <dgm:cxn modelId="{0C764335-424A-493C-82FF-1FBE67CB4112}" type="presParOf" srcId="{893FBB49-D932-484B-83ED-47AA3C91B4EC}" destId="{CD23B742-0310-4C78-893E-264715810700}" srcOrd="1" destOrd="0" presId="urn:microsoft.com/office/officeart/2005/8/layout/hProcess4"/>
    <dgm:cxn modelId="{2639D6D9-E552-465A-8571-2EFD2B34BB02}" type="presParOf" srcId="{893FBB49-D932-484B-83ED-47AA3C91B4EC}" destId="{BBA0DA8E-A504-417D-A176-A7D8BED552CB}" srcOrd="2" destOrd="0" presId="urn:microsoft.com/office/officeart/2005/8/layout/hProcess4"/>
    <dgm:cxn modelId="{4C83C33B-7940-4F24-9AC4-9C07D3A5A251}" type="presParOf" srcId="{BBA0DA8E-A504-417D-A176-A7D8BED552CB}" destId="{A1A125F2-407C-4325-A546-9FB57C3FBFAE}" srcOrd="0" destOrd="0" presId="urn:microsoft.com/office/officeart/2005/8/layout/hProcess4"/>
    <dgm:cxn modelId="{D9FBDBF8-EF6F-4A0B-803E-569FF99EB05E}" type="presParOf" srcId="{BBA0DA8E-A504-417D-A176-A7D8BED552CB}" destId="{3463ADCD-7FDF-4474-BE24-548841D7BCEE}" srcOrd="1" destOrd="0" presId="urn:microsoft.com/office/officeart/2005/8/layout/hProcess4"/>
    <dgm:cxn modelId="{A2109165-B71F-4481-8804-82288074DFC9}" type="presParOf" srcId="{BBA0DA8E-A504-417D-A176-A7D8BED552CB}" destId="{87FFDF5F-1FF8-4441-815B-2C7EF077308E}" srcOrd="2" destOrd="0" presId="urn:microsoft.com/office/officeart/2005/8/layout/hProcess4"/>
    <dgm:cxn modelId="{93493A58-3E89-4E32-B86E-50E9F6A9DA49}" type="presParOf" srcId="{BBA0DA8E-A504-417D-A176-A7D8BED552CB}" destId="{A20093A7-EE7C-41D6-8B75-23E6B1FAC204}" srcOrd="3" destOrd="0" presId="urn:microsoft.com/office/officeart/2005/8/layout/hProcess4"/>
    <dgm:cxn modelId="{7A75D2D0-52ED-40C1-894B-68565717EA1D}" type="presParOf" srcId="{BBA0DA8E-A504-417D-A176-A7D8BED552CB}" destId="{CA36E829-868E-4B7A-BDEA-BB1DD8507EA9}" srcOrd="4" destOrd="0" presId="urn:microsoft.com/office/officeart/2005/8/layout/hProcess4"/>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239236E2-F28E-4275-8E68-6BC13C0D1AE5}" type="doc">
      <dgm:prSet loTypeId="urn:microsoft.com/office/officeart/2005/8/layout/vList2" loCatId="list" qsTypeId="urn:microsoft.com/office/officeart/2009/2/quickstyle/3d8" qsCatId="3D" csTypeId="urn:microsoft.com/office/officeart/2005/8/colors/accent5_4" csCatId="accent5" phldr="1"/>
      <dgm:spPr/>
      <dgm:t>
        <a:bodyPr/>
        <a:lstStyle/>
        <a:p>
          <a:endParaRPr lang="it-IT"/>
        </a:p>
      </dgm:t>
    </dgm:pt>
    <dgm:pt modelId="{1C953870-E276-4D8E-98AB-F3E2A65853C4}">
      <dgm:prSet phldrT="[Testo]"/>
      <dgm:spPr/>
      <dgm:t>
        <a:bodyPr/>
        <a:lstStyle/>
        <a:p>
          <a:r>
            <a:rPr lang="it-IT" dirty="0"/>
            <a:t>Domanda di APE</a:t>
          </a:r>
        </a:p>
      </dgm:t>
    </dgm:pt>
    <dgm:pt modelId="{57F079D1-AE7F-4811-A4AC-11F9D9239F30}" type="parTrans" cxnId="{1799DE4E-4A30-49FB-9E66-7EDF3EAD407C}">
      <dgm:prSet/>
      <dgm:spPr/>
      <dgm:t>
        <a:bodyPr/>
        <a:lstStyle/>
        <a:p>
          <a:endParaRPr lang="it-IT"/>
        </a:p>
      </dgm:t>
    </dgm:pt>
    <dgm:pt modelId="{3BCA4AEF-6DDC-44AB-80C4-D4AE335D5AB4}" type="sibTrans" cxnId="{1799DE4E-4A30-49FB-9E66-7EDF3EAD407C}">
      <dgm:prSet/>
      <dgm:spPr/>
      <dgm:t>
        <a:bodyPr/>
        <a:lstStyle/>
        <a:p>
          <a:endParaRPr lang="it-IT"/>
        </a:p>
      </dgm:t>
    </dgm:pt>
    <dgm:pt modelId="{29A7BF6B-BF9E-4D9C-9214-AAAD142FB7DA}">
      <dgm:prSet phldrT="[Testo]"/>
      <dgm:spPr/>
      <dgm:t>
        <a:bodyPr/>
        <a:lstStyle/>
        <a:p>
          <a:r>
            <a:rPr lang="it-IT" dirty="0"/>
            <a:t>Indicazione Istituto di Credito e Assicurativo</a:t>
          </a:r>
        </a:p>
      </dgm:t>
    </dgm:pt>
    <dgm:pt modelId="{43E32750-EBB3-4270-B950-7071F3AA205F}" type="parTrans" cxnId="{2F16FB87-FD45-4F3E-B170-863897F8E365}">
      <dgm:prSet/>
      <dgm:spPr/>
      <dgm:t>
        <a:bodyPr/>
        <a:lstStyle/>
        <a:p>
          <a:endParaRPr lang="it-IT"/>
        </a:p>
      </dgm:t>
    </dgm:pt>
    <dgm:pt modelId="{970262B3-039E-4422-9654-538E2F099794}" type="sibTrans" cxnId="{2F16FB87-FD45-4F3E-B170-863897F8E365}">
      <dgm:prSet/>
      <dgm:spPr/>
      <dgm:t>
        <a:bodyPr/>
        <a:lstStyle/>
        <a:p>
          <a:endParaRPr lang="it-IT"/>
        </a:p>
      </dgm:t>
    </dgm:pt>
    <dgm:pt modelId="{C0BE8A72-1242-4C28-B86B-C9C9856A0163}">
      <dgm:prSet phldrT="[Testo]"/>
      <dgm:spPr/>
      <dgm:t>
        <a:bodyPr/>
        <a:lstStyle/>
        <a:p>
          <a:r>
            <a:rPr lang="it-IT" dirty="0"/>
            <a:t>Domanda di Pensione di Vecchiaia (</a:t>
          </a:r>
          <a:r>
            <a:rPr lang="it-IT" dirty="0" err="1"/>
            <a:t>max</a:t>
          </a:r>
          <a:r>
            <a:rPr lang="it-IT" dirty="0"/>
            <a:t> 3a7m prima)</a:t>
          </a:r>
        </a:p>
      </dgm:t>
    </dgm:pt>
    <dgm:pt modelId="{AECCF805-C481-4E59-B502-7CBF5E9C2A1A}" type="parTrans" cxnId="{C4071ADF-D7E7-4ED0-ABB3-622A85252F71}">
      <dgm:prSet/>
      <dgm:spPr/>
      <dgm:t>
        <a:bodyPr/>
        <a:lstStyle/>
        <a:p>
          <a:endParaRPr lang="it-IT"/>
        </a:p>
      </dgm:t>
    </dgm:pt>
    <dgm:pt modelId="{CD5B6E88-F410-4DC1-BA48-9007C36D33B6}" type="sibTrans" cxnId="{C4071ADF-D7E7-4ED0-ABB3-622A85252F71}">
      <dgm:prSet/>
      <dgm:spPr/>
      <dgm:t>
        <a:bodyPr/>
        <a:lstStyle/>
        <a:p>
          <a:endParaRPr lang="it-IT"/>
        </a:p>
      </dgm:t>
    </dgm:pt>
    <dgm:pt modelId="{0F0DADD8-DF0C-48F6-8DC0-AA5FC66CFF23}" type="pres">
      <dgm:prSet presAssocID="{239236E2-F28E-4275-8E68-6BC13C0D1AE5}" presName="linear" presStyleCnt="0">
        <dgm:presLayoutVars>
          <dgm:animLvl val="lvl"/>
          <dgm:resizeHandles val="exact"/>
        </dgm:presLayoutVars>
      </dgm:prSet>
      <dgm:spPr/>
      <dgm:t>
        <a:bodyPr/>
        <a:lstStyle/>
        <a:p>
          <a:endParaRPr lang="it-IT"/>
        </a:p>
      </dgm:t>
    </dgm:pt>
    <dgm:pt modelId="{852DE345-4531-480A-9CBA-209A197AA5D6}" type="pres">
      <dgm:prSet presAssocID="{1C953870-E276-4D8E-98AB-F3E2A65853C4}" presName="parentText" presStyleLbl="node1" presStyleIdx="0" presStyleCnt="3">
        <dgm:presLayoutVars>
          <dgm:chMax val="0"/>
          <dgm:bulletEnabled val="1"/>
        </dgm:presLayoutVars>
      </dgm:prSet>
      <dgm:spPr/>
      <dgm:t>
        <a:bodyPr/>
        <a:lstStyle/>
        <a:p>
          <a:endParaRPr lang="it-IT"/>
        </a:p>
      </dgm:t>
    </dgm:pt>
    <dgm:pt modelId="{B4061E13-4BE8-4269-8077-8D8E721EC1DD}" type="pres">
      <dgm:prSet presAssocID="{3BCA4AEF-6DDC-44AB-80C4-D4AE335D5AB4}" presName="spacer" presStyleCnt="0"/>
      <dgm:spPr/>
    </dgm:pt>
    <dgm:pt modelId="{FBB71371-E445-40C4-9E06-4B3CF3769C90}" type="pres">
      <dgm:prSet presAssocID="{C0BE8A72-1242-4C28-B86B-C9C9856A0163}" presName="parentText" presStyleLbl="node1" presStyleIdx="1" presStyleCnt="3">
        <dgm:presLayoutVars>
          <dgm:chMax val="0"/>
          <dgm:bulletEnabled val="1"/>
        </dgm:presLayoutVars>
      </dgm:prSet>
      <dgm:spPr/>
      <dgm:t>
        <a:bodyPr/>
        <a:lstStyle/>
        <a:p>
          <a:endParaRPr lang="it-IT"/>
        </a:p>
      </dgm:t>
    </dgm:pt>
    <dgm:pt modelId="{928CE391-D2FF-4FE0-9BCE-AC5085BB9169}" type="pres">
      <dgm:prSet presAssocID="{CD5B6E88-F410-4DC1-BA48-9007C36D33B6}" presName="spacer" presStyleCnt="0"/>
      <dgm:spPr/>
    </dgm:pt>
    <dgm:pt modelId="{B8BD4BC6-84A7-4164-B244-725F8A3E2BCA}" type="pres">
      <dgm:prSet presAssocID="{29A7BF6B-BF9E-4D9C-9214-AAAD142FB7DA}" presName="parentText" presStyleLbl="node1" presStyleIdx="2" presStyleCnt="3">
        <dgm:presLayoutVars>
          <dgm:chMax val="0"/>
          <dgm:bulletEnabled val="1"/>
        </dgm:presLayoutVars>
      </dgm:prSet>
      <dgm:spPr/>
      <dgm:t>
        <a:bodyPr/>
        <a:lstStyle/>
        <a:p>
          <a:endParaRPr lang="it-IT"/>
        </a:p>
      </dgm:t>
    </dgm:pt>
  </dgm:ptLst>
  <dgm:cxnLst>
    <dgm:cxn modelId="{69760B1C-61EC-4247-925E-FC9801A5248E}" type="presOf" srcId="{239236E2-F28E-4275-8E68-6BC13C0D1AE5}" destId="{0F0DADD8-DF0C-48F6-8DC0-AA5FC66CFF23}" srcOrd="0" destOrd="0" presId="urn:microsoft.com/office/officeart/2005/8/layout/vList2"/>
    <dgm:cxn modelId="{1799DE4E-4A30-49FB-9E66-7EDF3EAD407C}" srcId="{239236E2-F28E-4275-8E68-6BC13C0D1AE5}" destId="{1C953870-E276-4D8E-98AB-F3E2A65853C4}" srcOrd="0" destOrd="0" parTransId="{57F079D1-AE7F-4811-A4AC-11F9D9239F30}" sibTransId="{3BCA4AEF-6DDC-44AB-80C4-D4AE335D5AB4}"/>
    <dgm:cxn modelId="{2F16FB87-FD45-4F3E-B170-863897F8E365}" srcId="{239236E2-F28E-4275-8E68-6BC13C0D1AE5}" destId="{29A7BF6B-BF9E-4D9C-9214-AAAD142FB7DA}" srcOrd="2" destOrd="0" parTransId="{43E32750-EBB3-4270-B950-7071F3AA205F}" sibTransId="{970262B3-039E-4422-9654-538E2F099794}"/>
    <dgm:cxn modelId="{2D6B6341-E71D-6848-B14B-6EA09D4463EE}" type="presOf" srcId="{C0BE8A72-1242-4C28-B86B-C9C9856A0163}" destId="{FBB71371-E445-40C4-9E06-4B3CF3769C90}" srcOrd="0" destOrd="0" presId="urn:microsoft.com/office/officeart/2005/8/layout/vList2"/>
    <dgm:cxn modelId="{6509077F-06EA-104A-841B-177DA30AE6A7}" type="presOf" srcId="{29A7BF6B-BF9E-4D9C-9214-AAAD142FB7DA}" destId="{B8BD4BC6-84A7-4164-B244-725F8A3E2BCA}" srcOrd="0" destOrd="0" presId="urn:microsoft.com/office/officeart/2005/8/layout/vList2"/>
    <dgm:cxn modelId="{A9E756DE-4867-4C4E-B613-852064C0C6FF}" type="presOf" srcId="{1C953870-E276-4D8E-98AB-F3E2A65853C4}" destId="{852DE345-4531-480A-9CBA-209A197AA5D6}" srcOrd="0" destOrd="0" presId="urn:microsoft.com/office/officeart/2005/8/layout/vList2"/>
    <dgm:cxn modelId="{C4071ADF-D7E7-4ED0-ABB3-622A85252F71}" srcId="{239236E2-F28E-4275-8E68-6BC13C0D1AE5}" destId="{C0BE8A72-1242-4C28-B86B-C9C9856A0163}" srcOrd="1" destOrd="0" parTransId="{AECCF805-C481-4E59-B502-7CBF5E9C2A1A}" sibTransId="{CD5B6E88-F410-4DC1-BA48-9007C36D33B6}"/>
    <dgm:cxn modelId="{8F8B22F7-4535-124B-9770-AAF81B2CABB3}" type="presParOf" srcId="{0F0DADD8-DF0C-48F6-8DC0-AA5FC66CFF23}" destId="{852DE345-4531-480A-9CBA-209A197AA5D6}" srcOrd="0" destOrd="0" presId="urn:microsoft.com/office/officeart/2005/8/layout/vList2"/>
    <dgm:cxn modelId="{3ACECC9B-F61C-1F4A-8E86-35A0E14F8790}" type="presParOf" srcId="{0F0DADD8-DF0C-48F6-8DC0-AA5FC66CFF23}" destId="{B4061E13-4BE8-4269-8077-8D8E721EC1DD}" srcOrd="1" destOrd="0" presId="urn:microsoft.com/office/officeart/2005/8/layout/vList2"/>
    <dgm:cxn modelId="{03CEFAFB-C262-9B4B-A3CD-5A661C1515C4}" type="presParOf" srcId="{0F0DADD8-DF0C-48F6-8DC0-AA5FC66CFF23}" destId="{FBB71371-E445-40C4-9E06-4B3CF3769C90}" srcOrd="2" destOrd="0" presId="urn:microsoft.com/office/officeart/2005/8/layout/vList2"/>
    <dgm:cxn modelId="{777FDAFA-5567-8346-B9CD-DC6A33277BD4}" type="presParOf" srcId="{0F0DADD8-DF0C-48F6-8DC0-AA5FC66CFF23}" destId="{928CE391-D2FF-4FE0-9BCE-AC5085BB9169}" srcOrd="3" destOrd="0" presId="urn:microsoft.com/office/officeart/2005/8/layout/vList2"/>
    <dgm:cxn modelId="{2E08FC8B-FB30-3D4B-928C-D4D0EBBC8FB6}" type="presParOf" srcId="{0F0DADD8-DF0C-48F6-8DC0-AA5FC66CFF23}" destId="{B8BD4BC6-84A7-4164-B244-725F8A3E2BCA}" srcOrd="4"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a:ext uri="{C62137D5-CB1D-491B-B009-E17868A290BF}">
      <dgm14:recolorImg xmlns:dgm14="http://schemas.microsoft.com/office/drawing/2010/diagram" xmlns="" val="1"/>
    </a:ext>
  </dgm:extLst>
</dgm:dataModel>
</file>

<file path=ppt/diagrams/data8.xml><?xml version="1.0" encoding="utf-8"?>
<dgm:dataModel xmlns:dgm="http://schemas.openxmlformats.org/drawingml/2006/diagram" xmlns:a="http://schemas.openxmlformats.org/drawingml/2006/main">
  <dgm:ptLst>
    <dgm:pt modelId="{239236E2-F28E-4275-8E68-6BC13C0D1AE5}" type="doc">
      <dgm:prSet loTypeId="urn:microsoft.com/office/officeart/2005/8/layout/vList2" loCatId="list" qsTypeId="urn:microsoft.com/office/officeart/2009/2/quickstyle/3d8" qsCatId="3D" csTypeId="urn:microsoft.com/office/officeart/2005/8/colors/accent5_4" csCatId="accent5" phldr="1"/>
      <dgm:spPr/>
      <dgm:t>
        <a:bodyPr/>
        <a:lstStyle/>
        <a:p>
          <a:endParaRPr lang="it-IT"/>
        </a:p>
      </dgm:t>
    </dgm:pt>
    <dgm:pt modelId="{1C953870-E276-4D8E-98AB-F3E2A65853C4}">
      <dgm:prSet phldrT="[Testo]"/>
      <dgm:spPr/>
      <dgm:t>
        <a:bodyPr/>
        <a:lstStyle/>
        <a:p>
          <a:r>
            <a:rPr lang="it-IT" dirty="0"/>
            <a:t>Min. 6 mesi</a:t>
          </a:r>
        </a:p>
        <a:p>
          <a:r>
            <a:rPr lang="it-IT" dirty="0"/>
            <a:t>Max 3 anni e 7 mesi</a:t>
          </a:r>
        </a:p>
      </dgm:t>
    </dgm:pt>
    <dgm:pt modelId="{57F079D1-AE7F-4811-A4AC-11F9D9239F30}" type="parTrans" cxnId="{1799DE4E-4A30-49FB-9E66-7EDF3EAD407C}">
      <dgm:prSet/>
      <dgm:spPr/>
      <dgm:t>
        <a:bodyPr/>
        <a:lstStyle/>
        <a:p>
          <a:endParaRPr lang="it-IT"/>
        </a:p>
      </dgm:t>
    </dgm:pt>
    <dgm:pt modelId="{3BCA4AEF-6DDC-44AB-80C4-D4AE335D5AB4}" type="sibTrans" cxnId="{1799DE4E-4A30-49FB-9E66-7EDF3EAD407C}">
      <dgm:prSet/>
      <dgm:spPr/>
      <dgm:t>
        <a:bodyPr/>
        <a:lstStyle/>
        <a:p>
          <a:endParaRPr lang="it-IT"/>
        </a:p>
      </dgm:t>
    </dgm:pt>
    <dgm:pt modelId="{EDDF7AD6-184F-410F-B923-D5A77C0C3F0A}">
      <dgm:prSet phldrT="[Testo]"/>
      <dgm:spPr/>
      <dgm:t>
        <a:bodyPr/>
        <a:lstStyle/>
        <a:p>
          <a:r>
            <a:rPr lang="it-IT" dirty="0"/>
            <a:t>Range APE stabilito dal DPCM</a:t>
          </a:r>
        </a:p>
      </dgm:t>
    </dgm:pt>
    <dgm:pt modelId="{1A87EB24-48BE-47EF-812D-EBE72793C668}" type="parTrans" cxnId="{587AE406-62B3-4AE5-9CAB-B44EEA4F908D}">
      <dgm:prSet/>
      <dgm:spPr/>
      <dgm:t>
        <a:bodyPr/>
        <a:lstStyle/>
        <a:p>
          <a:endParaRPr lang="it-IT"/>
        </a:p>
      </dgm:t>
    </dgm:pt>
    <dgm:pt modelId="{46B3C0CB-7134-4E0F-A468-EC465DE5AE62}" type="sibTrans" cxnId="{587AE406-62B3-4AE5-9CAB-B44EEA4F908D}">
      <dgm:prSet/>
      <dgm:spPr/>
      <dgm:t>
        <a:bodyPr/>
        <a:lstStyle/>
        <a:p>
          <a:endParaRPr lang="it-IT"/>
        </a:p>
      </dgm:t>
    </dgm:pt>
    <dgm:pt modelId="{0F0DADD8-DF0C-48F6-8DC0-AA5FC66CFF23}" type="pres">
      <dgm:prSet presAssocID="{239236E2-F28E-4275-8E68-6BC13C0D1AE5}" presName="linear" presStyleCnt="0">
        <dgm:presLayoutVars>
          <dgm:animLvl val="lvl"/>
          <dgm:resizeHandles val="exact"/>
        </dgm:presLayoutVars>
      </dgm:prSet>
      <dgm:spPr/>
      <dgm:t>
        <a:bodyPr/>
        <a:lstStyle/>
        <a:p>
          <a:endParaRPr lang="it-IT"/>
        </a:p>
      </dgm:t>
    </dgm:pt>
    <dgm:pt modelId="{852DE345-4531-480A-9CBA-209A197AA5D6}" type="pres">
      <dgm:prSet presAssocID="{1C953870-E276-4D8E-98AB-F3E2A65853C4}" presName="parentText" presStyleLbl="node1" presStyleIdx="0" presStyleCnt="2">
        <dgm:presLayoutVars>
          <dgm:chMax val="0"/>
          <dgm:bulletEnabled val="1"/>
        </dgm:presLayoutVars>
      </dgm:prSet>
      <dgm:spPr/>
      <dgm:t>
        <a:bodyPr/>
        <a:lstStyle/>
        <a:p>
          <a:endParaRPr lang="it-IT"/>
        </a:p>
      </dgm:t>
    </dgm:pt>
    <dgm:pt modelId="{D37659D2-CF06-41D2-9AB3-D96831B33EAA}" type="pres">
      <dgm:prSet presAssocID="{3BCA4AEF-6DDC-44AB-80C4-D4AE335D5AB4}" presName="spacer" presStyleCnt="0"/>
      <dgm:spPr/>
    </dgm:pt>
    <dgm:pt modelId="{E27E0A4D-A694-4078-80AC-C60F25009C87}" type="pres">
      <dgm:prSet presAssocID="{EDDF7AD6-184F-410F-B923-D5A77C0C3F0A}" presName="parentText" presStyleLbl="node1" presStyleIdx="1" presStyleCnt="2">
        <dgm:presLayoutVars>
          <dgm:chMax val="0"/>
          <dgm:bulletEnabled val="1"/>
        </dgm:presLayoutVars>
      </dgm:prSet>
      <dgm:spPr/>
      <dgm:t>
        <a:bodyPr/>
        <a:lstStyle/>
        <a:p>
          <a:endParaRPr lang="it-IT"/>
        </a:p>
      </dgm:t>
    </dgm:pt>
  </dgm:ptLst>
  <dgm:cxnLst>
    <dgm:cxn modelId="{1799DE4E-4A30-49FB-9E66-7EDF3EAD407C}" srcId="{239236E2-F28E-4275-8E68-6BC13C0D1AE5}" destId="{1C953870-E276-4D8E-98AB-F3E2A65853C4}" srcOrd="0" destOrd="0" parTransId="{57F079D1-AE7F-4811-A4AC-11F9D9239F30}" sibTransId="{3BCA4AEF-6DDC-44AB-80C4-D4AE335D5AB4}"/>
    <dgm:cxn modelId="{94398BBF-C440-774A-94B1-3AC79AC5A844}" type="presOf" srcId="{239236E2-F28E-4275-8E68-6BC13C0D1AE5}" destId="{0F0DADD8-DF0C-48F6-8DC0-AA5FC66CFF23}" srcOrd="0" destOrd="0" presId="urn:microsoft.com/office/officeart/2005/8/layout/vList2"/>
    <dgm:cxn modelId="{587AE406-62B3-4AE5-9CAB-B44EEA4F908D}" srcId="{239236E2-F28E-4275-8E68-6BC13C0D1AE5}" destId="{EDDF7AD6-184F-410F-B923-D5A77C0C3F0A}" srcOrd="1" destOrd="0" parTransId="{1A87EB24-48BE-47EF-812D-EBE72793C668}" sibTransId="{46B3C0CB-7134-4E0F-A468-EC465DE5AE62}"/>
    <dgm:cxn modelId="{62FFBD07-550F-B041-BD54-FE5EA6C0DFE5}" type="presOf" srcId="{EDDF7AD6-184F-410F-B923-D5A77C0C3F0A}" destId="{E27E0A4D-A694-4078-80AC-C60F25009C87}" srcOrd="0" destOrd="0" presId="urn:microsoft.com/office/officeart/2005/8/layout/vList2"/>
    <dgm:cxn modelId="{5257AAE1-D64A-F74F-BAE6-08660D74DBC8}" type="presOf" srcId="{1C953870-E276-4D8E-98AB-F3E2A65853C4}" destId="{852DE345-4531-480A-9CBA-209A197AA5D6}" srcOrd="0" destOrd="0" presId="urn:microsoft.com/office/officeart/2005/8/layout/vList2"/>
    <dgm:cxn modelId="{1F816C44-B85F-D74E-BC30-3CBE5A444C15}" type="presParOf" srcId="{0F0DADD8-DF0C-48F6-8DC0-AA5FC66CFF23}" destId="{852DE345-4531-480A-9CBA-209A197AA5D6}" srcOrd="0" destOrd="0" presId="urn:microsoft.com/office/officeart/2005/8/layout/vList2"/>
    <dgm:cxn modelId="{822D90E1-E698-2340-856B-BE5E0DC3318B}" type="presParOf" srcId="{0F0DADD8-DF0C-48F6-8DC0-AA5FC66CFF23}" destId="{D37659D2-CF06-41D2-9AB3-D96831B33EAA}" srcOrd="1" destOrd="0" presId="urn:microsoft.com/office/officeart/2005/8/layout/vList2"/>
    <dgm:cxn modelId="{58C3D40D-6BE4-274E-8A08-107DDAD47402}" type="presParOf" srcId="{0F0DADD8-DF0C-48F6-8DC0-AA5FC66CFF23}" destId="{E27E0A4D-A694-4078-80AC-C60F25009C87}" srcOrd="2"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a:ext uri="{C62137D5-CB1D-491B-B009-E17868A290BF}">
      <dgm14:recolorImg xmlns:dgm14="http://schemas.microsoft.com/office/drawing/2010/diagram" xmlns="" val="1"/>
    </a:ext>
  </dgm:extLst>
</dgm:dataModel>
</file>

<file path=ppt/diagrams/data9.xml><?xml version="1.0" encoding="utf-8"?>
<dgm:dataModel xmlns:dgm="http://schemas.openxmlformats.org/drawingml/2006/diagram" xmlns:a="http://schemas.openxmlformats.org/drawingml/2006/main">
  <dgm:ptLst>
    <dgm:pt modelId="{239236E2-F28E-4275-8E68-6BC13C0D1AE5}" type="doc">
      <dgm:prSet loTypeId="urn:microsoft.com/office/officeart/2005/8/layout/vList2" loCatId="list" qsTypeId="urn:microsoft.com/office/officeart/2009/2/quickstyle/3d8" qsCatId="3D" csTypeId="urn:microsoft.com/office/officeart/2005/8/colors/accent5_4" csCatId="accent5" phldr="1"/>
      <dgm:spPr/>
      <dgm:t>
        <a:bodyPr/>
        <a:lstStyle/>
        <a:p>
          <a:endParaRPr lang="it-IT"/>
        </a:p>
      </dgm:t>
    </dgm:pt>
    <dgm:pt modelId="{1C953870-E276-4D8E-98AB-F3E2A65853C4}">
      <dgm:prSet phldrT="[Testo]"/>
      <dgm:spPr/>
      <dgm:t>
        <a:bodyPr/>
        <a:lstStyle/>
        <a:p>
          <a:r>
            <a:rPr lang="it-IT" dirty="0"/>
            <a:t>Contributo una tantum </a:t>
          </a:r>
          <a:r>
            <a:rPr lang="it-IT" dirty="0" err="1"/>
            <a:t>Ddl</a:t>
          </a:r>
          <a:endParaRPr lang="it-IT" dirty="0"/>
        </a:p>
      </dgm:t>
    </dgm:pt>
    <dgm:pt modelId="{57F079D1-AE7F-4811-A4AC-11F9D9239F30}" type="parTrans" cxnId="{1799DE4E-4A30-49FB-9E66-7EDF3EAD407C}">
      <dgm:prSet/>
      <dgm:spPr/>
      <dgm:t>
        <a:bodyPr/>
        <a:lstStyle/>
        <a:p>
          <a:endParaRPr lang="it-IT"/>
        </a:p>
      </dgm:t>
    </dgm:pt>
    <dgm:pt modelId="{3BCA4AEF-6DDC-44AB-80C4-D4AE335D5AB4}" type="sibTrans" cxnId="{1799DE4E-4A30-49FB-9E66-7EDF3EAD407C}">
      <dgm:prSet/>
      <dgm:spPr/>
      <dgm:t>
        <a:bodyPr/>
        <a:lstStyle/>
        <a:p>
          <a:endParaRPr lang="it-IT"/>
        </a:p>
      </dgm:t>
    </dgm:pt>
    <dgm:pt modelId="{A725E41B-FA90-48B8-B6D2-476A206CC461}">
      <dgm:prSet phldrT="[Testo]"/>
      <dgm:spPr/>
      <dgm:t>
        <a:bodyPr/>
        <a:lstStyle/>
        <a:p>
          <a:r>
            <a:rPr lang="it-IT" dirty="0"/>
            <a:t>Pari almeno al 33% dell’imponibile contributivo ultime 52 sett.ne per ogni anno/frazione prima della pensione</a:t>
          </a:r>
        </a:p>
      </dgm:t>
    </dgm:pt>
    <dgm:pt modelId="{69BE40D3-443C-4A41-828F-57A8D9B6288F}" type="parTrans" cxnId="{48679C80-BF68-45DF-BC18-1C9C468082B2}">
      <dgm:prSet/>
      <dgm:spPr/>
      <dgm:t>
        <a:bodyPr/>
        <a:lstStyle/>
        <a:p>
          <a:endParaRPr lang="it-IT"/>
        </a:p>
      </dgm:t>
    </dgm:pt>
    <dgm:pt modelId="{8FB16E17-4F67-431C-B86B-CA79CEF14F7B}" type="sibTrans" cxnId="{48679C80-BF68-45DF-BC18-1C9C468082B2}">
      <dgm:prSet/>
      <dgm:spPr/>
      <dgm:t>
        <a:bodyPr/>
        <a:lstStyle/>
        <a:p>
          <a:endParaRPr lang="it-IT"/>
        </a:p>
      </dgm:t>
    </dgm:pt>
    <dgm:pt modelId="{49FEFE86-1F2E-42CE-AD86-B2CE69F41DA2}">
      <dgm:prSet phldrT="[Testo]"/>
      <dgm:spPr/>
      <dgm:t>
        <a:bodyPr/>
        <a:lstStyle/>
        <a:p>
          <a:r>
            <a:rPr lang="it-IT" dirty="0"/>
            <a:t>Nessun limite massimo</a:t>
          </a:r>
        </a:p>
      </dgm:t>
    </dgm:pt>
    <dgm:pt modelId="{63F9CE6A-F1AF-4DF9-8649-DE610DC8D1C6}" type="parTrans" cxnId="{588CFAFB-D1AF-4623-830D-CDB97213F486}">
      <dgm:prSet/>
      <dgm:spPr/>
      <dgm:t>
        <a:bodyPr/>
        <a:lstStyle/>
        <a:p>
          <a:endParaRPr lang="it-IT"/>
        </a:p>
      </dgm:t>
    </dgm:pt>
    <dgm:pt modelId="{15C3547D-FB83-46D3-829F-AE1CD965E4A9}" type="sibTrans" cxnId="{588CFAFB-D1AF-4623-830D-CDB97213F486}">
      <dgm:prSet/>
      <dgm:spPr/>
      <dgm:t>
        <a:bodyPr/>
        <a:lstStyle/>
        <a:p>
          <a:endParaRPr lang="it-IT"/>
        </a:p>
      </dgm:t>
    </dgm:pt>
    <dgm:pt modelId="{0F0DADD8-DF0C-48F6-8DC0-AA5FC66CFF23}" type="pres">
      <dgm:prSet presAssocID="{239236E2-F28E-4275-8E68-6BC13C0D1AE5}" presName="linear" presStyleCnt="0">
        <dgm:presLayoutVars>
          <dgm:animLvl val="lvl"/>
          <dgm:resizeHandles val="exact"/>
        </dgm:presLayoutVars>
      </dgm:prSet>
      <dgm:spPr/>
      <dgm:t>
        <a:bodyPr/>
        <a:lstStyle/>
        <a:p>
          <a:endParaRPr lang="it-IT"/>
        </a:p>
      </dgm:t>
    </dgm:pt>
    <dgm:pt modelId="{852DE345-4531-480A-9CBA-209A197AA5D6}" type="pres">
      <dgm:prSet presAssocID="{1C953870-E276-4D8E-98AB-F3E2A65853C4}" presName="parentText" presStyleLbl="node1" presStyleIdx="0" presStyleCnt="3">
        <dgm:presLayoutVars>
          <dgm:chMax val="0"/>
          <dgm:bulletEnabled val="1"/>
        </dgm:presLayoutVars>
      </dgm:prSet>
      <dgm:spPr/>
      <dgm:t>
        <a:bodyPr/>
        <a:lstStyle/>
        <a:p>
          <a:endParaRPr lang="it-IT"/>
        </a:p>
      </dgm:t>
    </dgm:pt>
    <dgm:pt modelId="{7F5DBCEC-E3F8-4946-807B-13954299C08A}" type="pres">
      <dgm:prSet presAssocID="{3BCA4AEF-6DDC-44AB-80C4-D4AE335D5AB4}" presName="spacer" presStyleCnt="0"/>
      <dgm:spPr/>
    </dgm:pt>
    <dgm:pt modelId="{3BD79E86-78E8-4313-8732-0214446D13FF}" type="pres">
      <dgm:prSet presAssocID="{A725E41B-FA90-48B8-B6D2-476A206CC461}" presName="parentText" presStyleLbl="node1" presStyleIdx="1" presStyleCnt="3">
        <dgm:presLayoutVars>
          <dgm:chMax val="0"/>
          <dgm:bulletEnabled val="1"/>
        </dgm:presLayoutVars>
      </dgm:prSet>
      <dgm:spPr/>
      <dgm:t>
        <a:bodyPr/>
        <a:lstStyle/>
        <a:p>
          <a:endParaRPr lang="it-IT"/>
        </a:p>
      </dgm:t>
    </dgm:pt>
    <dgm:pt modelId="{AE29B82A-1893-4559-8112-1E3E133CF028}" type="pres">
      <dgm:prSet presAssocID="{8FB16E17-4F67-431C-B86B-CA79CEF14F7B}" presName="spacer" presStyleCnt="0"/>
      <dgm:spPr/>
    </dgm:pt>
    <dgm:pt modelId="{F7F9FD79-BE32-4F04-8404-F80F06CE94C8}" type="pres">
      <dgm:prSet presAssocID="{49FEFE86-1F2E-42CE-AD86-B2CE69F41DA2}" presName="parentText" presStyleLbl="node1" presStyleIdx="2" presStyleCnt="3">
        <dgm:presLayoutVars>
          <dgm:chMax val="0"/>
          <dgm:bulletEnabled val="1"/>
        </dgm:presLayoutVars>
      </dgm:prSet>
      <dgm:spPr/>
      <dgm:t>
        <a:bodyPr/>
        <a:lstStyle/>
        <a:p>
          <a:endParaRPr lang="it-IT"/>
        </a:p>
      </dgm:t>
    </dgm:pt>
  </dgm:ptLst>
  <dgm:cxnLst>
    <dgm:cxn modelId="{2740887E-CDA2-EC46-95D2-D10CD4AE0191}" type="presOf" srcId="{239236E2-F28E-4275-8E68-6BC13C0D1AE5}" destId="{0F0DADD8-DF0C-48F6-8DC0-AA5FC66CFF23}" srcOrd="0" destOrd="0" presId="urn:microsoft.com/office/officeart/2005/8/layout/vList2"/>
    <dgm:cxn modelId="{2BE225D9-DF3E-7C47-BADF-B6000E6EE3F5}" type="presOf" srcId="{1C953870-E276-4D8E-98AB-F3E2A65853C4}" destId="{852DE345-4531-480A-9CBA-209A197AA5D6}" srcOrd="0" destOrd="0" presId="urn:microsoft.com/office/officeart/2005/8/layout/vList2"/>
    <dgm:cxn modelId="{1799DE4E-4A30-49FB-9E66-7EDF3EAD407C}" srcId="{239236E2-F28E-4275-8E68-6BC13C0D1AE5}" destId="{1C953870-E276-4D8E-98AB-F3E2A65853C4}" srcOrd="0" destOrd="0" parTransId="{57F079D1-AE7F-4811-A4AC-11F9D9239F30}" sibTransId="{3BCA4AEF-6DDC-44AB-80C4-D4AE335D5AB4}"/>
    <dgm:cxn modelId="{627D77CD-B9EF-AF42-B34A-418216A9C12E}" type="presOf" srcId="{49FEFE86-1F2E-42CE-AD86-B2CE69F41DA2}" destId="{F7F9FD79-BE32-4F04-8404-F80F06CE94C8}" srcOrd="0" destOrd="0" presId="urn:microsoft.com/office/officeart/2005/8/layout/vList2"/>
    <dgm:cxn modelId="{25B3B4DB-FD88-454E-9AD8-74F547AC0070}" type="presOf" srcId="{A725E41B-FA90-48B8-B6D2-476A206CC461}" destId="{3BD79E86-78E8-4313-8732-0214446D13FF}" srcOrd="0" destOrd="0" presId="urn:microsoft.com/office/officeart/2005/8/layout/vList2"/>
    <dgm:cxn modelId="{588CFAFB-D1AF-4623-830D-CDB97213F486}" srcId="{239236E2-F28E-4275-8E68-6BC13C0D1AE5}" destId="{49FEFE86-1F2E-42CE-AD86-B2CE69F41DA2}" srcOrd="2" destOrd="0" parTransId="{63F9CE6A-F1AF-4DF9-8649-DE610DC8D1C6}" sibTransId="{15C3547D-FB83-46D3-829F-AE1CD965E4A9}"/>
    <dgm:cxn modelId="{48679C80-BF68-45DF-BC18-1C9C468082B2}" srcId="{239236E2-F28E-4275-8E68-6BC13C0D1AE5}" destId="{A725E41B-FA90-48B8-B6D2-476A206CC461}" srcOrd="1" destOrd="0" parTransId="{69BE40D3-443C-4A41-828F-57A8D9B6288F}" sibTransId="{8FB16E17-4F67-431C-B86B-CA79CEF14F7B}"/>
    <dgm:cxn modelId="{2187EB34-72AD-0045-BADA-81E7107027CD}" type="presParOf" srcId="{0F0DADD8-DF0C-48F6-8DC0-AA5FC66CFF23}" destId="{852DE345-4531-480A-9CBA-209A197AA5D6}" srcOrd="0" destOrd="0" presId="urn:microsoft.com/office/officeart/2005/8/layout/vList2"/>
    <dgm:cxn modelId="{744B8BD3-695F-D242-9FBA-1982E9406FDD}" type="presParOf" srcId="{0F0DADD8-DF0C-48F6-8DC0-AA5FC66CFF23}" destId="{7F5DBCEC-E3F8-4946-807B-13954299C08A}" srcOrd="1" destOrd="0" presId="urn:microsoft.com/office/officeart/2005/8/layout/vList2"/>
    <dgm:cxn modelId="{982F159B-8FD3-B844-848A-3437E6B19C14}" type="presParOf" srcId="{0F0DADD8-DF0C-48F6-8DC0-AA5FC66CFF23}" destId="{3BD79E86-78E8-4313-8732-0214446D13FF}" srcOrd="2" destOrd="0" presId="urn:microsoft.com/office/officeart/2005/8/layout/vList2"/>
    <dgm:cxn modelId="{AADAFCA5-4EE6-E54E-918D-AA82394619E9}" type="presParOf" srcId="{0F0DADD8-DF0C-48F6-8DC0-AA5FC66CFF23}" destId="{AE29B82A-1893-4559-8112-1E3E133CF028}" srcOrd="3" destOrd="0" presId="urn:microsoft.com/office/officeart/2005/8/layout/vList2"/>
    <dgm:cxn modelId="{DC4A3D39-EA87-2D47-BDD4-F976C05696E1}" type="presParOf" srcId="{0F0DADD8-DF0C-48F6-8DC0-AA5FC66CFF23}" destId="{F7F9FD79-BE32-4F04-8404-F80F06CE94C8}" srcOrd="4"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a:ext uri="{C62137D5-CB1D-491B-B009-E17868A290BF}">
      <dgm14:recolorImg xmlns:dgm14="http://schemas.microsoft.com/office/drawing/2010/diagram" xmlns="" val="1"/>
    </a:ext>
  </dgm:extLst>
</dgm:dataModel>
</file>

<file path=ppt/diagrams/data10.xml><?xml version="1.0" encoding="utf-8"?>
<dgm:dataModel xmlns:dgm="http://schemas.openxmlformats.org/drawingml/2006/diagram" xmlns:a="http://schemas.openxmlformats.org/drawingml/2006/main">
  <dgm:ptLst>
    <dgm:pt modelId="{2EFEB28F-90DD-E348-9A7C-AF0F0DEB5D2A}" type="doc">
      <dgm:prSet loTypeId="urn:microsoft.com/office/officeart/2005/8/layout/vList2" loCatId="" qsTypeId="urn:microsoft.com/office/officeart/2005/8/quickstyle/3D2" qsCatId="3D" csTypeId="urn:microsoft.com/office/officeart/2005/8/colors/colorful3" csCatId="colorful" phldr="1"/>
      <dgm:spPr/>
      <dgm:t>
        <a:bodyPr/>
        <a:lstStyle/>
        <a:p>
          <a:endParaRPr lang="it-IT"/>
        </a:p>
      </dgm:t>
    </dgm:pt>
    <dgm:pt modelId="{91E138F9-26D8-D34E-9E92-2D7523E26134}">
      <dgm:prSet phldrT="[Testo]" custT="1"/>
      <dgm:spPr>
        <a:solidFill>
          <a:schemeClr val="accent4">
            <a:lumMod val="40000"/>
            <a:lumOff val="60000"/>
          </a:schemeClr>
        </a:solidFill>
      </dgm:spPr>
      <dgm:t>
        <a:bodyPr/>
        <a:lstStyle/>
        <a:p>
          <a:r>
            <a:rPr lang="it-IT" sz="2400" dirty="0">
              <a:solidFill>
                <a:srgbClr val="000090"/>
              </a:solidFill>
              <a:latin typeface="Comic Sans MS" pitchFamily="66" charset="0"/>
            </a:rPr>
            <a:t>L’azienda versa a INPS:</a:t>
          </a:r>
          <a:endParaRPr lang="it-IT" sz="2400" dirty="0">
            <a:solidFill>
              <a:srgbClr val="000090"/>
            </a:solidFill>
          </a:endParaRPr>
        </a:p>
      </dgm:t>
    </dgm:pt>
    <dgm:pt modelId="{6BE3256B-7088-FE49-925F-3048DDDFA7F1}" type="parTrans" cxnId="{023B23EF-CCD6-6243-94C4-183B0C0B107D}">
      <dgm:prSet/>
      <dgm:spPr/>
      <dgm:t>
        <a:bodyPr/>
        <a:lstStyle/>
        <a:p>
          <a:endParaRPr lang="it-IT"/>
        </a:p>
      </dgm:t>
    </dgm:pt>
    <dgm:pt modelId="{3E2B434C-A39E-9840-82FE-A35D9F8DFD31}" type="sibTrans" cxnId="{023B23EF-CCD6-6243-94C4-183B0C0B107D}">
      <dgm:prSet/>
      <dgm:spPr/>
      <dgm:t>
        <a:bodyPr/>
        <a:lstStyle/>
        <a:p>
          <a:endParaRPr lang="it-IT"/>
        </a:p>
      </dgm:t>
    </dgm:pt>
    <dgm:pt modelId="{6A886BC3-FBAC-DE44-AFCA-0099FC2D5C3D}">
      <dgm:prSet phldrT="[Testo]" custT="1"/>
      <dgm:spPr/>
      <dgm:t>
        <a:bodyPr/>
        <a:lstStyle/>
        <a:p>
          <a:r>
            <a:rPr lang="it-IT" sz="1600" dirty="0">
              <a:solidFill>
                <a:srgbClr val="000090"/>
              </a:solidFill>
              <a:latin typeface="Comic Sans MS" pitchFamily="66" charset="0"/>
            </a:rPr>
            <a:t>l’</a:t>
          </a:r>
          <a:r>
            <a:rPr lang="it-IT" sz="1600" dirty="0" err="1">
              <a:solidFill>
                <a:srgbClr val="000090"/>
              </a:solidFill>
              <a:latin typeface="Comic Sans MS" pitchFamily="66" charset="0"/>
            </a:rPr>
            <a:t>isopensione</a:t>
          </a:r>
          <a:r>
            <a:rPr lang="it-IT" sz="1600" dirty="0">
              <a:solidFill>
                <a:srgbClr val="000090"/>
              </a:solidFill>
              <a:latin typeface="Comic Sans MS" pitchFamily="66" charset="0"/>
            </a:rPr>
            <a:t>;</a:t>
          </a:r>
          <a:endParaRPr lang="it-IT" sz="1600" dirty="0">
            <a:solidFill>
              <a:srgbClr val="000090"/>
            </a:solidFill>
          </a:endParaRPr>
        </a:p>
      </dgm:t>
    </dgm:pt>
    <dgm:pt modelId="{2CB72B4D-74CF-F74E-975C-ADCCF855EB31}" type="parTrans" cxnId="{B1BD0E1D-7491-4A4C-A779-7973FC4A69F5}">
      <dgm:prSet/>
      <dgm:spPr/>
      <dgm:t>
        <a:bodyPr/>
        <a:lstStyle/>
        <a:p>
          <a:endParaRPr lang="it-IT"/>
        </a:p>
      </dgm:t>
    </dgm:pt>
    <dgm:pt modelId="{38323C6B-EC67-BA47-B6BB-CD2798B998CC}" type="sibTrans" cxnId="{B1BD0E1D-7491-4A4C-A779-7973FC4A69F5}">
      <dgm:prSet/>
      <dgm:spPr/>
      <dgm:t>
        <a:bodyPr/>
        <a:lstStyle/>
        <a:p>
          <a:endParaRPr lang="it-IT"/>
        </a:p>
      </dgm:t>
    </dgm:pt>
    <dgm:pt modelId="{AFE58ED1-A999-554B-A70B-EC992FA86A5D}">
      <dgm:prSet phldrT="[Testo]" custT="1"/>
      <dgm:spPr>
        <a:solidFill>
          <a:schemeClr val="accent3">
            <a:lumMod val="60000"/>
            <a:lumOff val="40000"/>
          </a:schemeClr>
        </a:solidFill>
      </dgm:spPr>
      <dgm:t>
        <a:bodyPr/>
        <a:lstStyle/>
        <a:p>
          <a:r>
            <a:rPr lang="it-IT" sz="2400" dirty="0">
              <a:solidFill>
                <a:srgbClr val="000090"/>
              </a:solidFill>
              <a:latin typeface="Comic Sans MS" pitchFamily="66" charset="0"/>
            </a:rPr>
            <a:t>Il dipendente:</a:t>
          </a:r>
          <a:endParaRPr lang="it-IT" sz="2400" dirty="0">
            <a:solidFill>
              <a:srgbClr val="000090"/>
            </a:solidFill>
          </a:endParaRPr>
        </a:p>
      </dgm:t>
    </dgm:pt>
    <dgm:pt modelId="{6F597E1D-C3EF-5A49-9FBD-FD6AC1644D97}" type="parTrans" cxnId="{28C5CCC5-619D-244C-8FE7-9C09C3E8CE5C}">
      <dgm:prSet/>
      <dgm:spPr/>
      <dgm:t>
        <a:bodyPr/>
        <a:lstStyle/>
        <a:p>
          <a:endParaRPr lang="it-IT"/>
        </a:p>
      </dgm:t>
    </dgm:pt>
    <dgm:pt modelId="{091F2E7E-0C81-024D-8A08-D6E61AE1CA31}" type="sibTrans" cxnId="{28C5CCC5-619D-244C-8FE7-9C09C3E8CE5C}">
      <dgm:prSet/>
      <dgm:spPr/>
      <dgm:t>
        <a:bodyPr/>
        <a:lstStyle/>
        <a:p>
          <a:endParaRPr lang="it-IT"/>
        </a:p>
      </dgm:t>
    </dgm:pt>
    <dgm:pt modelId="{0D18BAF0-259C-C743-A2DE-D7D821754103}">
      <dgm:prSet phldrT="[Testo]" custT="1"/>
      <dgm:spPr/>
      <dgm:t>
        <a:bodyPr/>
        <a:lstStyle/>
        <a:p>
          <a:r>
            <a:rPr lang="it-IT" sz="1800" dirty="0">
              <a:solidFill>
                <a:srgbClr val="000090"/>
              </a:solidFill>
              <a:latin typeface="Comic Sans MS" pitchFamily="66" charset="0"/>
            </a:rPr>
            <a:t>è formalmente</a:t>
          </a:r>
          <a:r>
            <a:rPr lang="it-IT" sz="1800" baseline="0" dirty="0">
              <a:solidFill>
                <a:srgbClr val="000090"/>
              </a:solidFill>
              <a:latin typeface="Comic Sans MS" pitchFamily="66" charset="0"/>
            </a:rPr>
            <a:t> cessato dal rapporto di lavoro</a:t>
          </a:r>
          <a:r>
            <a:rPr lang="it-IT" sz="1800" dirty="0">
              <a:solidFill>
                <a:srgbClr val="000090"/>
              </a:solidFill>
              <a:latin typeface="Comic Sans MS" pitchFamily="66" charset="0"/>
            </a:rPr>
            <a:t>;</a:t>
          </a:r>
          <a:endParaRPr lang="it-IT" sz="1800" dirty="0">
            <a:solidFill>
              <a:srgbClr val="000090"/>
            </a:solidFill>
          </a:endParaRPr>
        </a:p>
      </dgm:t>
    </dgm:pt>
    <dgm:pt modelId="{65EBFAA1-1D3E-2949-9F23-DB1048BF09F3}" type="parTrans" cxnId="{680D88DC-48CA-F845-8305-C83082042D37}">
      <dgm:prSet/>
      <dgm:spPr/>
      <dgm:t>
        <a:bodyPr/>
        <a:lstStyle/>
        <a:p>
          <a:endParaRPr lang="it-IT"/>
        </a:p>
      </dgm:t>
    </dgm:pt>
    <dgm:pt modelId="{CA659A4A-614F-134A-AE4C-FB4D8818DD48}" type="sibTrans" cxnId="{680D88DC-48CA-F845-8305-C83082042D37}">
      <dgm:prSet/>
      <dgm:spPr/>
      <dgm:t>
        <a:bodyPr/>
        <a:lstStyle/>
        <a:p>
          <a:endParaRPr lang="it-IT"/>
        </a:p>
      </dgm:t>
    </dgm:pt>
    <dgm:pt modelId="{779191B4-3A58-444E-9222-13BDF4ADE1F2}">
      <dgm:prSet custT="1"/>
      <dgm:spPr/>
      <dgm:t>
        <a:bodyPr/>
        <a:lstStyle/>
        <a:p>
          <a:r>
            <a:rPr lang="it-IT" sz="1600" dirty="0">
              <a:solidFill>
                <a:srgbClr val="000090"/>
              </a:solidFill>
              <a:latin typeface="Comic Sans MS" pitchFamily="66" charset="0"/>
            </a:rPr>
            <a:t>i contributi dovuti teoricamente per il dipendente (su </a:t>
          </a:r>
          <a:r>
            <a:rPr lang="it-IT" sz="1600" dirty="0" err="1">
              <a:solidFill>
                <a:srgbClr val="000090"/>
              </a:solidFill>
              <a:latin typeface="Comic Sans MS" pitchFamily="66" charset="0"/>
            </a:rPr>
            <a:t>retr.ne</a:t>
          </a:r>
          <a:r>
            <a:rPr lang="it-IT" sz="1600" dirty="0">
              <a:solidFill>
                <a:srgbClr val="000090"/>
              </a:solidFill>
              <a:latin typeface="Comic Sans MS" pitchFamily="66" charset="0"/>
            </a:rPr>
            <a:t> media degli ultimi 24 mesi);</a:t>
          </a:r>
        </a:p>
      </dgm:t>
    </dgm:pt>
    <dgm:pt modelId="{E828D85E-964E-0D4F-89A7-F29021045DDD}" type="parTrans" cxnId="{FEB743AA-DF66-AA40-8E46-287D82A34DC5}">
      <dgm:prSet/>
      <dgm:spPr/>
      <dgm:t>
        <a:bodyPr/>
        <a:lstStyle/>
        <a:p>
          <a:endParaRPr lang="it-IT"/>
        </a:p>
      </dgm:t>
    </dgm:pt>
    <dgm:pt modelId="{02A9AF71-BED3-904D-828D-C2F3B060A3B3}" type="sibTrans" cxnId="{FEB743AA-DF66-AA40-8E46-287D82A34DC5}">
      <dgm:prSet/>
      <dgm:spPr/>
      <dgm:t>
        <a:bodyPr/>
        <a:lstStyle/>
        <a:p>
          <a:endParaRPr lang="it-IT"/>
        </a:p>
      </dgm:t>
    </dgm:pt>
    <dgm:pt modelId="{E9802A18-98FD-5B4B-9E9C-4D85198663F9}">
      <dgm:prSet custT="1"/>
      <dgm:spPr/>
      <dgm:t>
        <a:bodyPr/>
        <a:lstStyle/>
        <a:p>
          <a:r>
            <a:rPr lang="it-IT" sz="1600" dirty="0">
              <a:solidFill>
                <a:srgbClr val="000090"/>
              </a:solidFill>
              <a:latin typeface="Comic Sans MS" pitchFamily="66" charset="0"/>
            </a:rPr>
            <a:t>deposita in fideiussione gli importi complessivi dei 48 mesi maggiorati almeno del 15%;</a:t>
          </a:r>
        </a:p>
      </dgm:t>
    </dgm:pt>
    <dgm:pt modelId="{5C4945C8-60BC-1E46-8A45-AD848867567C}" type="parTrans" cxnId="{03822346-67D5-2347-B980-3DEC80D0E512}">
      <dgm:prSet/>
      <dgm:spPr/>
      <dgm:t>
        <a:bodyPr/>
        <a:lstStyle/>
        <a:p>
          <a:endParaRPr lang="it-IT"/>
        </a:p>
      </dgm:t>
    </dgm:pt>
    <dgm:pt modelId="{294793F3-FFAA-5544-BAD8-656292EDE9A6}" type="sibTrans" cxnId="{03822346-67D5-2347-B980-3DEC80D0E512}">
      <dgm:prSet/>
      <dgm:spPr/>
      <dgm:t>
        <a:bodyPr/>
        <a:lstStyle/>
        <a:p>
          <a:endParaRPr lang="it-IT"/>
        </a:p>
      </dgm:t>
    </dgm:pt>
    <dgm:pt modelId="{F5EFFEDA-EDB8-5D4C-9D83-92E6F2BA5A6D}">
      <dgm:prSet custT="1"/>
      <dgm:spPr/>
      <dgm:t>
        <a:bodyPr/>
        <a:lstStyle/>
        <a:p>
          <a:r>
            <a:rPr lang="it-IT" sz="1800" dirty="0">
              <a:solidFill>
                <a:srgbClr val="000090"/>
              </a:solidFill>
              <a:latin typeface="Comic Sans MS" pitchFamily="66" charset="0"/>
            </a:rPr>
            <a:t>riceve mensilmente l’</a:t>
          </a:r>
          <a:r>
            <a:rPr lang="it-IT" sz="1800" dirty="0" err="1">
              <a:solidFill>
                <a:srgbClr val="000090"/>
              </a:solidFill>
              <a:latin typeface="Comic Sans MS" pitchFamily="66" charset="0"/>
            </a:rPr>
            <a:t>isopensione</a:t>
          </a:r>
          <a:r>
            <a:rPr lang="it-IT" sz="1800" dirty="0">
              <a:solidFill>
                <a:srgbClr val="000090"/>
              </a:solidFill>
              <a:latin typeface="Comic Sans MS" pitchFamily="66" charset="0"/>
            </a:rPr>
            <a:t>;</a:t>
          </a:r>
        </a:p>
      </dgm:t>
    </dgm:pt>
    <dgm:pt modelId="{455BDF3A-EA77-4F41-B977-7374E17EB7E1}" type="parTrans" cxnId="{7880DE25-1D18-744B-8E70-AC0BB4079BE1}">
      <dgm:prSet/>
      <dgm:spPr/>
      <dgm:t>
        <a:bodyPr/>
        <a:lstStyle/>
        <a:p>
          <a:endParaRPr lang="it-IT"/>
        </a:p>
      </dgm:t>
    </dgm:pt>
    <dgm:pt modelId="{1CCFE8C9-A0D2-7645-A4A3-0E6D6009BD61}" type="sibTrans" cxnId="{7880DE25-1D18-744B-8E70-AC0BB4079BE1}">
      <dgm:prSet/>
      <dgm:spPr/>
      <dgm:t>
        <a:bodyPr/>
        <a:lstStyle/>
        <a:p>
          <a:endParaRPr lang="it-IT"/>
        </a:p>
      </dgm:t>
    </dgm:pt>
    <dgm:pt modelId="{907D016F-753C-094E-B24E-21F684BA2274}">
      <dgm:prSet custT="1"/>
      <dgm:spPr/>
      <dgm:t>
        <a:bodyPr/>
        <a:lstStyle/>
        <a:p>
          <a:r>
            <a:rPr lang="it-IT" sz="1800" dirty="0">
              <a:solidFill>
                <a:srgbClr val="000090"/>
              </a:solidFill>
              <a:latin typeface="Comic Sans MS" pitchFamily="66" charset="0"/>
            </a:rPr>
            <a:t>accede a pensione a fine procedura (entro 48 mese dalla attivazione</a:t>
          </a:r>
          <a:r>
            <a:rPr lang="mr-IN" sz="1800" dirty="0">
              <a:solidFill>
                <a:srgbClr val="000090"/>
              </a:solidFill>
              <a:latin typeface="Comic Sans MS" pitchFamily="66" charset="0"/>
            </a:rPr>
            <a:t>…</a:t>
          </a:r>
          <a:r>
            <a:rPr lang="it-IT" sz="1800" dirty="0">
              <a:solidFill>
                <a:srgbClr val="000090"/>
              </a:solidFill>
              <a:latin typeface="Comic Sans MS" pitchFamily="66" charset="0"/>
            </a:rPr>
            <a:t>)</a:t>
          </a:r>
        </a:p>
      </dgm:t>
    </dgm:pt>
    <dgm:pt modelId="{9B45E753-B22F-EE46-BE5F-184B942C7B33}" type="parTrans" cxnId="{FE289152-3F86-4240-8459-BA61A910746C}">
      <dgm:prSet/>
      <dgm:spPr/>
      <dgm:t>
        <a:bodyPr/>
        <a:lstStyle/>
        <a:p>
          <a:endParaRPr lang="it-IT"/>
        </a:p>
      </dgm:t>
    </dgm:pt>
    <dgm:pt modelId="{5743CB05-8552-604E-9B0D-647952717148}" type="sibTrans" cxnId="{FE289152-3F86-4240-8459-BA61A910746C}">
      <dgm:prSet/>
      <dgm:spPr/>
      <dgm:t>
        <a:bodyPr/>
        <a:lstStyle/>
        <a:p>
          <a:endParaRPr lang="it-IT"/>
        </a:p>
      </dgm:t>
    </dgm:pt>
    <dgm:pt modelId="{36733DE8-8F21-B744-916D-F529364F9AE8}" type="pres">
      <dgm:prSet presAssocID="{2EFEB28F-90DD-E348-9A7C-AF0F0DEB5D2A}" presName="linear" presStyleCnt="0">
        <dgm:presLayoutVars>
          <dgm:animLvl val="lvl"/>
          <dgm:resizeHandles val="exact"/>
        </dgm:presLayoutVars>
      </dgm:prSet>
      <dgm:spPr/>
      <dgm:t>
        <a:bodyPr/>
        <a:lstStyle/>
        <a:p>
          <a:endParaRPr lang="it-IT"/>
        </a:p>
      </dgm:t>
    </dgm:pt>
    <dgm:pt modelId="{9B7B1FDE-6F26-DF45-8F6D-D9A0953C3E85}" type="pres">
      <dgm:prSet presAssocID="{91E138F9-26D8-D34E-9E92-2D7523E26134}" presName="parentText" presStyleLbl="node1" presStyleIdx="0" presStyleCnt="2" custScaleX="100000" custScaleY="45228">
        <dgm:presLayoutVars>
          <dgm:chMax val="0"/>
          <dgm:bulletEnabled val="1"/>
        </dgm:presLayoutVars>
      </dgm:prSet>
      <dgm:spPr/>
      <dgm:t>
        <a:bodyPr/>
        <a:lstStyle/>
        <a:p>
          <a:endParaRPr lang="it-IT"/>
        </a:p>
      </dgm:t>
    </dgm:pt>
    <dgm:pt modelId="{576D8096-F5B6-D647-830D-2D0DD02711A6}" type="pres">
      <dgm:prSet presAssocID="{91E138F9-26D8-D34E-9E92-2D7523E26134}" presName="childText" presStyleLbl="revTx" presStyleIdx="0" presStyleCnt="2">
        <dgm:presLayoutVars>
          <dgm:bulletEnabled val="1"/>
        </dgm:presLayoutVars>
      </dgm:prSet>
      <dgm:spPr/>
      <dgm:t>
        <a:bodyPr/>
        <a:lstStyle/>
        <a:p>
          <a:endParaRPr lang="it-IT"/>
        </a:p>
      </dgm:t>
    </dgm:pt>
    <dgm:pt modelId="{BF47D704-B560-D24A-BC01-17C0F9968526}" type="pres">
      <dgm:prSet presAssocID="{AFE58ED1-A999-554B-A70B-EC992FA86A5D}" presName="parentText" presStyleLbl="node1" presStyleIdx="1" presStyleCnt="2" custScaleY="40371" custLinFactNeighborX="12345" custLinFactNeighborY="14800">
        <dgm:presLayoutVars>
          <dgm:chMax val="0"/>
          <dgm:bulletEnabled val="1"/>
        </dgm:presLayoutVars>
      </dgm:prSet>
      <dgm:spPr/>
      <dgm:t>
        <a:bodyPr/>
        <a:lstStyle/>
        <a:p>
          <a:endParaRPr lang="it-IT"/>
        </a:p>
      </dgm:t>
    </dgm:pt>
    <dgm:pt modelId="{52B76F64-6414-054C-B0B2-A7436CFAC0B9}" type="pres">
      <dgm:prSet presAssocID="{AFE58ED1-A999-554B-A70B-EC992FA86A5D}" presName="childText" presStyleLbl="revTx" presStyleIdx="1" presStyleCnt="2" custLinFactNeighborY="20536">
        <dgm:presLayoutVars>
          <dgm:bulletEnabled val="1"/>
        </dgm:presLayoutVars>
      </dgm:prSet>
      <dgm:spPr/>
      <dgm:t>
        <a:bodyPr/>
        <a:lstStyle/>
        <a:p>
          <a:endParaRPr lang="it-IT"/>
        </a:p>
      </dgm:t>
    </dgm:pt>
  </dgm:ptLst>
  <dgm:cxnLst>
    <dgm:cxn modelId="{03822346-67D5-2347-B980-3DEC80D0E512}" srcId="{91E138F9-26D8-D34E-9E92-2D7523E26134}" destId="{E9802A18-98FD-5B4B-9E9C-4D85198663F9}" srcOrd="2" destOrd="0" parTransId="{5C4945C8-60BC-1E46-8A45-AD848867567C}" sibTransId="{294793F3-FFAA-5544-BAD8-656292EDE9A6}"/>
    <dgm:cxn modelId="{28C5CCC5-619D-244C-8FE7-9C09C3E8CE5C}" srcId="{2EFEB28F-90DD-E348-9A7C-AF0F0DEB5D2A}" destId="{AFE58ED1-A999-554B-A70B-EC992FA86A5D}" srcOrd="1" destOrd="0" parTransId="{6F597E1D-C3EF-5A49-9FBD-FD6AC1644D97}" sibTransId="{091F2E7E-0C81-024D-8A08-D6E61AE1CA31}"/>
    <dgm:cxn modelId="{349F4687-EB02-AA4E-89B1-C3AFD484922B}" type="presOf" srcId="{779191B4-3A58-444E-9222-13BDF4ADE1F2}" destId="{576D8096-F5B6-D647-830D-2D0DD02711A6}" srcOrd="0" destOrd="1" presId="urn:microsoft.com/office/officeart/2005/8/layout/vList2"/>
    <dgm:cxn modelId="{32547384-E352-6E47-AE4D-016AA305F9BE}" type="presOf" srcId="{6A886BC3-FBAC-DE44-AFCA-0099FC2D5C3D}" destId="{576D8096-F5B6-D647-830D-2D0DD02711A6}" srcOrd="0" destOrd="0" presId="urn:microsoft.com/office/officeart/2005/8/layout/vList2"/>
    <dgm:cxn modelId="{FE289152-3F86-4240-8459-BA61A910746C}" srcId="{AFE58ED1-A999-554B-A70B-EC992FA86A5D}" destId="{907D016F-753C-094E-B24E-21F684BA2274}" srcOrd="2" destOrd="0" parTransId="{9B45E753-B22F-EE46-BE5F-184B942C7B33}" sibTransId="{5743CB05-8552-604E-9B0D-647952717148}"/>
    <dgm:cxn modelId="{023B23EF-CCD6-6243-94C4-183B0C0B107D}" srcId="{2EFEB28F-90DD-E348-9A7C-AF0F0DEB5D2A}" destId="{91E138F9-26D8-D34E-9E92-2D7523E26134}" srcOrd="0" destOrd="0" parTransId="{6BE3256B-7088-FE49-925F-3048DDDFA7F1}" sibTransId="{3E2B434C-A39E-9840-82FE-A35D9F8DFD31}"/>
    <dgm:cxn modelId="{680D88DC-48CA-F845-8305-C83082042D37}" srcId="{AFE58ED1-A999-554B-A70B-EC992FA86A5D}" destId="{0D18BAF0-259C-C743-A2DE-D7D821754103}" srcOrd="0" destOrd="0" parTransId="{65EBFAA1-1D3E-2949-9F23-DB1048BF09F3}" sibTransId="{CA659A4A-614F-134A-AE4C-FB4D8818DD48}"/>
    <dgm:cxn modelId="{F23F8B6A-E94D-E64A-A2CF-78559A69C1DF}" type="presOf" srcId="{0D18BAF0-259C-C743-A2DE-D7D821754103}" destId="{52B76F64-6414-054C-B0B2-A7436CFAC0B9}" srcOrd="0" destOrd="0" presId="urn:microsoft.com/office/officeart/2005/8/layout/vList2"/>
    <dgm:cxn modelId="{7880DE25-1D18-744B-8E70-AC0BB4079BE1}" srcId="{AFE58ED1-A999-554B-A70B-EC992FA86A5D}" destId="{F5EFFEDA-EDB8-5D4C-9D83-92E6F2BA5A6D}" srcOrd="1" destOrd="0" parTransId="{455BDF3A-EA77-4F41-B977-7374E17EB7E1}" sibTransId="{1CCFE8C9-A0D2-7645-A4A3-0E6D6009BD61}"/>
    <dgm:cxn modelId="{548C7C5B-CA96-6146-A9B7-2C3F521B0806}" type="presOf" srcId="{F5EFFEDA-EDB8-5D4C-9D83-92E6F2BA5A6D}" destId="{52B76F64-6414-054C-B0B2-A7436CFAC0B9}" srcOrd="0" destOrd="1" presId="urn:microsoft.com/office/officeart/2005/8/layout/vList2"/>
    <dgm:cxn modelId="{94747F2D-CC64-0C46-BFE7-42CCF3A1C2A9}" type="presOf" srcId="{E9802A18-98FD-5B4B-9E9C-4D85198663F9}" destId="{576D8096-F5B6-D647-830D-2D0DD02711A6}" srcOrd="0" destOrd="2" presId="urn:microsoft.com/office/officeart/2005/8/layout/vList2"/>
    <dgm:cxn modelId="{510BCAB7-3DCE-314E-AF17-20642E8827A2}" type="presOf" srcId="{AFE58ED1-A999-554B-A70B-EC992FA86A5D}" destId="{BF47D704-B560-D24A-BC01-17C0F9968526}" srcOrd="0" destOrd="0" presId="urn:microsoft.com/office/officeart/2005/8/layout/vList2"/>
    <dgm:cxn modelId="{4FF4CA60-6057-BA48-926F-BD69DF608076}" type="presOf" srcId="{907D016F-753C-094E-B24E-21F684BA2274}" destId="{52B76F64-6414-054C-B0B2-A7436CFAC0B9}" srcOrd="0" destOrd="2" presId="urn:microsoft.com/office/officeart/2005/8/layout/vList2"/>
    <dgm:cxn modelId="{24FA1516-DDDC-4542-A11A-225F0A8A21DC}" type="presOf" srcId="{2EFEB28F-90DD-E348-9A7C-AF0F0DEB5D2A}" destId="{36733DE8-8F21-B744-916D-F529364F9AE8}" srcOrd="0" destOrd="0" presId="urn:microsoft.com/office/officeart/2005/8/layout/vList2"/>
    <dgm:cxn modelId="{B1BD0E1D-7491-4A4C-A779-7973FC4A69F5}" srcId="{91E138F9-26D8-D34E-9E92-2D7523E26134}" destId="{6A886BC3-FBAC-DE44-AFCA-0099FC2D5C3D}" srcOrd="0" destOrd="0" parTransId="{2CB72B4D-74CF-F74E-975C-ADCCF855EB31}" sibTransId="{38323C6B-EC67-BA47-B6BB-CD2798B998CC}"/>
    <dgm:cxn modelId="{277A094A-8B42-5F41-96E3-962DA69DECEA}" type="presOf" srcId="{91E138F9-26D8-D34E-9E92-2D7523E26134}" destId="{9B7B1FDE-6F26-DF45-8F6D-D9A0953C3E85}" srcOrd="0" destOrd="0" presId="urn:microsoft.com/office/officeart/2005/8/layout/vList2"/>
    <dgm:cxn modelId="{FEB743AA-DF66-AA40-8E46-287D82A34DC5}" srcId="{91E138F9-26D8-D34E-9E92-2D7523E26134}" destId="{779191B4-3A58-444E-9222-13BDF4ADE1F2}" srcOrd="1" destOrd="0" parTransId="{E828D85E-964E-0D4F-89A7-F29021045DDD}" sibTransId="{02A9AF71-BED3-904D-828D-C2F3B060A3B3}"/>
    <dgm:cxn modelId="{7E4721CD-41CD-BE40-899D-2766485C53C0}" type="presParOf" srcId="{36733DE8-8F21-B744-916D-F529364F9AE8}" destId="{9B7B1FDE-6F26-DF45-8F6D-D9A0953C3E85}" srcOrd="0" destOrd="0" presId="urn:microsoft.com/office/officeart/2005/8/layout/vList2"/>
    <dgm:cxn modelId="{7F20D8C4-4AAF-0E4C-B0EF-ECF55759544C}" type="presParOf" srcId="{36733DE8-8F21-B744-916D-F529364F9AE8}" destId="{576D8096-F5B6-D647-830D-2D0DD02711A6}" srcOrd="1" destOrd="0" presId="urn:microsoft.com/office/officeart/2005/8/layout/vList2"/>
    <dgm:cxn modelId="{B7B9AAAE-1A2B-D048-A928-01C9D987704E}" type="presParOf" srcId="{36733DE8-8F21-B744-916D-F529364F9AE8}" destId="{BF47D704-B560-D24A-BC01-17C0F9968526}" srcOrd="2" destOrd="0" presId="urn:microsoft.com/office/officeart/2005/8/layout/vList2"/>
    <dgm:cxn modelId="{AB86EAD2-813A-4C41-B34F-EDDB0D2A2481}" type="presParOf" srcId="{36733DE8-8F21-B744-916D-F529364F9AE8}" destId="{52B76F64-6414-054C-B0B2-A7436CFAC0B9}" srcOrd="3"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37842C7-6D34-4347-9966-E60BEE0BA113}">
      <dsp:nvSpPr>
        <dsp:cNvPr id="0" name=""/>
        <dsp:cNvSpPr/>
      </dsp:nvSpPr>
      <dsp:spPr>
        <a:xfrm>
          <a:off x="605387" y="907359"/>
          <a:ext cx="5303520" cy="2740826"/>
        </a:xfrm>
        <a:prstGeom prst="rect">
          <a:avLst/>
        </a:prstGeom>
        <a:solidFill>
          <a:schemeClr val="accent1">
            <a:tint val="50000"/>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0D38E21-EB56-4683-8525-CD131ADC53CC}">
      <dsp:nvSpPr>
        <dsp:cNvPr id="0" name=""/>
        <dsp:cNvSpPr/>
      </dsp:nvSpPr>
      <dsp:spPr>
        <a:xfrm>
          <a:off x="707136" y="1256379"/>
          <a:ext cx="2462784" cy="23447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7625" tIns="47625" rIns="47625" bIns="47625" numCol="1" spcCol="1270" anchor="t" anchorCtr="0">
          <a:noAutofit/>
        </a:bodyPr>
        <a:lstStyle/>
        <a:p>
          <a:pPr lvl="0" algn="l" defTabSz="1111250">
            <a:lnSpc>
              <a:spcPct val="90000"/>
            </a:lnSpc>
            <a:spcBef>
              <a:spcPct val="0"/>
            </a:spcBef>
            <a:spcAft>
              <a:spcPct val="35000"/>
            </a:spcAft>
          </a:pPr>
          <a:r>
            <a:rPr lang="it-IT" sz="2500" kern="1200" dirty="0"/>
            <a:t>Durata 24 mesi</a:t>
          </a:r>
        </a:p>
        <a:p>
          <a:pPr lvl="0" algn="l" defTabSz="1111250">
            <a:lnSpc>
              <a:spcPct val="90000"/>
            </a:lnSpc>
            <a:spcBef>
              <a:spcPct val="0"/>
            </a:spcBef>
            <a:spcAft>
              <a:spcPct val="35000"/>
            </a:spcAft>
          </a:pPr>
          <a:r>
            <a:rPr lang="it-IT" sz="2500" kern="1200" dirty="0"/>
            <a:t>Nessuna specifica geografica o per età</a:t>
          </a:r>
        </a:p>
      </dsp:txBody>
      <dsp:txXfrm>
        <a:off x="707136" y="1256379"/>
        <a:ext cx="2462784" cy="2344743"/>
      </dsp:txXfrm>
    </dsp:sp>
    <dsp:sp modelId="{0977E674-90A8-412F-9862-FC2DE3375F91}">
      <dsp:nvSpPr>
        <dsp:cNvPr id="0" name=""/>
        <dsp:cNvSpPr/>
      </dsp:nvSpPr>
      <dsp:spPr>
        <a:xfrm>
          <a:off x="3224784" y="1256379"/>
          <a:ext cx="2462784" cy="23447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7625" tIns="47625" rIns="47625" bIns="47625" numCol="1" spcCol="1270" anchor="t" anchorCtr="0">
          <a:noAutofit/>
        </a:bodyPr>
        <a:lstStyle/>
        <a:p>
          <a:pPr lvl="0" algn="l" defTabSz="1111250">
            <a:lnSpc>
              <a:spcPct val="90000"/>
            </a:lnSpc>
            <a:spcBef>
              <a:spcPct val="0"/>
            </a:spcBef>
            <a:spcAft>
              <a:spcPct val="35000"/>
            </a:spcAft>
          </a:pPr>
          <a:r>
            <a:rPr lang="it-IT" sz="2500" kern="1200" dirty="0"/>
            <a:t>Riduzione del 3% dal 4° mese</a:t>
          </a:r>
        </a:p>
        <a:p>
          <a:pPr lvl="0" algn="l" defTabSz="1111250">
            <a:lnSpc>
              <a:spcPct val="90000"/>
            </a:lnSpc>
            <a:spcBef>
              <a:spcPct val="0"/>
            </a:spcBef>
            <a:spcAft>
              <a:spcPct val="35000"/>
            </a:spcAft>
          </a:pPr>
          <a:r>
            <a:rPr lang="it-IT" sz="2500" kern="1200" dirty="0">
              <a:solidFill>
                <a:srgbClr val="FF0000"/>
              </a:solidFill>
            </a:rPr>
            <a:t>Accredito contributivo </a:t>
          </a:r>
          <a:r>
            <a:rPr lang="it-IT" sz="2500" kern="1200" dirty="0" err="1">
              <a:solidFill>
                <a:srgbClr val="FF0000"/>
              </a:solidFill>
            </a:rPr>
            <a:t>max</a:t>
          </a:r>
          <a:r>
            <a:rPr lang="it-IT" sz="2500" kern="1200" dirty="0">
              <a:solidFill>
                <a:srgbClr val="FF0000"/>
              </a:solidFill>
            </a:rPr>
            <a:t> 1840 euro/mese</a:t>
          </a:r>
        </a:p>
      </dsp:txBody>
      <dsp:txXfrm>
        <a:off x="3224784" y="1256379"/>
        <a:ext cx="2462784" cy="2344743"/>
      </dsp:txXfrm>
    </dsp:sp>
    <dsp:sp modelId="{18A0F185-7153-4D37-A460-BBA6FC578440}">
      <dsp:nvSpPr>
        <dsp:cNvPr id="0" name=""/>
        <dsp:cNvSpPr/>
      </dsp:nvSpPr>
      <dsp:spPr>
        <a:xfrm>
          <a:off x="0" y="387336"/>
          <a:ext cx="1036320" cy="1036320"/>
        </a:xfrm>
        <a:prstGeom prst="plus">
          <a:avLst>
            <a:gd name="adj" fmla="val 328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72FE717-4D23-42FD-86A0-2A641937AD2E}">
      <dsp:nvSpPr>
        <dsp:cNvPr id="0" name=""/>
        <dsp:cNvSpPr/>
      </dsp:nvSpPr>
      <dsp:spPr>
        <a:xfrm>
          <a:off x="5120640" y="760022"/>
          <a:ext cx="975360" cy="334247"/>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7577725-9304-48D1-A1B1-61709E87DD1E}">
      <dsp:nvSpPr>
        <dsp:cNvPr id="0" name=""/>
        <dsp:cNvSpPr/>
      </dsp:nvSpPr>
      <dsp:spPr>
        <a:xfrm>
          <a:off x="3200400" y="1261393"/>
          <a:ext cx="609" cy="2239456"/>
        </a:xfrm>
        <a:prstGeom prst="line">
          <a:avLst/>
        </a:prstGeom>
        <a:noFill/>
        <a:ln w="127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3.xml><?xml version="1.0" encoding="utf-8"?>
<dgm:layoutDef xmlns:dgm="http://schemas.openxmlformats.org/drawingml/2006/diagram" xmlns:a="http://schemas.openxmlformats.org/drawingml/2006/main" uniqueId="urn:microsoft.com/office/officeart/2009/3/layout/PlusandMinus">
  <dgm:title val=""/>
  <dgm:desc val=""/>
  <dgm:catLst>
    <dgm:cat type="relationship" pri="3600"/>
  </dgm:catLst>
  <dgm:samp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clrData>
  <dgm:layoutNode name="Name0">
    <dgm:varLst>
      <dgm:chMax val="2"/>
      <dgm:chPref val="2"/>
      <dgm:dir/>
      <dgm:animOne/>
      <dgm:resizeHandles val="exact"/>
    </dgm:varLst>
    <dgm:alg type="composite">
      <dgm:param type="ar" val="1.8238"/>
    </dgm:alg>
    <dgm:shape xmlns:r="http://schemas.openxmlformats.org/officeDocument/2006/relationships" r:blip="">
      <dgm:adjLst/>
    </dgm:shape>
    <dgm:choose name="Name1">
      <dgm:if name="Name2" func="var" arg="dir" op="equ" val="norm">
        <dgm:constrLst>
          <dgm:constr type="primFontSz" for="des" ptType="node" op="equ" val="65"/>
          <dgm:constr type="l" for="ch" forName="Background" refType="w" fact="0.09"/>
          <dgm:constr type="t" for="ch" forName="Background" refType="h" fact="0.1641"/>
          <dgm:constr type="w" for="ch" forName="Background" refType="w" fact="0.87"/>
          <dgm:constr type="h" for="ch" forName="Background" refType="h" fact="0.82"/>
          <dgm:constr type="l" for="ch" forName="ParentText1" refType="w" fact="0.116"/>
          <dgm:constr type="t" for="ch" forName="ParentText1" refType="h" fact="0.26"/>
          <dgm:constr type="w" for="ch" forName="ParentText1" refType="w" fact="0.404"/>
          <dgm:constr type="h" for="ch" forName="ParentText1" refType="h" fact="0.7015"/>
          <dgm:constr type="l" for="ch" forName="ParentText2" refType="w" fact="0.529"/>
          <dgm:constr type="t" for="ch" forName="ParentText2" refType="h" fact="0.26"/>
          <dgm:constr type="w" for="ch" forName="ParentText2" refType="w" fact="0.404"/>
          <dgm:constr type="h" for="ch" forName="ParentText2" refType="h" fact="0.7015"/>
          <dgm:constr type="l" for="ch" forName="Plus" refType="w" fact="0"/>
          <dgm:constr type="t" for="ch" forName="Plus" refType="h" fact="0"/>
          <dgm:constr type="w" for="ch" forName="Plus" refType="w" fact="0.17"/>
          <dgm:constr type="h" for="ch" forName="Plus" refType="w" refFor="ch" refForName="Plus"/>
          <dgm:constr type="l" for="ch" forName="Minus" refType="w" fact="0.84"/>
          <dgm:constr type="t" for="ch" forName="Minus" refType="h" fact="0.1115"/>
          <dgm:constr type="w" for="ch" forName="Minus" refType="w" fact="0.16"/>
          <dgm:constr type="h" for="ch" forName="Minus" refType="h" fact="0.1"/>
          <dgm:constr type="l" for="ch" forName="Divider" refType="w" fact="0.525"/>
          <dgm:constr type="t" for="ch" forName="Divider" refType="h" fact="0.2615"/>
          <dgm:constr type="w" for="ch" forName="Divider" refType="w" fact="0.0001"/>
          <dgm:constr type="h" for="ch" forName="Divider" refType="h" fact="0.67"/>
        </dgm:constrLst>
      </dgm:if>
      <dgm:else name="Name3">
        <dgm:constrLst>
          <dgm:constr type="primFontSz" for="des" ptType="node" op="equ" val="65"/>
          <dgm:constr type="r" for="ch" forName="Background" refType="w" fact="-0.09"/>
          <dgm:constr type="t" for="ch" forName="Background" refType="h" fact="0.1641"/>
          <dgm:constr type="w" for="ch" forName="Background" refType="w" fact="0.87"/>
          <dgm:constr type="h" for="ch" forName="Background" refType="h" fact="0.82"/>
          <dgm:constr type="r" for="ch" forName="ParentText1" refType="w" fact="-0.116"/>
          <dgm:constr type="t" for="ch" forName="ParentText1" refType="h" fact="0.26"/>
          <dgm:constr type="w" for="ch" forName="ParentText1" refType="w" fact="0.404"/>
          <dgm:constr type="h" for="ch" forName="ParentText1" refType="h" fact="0.7015"/>
          <dgm:constr type="r" for="ch" forName="ParentText2" refType="w" fact="-0.529"/>
          <dgm:constr type="t" for="ch" forName="ParentText2" refType="h" fact="0.26"/>
          <dgm:constr type="w" for="ch" forName="ParentText2" refType="w" fact="0.404"/>
          <dgm:constr type="h" for="ch" forName="ParentText2" refType="h" fact="0.7015"/>
          <dgm:constr type="r" for="ch" forName="Plus" refType="w" fact="0"/>
          <dgm:constr type="t" for="ch" forName="Plus" refType="h" fact="0"/>
          <dgm:constr type="w" for="ch" forName="Plus" refType="w" fact="0.17"/>
          <dgm:constr type="h" for="ch" forName="Plus" refType="w" refFor="ch" refForName="Plus"/>
          <dgm:constr type="r" for="ch" forName="Minus" refType="w" fact="-0.84"/>
          <dgm:constr type="t" for="ch" forName="Minus" refType="h" fact="0.1115"/>
          <dgm:constr type="w" for="ch" forName="Minus" refType="w" fact="0.16"/>
          <dgm:constr type="h" for="ch" forName="Minus" refType="h" fact="0.1"/>
          <dgm:constr type="r" for="ch" forName="Divider" refType="w" fact="-0.525"/>
          <dgm:constr type="t" for="ch" forName="Divider" refType="h" fact="0.2615"/>
          <dgm:constr type="w" for="ch" forName="Divider" refType="w" fact="0.0001"/>
          <dgm:constr type="h" for="ch" forName="Divider" refType="h" fact="0.67"/>
        </dgm:constrLst>
      </dgm:else>
    </dgm:choose>
    <dgm:layoutNode name="Background" styleLbl="bgImgPlace1">
      <dgm:alg type="sp"/>
      <dgm:shape xmlns:r="http://schemas.openxmlformats.org/officeDocument/2006/relationships" type="rect" r:blip="">
        <dgm:adjLst/>
      </dgm:shape>
      <dgm:presOf/>
    </dgm:layoutNode>
    <dgm:layoutNode name="ParentText1"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ch desOrSelf" ptType="node node" st="1 1" cnt="1 0"/>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name="ParentText2"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ch desOrSelf" ptType="node node" st="2 1" cnt="1 0"/>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name="Plus" styleLbl="alignNode1">
      <dgm:alg type="sp"/>
      <dgm:shape xmlns:r="http://schemas.openxmlformats.org/officeDocument/2006/relationships" type="plus" r:blip="">
        <dgm:adjLst>
          <dgm:adj idx="1" val="0.3281"/>
        </dgm:adjLst>
      </dgm:shape>
      <dgm:presOf/>
    </dgm:layoutNode>
    <dgm:layoutNode name="Minus" styleLbl="alignNode1">
      <dgm:alg type="sp"/>
      <dgm:shape xmlns:r="http://schemas.openxmlformats.org/officeDocument/2006/relationships" type="rect" r:blip="">
        <dgm:adjLst/>
      </dgm:shape>
      <dgm:presOf/>
    </dgm:layoutNode>
    <dgm:layoutNode name="Divider" styleLbl="parChTrans1D1">
      <dgm:alg type="sp"/>
      <dgm:shape xmlns:r="http://schemas.openxmlformats.org/officeDocument/2006/relationships" type="line" r:blip="">
        <dgm:adjLst/>
      </dgm:shape>
      <dgm:presOf/>
    </dgm:layoutNode>
  </dgm:layoutNode>
</dgm:layoutDef>
</file>

<file path=ppt/diagrams/layout4.xml><?xml version="1.0" encoding="utf-8"?>
<dgm:layoutDef xmlns:dgm="http://schemas.openxmlformats.org/drawingml/2006/diagram" xmlns:a="http://schemas.openxmlformats.org/drawingml/2006/main" uniqueId="urn:microsoft.com/office/officeart/2009/layout/ReverseList">
  <dgm:title val=""/>
  <dgm:desc val=""/>
  <dgm:catLst>
    <dgm:cat type="relationship" pri="3800"/>
  </dgm:catLst>
  <dgm:samp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clrData>
  <dgm:layoutNode name="Name0">
    <dgm:varLst>
      <dgm:chMax val="2"/>
      <dgm:chPref val="2"/>
      <dgm:animLvl val="lvl"/>
    </dgm:varLst>
    <dgm:choose name="Name1">
      <dgm:if name="Name2" axis="ch" ptType="node" func="cnt" op="lte" val="1">
        <dgm:alg type="composite">
          <dgm:param type="ar" val="0.9993"/>
        </dgm:alg>
      </dgm:if>
      <dgm:else name="Name3">
        <dgm:alg type="composite">
          <dgm:param type="ar" val="0.8036"/>
        </dgm:alg>
      </dgm:else>
    </dgm:choose>
    <dgm:shape xmlns:r="http://schemas.openxmlformats.org/officeDocument/2006/relationships" r:blip="">
      <dgm:adjLst/>
    </dgm:shape>
    <dgm:choose name="Name4">
      <dgm:if name="Name5" axis="ch" ptType="node" func="cnt" op="lte" val="1">
        <dgm:constrLst>
          <dgm:constr type="primFontSz" for="des" ptType="node" op="equ" val="65"/>
          <dgm:constr type="l" for="ch" forName="LeftNode" refType="w" fact="0"/>
          <dgm:constr type="t" for="ch" forName="LeftNode" refType="h" fact="0.25"/>
          <dgm:constr type="w" for="ch" forName="LeftNode" refType="w" fact="0.5"/>
          <dgm:constr type="h" for="ch" forName="LeftNode" refType="h"/>
          <dgm:constr type="l" for="ch" forName="LeftText" refType="w" fact="0"/>
          <dgm:constr type="t" for="ch" forName="LeftText" refType="h" fact="0.25"/>
          <dgm:constr type="w" for="ch" forName="LeftText" refType="w" fact="0.5"/>
          <dgm:constr type="h" for="ch" forName="LeftText" refType="h"/>
        </dgm:constrLst>
      </dgm:if>
      <dgm:else name="Name6">
        <dgm:constrLst>
          <dgm:constr type="primFontSz" for="des" ptType="node" op="equ" val="65"/>
          <dgm:constr type="l" for="ch" forName="LeftNode" refType="w" fact="0"/>
          <dgm:constr type="t" for="ch" forName="LeftNode" refType="h" fact="0.1786"/>
          <dgm:constr type="w" for="ch" forName="LeftNode" refType="w" fact="0.4889"/>
          <dgm:constr type="h" for="ch" forName="LeftNode" refType="h" fact="0.6429"/>
          <dgm:constr type="l" for="ch" forName="LeftText" refType="w" fact="0"/>
          <dgm:constr type="t" for="ch" forName="LeftText" refType="h" fact="0.1786"/>
          <dgm:constr type="w" for="ch" forName="LeftText" refType="w" fact="0.4889"/>
          <dgm:constr type="h" for="ch" forName="LeftText" refType="h" fact="0.6429"/>
          <dgm:constr type="l" for="ch" forName="RightNode" refType="w" fact="0.5111"/>
          <dgm:constr type="t" for="ch" forName="RightNode" refType="h" fact="0.1786"/>
          <dgm:constr type="w" for="ch" forName="RightNode" refType="w" fact="0.4889"/>
          <dgm:constr type="h" for="ch" forName="RightNode" refType="h" fact="0.6429"/>
          <dgm:constr type="l" for="ch" forName="RightText" refType="w" fact="0.5111"/>
          <dgm:constr type="t" for="ch" forName="RightText" refType="h" fact="0.1786"/>
          <dgm:constr type="w" for="ch" forName="RightText" refType="w" fact="0.4889"/>
          <dgm:constr type="h" for="ch" forName="RightText" refType="h" fact="0.6429"/>
          <dgm:constr type="l" for="ch" forName="TopArrow" refType="w" fact="0.2444"/>
          <dgm:constr type="t" for="ch" forName="TopArrow" refType="h" fact="0"/>
          <dgm:constr type="w" for="ch" forName="TopArrow" refType="w" fact="0.5111"/>
          <dgm:constr type="h" for="ch" forName="TopArrow" refType="h" fact="0.4107"/>
          <dgm:constr type="l" for="ch" forName="BottomArrow" refType="w" fact="0.2444"/>
          <dgm:constr type="t" for="ch" forName="BottomArrow" refType="h" fact="0.5893"/>
          <dgm:constr type="w" for="ch" forName="BottomArrow" refType="w" fact="0.5111"/>
          <dgm:constr type="h" for="ch" forName="BottomArrow" refType="h" fact="0.4107"/>
        </dgm:constrLst>
      </dgm:else>
    </dgm:choose>
    <dgm:choose name="Name7">
      <dgm:if name="Name8" axis="ch" ptType="node" func="cnt" op="gte" val="1">
        <dgm:layoutNode name="LeftText" styleLbl="revTx" moveWith="LeftNode">
          <dgm:varLst>
            <dgm:bulletEnabled val="1"/>
          </dgm:varLst>
          <dgm:alg type="tx">
            <dgm:param type="txAnchorVert" val="t"/>
            <dgm:param type="parTxLTRAlign" val="l"/>
          </dgm:alg>
          <dgm:choose name="Name9">
            <dgm:if name="Name10" axis="ch" ptType="node" func="cnt" op="lte" val="1">
              <dgm:shape xmlns:r="http://schemas.openxmlformats.org/officeDocument/2006/relationships" type="roundRect" r:blip="" hideGeom="1">
                <dgm:adjLst>
                  <dgm:adj idx="1" val="0.1667"/>
                  <dgm:adj idx="2" val="0"/>
                </dgm:adjLst>
              </dgm:shape>
              <dgm:presOf axis="ch desOrSelf" ptType="node node" st="1 1" cnt="1 0"/>
              <dgm:constrLst>
                <dgm:constr type="lMarg" refType="primFontSz" fact="0.3"/>
                <dgm:constr type="rMarg" refType="primFontSz" fact="0.3"/>
                <dgm:constr type="tMarg" refType="primFontSz" fact="0.5"/>
                <dgm:constr type="bMarg" refType="primFontSz" fact="0.5"/>
              </dgm:constrLst>
            </dgm:if>
            <dgm:else name="Name11">
              <dgm:shape xmlns:r="http://schemas.openxmlformats.org/officeDocument/2006/relationships" rot="270" type="round2SameRect" r:blip="" hideGeom="1">
                <dgm:adjLst>
                  <dgm:adj idx="1" val="0.1667"/>
                  <dgm:adj idx="2" val="0"/>
                </dgm:adjLst>
              </dgm:shape>
              <dgm:presOf axis="ch desOrSelf" ptType="node node" st="1 1" cnt="1 0"/>
              <dgm:constrLst>
                <dgm:constr type="lMarg" refType="primFontSz" fact="0.3"/>
                <dgm:constr type="rMarg" refType="primFontSz" fact="0.45"/>
                <dgm:constr type="tMarg" refType="primFontSz" fact="0.5"/>
                <dgm:constr type="bMarg" refType="primFontSz" fact="0.5"/>
              </dgm:constrLst>
            </dgm:else>
          </dgm:choose>
          <dgm:ruleLst>
            <dgm:rule type="primFontSz" val="5" fact="NaN" max="NaN"/>
          </dgm:ruleLst>
        </dgm:layoutNode>
        <dgm:layoutNode name="LeftNode" styleLbl="bgImgPlace1">
          <dgm:varLst>
            <dgm:chMax val="2"/>
            <dgm:chPref val="2"/>
          </dgm:varLst>
          <dgm:alg type="sp"/>
          <dgm:choose name="Name12">
            <dgm:if name="Name13" axis="ch" ptType="node" func="cnt" op="lte" val="1">
              <dgm:shape xmlns:r="http://schemas.openxmlformats.org/officeDocument/2006/relationships" type="roundRect" r:blip="">
                <dgm:adjLst>
                  <dgm:adj idx="1" val="0.1667"/>
                  <dgm:adj idx="2" val="0"/>
                </dgm:adjLst>
              </dgm:shape>
            </dgm:if>
            <dgm:else name="Name14">
              <dgm:shape xmlns:r="http://schemas.openxmlformats.org/officeDocument/2006/relationships" rot="270" type="round2SameRect" r:blip="">
                <dgm:adjLst>
                  <dgm:adj idx="1" val="0.1667"/>
                  <dgm:adj idx="2" val="0"/>
                </dgm:adjLst>
              </dgm:shape>
            </dgm:else>
          </dgm:choose>
          <dgm:presOf axis="ch desOrSelf" ptType="node node" st="1 1" cnt="1 0"/>
        </dgm:layoutNode>
        <dgm:choose name="Name15">
          <dgm:if name="Name16" axis="ch" ptType="node" func="cnt" op="gte" val="2">
            <dgm:layoutNode name="RightText" styleLbl="revTx" moveWith="RightNode">
              <dgm:varLst>
                <dgm:bulletEnabled val="1"/>
              </dgm:varLst>
              <dgm:alg type="tx">
                <dgm:param type="txAnchorVert" val="t"/>
                <dgm:param type="parTxLTRAlign" val="l"/>
              </dgm:alg>
              <dgm:shape xmlns:r="http://schemas.openxmlformats.org/officeDocument/2006/relationships" rot="90" type="round2SameRect" r:blip="" hideGeom="1">
                <dgm:adjLst>
                  <dgm:adj idx="1" val="0.1667"/>
                  <dgm:adj idx="2" val="0"/>
                </dgm:adjLst>
              </dgm:shape>
              <dgm:presOf axis="ch desOrSelf" ptType="node node" st="2 1" cnt="1 0"/>
              <dgm:constrLst>
                <dgm:constr type="lMarg" refType="primFontSz" fact="0.45"/>
                <dgm:constr type="rMarg" refType="primFontSz" fact="0.3"/>
                <dgm:constr type="tMarg" refType="primFontSz" fact="0.5"/>
                <dgm:constr type="bMarg" refType="primFontSz" fact="0.5"/>
              </dgm:constrLst>
              <dgm:ruleLst>
                <dgm:rule type="primFontSz" val="5" fact="NaN" max="NaN"/>
              </dgm:ruleLst>
            </dgm:layoutNode>
            <dgm:layoutNode name="RightNode" styleLbl="bgImgPlace1">
              <dgm:varLst>
                <dgm:chMax val="0"/>
                <dgm:chPref val="0"/>
              </dgm:varLst>
              <dgm:alg type="sp"/>
              <dgm:shape xmlns:r="http://schemas.openxmlformats.org/officeDocument/2006/relationships" rot="90" type="round2SameRect" r:blip="">
                <dgm:adjLst>
                  <dgm:adj idx="1" val="0.1667"/>
                  <dgm:adj idx="2" val="0"/>
                </dgm:adjLst>
              </dgm:shape>
              <dgm:presOf axis="ch desOrSelf" ptType="node node" st="2 1" cnt="1 0"/>
            </dgm:layoutNode>
            <dgm:layoutNode name="TopArrow">
              <dgm:alg type="sp"/>
              <dgm:shape xmlns:r="http://schemas.openxmlformats.org/officeDocument/2006/relationships" type="circularArrow" r:blip="">
                <dgm:adjLst>
                  <dgm:adj idx="1" val="0.125"/>
                  <dgm:adj idx="2" val="19.0387"/>
                  <dgm:adj idx="3" val="-19.0387"/>
                  <dgm:adj idx="4" val="180"/>
                  <dgm:adj idx="5" val="0.125"/>
                </dgm:adjLst>
              </dgm:shape>
              <dgm:presOf/>
            </dgm:layoutNode>
            <dgm:layoutNode name="BottomArrow">
              <dgm:alg type="sp"/>
              <dgm:shape xmlns:r="http://schemas.openxmlformats.org/officeDocument/2006/relationships" rot="180" type="circularArrow" r:blip="">
                <dgm:adjLst>
                  <dgm:adj idx="1" val="0.125"/>
                  <dgm:adj idx="2" val="19.0387"/>
                  <dgm:adj idx="3" val="-19.0387"/>
                  <dgm:adj idx="4" val="180"/>
                  <dgm:adj idx="5" val="0.125"/>
                </dgm:adjLst>
              </dgm:shape>
              <dgm:presOf/>
            </dgm:layoutNode>
          </dgm:if>
          <dgm:else name="Name17"/>
        </dgm:choose>
      </dgm:if>
      <dgm:else name="Name18"/>
    </dgm:choose>
  </dgm:layoutNode>
</dgm:layoutDef>
</file>

<file path=ppt/diagrams/layout5.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hProcess4">
  <dgm:title val=""/>
  <dgm:desc val=""/>
  <dgm:catLst>
    <dgm:cat type="process"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composite"/>
    <dgm:shape xmlns:r="http://schemas.openxmlformats.org/officeDocument/2006/relationships" r:blip="">
      <dgm:adjLst/>
    </dgm:shape>
    <dgm:presOf/>
    <dgm:constrLst>
      <dgm:constr type="w" for="ch" forName="tSp" refType="w"/>
      <dgm:constr type="h" for="ch" forName="tSp" refType="h" fact="0.15"/>
      <dgm:constr type="l" for="ch" forName="tSp"/>
      <dgm:constr type="t" for="ch" forName="tSp"/>
      <dgm:constr type="w" for="ch" forName="bSp" refType="w"/>
      <dgm:constr type="h" for="ch" forName="bSp" refType="h" fact="0.15"/>
      <dgm:constr type="l" for="ch" forName="bSp"/>
      <dgm:constr type="t" for="ch" forName="bSp" refType="h" fact="0.85"/>
      <dgm:constr type="w" for="ch" forName="process" refType="w"/>
      <dgm:constr type="h" for="ch" forName="process" refType="h" fact="0.7"/>
      <dgm:constr type="l" for="ch" forName="process"/>
      <dgm:constr type="t" for="ch" forName="process" refType="h" fact="0.15"/>
    </dgm:constrLst>
    <dgm:ruleLst/>
    <dgm:layoutNode name="tSp">
      <dgm:alg type="sp"/>
      <dgm:shape xmlns:r="http://schemas.openxmlformats.org/officeDocument/2006/relationships" r:blip="">
        <dgm:adjLst/>
      </dgm:shape>
      <dgm:presOf/>
      <dgm:constrLst/>
      <dgm:ruleLst/>
    </dgm:layoutNode>
    <dgm:layoutNode name="bSp">
      <dgm:alg type="sp"/>
      <dgm:shape xmlns:r="http://schemas.openxmlformats.org/officeDocument/2006/relationships" r:blip="">
        <dgm:adjLst/>
      </dgm:shape>
      <dgm:presOf/>
      <dgm:constrLst/>
      <dgm:ruleLst/>
    </dgm:layoutNode>
    <dgm:layoutNode name="process">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composite1" refType="w"/>
        <dgm:constr type="w" for="ch" forName="composite2" refType="w" refFor="ch" refForName="composite1" op="equ"/>
        <dgm:constr type="h" for="ch" forName="composite1" refType="h"/>
        <dgm:constr type="h" for="ch" forName="composite2" refType="h" refFor="ch" refForName="composite1" op="equ"/>
        <dgm:constr type="primFontSz" for="des" forName="parentNode1" val="65"/>
        <dgm:constr type="primFontSz" for="des" forName="parentNode2" refType="primFontSz" refFor="des" refForName="parentNode1" op="equ"/>
        <dgm:constr type="secFontSz" for="des" forName="childNode1tx" val="65"/>
        <dgm:constr type="secFontSz" for="des" forName="childNode2tx" refType="secFontSz" refFor="des" refForName="childNode1tx" op="equ"/>
        <dgm:constr type="w" for="des" ptType="sibTrans" refType="w" refFor="ch" refForName="composite1" op="equ" fact="0.05"/>
      </dgm:constrLst>
      <dgm:ruleLst/>
      <dgm:forEach name="Name4" axis="ch" ptType="node" step="2">
        <dgm:layoutNode name="composite1">
          <dgm:alg type="composite">
            <dgm:param type="ar" val="0.943"/>
          </dgm:alg>
          <dgm:shape xmlns:r="http://schemas.openxmlformats.org/officeDocument/2006/relationships" r:blip="">
            <dgm:adjLst/>
          </dgm:shape>
          <dgm:presOf/>
          <dgm:choose name="Name5">
            <dgm:if name="Name6" func="var" arg="dir" op="equ" val="norm">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dgm:constr type="w" for="ch" forName="childNode1tx" refType="w" fact="0.9"/>
                <dgm:constr type="h" for="ch" forName="childNode1tx" refType="h" fact="0.55"/>
                <dgm:constr type="t" for="ch" forName="childNode1tx" refType="h" fact="0.15"/>
                <dgm:constr type="l" for="ch" forName="childNode1tx"/>
                <dgm:constr type="w" for="ch" forName="parentNode1" refType="w" fact="0.8"/>
                <dgm:constr type="h" for="ch" forName="parentNode1" refType="h" fact="0.3"/>
                <dgm:constr type="t" for="ch" forName="parentNode1" refType="h" fact="0.7"/>
                <dgm:constr type="l" for="ch" forName="parentNode1" refType="w" fact="0.2"/>
                <dgm:constr type="w" for="ch" forName="connSite1" refType="w" fact="0.01"/>
                <dgm:constr type="h" for="ch" forName="connSite1" refType="h" fact="0.01"/>
                <dgm:constr type="t" for="ch" forName="connSite1"/>
                <dgm:constr type="l" for="ch" forName="connSite1" refType="w" fact="0.35"/>
              </dgm:constrLst>
            </dgm:if>
            <dgm:else name="Name7">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refType="w" fact="0.1"/>
                <dgm:constr type="w" for="ch" forName="childNode1tx" refType="w" fact="0.9"/>
                <dgm:constr type="h" for="ch" forName="childNode1tx" refType="h" fact="0.55"/>
                <dgm:constr type="t" for="ch" forName="childNode1tx" refType="h" fact="0.15"/>
                <dgm:constr type="l" for="ch" forName="childNode1tx" refType="w" fact="0.1"/>
                <dgm:constr type="w" for="ch" forName="parentNode1" refType="w" fact="0.8"/>
                <dgm:constr type="h" for="ch" forName="parentNode1" refType="h" fact="0.3"/>
                <dgm:constr type="t" for="ch" forName="parentNode1" refType="h" fact="0.7"/>
                <dgm:constr type="l" for="ch" forName="parentNode1"/>
                <dgm:constr type="w" for="ch" forName="connSite1" refType="w" fact="0.01"/>
                <dgm:constr type="h" for="ch" forName="connSite1" refType="h" fact="0.01"/>
                <dgm:constr type="t" for="ch" forName="connSite1"/>
                <dgm:constr type="l" for="ch" forName="connSite1" refType="w" fact="0.65"/>
              </dgm:constrLst>
            </dgm:else>
          </dgm:choose>
          <dgm:ruleLst/>
          <dgm:layoutNode name="dummyNode1">
            <dgm:alg type="sp"/>
            <dgm:shape xmlns:r="http://schemas.openxmlformats.org/officeDocument/2006/relationships" type="rect" r:blip="" hideGeom="1">
              <dgm:adjLst/>
            </dgm:shape>
            <dgm:presOf/>
            <dgm:constrLst/>
            <dgm:ruleLst/>
          </dgm:layoutNode>
          <dgm:layoutNode name="childNode1"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1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1" styleLbl="node1">
            <dgm:varLst>
              <dgm:chMax val="1"/>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1" moveWith="childNode1">
            <dgm:alg type="sp"/>
            <dgm:shape xmlns:r="http://schemas.openxmlformats.org/officeDocument/2006/relationships" r:blip="">
              <dgm:adjLst/>
            </dgm:shape>
            <dgm:presOf/>
            <dgm:constrLst/>
            <dgm:ruleLst/>
          </dgm:layoutNode>
        </dgm:layoutNode>
        <dgm:forEach name="Name8" axis="followSib" ptType="sibTrans" cnt="1">
          <dgm:layoutNode name="Name9">
            <dgm:alg type="conn">
              <dgm:param type="connRout" val="curve"/>
              <dgm:param type="srcNode" val="parentNode1"/>
              <dgm:param type="dstNode" val="connSite2"/>
              <dgm:param type="begPts" val="bCtr"/>
              <dgm:param type="endPts" val="bCtr"/>
            </dgm:alg>
            <dgm:shape xmlns:r="http://schemas.openxmlformats.org/officeDocument/2006/relationships" type="conn" r:blip="" zOrderOff="-2">
              <dgm:adjLst/>
            </dgm:shape>
            <dgm:presOf axis="self"/>
            <dgm:choose name="Name10">
              <dgm:if name="Name11" func="var" arg="dir" op="equ" val="norm">
                <dgm:constrLst>
                  <dgm:constr type="h" refType="w" fact="0.35"/>
                  <dgm:constr type="wArH" refType="h"/>
                  <dgm:constr type="hArH" refType="h"/>
                  <dgm:constr type="connDist"/>
                  <dgm:constr type="diam" refType="connDist" fact="-1.15"/>
                  <dgm:constr type="begPad"/>
                  <dgm:constr type="endPad"/>
                </dgm:constrLst>
              </dgm:if>
              <dgm:else name="Name12">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name="Name13" axis="followSib" ptType="node" cnt="1">
          <dgm:layoutNode name="composite2">
            <dgm:alg type="composite">
              <dgm:param type="ar" val="0.943"/>
            </dgm:alg>
            <dgm:shape xmlns:r="http://schemas.openxmlformats.org/officeDocument/2006/relationships" r:blip="">
              <dgm:adjLst/>
            </dgm:shape>
            <dgm:presOf/>
            <dgm:choose name="Name14">
              <dgm:if name="Name15" func="var" arg="dir" op="equ" val="norm">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dgm:constr type="w" for="ch" forName="childNode2tx" refType="w" fact="0.9"/>
                  <dgm:constr type="h" for="ch" forName="childNode2tx" refType="h" fact="0.55"/>
                  <dgm:constr type="t" for="ch" forName="childNode2tx" refType="h" fact="0.3"/>
                  <dgm:constr type="l" for="ch" forName="childNode2tx"/>
                  <dgm:constr type="w" for="ch" forName="parentNode2" refType="w" fact="0.8"/>
                  <dgm:constr type="h" for="ch" forName="parentNode2" refType="h" fact="0.3"/>
                  <dgm:constr type="t" for="ch" forName="parentNode2"/>
                  <dgm:constr type="l" for="ch" forName="parentNode2" refType="w" fact="0.2"/>
                  <dgm:constr type="w" for="ch" forName="connSite2" refType="w" fact="0.01"/>
                  <dgm:constr type="h" for="ch" forName="connSite2" refType="h" fact="0.01"/>
                  <dgm:constr type="t" for="ch" forName="connSite2" refType="h" fact="0.99"/>
                  <dgm:constr type="l" for="ch" forName="connSite2" refType="w" fact="0.25"/>
                </dgm:constrLst>
              </dgm:if>
              <dgm:else name="Name16">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refType="w" fact="0.1"/>
                  <dgm:constr type="w" for="ch" forName="childNode2tx" refType="w" fact="0.9"/>
                  <dgm:constr type="h" for="ch" forName="childNode2tx" refType="h" fact="0.55"/>
                  <dgm:constr type="t" for="ch" forName="childNode2tx" refType="h" fact="0.3"/>
                  <dgm:constr type="l" for="ch" forName="childNode2tx" refType="w" fact="0.1"/>
                  <dgm:constr type="w" for="ch" forName="parentNode2" refType="w" fact="0.8"/>
                  <dgm:constr type="h" for="ch" forName="parentNode2" refType="h" fact="0.3"/>
                  <dgm:constr type="t" for="ch" forName="parentNode2"/>
                  <dgm:constr type="l" for="ch" forName="parentNode2"/>
                  <dgm:constr type="w" for="ch" forName="connSite2" refType="w" fact="0.01"/>
                  <dgm:constr type="h" for="ch" forName="connSite2" refType="h" fact="0.01"/>
                  <dgm:constr type="t" for="ch" forName="connSite2" refType="h" fact="0.99"/>
                  <dgm:constr type="l" for="ch" forName="connSite2" refType="w" fact="0.85"/>
                </dgm:constrLst>
              </dgm:else>
            </dgm:choose>
            <dgm:ruleLst/>
            <dgm:layoutNode name="dummyNode2">
              <dgm:alg type="sp"/>
              <dgm:shape xmlns:r="http://schemas.openxmlformats.org/officeDocument/2006/relationships" type="rect" r:blip="" hideGeom="1">
                <dgm:adjLst/>
              </dgm:shape>
              <dgm:presOf/>
              <dgm:constrLst/>
              <dgm:ruleLst/>
            </dgm:layoutNode>
            <dgm:layoutNode name="childNode2"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2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2" styleLbl="node1">
              <dgm:varLst>
                <dgm:chMax val="0"/>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2" moveWith="childNode2">
              <dgm:alg type="sp"/>
              <dgm:shape xmlns:r="http://schemas.openxmlformats.org/officeDocument/2006/relationships" r:blip="">
                <dgm:adjLst/>
              </dgm:shape>
              <dgm:presOf/>
              <dgm:constrLst/>
              <dgm:ruleLst/>
            </dgm:layoutNode>
          </dgm:layoutNode>
          <dgm:forEach name="Name17" axis="followSib" ptType="sibTrans" cnt="1">
            <dgm:layoutNode name="Name18">
              <dgm:alg type="conn">
                <dgm:param type="connRout" val="curve"/>
                <dgm:param type="srcNode" val="parentNode2"/>
                <dgm:param type="dstNode" val="connSite1"/>
                <dgm:param type="begPts" val="tCtr"/>
                <dgm:param type="endPts" val="tCtr"/>
              </dgm:alg>
              <dgm:shape xmlns:r="http://schemas.openxmlformats.org/officeDocument/2006/relationships" type="conn" r:blip="" zOrderOff="-2">
                <dgm:adjLst/>
              </dgm:shape>
              <dgm:presOf axis="self"/>
              <dgm:choose name="Name19">
                <dgm:if name="Name20" func="var" arg="dir" op="equ" val="norm">
                  <dgm:constrLst>
                    <dgm:constr type="h" refType="w" fact="0.35"/>
                    <dgm:constr type="wArH" refType="h"/>
                    <dgm:constr type="hArH" refType="h"/>
                    <dgm:constr type="connDist"/>
                    <dgm:constr type="diam" refType="connDist" fact="1.15"/>
                    <dgm:constr type="begPad"/>
                    <dgm:constr type="endPad"/>
                  </dgm:constrLst>
                </dgm:if>
                <dgm:else name="Name21">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dgm:forEach>
    </dgm:layoutNode>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9/2/quickstyle/3d8">
  <dgm:title val=""/>
  <dgm:desc val=""/>
  <dgm:catLst>
    <dgm:cat type="3D" pri="11800"/>
  </dgm:catLst>
  <dgm:scene3d>
    <a:camera prst="perspectiveHeroicExtremeRightFacing" zoom="82000">
      <a:rot lat="21300000" lon="20400000" rev="180000"/>
    </a:camera>
    <a:lightRig rig="morning" dir="t">
      <a:rot lat="0" lon="0" rev="20400000"/>
    </a:lightRig>
  </dgm:scene3d>
  <dgm:styleLbl name="node0">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vennNode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tx1"/>
      </a:fontRef>
    </dgm:style>
  </dgm:styleLbl>
  <dgm:styleLbl name="alignNode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node3">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node4">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ImgPlace1">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dgm:scene3d>
    <dgm:sp3d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dgm:scene3d>
    <dgm:sp3d z="-30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dgm:scene3d>
    <dgm:sp3d z="-600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dgm:scene3d>
    <dgm:sp3d z="635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dgm:scene3d>
    <dgm:sp3d z="-1520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asst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asst2">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asst3">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1">
    <dgm:scene3d>
      <a:camera prst="orthographicFront"/>
      <a:lightRig rig="threePt" dir="t"/>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dgm:style>
  </dgm:styleLbl>
  <dgm:styleLbl name="conFgAcc1">
    <dgm:scene3d>
      <a:camera prst="orthographicFront"/>
      <a:lightRig rig="threePt" dir="t"/>
    </dgm:scene3d>
    <dgm:sp3d z="-152400" extrusionH="63500" prstMaterial="matte">
      <a:bevelT w="44450" h="6350" prst="relaxedInset"/>
      <a:contourClr>
        <a:schemeClr val="bg1"/>
      </a:contourClr>
    </dgm:sp3d>
    <dgm:txPr/>
    <dgm:style>
      <a:lnRef idx="0">
        <a:scrgbClr r="0" g="0" b="0"/>
      </a:lnRef>
      <a:fillRef idx="1">
        <a:scrgbClr r="0" g="0" b="0"/>
      </a:fillRef>
      <a:effectRef idx="0">
        <a:scrgbClr r="0" g="0" b="0"/>
      </a:effectRef>
      <a:fontRef idx="minor"/>
    </dgm:style>
  </dgm:styleLbl>
  <dgm:styleLbl name="alignAcc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dgm:style>
  </dgm:styleLbl>
  <dgm:styleLbl name="trAlignAcc1">
    <dgm:scene3d>
      <a:camera prst="orthographicFront"/>
      <a:lightRig rig="threePt" dir="t"/>
    </dgm:scene3d>
    <dgm:sp3d extrusionH="190500" prstMaterial="matte">
      <a:bevelT w="120650" h="38100"/>
      <a:bevelB w="120650" h="57150" prst="relaxedInset"/>
      <a:contourClr>
        <a:schemeClr val="bg1"/>
      </a:contourClr>
    </dgm:sp3d>
    <dgm:txPr/>
    <dgm:style>
      <a:lnRef idx="0">
        <a:scrgbClr r="0" g="0" b="0"/>
      </a:lnRef>
      <a:fillRef idx="1">
        <a:scrgbClr r="0" g="0" b="0"/>
      </a:fillRef>
      <a:effectRef idx="2">
        <a:scrgbClr r="0" g="0" b="0"/>
      </a:effectRef>
      <a:fontRef idx="minor"/>
    </dgm:style>
  </dgm:styleLbl>
  <dgm:styleLbl name="bgAcc1">
    <dgm:scene3d>
      <a:camera prst="orthographicFront"/>
      <a:lightRig rig="threePt" dir="t"/>
    </dgm:scene3d>
    <dgm:sp3d z="-152400" extrusionH="63500" prstMaterial="matte">
      <a:bevelT w="44450" h="6350" prst="relaxedInset"/>
      <a:contourClr>
        <a:schemeClr val="bg1"/>
      </a:contourClr>
    </dgm:sp3d>
    <dgm:txPr/>
    <dgm:style>
      <a:lnRef idx="0">
        <a:scrgbClr r="0" g="0" b="0"/>
      </a:lnRef>
      <a:fillRef idx="1">
        <a:scrgbClr r="0" g="0" b="0"/>
      </a:fillRef>
      <a:effectRef idx="0">
        <a:scrgbClr r="0" g="0" b="0"/>
      </a:effectRef>
      <a:fontRef idx="minor"/>
    </dgm:style>
  </dgm:styleLbl>
  <dgm:styleLbl name="solidFgAcc1">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dgm:style>
  </dgm:styleLbl>
  <dgm:styleLbl name="solidAlignAcc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dgm:style>
  </dgm:styleLbl>
  <dgm:styleLbl name="solidBgAcc1">
    <dgm:scene3d>
      <a:camera prst="orthographicFront"/>
      <a:lightRig rig="threePt" dir="t"/>
    </dgm:scene3d>
    <dgm:sp3d z="-152400" extrusionH="63500" prstMaterial="matte">
      <a:bevelT w="44450" h="6350" prst="relaxedInset"/>
      <a:contourClr>
        <a:schemeClr val="bg1"/>
      </a:contourClr>
    </dgm:sp3d>
    <dgm:txPr/>
    <dgm:style>
      <a:lnRef idx="0">
        <a:scrgbClr r="0" g="0" b="0"/>
      </a:lnRef>
      <a:fillRef idx="1">
        <a:scrgbClr r="0" g="0" b="0"/>
      </a:fillRef>
      <a:effectRef idx="0">
        <a:scrgbClr r="0" g="0" b="0"/>
      </a:effectRef>
      <a:fontRef idx="minor"/>
    </dgm:style>
  </dgm:styleLbl>
  <dgm:styleLbl name="fgAccFollowNode1">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dgm:style>
  </dgm:styleLbl>
  <dgm:styleLbl name="bgAccFollowNode1">
    <dgm:scene3d>
      <a:camera prst="orthographicFront"/>
      <a:lightRig rig="threePt" dir="t"/>
    </dgm:scene3d>
    <dgm:sp3d z="-152400" extrusionH="63500" prstMaterial="matte">
      <a:bevelT w="44450" h="6350" prst="relaxedInset"/>
      <a:contourClr>
        <a:schemeClr val="bg1"/>
      </a:contourClr>
    </dgm:sp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fgAcc2">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fgAcc3">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fgAcc4">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bgShp">
    <dgm:scene3d>
      <a:camera prst="orthographicFront"/>
      <a:lightRig rig="threePt" dir="t"/>
    </dgm:scene3d>
    <dgm:sp3d z="-152400" extrusionH="63500" prstMaterial="matte">
      <a:bevelT w="44450" h="6350" prst="relaxedInset"/>
      <a:contourClr>
        <a:schemeClr val="bg1"/>
      </a:contourClr>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9/2/quickstyle/3d8">
  <dgm:title val=""/>
  <dgm:desc val=""/>
  <dgm:catLst>
    <dgm:cat type="3D" pri="11800"/>
  </dgm:catLst>
  <dgm:scene3d>
    <a:camera prst="perspectiveHeroicExtremeRightFacing" zoom="82000">
      <a:rot lat="21300000" lon="20400000" rev="180000"/>
    </a:camera>
    <a:lightRig rig="morning" dir="t">
      <a:rot lat="0" lon="0" rev="20400000"/>
    </a:lightRig>
  </dgm:scene3d>
  <dgm:styleLbl name="node0">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vennNode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tx1"/>
      </a:fontRef>
    </dgm:style>
  </dgm:styleLbl>
  <dgm:styleLbl name="alignNode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node3">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node4">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ImgPlace1">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dgm:scene3d>
    <dgm:sp3d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dgm:scene3d>
    <dgm:sp3d z="-30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dgm:scene3d>
    <dgm:sp3d z="-600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dgm:scene3d>
    <dgm:sp3d z="635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dgm:scene3d>
    <dgm:sp3d z="-1520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asst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asst2">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asst3">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1">
    <dgm:scene3d>
      <a:camera prst="orthographicFront"/>
      <a:lightRig rig="threePt" dir="t"/>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dgm:style>
  </dgm:styleLbl>
  <dgm:styleLbl name="conFgAcc1">
    <dgm:scene3d>
      <a:camera prst="orthographicFront"/>
      <a:lightRig rig="threePt" dir="t"/>
    </dgm:scene3d>
    <dgm:sp3d z="-152400" extrusionH="63500" prstMaterial="matte">
      <a:bevelT w="44450" h="6350" prst="relaxedInset"/>
      <a:contourClr>
        <a:schemeClr val="bg1"/>
      </a:contourClr>
    </dgm:sp3d>
    <dgm:txPr/>
    <dgm:style>
      <a:lnRef idx="0">
        <a:scrgbClr r="0" g="0" b="0"/>
      </a:lnRef>
      <a:fillRef idx="1">
        <a:scrgbClr r="0" g="0" b="0"/>
      </a:fillRef>
      <a:effectRef idx="0">
        <a:scrgbClr r="0" g="0" b="0"/>
      </a:effectRef>
      <a:fontRef idx="minor"/>
    </dgm:style>
  </dgm:styleLbl>
  <dgm:styleLbl name="alignAcc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dgm:style>
  </dgm:styleLbl>
  <dgm:styleLbl name="trAlignAcc1">
    <dgm:scene3d>
      <a:camera prst="orthographicFront"/>
      <a:lightRig rig="threePt" dir="t"/>
    </dgm:scene3d>
    <dgm:sp3d extrusionH="190500" prstMaterial="matte">
      <a:bevelT w="120650" h="38100"/>
      <a:bevelB w="120650" h="57150" prst="relaxedInset"/>
      <a:contourClr>
        <a:schemeClr val="bg1"/>
      </a:contourClr>
    </dgm:sp3d>
    <dgm:txPr/>
    <dgm:style>
      <a:lnRef idx="0">
        <a:scrgbClr r="0" g="0" b="0"/>
      </a:lnRef>
      <a:fillRef idx="1">
        <a:scrgbClr r="0" g="0" b="0"/>
      </a:fillRef>
      <a:effectRef idx="2">
        <a:scrgbClr r="0" g="0" b="0"/>
      </a:effectRef>
      <a:fontRef idx="minor"/>
    </dgm:style>
  </dgm:styleLbl>
  <dgm:styleLbl name="bgAcc1">
    <dgm:scene3d>
      <a:camera prst="orthographicFront"/>
      <a:lightRig rig="threePt" dir="t"/>
    </dgm:scene3d>
    <dgm:sp3d z="-152400" extrusionH="63500" prstMaterial="matte">
      <a:bevelT w="44450" h="6350" prst="relaxedInset"/>
      <a:contourClr>
        <a:schemeClr val="bg1"/>
      </a:contourClr>
    </dgm:sp3d>
    <dgm:txPr/>
    <dgm:style>
      <a:lnRef idx="0">
        <a:scrgbClr r="0" g="0" b="0"/>
      </a:lnRef>
      <a:fillRef idx="1">
        <a:scrgbClr r="0" g="0" b="0"/>
      </a:fillRef>
      <a:effectRef idx="0">
        <a:scrgbClr r="0" g="0" b="0"/>
      </a:effectRef>
      <a:fontRef idx="minor"/>
    </dgm:style>
  </dgm:styleLbl>
  <dgm:styleLbl name="solidFgAcc1">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dgm:style>
  </dgm:styleLbl>
  <dgm:styleLbl name="solidAlignAcc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dgm:style>
  </dgm:styleLbl>
  <dgm:styleLbl name="solidBgAcc1">
    <dgm:scene3d>
      <a:camera prst="orthographicFront"/>
      <a:lightRig rig="threePt" dir="t"/>
    </dgm:scene3d>
    <dgm:sp3d z="-152400" extrusionH="63500" prstMaterial="matte">
      <a:bevelT w="44450" h="6350" prst="relaxedInset"/>
      <a:contourClr>
        <a:schemeClr val="bg1"/>
      </a:contourClr>
    </dgm:sp3d>
    <dgm:txPr/>
    <dgm:style>
      <a:lnRef idx="0">
        <a:scrgbClr r="0" g="0" b="0"/>
      </a:lnRef>
      <a:fillRef idx="1">
        <a:scrgbClr r="0" g="0" b="0"/>
      </a:fillRef>
      <a:effectRef idx="0">
        <a:scrgbClr r="0" g="0" b="0"/>
      </a:effectRef>
      <a:fontRef idx="minor"/>
    </dgm:style>
  </dgm:styleLbl>
  <dgm:styleLbl name="fgAccFollowNode1">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dgm:style>
  </dgm:styleLbl>
  <dgm:styleLbl name="bgAccFollowNode1">
    <dgm:scene3d>
      <a:camera prst="orthographicFront"/>
      <a:lightRig rig="threePt" dir="t"/>
    </dgm:scene3d>
    <dgm:sp3d z="-152400" extrusionH="63500" prstMaterial="matte">
      <a:bevelT w="44450" h="6350" prst="relaxedInset"/>
      <a:contourClr>
        <a:schemeClr val="bg1"/>
      </a:contourClr>
    </dgm:sp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fgAcc2">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fgAcc3">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fgAcc4">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bgShp">
    <dgm:scene3d>
      <a:camera prst="orthographicFront"/>
      <a:lightRig rig="threePt" dir="t"/>
    </dgm:scene3d>
    <dgm:sp3d z="-152400" extrusionH="63500" prstMaterial="matte">
      <a:bevelT w="44450" h="6350" prst="relaxedInset"/>
      <a:contourClr>
        <a:schemeClr val="bg1"/>
      </a:contourClr>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9/2/quickstyle/3d8">
  <dgm:title val=""/>
  <dgm:desc val=""/>
  <dgm:catLst>
    <dgm:cat type="3D" pri="11800"/>
  </dgm:catLst>
  <dgm:scene3d>
    <a:camera prst="perspectiveHeroicExtremeRightFacing" zoom="82000">
      <a:rot lat="21300000" lon="20400000" rev="180000"/>
    </a:camera>
    <a:lightRig rig="morning" dir="t">
      <a:rot lat="0" lon="0" rev="20400000"/>
    </a:lightRig>
  </dgm:scene3d>
  <dgm:styleLbl name="node0">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vennNode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tx1"/>
      </a:fontRef>
    </dgm:style>
  </dgm:styleLbl>
  <dgm:styleLbl name="alignNode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node3">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node4">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ImgPlace1">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dgm:scene3d>
    <dgm:sp3d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dgm:scene3d>
    <dgm:sp3d z="-30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dgm:scene3d>
    <dgm:sp3d z="-600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dgm:scene3d>
    <dgm:sp3d z="635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dgm:scene3d>
    <dgm:sp3d z="-1520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asst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asst2">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asst3">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1">
    <dgm:scene3d>
      <a:camera prst="orthographicFront"/>
      <a:lightRig rig="threePt" dir="t"/>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dgm:style>
  </dgm:styleLbl>
  <dgm:styleLbl name="conFgAcc1">
    <dgm:scene3d>
      <a:camera prst="orthographicFront"/>
      <a:lightRig rig="threePt" dir="t"/>
    </dgm:scene3d>
    <dgm:sp3d z="-152400" extrusionH="63500" prstMaterial="matte">
      <a:bevelT w="44450" h="6350" prst="relaxedInset"/>
      <a:contourClr>
        <a:schemeClr val="bg1"/>
      </a:contourClr>
    </dgm:sp3d>
    <dgm:txPr/>
    <dgm:style>
      <a:lnRef idx="0">
        <a:scrgbClr r="0" g="0" b="0"/>
      </a:lnRef>
      <a:fillRef idx="1">
        <a:scrgbClr r="0" g="0" b="0"/>
      </a:fillRef>
      <a:effectRef idx="0">
        <a:scrgbClr r="0" g="0" b="0"/>
      </a:effectRef>
      <a:fontRef idx="minor"/>
    </dgm:style>
  </dgm:styleLbl>
  <dgm:styleLbl name="alignAcc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dgm:style>
  </dgm:styleLbl>
  <dgm:styleLbl name="trAlignAcc1">
    <dgm:scene3d>
      <a:camera prst="orthographicFront"/>
      <a:lightRig rig="threePt" dir="t"/>
    </dgm:scene3d>
    <dgm:sp3d extrusionH="190500" prstMaterial="matte">
      <a:bevelT w="120650" h="38100"/>
      <a:bevelB w="120650" h="57150" prst="relaxedInset"/>
      <a:contourClr>
        <a:schemeClr val="bg1"/>
      </a:contourClr>
    </dgm:sp3d>
    <dgm:txPr/>
    <dgm:style>
      <a:lnRef idx="0">
        <a:scrgbClr r="0" g="0" b="0"/>
      </a:lnRef>
      <a:fillRef idx="1">
        <a:scrgbClr r="0" g="0" b="0"/>
      </a:fillRef>
      <a:effectRef idx="2">
        <a:scrgbClr r="0" g="0" b="0"/>
      </a:effectRef>
      <a:fontRef idx="minor"/>
    </dgm:style>
  </dgm:styleLbl>
  <dgm:styleLbl name="bgAcc1">
    <dgm:scene3d>
      <a:camera prst="orthographicFront"/>
      <a:lightRig rig="threePt" dir="t"/>
    </dgm:scene3d>
    <dgm:sp3d z="-152400" extrusionH="63500" prstMaterial="matte">
      <a:bevelT w="44450" h="6350" prst="relaxedInset"/>
      <a:contourClr>
        <a:schemeClr val="bg1"/>
      </a:contourClr>
    </dgm:sp3d>
    <dgm:txPr/>
    <dgm:style>
      <a:lnRef idx="0">
        <a:scrgbClr r="0" g="0" b="0"/>
      </a:lnRef>
      <a:fillRef idx="1">
        <a:scrgbClr r="0" g="0" b="0"/>
      </a:fillRef>
      <a:effectRef idx="0">
        <a:scrgbClr r="0" g="0" b="0"/>
      </a:effectRef>
      <a:fontRef idx="minor"/>
    </dgm:style>
  </dgm:styleLbl>
  <dgm:styleLbl name="solidFgAcc1">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dgm:style>
  </dgm:styleLbl>
  <dgm:styleLbl name="solidAlignAcc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dgm:style>
  </dgm:styleLbl>
  <dgm:styleLbl name="solidBgAcc1">
    <dgm:scene3d>
      <a:camera prst="orthographicFront"/>
      <a:lightRig rig="threePt" dir="t"/>
    </dgm:scene3d>
    <dgm:sp3d z="-152400" extrusionH="63500" prstMaterial="matte">
      <a:bevelT w="44450" h="6350" prst="relaxedInset"/>
      <a:contourClr>
        <a:schemeClr val="bg1"/>
      </a:contourClr>
    </dgm:sp3d>
    <dgm:txPr/>
    <dgm:style>
      <a:lnRef idx="0">
        <a:scrgbClr r="0" g="0" b="0"/>
      </a:lnRef>
      <a:fillRef idx="1">
        <a:scrgbClr r="0" g="0" b="0"/>
      </a:fillRef>
      <a:effectRef idx="0">
        <a:scrgbClr r="0" g="0" b="0"/>
      </a:effectRef>
      <a:fontRef idx="minor"/>
    </dgm:style>
  </dgm:styleLbl>
  <dgm:styleLbl name="fgAccFollowNode1">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dgm:style>
  </dgm:styleLbl>
  <dgm:styleLbl name="bgAccFollowNode1">
    <dgm:scene3d>
      <a:camera prst="orthographicFront"/>
      <a:lightRig rig="threePt" dir="t"/>
    </dgm:scene3d>
    <dgm:sp3d z="-152400" extrusionH="63500" prstMaterial="matte">
      <a:bevelT w="44450" h="6350" prst="relaxedInset"/>
      <a:contourClr>
        <a:schemeClr val="bg1"/>
      </a:contourClr>
    </dgm:sp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fgAcc2">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fgAcc3">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fgAcc4">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bgShp">
    <dgm:scene3d>
      <a:camera prst="orthographicFront"/>
      <a:lightRig rig="threePt" dir="t"/>
    </dgm:scene3d>
    <dgm:sp3d z="-152400" extrusionH="63500" prstMaterial="matte">
      <a:bevelT w="44450" h="6350" prst="relaxedInset"/>
      <a:contourClr>
        <a:schemeClr val="bg1"/>
      </a:contourClr>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4.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E133C25-7C7F-E34C-AF1C-53CCC19F656A}" type="datetimeFigureOut">
              <a:rPr lang="it-IT" smtClean="0"/>
              <a:pPr/>
              <a:t>31/03/2018</a:t>
            </a:fld>
            <a:endParaRPr lang="it-IT"/>
          </a:p>
        </p:txBody>
      </p:sp>
      <p:sp>
        <p:nvSpPr>
          <p:cNvPr id="4" name="Segnaposto immagin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Segnaposto piè di pa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EA766F4-053E-854B-B979-9B0109631BB0}" type="slidenum">
              <a:rPr lang="it-IT" smtClean="0"/>
              <a:pPr/>
              <a:t>‹N›</a:t>
            </a:fld>
            <a:endParaRPr lang="it-IT"/>
          </a:p>
        </p:txBody>
      </p:sp>
    </p:spTree>
    <p:extLst>
      <p:ext uri="{BB962C8B-B14F-4D97-AF65-F5344CB8AC3E}">
        <p14:creationId xmlns:p14="http://schemas.microsoft.com/office/powerpoint/2010/main" xmlns="" val="11400210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9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3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4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4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4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7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7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3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3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3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4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4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4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5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5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5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6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49C10EF-12B6-43E0-8DCC-BB343C4DFAB6}" type="slidenum">
              <a:rPr kumimoji="0" lang="it-IT"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74</a:t>
            </a:fld>
            <a:endParaRPr kumimoji="0" lang="it-IT"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xmlns="" val="38171124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30DBEEB4-1FC5-4305-A8ED-5CC4C3E8268F}" type="slidenum">
              <a:rPr lang="it-IT" altLang="it-IT" smtClean="0"/>
              <a:pPr/>
              <a:t>194</a:t>
            </a:fld>
            <a:endParaRPr lang="it-IT" altLang="it-IT"/>
          </a:p>
        </p:txBody>
      </p:sp>
    </p:spTree>
    <p:extLst>
      <p:ext uri="{BB962C8B-B14F-4D97-AF65-F5344CB8AC3E}">
        <p14:creationId xmlns:p14="http://schemas.microsoft.com/office/powerpoint/2010/main" xmlns="" val="20784429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Segnaposto immagine diapositiva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31746" name="Segnaposto note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spcBef>
                <a:spcPct val="0"/>
              </a:spcBef>
            </a:pPr>
            <a:endParaRPr lang="it-IT" altLang="it-IT">
              <a:ea typeface="ＭＳ Ｐゴシック" charset="-128"/>
            </a:endParaRPr>
          </a:p>
        </p:txBody>
      </p:sp>
      <p:sp>
        <p:nvSpPr>
          <p:cNvPr id="31747" name="Segnaposto numero diapositiva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charset="0"/>
                <a:ea typeface="Arial" charset="0"/>
                <a:cs typeface="Arial" charset="0"/>
              </a:defRPr>
            </a:lvl1pPr>
            <a:lvl2pPr marL="742950" indent="-285750">
              <a:defRPr>
                <a:solidFill>
                  <a:schemeClr val="tx1"/>
                </a:solidFill>
                <a:latin typeface="Arial" charset="0"/>
                <a:ea typeface="Arial" charset="0"/>
                <a:cs typeface="Arial" charset="0"/>
              </a:defRPr>
            </a:lvl2pPr>
            <a:lvl3pPr marL="1143000" indent="-228600">
              <a:defRPr>
                <a:solidFill>
                  <a:schemeClr val="tx1"/>
                </a:solidFill>
                <a:latin typeface="Arial" charset="0"/>
                <a:ea typeface="Arial" charset="0"/>
                <a:cs typeface="Arial" charset="0"/>
              </a:defRPr>
            </a:lvl3pPr>
            <a:lvl4pPr marL="1600200" indent="-228600">
              <a:defRPr>
                <a:solidFill>
                  <a:schemeClr val="tx1"/>
                </a:solidFill>
                <a:latin typeface="Arial" charset="0"/>
                <a:ea typeface="Arial" charset="0"/>
                <a:cs typeface="Arial" charset="0"/>
              </a:defRPr>
            </a:lvl4pPr>
            <a:lvl5pPr marL="2057400" indent="-22860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fld id="{A70F590A-B479-5349-902C-E2D4AFDD8765}" type="slidenum">
              <a:rPr lang="it-IT" altLang="it-IT">
                <a:ea typeface="ＭＳ Ｐゴシック" charset="-128"/>
              </a:rPr>
              <a:pPr/>
              <a:t>236</a:t>
            </a:fld>
            <a:endParaRPr lang="it-IT" altLang="it-IT">
              <a:ea typeface="ＭＳ Ｐゴシック" charset="-128"/>
            </a:endParaRPr>
          </a:p>
        </p:txBody>
      </p:sp>
    </p:spTree>
    <p:extLst>
      <p:ext uri="{BB962C8B-B14F-4D97-AF65-F5344CB8AC3E}">
        <p14:creationId xmlns:p14="http://schemas.microsoft.com/office/powerpoint/2010/main" xmlns="" val="14646665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Segnaposto immagine diapositiva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35842" name="Segnaposto note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spcBef>
                <a:spcPct val="0"/>
              </a:spcBef>
            </a:pPr>
            <a:endParaRPr lang="it-IT" altLang="it-IT">
              <a:ea typeface="ＭＳ Ｐゴシック" charset="-128"/>
            </a:endParaRPr>
          </a:p>
        </p:txBody>
      </p:sp>
      <p:sp>
        <p:nvSpPr>
          <p:cNvPr id="35843" name="Segnaposto numero diapositiva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charset="0"/>
                <a:ea typeface="Arial" charset="0"/>
                <a:cs typeface="Arial" charset="0"/>
              </a:defRPr>
            </a:lvl1pPr>
            <a:lvl2pPr marL="742950" indent="-285750">
              <a:defRPr>
                <a:solidFill>
                  <a:schemeClr val="tx1"/>
                </a:solidFill>
                <a:latin typeface="Arial" charset="0"/>
                <a:ea typeface="Arial" charset="0"/>
                <a:cs typeface="Arial" charset="0"/>
              </a:defRPr>
            </a:lvl2pPr>
            <a:lvl3pPr marL="1143000" indent="-228600">
              <a:defRPr>
                <a:solidFill>
                  <a:schemeClr val="tx1"/>
                </a:solidFill>
                <a:latin typeface="Arial" charset="0"/>
                <a:ea typeface="Arial" charset="0"/>
                <a:cs typeface="Arial" charset="0"/>
              </a:defRPr>
            </a:lvl3pPr>
            <a:lvl4pPr marL="1600200" indent="-228600">
              <a:defRPr>
                <a:solidFill>
                  <a:schemeClr val="tx1"/>
                </a:solidFill>
                <a:latin typeface="Arial" charset="0"/>
                <a:ea typeface="Arial" charset="0"/>
                <a:cs typeface="Arial" charset="0"/>
              </a:defRPr>
            </a:lvl4pPr>
            <a:lvl5pPr marL="2057400" indent="-22860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fld id="{994256D6-55CB-B34E-A23A-550424486B3C}" type="slidenum">
              <a:rPr lang="it-IT" altLang="it-IT">
                <a:ea typeface="ＭＳ Ｐゴシック" charset="-128"/>
              </a:rPr>
              <a:pPr/>
              <a:t>239</a:t>
            </a:fld>
            <a:endParaRPr lang="it-IT" altLang="it-IT">
              <a:ea typeface="ＭＳ Ｐゴシック" charset="-128"/>
            </a:endParaRPr>
          </a:p>
        </p:txBody>
      </p:sp>
    </p:spTree>
    <p:extLst>
      <p:ext uri="{BB962C8B-B14F-4D97-AF65-F5344CB8AC3E}">
        <p14:creationId xmlns:p14="http://schemas.microsoft.com/office/powerpoint/2010/main" xmlns="" val="20458181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Segnaposto immagine diapositiva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37890" name="Segnaposto note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spcBef>
                <a:spcPct val="0"/>
              </a:spcBef>
            </a:pPr>
            <a:endParaRPr lang="it-IT" altLang="it-IT">
              <a:ea typeface="ＭＳ Ｐゴシック" charset="-128"/>
            </a:endParaRPr>
          </a:p>
        </p:txBody>
      </p:sp>
      <p:sp>
        <p:nvSpPr>
          <p:cNvPr id="37891" name="Segnaposto numero diapositiva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charset="0"/>
                <a:ea typeface="Arial" charset="0"/>
                <a:cs typeface="Arial" charset="0"/>
              </a:defRPr>
            </a:lvl1pPr>
            <a:lvl2pPr marL="742950" indent="-285750">
              <a:defRPr>
                <a:solidFill>
                  <a:schemeClr val="tx1"/>
                </a:solidFill>
                <a:latin typeface="Arial" charset="0"/>
                <a:ea typeface="Arial" charset="0"/>
                <a:cs typeface="Arial" charset="0"/>
              </a:defRPr>
            </a:lvl2pPr>
            <a:lvl3pPr marL="1143000" indent="-228600">
              <a:defRPr>
                <a:solidFill>
                  <a:schemeClr val="tx1"/>
                </a:solidFill>
                <a:latin typeface="Arial" charset="0"/>
                <a:ea typeface="Arial" charset="0"/>
                <a:cs typeface="Arial" charset="0"/>
              </a:defRPr>
            </a:lvl3pPr>
            <a:lvl4pPr marL="1600200" indent="-228600">
              <a:defRPr>
                <a:solidFill>
                  <a:schemeClr val="tx1"/>
                </a:solidFill>
                <a:latin typeface="Arial" charset="0"/>
                <a:ea typeface="Arial" charset="0"/>
                <a:cs typeface="Arial" charset="0"/>
              </a:defRPr>
            </a:lvl4pPr>
            <a:lvl5pPr marL="2057400" indent="-22860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fld id="{3186C2F6-F2A8-BB42-BE61-2DEEB5E4A644}" type="slidenum">
              <a:rPr lang="it-IT" altLang="it-IT">
                <a:ea typeface="ＭＳ Ｐゴシック" charset="-128"/>
              </a:rPr>
              <a:pPr/>
              <a:t>240</a:t>
            </a:fld>
            <a:endParaRPr lang="it-IT" altLang="it-IT">
              <a:ea typeface="ＭＳ Ｐゴシック" charset="-128"/>
            </a:endParaRPr>
          </a:p>
        </p:txBody>
      </p:sp>
    </p:spTree>
    <p:extLst>
      <p:ext uri="{BB962C8B-B14F-4D97-AF65-F5344CB8AC3E}">
        <p14:creationId xmlns:p14="http://schemas.microsoft.com/office/powerpoint/2010/main" xmlns="" val="15236872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Segnaposto immagine diapositiva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37890" name="Segnaposto note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spcBef>
                <a:spcPct val="0"/>
              </a:spcBef>
            </a:pPr>
            <a:endParaRPr lang="it-IT" altLang="it-IT">
              <a:ea typeface="ＭＳ Ｐゴシック" charset="-128"/>
            </a:endParaRPr>
          </a:p>
        </p:txBody>
      </p:sp>
      <p:sp>
        <p:nvSpPr>
          <p:cNvPr id="37891" name="Segnaposto numero diapositiva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charset="0"/>
                <a:ea typeface="Arial" charset="0"/>
                <a:cs typeface="Arial" charset="0"/>
              </a:defRPr>
            </a:lvl1pPr>
            <a:lvl2pPr marL="742950" indent="-285750">
              <a:defRPr>
                <a:solidFill>
                  <a:schemeClr val="tx1"/>
                </a:solidFill>
                <a:latin typeface="Arial" charset="0"/>
                <a:ea typeface="Arial" charset="0"/>
                <a:cs typeface="Arial" charset="0"/>
              </a:defRPr>
            </a:lvl2pPr>
            <a:lvl3pPr marL="1143000" indent="-228600">
              <a:defRPr>
                <a:solidFill>
                  <a:schemeClr val="tx1"/>
                </a:solidFill>
                <a:latin typeface="Arial" charset="0"/>
                <a:ea typeface="Arial" charset="0"/>
                <a:cs typeface="Arial" charset="0"/>
              </a:defRPr>
            </a:lvl3pPr>
            <a:lvl4pPr marL="1600200" indent="-228600">
              <a:defRPr>
                <a:solidFill>
                  <a:schemeClr val="tx1"/>
                </a:solidFill>
                <a:latin typeface="Arial" charset="0"/>
                <a:ea typeface="Arial" charset="0"/>
                <a:cs typeface="Arial" charset="0"/>
              </a:defRPr>
            </a:lvl4pPr>
            <a:lvl5pPr marL="2057400" indent="-22860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fld id="{3186C2F6-F2A8-BB42-BE61-2DEEB5E4A644}" type="slidenum">
              <a:rPr lang="it-IT" altLang="it-IT">
                <a:ea typeface="ＭＳ Ｐゴシック" charset="-128"/>
              </a:rPr>
              <a:pPr/>
              <a:t>241</a:t>
            </a:fld>
            <a:endParaRPr lang="it-IT" altLang="it-IT">
              <a:ea typeface="ＭＳ Ｐゴシック" charset="-128"/>
            </a:endParaRPr>
          </a:p>
        </p:txBody>
      </p:sp>
    </p:spTree>
    <p:extLst>
      <p:ext uri="{BB962C8B-B14F-4D97-AF65-F5344CB8AC3E}">
        <p14:creationId xmlns:p14="http://schemas.microsoft.com/office/powerpoint/2010/main" xmlns="" val="20946303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Segnaposto immagine diapositiva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37890" name="Segnaposto note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spcBef>
                <a:spcPct val="0"/>
              </a:spcBef>
            </a:pPr>
            <a:endParaRPr lang="it-IT" altLang="it-IT">
              <a:ea typeface="ＭＳ Ｐゴシック" charset="-128"/>
            </a:endParaRPr>
          </a:p>
        </p:txBody>
      </p:sp>
      <p:sp>
        <p:nvSpPr>
          <p:cNvPr id="37891" name="Segnaposto numero diapositiva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charset="0"/>
                <a:ea typeface="Arial" charset="0"/>
                <a:cs typeface="Arial" charset="0"/>
              </a:defRPr>
            </a:lvl1pPr>
            <a:lvl2pPr marL="742950" indent="-285750">
              <a:defRPr>
                <a:solidFill>
                  <a:schemeClr val="tx1"/>
                </a:solidFill>
                <a:latin typeface="Arial" charset="0"/>
                <a:ea typeface="Arial" charset="0"/>
                <a:cs typeface="Arial" charset="0"/>
              </a:defRPr>
            </a:lvl2pPr>
            <a:lvl3pPr marL="1143000" indent="-228600">
              <a:defRPr>
                <a:solidFill>
                  <a:schemeClr val="tx1"/>
                </a:solidFill>
                <a:latin typeface="Arial" charset="0"/>
                <a:ea typeface="Arial" charset="0"/>
                <a:cs typeface="Arial" charset="0"/>
              </a:defRPr>
            </a:lvl3pPr>
            <a:lvl4pPr marL="1600200" indent="-228600">
              <a:defRPr>
                <a:solidFill>
                  <a:schemeClr val="tx1"/>
                </a:solidFill>
                <a:latin typeface="Arial" charset="0"/>
                <a:ea typeface="Arial" charset="0"/>
                <a:cs typeface="Arial" charset="0"/>
              </a:defRPr>
            </a:lvl4pPr>
            <a:lvl5pPr marL="2057400" indent="-22860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fld id="{3186C2F6-F2A8-BB42-BE61-2DEEB5E4A644}" type="slidenum">
              <a:rPr lang="it-IT" altLang="it-IT">
                <a:ea typeface="ＭＳ Ｐゴシック" charset="-128"/>
              </a:rPr>
              <a:pPr/>
              <a:t>242</a:t>
            </a:fld>
            <a:endParaRPr lang="it-IT" altLang="it-IT">
              <a:ea typeface="ＭＳ Ｐゴシック" charset="-128"/>
            </a:endParaRPr>
          </a:p>
        </p:txBody>
      </p:sp>
    </p:spTree>
    <p:extLst>
      <p:ext uri="{BB962C8B-B14F-4D97-AF65-F5344CB8AC3E}">
        <p14:creationId xmlns:p14="http://schemas.microsoft.com/office/powerpoint/2010/main" xmlns="" val="14792532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Segnaposto immagine diapositiva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39938" name="Segnaposto note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spcBef>
                <a:spcPct val="0"/>
              </a:spcBef>
            </a:pPr>
            <a:endParaRPr lang="it-IT" altLang="it-IT">
              <a:ea typeface="ＭＳ Ｐゴシック" charset="-128"/>
            </a:endParaRPr>
          </a:p>
        </p:txBody>
      </p:sp>
      <p:sp>
        <p:nvSpPr>
          <p:cNvPr id="39939" name="Segnaposto numero diapositiva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charset="0"/>
                <a:ea typeface="Arial" charset="0"/>
                <a:cs typeface="Arial" charset="0"/>
              </a:defRPr>
            </a:lvl1pPr>
            <a:lvl2pPr marL="742950" indent="-285750">
              <a:defRPr>
                <a:solidFill>
                  <a:schemeClr val="tx1"/>
                </a:solidFill>
                <a:latin typeface="Arial" charset="0"/>
                <a:ea typeface="Arial" charset="0"/>
                <a:cs typeface="Arial" charset="0"/>
              </a:defRPr>
            </a:lvl2pPr>
            <a:lvl3pPr marL="1143000" indent="-228600">
              <a:defRPr>
                <a:solidFill>
                  <a:schemeClr val="tx1"/>
                </a:solidFill>
                <a:latin typeface="Arial" charset="0"/>
                <a:ea typeface="Arial" charset="0"/>
                <a:cs typeface="Arial" charset="0"/>
              </a:defRPr>
            </a:lvl3pPr>
            <a:lvl4pPr marL="1600200" indent="-228600">
              <a:defRPr>
                <a:solidFill>
                  <a:schemeClr val="tx1"/>
                </a:solidFill>
                <a:latin typeface="Arial" charset="0"/>
                <a:ea typeface="Arial" charset="0"/>
                <a:cs typeface="Arial" charset="0"/>
              </a:defRPr>
            </a:lvl4pPr>
            <a:lvl5pPr marL="2057400" indent="-22860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fld id="{D385C93B-93DF-AC43-A7C9-117140DF5EF0}" type="slidenum">
              <a:rPr lang="it-IT" altLang="it-IT">
                <a:ea typeface="ＭＳ Ｐゴシック" charset="-128"/>
              </a:rPr>
              <a:pPr/>
              <a:t>243</a:t>
            </a:fld>
            <a:endParaRPr lang="it-IT" altLang="it-IT">
              <a:ea typeface="ＭＳ Ｐゴシック" charset="-128"/>
            </a:endParaRPr>
          </a:p>
        </p:txBody>
      </p:sp>
    </p:spTree>
    <p:extLst>
      <p:ext uri="{BB962C8B-B14F-4D97-AF65-F5344CB8AC3E}">
        <p14:creationId xmlns:p14="http://schemas.microsoft.com/office/powerpoint/2010/main" xmlns="" val="204540352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5" name="Segnaposto immagine diapositiva 1"/>
          <p:cNvSpPr>
            <a:spLocks noGrp="1" noRot="1" noChangeAspect="1" noTextEdit="1"/>
          </p:cNvSpPr>
          <p:nvPr>
            <p:ph type="sldImg"/>
          </p:nvPr>
        </p:nvSpPr>
        <p:spPr bwMode="auto">
          <a:noFill/>
          <a:ln>
            <a:solidFill>
              <a:srgbClr val="000000"/>
            </a:solidFill>
            <a:miter lim="800000"/>
            <a:headEnd/>
            <a:tailEnd/>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Lst>
        </p:spPr>
      </p:sp>
      <p:sp>
        <p:nvSpPr>
          <p:cNvPr id="98306" name="Segnaposto note 2"/>
          <p:cNvSpPr>
            <a:spLocks noGrp="1"/>
          </p:cNvSpPr>
          <p:nvPr>
            <p:ph type="body" idx="1"/>
          </p:nvPr>
        </p:nvSpPr>
        <p:spPr bwMode="auto">
          <a:noFill/>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it-IT" altLang="it-IT"/>
          </a:p>
        </p:txBody>
      </p:sp>
      <p:sp>
        <p:nvSpPr>
          <p:cNvPr id="98307" name="Segnaposto numero diapositiva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charset="0"/>
                <a:ea typeface="Arial" charset="0"/>
                <a:cs typeface="Arial" charset="0"/>
              </a:defRPr>
            </a:lvl1pPr>
            <a:lvl2pPr marL="742950" indent="-285750">
              <a:defRPr>
                <a:solidFill>
                  <a:schemeClr val="tx1"/>
                </a:solidFill>
                <a:latin typeface="Arial" charset="0"/>
                <a:ea typeface="Arial" charset="0"/>
                <a:cs typeface="Arial" charset="0"/>
              </a:defRPr>
            </a:lvl2pPr>
            <a:lvl3pPr marL="1143000" indent="-228600">
              <a:defRPr>
                <a:solidFill>
                  <a:schemeClr val="tx1"/>
                </a:solidFill>
                <a:latin typeface="Arial" charset="0"/>
                <a:ea typeface="Arial" charset="0"/>
                <a:cs typeface="Arial" charset="0"/>
              </a:defRPr>
            </a:lvl3pPr>
            <a:lvl4pPr marL="1600200" indent="-228600">
              <a:defRPr>
                <a:solidFill>
                  <a:schemeClr val="tx1"/>
                </a:solidFill>
                <a:latin typeface="Arial" charset="0"/>
                <a:ea typeface="Arial" charset="0"/>
                <a:cs typeface="Arial" charset="0"/>
              </a:defRPr>
            </a:lvl4pPr>
            <a:lvl5pPr marL="2057400" indent="-22860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fld id="{DF5B872F-F401-BD42-B75A-1D0F09BA9B76}" type="slidenum">
              <a:rPr lang="it-IT" altLang="it-IT"/>
              <a:pPr/>
              <a:t>272</a:t>
            </a:fld>
            <a:endParaRPr lang="it-IT" altLang="it-IT"/>
          </a:p>
        </p:txBody>
      </p:sp>
    </p:spTree>
    <p:extLst>
      <p:ext uri="{BB962C8B-B14F-4D97-AF65-F5344CB8AC3E}">
        <p14:creationId xmlns:p14="http://schemas.microsoft.com/office/powerpoint/2010/main" xmlns="" val="144100728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5" name="Segnaposto immagine diapositiva 1"/>
          <p:cNvSpPr>
            <a:spLocks noGrp="1" noRot="1" noChangeAspect="1" noTextEdit="1"/>
          </p:cNvSpPr>
          <p:nvPr>
            <p:ph type="sldImg"/>
          </p:nvPr>
        </p:nvSpPr>
        <p:spPr bwMode="auto">
          <a:noFill/>
          <a:ln>
            <a:solidFill>
              <a:srgbClr val="000000"/>
            </a:solidFill>
            <a:miter lim="800000"/>
            <a:headEnd/>
            <a:tailEnd/>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Lst>
        </p:spPr>
      </p:sp>
      <p:sp>
        <p:nvSpPr>
          <p:cNvPr id="98306" name="Segnaposto note 2"/>
          <p:cNvSpPr>
            <a:spLocks noGrp="1"/>
          </p:cNvSpPr>
          <p:nvPr>
            <p:ph type="body" idx="1"/>
          </p:nvPr>
        </p:nvSpPr>
        <p:spPr bwMode="auto">
          <a:noFill/>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it-IT" altLang="it-IT"/>
          </a:p>
        </p:txBody>
      </p:sp>
      <p:sp>
        <p:nvSpPr>
          <p:cNvPr id="98307" name="Segnaposto numero diapositiva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charset="0"/>
                <a:ea typeface="Arial" charset="0"/>
                <a:cs typeface="Arial" charset="0"/>
              </a:defRPr>
            </a:lvl1pPr>
            <a:lvl2pPr marL="742950" indent="-285750">
              <a:defRPr>
                <a:solidFill>
                  <a:schemeClr val="tx1"/>
                </a:solidFill>
                <a:latin typeface="Arial" charset="0"/>
                <a:ea typeface="Arial" charset="0"/>
                <a:cs typeface="Arial" charset="0"/>
              </a:defRPr>
            </a:lvl2pPr>
            <a:lvl3pPr marL="1143000" indent="-228600">
              <a:defRPr>
                <a:solidFill>
                  <a:schemeClr val="tx1"/>
                </a:solidFill>
                <a:latin typeface="Arial" charset="0"/>
                <a:ea typeface="Arial" charset="0"/>
                <a:cs typeface="Arial" charset="0"/>
              </a:defRPr>
            </a:lvl3pPr>
            <a:lvl4pPr marL="1600200" indent="-228600">
              <a:defRPr>
                <a:solidFill>
                  <a:schemeClr val="tx1"/>
                </a:solidFill>
                <a:latin typeface="Arial" charset="0"/>
                <a:ea typeface="Arial" charset="0"/>
                <a:cs typeface="Arial" charset="0"/>
              </a:defRPr>
            </a:lvl4pPr>
            <a:lvl5pPr marL="2057400" indent="-22860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fld id="{DF5B872F-F401-BD42-B75A-1D0F09BA9B76}" type="slidenum">
              <a:rPr lang="it-IT" altLang="it-IT"/>
              <a:pPr/>
              <a:t>273</a:t>
            </a:fld>
            <a:endParaRPr lang="it-IT" altLang="it-IT"/>
          </a:p>
        </p:txBody>
      </p:sp>
    </p:spTree>
    <p:extLst>
      <p:ext uri="{BB962C8B-B14F-4D97-AF65-F5344CB8AC3E}">
        <p14:creationId xmlns:p14="http://schemas.microsoft.com/office/powerpoint/2010/main" xmlns="" val="78375512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Segnaposto immagine diapositiva 1"/>
          <p:cNvSpPr>
            <a:spLocks noGrp="1" noRot="1" noChangeAspect="1" noTextEdit="1"/>
          </p:cNvSpPr>
          <p:nvPr>
            <p:ph type="sldImg"/>
          </p:nvPr>
        </p:nvSpPr>
        <p:spPr bwMode="auto">
          <a:noFill/>
          <a:ln>
            <a:solidFill>
              <a:srgbClr val="000000"/>
            </a:solidFill>
            <a:miter lim="800000"/>
            <a:headEnd/>
            <a:tailEnd/>
          </a:ln>
        </p:spPr>
      </p:sp>
      <p:sp>
        <p:nvSpPr>
          <p:cNvPr id="77827" name="Segnaposto note 2"/>
          <p:cNvSpPr>
            <a:spLocks noGrp="1"/>
          </p:cNvSpPr>
          <p:nvPr>
            <p:ph type="body" idx="1"/>
          </p:nvPr>
        </p:nvSpPr>
        <p:spPr bwMode="auto">
          <a:noFill/>
        </p:spPr>
        <p:txBody>
          <a:bodyPr wrap="square" numCol="1" anchor="t" anchorCtr="0" compatLnSpc="1">
            <a:prstTxWarp prst="textNoShape">
              <a:avLst/>
            </a:prstTxWarp>
          </a:bodyPr>
          <a:lstStyle/>
          <a:p>
            <a:endParaRPr lang="it-IT" altLang="it-IT"/>
          </a:p>
        </p:txBody>
      </p:sp>
      <p:sp>
        <p:nvSpPr>
          <p:cNvPr id="77828" name="Segnaposto numero diapositiva 3"/>
          <p:cNvSpPr>
            <a:spLocks noGrp="1"/>
          </p:cNvSpPr>
          <p:nvPr>
            <p:ph type="sldNum" sz="quarter" idx="5"/>
          </p:nvPr>
        </p:nvSpPr>
        <p:spPr bwMode="auto">
          <a:noFill/>
          <a:ln>
            <a:miter lim="800000"/>
            <a:headEnd/>
            <a:tailEnd/>
          </a:ln>
        </p:spPr>
        <p:txBody>
          <a:bodyPr/>
          <a:lstStyle/>
          <a:p>
            <a:fld id="{AF1CB790-53AD-4792-9D42-1C56D557A318}" type="slidenum">
              <a:rPr lang="it-IT" altLang="it-IT"/>
              <a:pPr/>
              <a:t>332</a:t>
            </a:fld>
            <a:endParaRPr lang="it-IT" altLang="it-IT"/>
          </a:p>
        </p:txBody>
      </p:sp>
    </p:spTree>
    <p:extLst>
      <p:ext uri="{BB962C8B-B14F-4D97-AF65-F5344CB8AC3E}">
        <p14:creationId xmlns:p14="http://schemas.microsoft.com/office/powerpoint/2010/main" xmlns="" val="153785254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Tree>
    <p:extLst>
      <p:ext uri="{BB962C8B-B14F-4D97-AF65-F5344CB8AC3E}">
        <p14:creationId xmlns:p14="http://schemas.microsoft.com/office/powerpoint/2010/main" xmlns="" val="344454234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Tree>
    <p:extLst>
      <p:ext uri="{BB962C8B-B14F-4D97-AF65-F5344CB8AC3E}">
        <p14:creationId xmlns:p14="http://schemas.microsoft.com/office/powerpoint/2010/main" xmlns="" val="346314258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egnaposto immagine diapositiva 1"/>
          <p:cNvSpPr>
            <a:spLocks noGrp="1" noRot="1" noChangeAspect="1" noTextEdit="1"/>
          </p:cNvSpPr>
          <p:nvPr>
            <p:ph type="sldImg"/>
          </p:nvPr>
        </p:nvSpPr>
        <p:spPr>
          <a:ln/>
        </p:spPr>
      </p:sp>
      <p:sp>
        <p:nvSpPr>
          <p:cNvPr id="67587" name="Segnaposto note 2"/>
          <p:cNvSpPr>
            <a:spLocks noGrp="1"/>
          </p:cNvSpPr>
          <p:nvPr>
            <p:ph type="body" idx="1"/>
          </p:nvPr>
        </p:nvSpPr>
        <p:spPr>
          <a:noFill/>
        </p:spPr>
        <p:txBody>
          <a:bodyPr/>
          <a:lstStyle/>
          <a:p>
            <a:endParaRPr lang="it-IT" altLang="it-IT"/>
          </a:p>
        </p:txBody>
      </p:sp>
      <p:sp>
        <p:nvSpPr>
          <p:cNvPr id="67588" name="Segnaposto numero diapositiva 3"/>
          <p:cNvSpPr>
            <a:spLocks noGrp="1"/>
          </p:cNvSpPr>
          <p:nvPr>
            <p:ph type="sldNum" sz="quarter" idx="5"/>
          </p:nvPr>
        </p:nvSpPr>
        <p:spPr>
          <a:xfrm>
            <a:off x="3884613" y="8685213"/>
            <a:ext cx="2971800" cy="457200"/>
          </a:xfrm>
          <a:prstGeom prst="rect">
            <a:avLst/>
          </a:prstGeom>
          <a:noFill/>
        </p:spPr>
        <p:txBody>
          <a:bodyPr/>
          <a:lstStyle>
            <a:lvl1pPr>
              <a:defRPr sz="1000">
                <a:solidFill>
                  <a:schemeClr val="tx1"/>
                </a:solidFill>
                <a:latin typeface="Arial" panose="020B0604020202020204" pitchFamily="34" charset="0"/>
              </a:defRPr>
            </a:lvl1pPr>
            <a:lvl2pPr marL="742950" indent="-285750">
              <a:defRPr sz="1000">
                <a:solidFill>
                  <a:schemeClr val="tx1"/>
                </a:solidFill>
                <a:latin typeface="Arial" panose="020B0604020202020204" pitchFamily="34" charset="0"/>
              </a:defRPr>
            </a:lvl2pPr>
            <a:lvl3pPr marL="1143000" indent="-228600">
              <a:defRPr sz="1000">
                <a:solidFill>
                  <a:schemeClr val="tx1"/>
                </a:solidFill>
                <a:latin typeface="Arial" panose="020B0604020202020204" pitchFamily="34" charset="0"/>
              </a:defRPr>
            </a:lvl3pPr>
            <a:lvl4pPr marL="1600200" indent="-228600">
              <a:defRPr sz="1000">
                <a:solidFill>
                  <a:schemeClr val="tx1"/>
                </a:solidFill>
                <a:latin typeface="Arial" panose="020B0604020202020204" pitchFamily="34" charset="0"/>
              </a:defRPr>
            </a:lvl4pPr>
            <a:lvl5pPr marL="2057400" indent="-228600">
              <a:defRPr sz="1000">
                <a:solidFill>
                  <a:schemeClr val="tx1"/>
                </a:solidFill>
                <a:latin typeface="Arial" panose="020B0604020202020204" pitchFamily="34" charset="0"/>
              </a:defRPr>
            </a:lvl5pPr>
            <a:lvl6pPr marL="2514600" indent="-228600" eaLnBrk="0" fontAlgn="base" hangingPunct="0">
              <a:spcBef>
                <a:spcPct val="0"/>
              </a:spcBef>
              <a:spcAft>
                <a:spcPct val="0"/>
              </a:spcAft>
              <a:defRPr sz="1000">
                <a:solidFill>
                  <a:schemeClr val="tx1"/>
                </a:solidFill>
                <a:latin typeface="Arial" panose="020B0604020202020204" pitchFamily="34" charset="0"/>
              </a:defRPr>
            </a:lvl6pPr>
            <a:lvl7pPr marL="2971800" indent="-228600" eaLnBrk="0" fontAlgn="base" hangingPunct="0">
              <a:spcBef>
                <a:spcPct val="0"/>
              </a:spcBef>
              <a:spcAft>
                <a:spcPct val="0"/>
              </a:spcAft>
              <a:defRPr sz="1000">
                <a:solidFill>
                  <a:schemeClr val="tx1"/>
                </a:solidFill>
                <a:latin typeface="Arial" panose="020B0604020202020204" pitchFamily="34" charset="0"/>
              </a:defRPr>
            </a:lvl7pPr>
            <a:lvl8pPr marL="3429000" indent="-228600" eaLnBrk="0" fontAlgn="base" hangingPunct="0">
              <a:spcBef>
                <a:spcPct val="0"/>
              </a:spcBef>
              <a:spcAft>
                <a:spcPct val="0"/>
              </a:spcAft>
              <a:defRPr sz="1000">
                <a:solidFill>
                  <a:schemeClr val="tx1"/>
                </a:solidFill>
                <a:latin typeface="Arial" panose="020B0604020202020204" pitchFamily="34" charset="0"/>
              </a:defRPr>
            </a:lvl8pPr>
            <a:lvl9pPr marL="3886200" indent="-228600" eaLnBrk="0" fontAlgn="base" hangingPunct="0">
              <a:spcBef>
                <a:spcPct val="0"/>
              </a:spcBef>
              <a:spcAft>
                <a:spcPct val="0"/>
              </a:spcAft>
              <a:defRPr sz="1000">
                <a:solidFill>
                  <a:schemeClr val="tx1"/>
                </a:solidFill>
                <a:latin typeface="Arial" panose="020B0604020202020204" pitchFamily="34" charset="0"/>
              </a:defRPr>
            </a:lvl9pPr>
          </a:lstStyle>
          <a:p>
            <a:fld id="{ED928045-4C24-4710-81C7-E78D35C825A0}" type="slidenum">
              <a:rPr lang="it-IT" altLang="it-IT" sz="1200" smtClean="0"/>
              <a:pPr/>
              <a:t>342</a:t>
            </a:fld>
            <a:endParaRPr lang="it-IT" altLang="it-IT" sz="1200"/>
          </a:p>
        </p:txBody>
      </p:sp>
    </p:spTree>
    <p:extLst>
      <p:ext uri="{BB962C8B-B14F-4D97-AF65-F5344CB8AC3E}">
        <p14:creationId xmlns:p14="http://schemas.microsoft.com/office/powerpoint/2010/main" xmlns="" val="427869990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Tree>
    <p:extLst>
      <p:ext uri="{BB962C8B-B14F-4D97-AF65-F5344CB8AC3E}">
        <p14:creationId xmlns:p14="http://schemas.microsoft.com/office/powerpoint/2010/main" xmlns="" val="116596989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Tree>
    <p:extLst>
      <p:ext uri="{BB962C8B-B14F-4D97-AF65-F5344CB8AC3E}">
        <p14:creationId xmlns:p14="http://schemas.microsoft.com/office/powerpoint/2010/main" xmlns="" val="139350313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a:xfrm>
            <a:off x="5573909" y="7009928"/>
            <a:ext cx="4263705" cy="369034"/>
          </a:xfrm>
          <a:prstGeom prst="rect">
            <a:avLst/>
          </a:prstGeom>
        </p:spPr>
        <p:txBody>
          <a:bodyPr/>
          <a:lstStyle/>
          <a:p>
            <a:fld id="{CABCA814-CC4E-4802-AF6F-4082F4EA24B6}" type="slidenum">
              <a:rPr lang="it-IT" smtClean="0"/>
              <a:pPr/>
              <a:t>356</a:t>
            </a:fld>
            <a:endParaRPr lang="it-IT"/>
          </a:p>
        </p:txBody>
      </p:sp>
    </p:spTree>
    <p:extLst>
      <p:ext uri="{BB962C8B-B14F-4D97-AF65-F5344CB8AC3E}">
        <p14:creationId xmlns:p14="http://schemas.microsoft.com/office/powerpoint/2010/main" xmlns="" val="293800813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a:xfrm>
            <a:off x="5573909" y="7009928"/>
            <a:ext cx="4263705" cy="369034"/>
          </a:xfrm>
          <a:prstGeom prst="rect">
            <a:avLst/>
          </a:prstGeom>
        </p:spPr>
        <p:txBody>
          <a:bodyPr/>
          <a:lstStyle/>
          <a:p>
            <a:fld id="{CABCA814-CC4E-4802-AF6F-4082F4EA24B6}" type="slidenum">
              <a:rPr lang="it-IT" smtClean="0"/>
              <a:pPr/>
              <a:t>357</a:t>
            </a:fld>
            <a:endParaRPr lang="it-IT"/>
          </a:p>
        </p:txBody>
      </p:sp>
    </p:spTree>
    <p:extLst>
      <p:ext uri="{BB962C8B-B14F-4D97-AF65-F5344CB8AC3E}">
        <p14:creationId xmlns:p14="http://schemas.microsoft.com/office/powerpoint/2010/main" xmlns="" val="144102161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a:xfrm>
            <a:off x="5573909" y="7009928"/>
            <a:ext cx="4263705" cy="369034"/>
          </a:xfrm>
          <a:prstGeom prst="rect">
            <a:avLst/>
          </a:prstGeom>
        </p:spPr>
        <p:txBody>
          <a:bodyPr/>
          <a:lstStyle/>
          <a:p>
            <a:fld id="{CABCA814-CC4E-4802-AF6F-4082F4EA24B6}" type="slidenum">
              <a:rPr lang="it-IT" smtClean="0"/>
              <a:pPr/>
              <a:t>358</a:t>
            </a:fld>
            <a:endParaRPr lang="it-IT"/>
          </a:p>
        </p:txBody>
      </p:sp>
    </p:spTree>
    <p:extLst>
      <p:ext uri="{BB962C8B-B14F-4D97-AF65-F5344CB8AC3E}">
        <p14:creationId xmlns:p14="http://schemas.microsoft.com/office/powerpoint/2010/main" xmlns="" val="26568248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30DBEEB4-1FC5-4305-A8ED-5CC4C3E8268F}" type="slidenum">
              <a:rPr lang="it-IT" altLang="it-IT" smtClean="0"/>
              <a:pPr/>
              <a:t>364</a:t>
            </a:fld>
            <a:endParaRPr lang="it-IT" altLang="it-IT"/>
          </a:p>
        </p:txBody>
      </p:sp>
    </p:spTree>
    <p:extLst>
      <p:ext uri="{BB962C8B-B14F-4D97-AF65-F5344CB8AC3E}">
        <p14:creationId xmlns:p14="http://schemas.microsoft.com/office/powerpoint/2010/main" xmlns="" val="103143171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600200" y="2386744"/>
            <a:ext cx="8991600" cy="1645920"/>
          </a:xfrm>
          <a:solidFill>
            <a:srgbClr val="FFFFFF"/>
          </a:solidFill>
          <a:ln w="38100">
            <a:solidFill>
              <a:srgbClr val="404040"/>
            </a:solidFill>
          </a:ln>
        </p:spPr>
        <p:txBody>
          <a:bodyPr lIns="274320" rIns="274320" anchor="ctr" anchorCtr="1">
            <a:normAutofit/>
          </a:bodyPr>
          <a:lstStyle>
            <a:lvl1pPr algn="ctr">
              <a:defRPr sz="3800">
                <a:solidFill>
                  <a:srgbClr val="262626"/>
                </a:solidFill>
              </a:defRPr>
            </a:lvl1pPr>
          </a:lstStyle>
          <a:p>
            <a:r>
              <a:rPr lang="it-IT"/>
              <a:t>Fare clic per modificare lo stile del titolo</a:t>
            </a:r>
            <a:endParaRPr lang="en-US" dirty="0"/>
          </a:p>
        </p:txBody>
      </p:sp>
      <p:sp>
        <p:nvSpPr>
          <p:cNvPr id="3" name="Subtitle 2"/>
          <p:cNvSpPr>
            <a:spLocks noGrp="1"/>
          </p:cNvSpPr>
          <p:nvPr>
            <p:ph type="subTitle" idx="1"/>
          </p:nvPr>
        </p:nvSpPr>
        <p:spPr>
          <a:xfrm>
            <a:off x="2695194" y="4352544"/>
            <a:ext cx="6801612" cy="1239894"/>
          </a:xfrm>
          <a:noFill/>
        </p:spPr>
        <p:txBody>
          <a:bodyPr>
            <a:normAutofit/>
          </a:bodyPr>
          <a:lstStyle>
            <a:lvl1pPr marL="0" indent="0" algn="ctr">
              <a:buNone/>
              <a:defRPr sz="2000">
                <a:solidFill>
                  <a:schemeClr val="tx1">
                    <a:lumMod val="75000"/>
                    <a:lumOff val="2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endParaRPr lang="en-US" dirty="0"/>
          </a:p>
        </p:txBody>
      </p:sp>
      <p:sp>
        <p:nvSpPr>
          <p:cNvPr id="7" name="Date Placeholder 6"/>
          <p:cNvSpPr>
            <a:spLocks noGrp="1"/>
          </p:cNvSpPr>
          <p:nvPr>
            <p:ph type="dt" sz="half" idx="10"/>
          </p:nvPr>
        </p:nvSpPr>
        <p:spPr/>
        <p:txBody>
          <a:bodyPr/>
          <a:lstStyle/>
          <a:p>
            <a:fld id="{B3CC2B7C-DFCF-EA40-9C53-320C6C528A41}" type="datetimeFigureOut">
              <a:rPr lang="it-IT" smtClean="0"/>
              <a:pPr/>
              <a:t>31/03/2018</a:t>
            </a:fld>
            <a:endParaRPr lang="it-IT"/>
          </a:p>
        </p:txBody>
      </p:sp>
      <p:sp>
        <p:nvSpPr>
          <p:cNvPr id="8" name="Footer Placeholder 7"/>
          <p:cNvSpPr>
            <a:spLocks noGrp="1"/>
          </p:cNvSpPr>
          <p:nvPr>
            <p:ph type="ftr" sz="quarter" idx="11"/>
          </p:nvPr>
        </p:nvSpPr>
        <p:spPr/>
        <p:txBody>
          <a:bodyPr/>
          <a:lstStyle/>
          <a:p>
            <a:endParaRPr lang="it-IT"/>
          </a:p>
        </p:txBody>
      </p:sp>
      <p:sp>
        <p:nvSpPr>
          <p:cNvPr id="9" name="Slide Number Placeholder 8"/>
          <p:cNvSpPr>
            <a:spLocks noGrp="1"/>
          </p:cNvSpPr>
          <p:nvPr>
            <p:ph type="sldNum" sz="quarter" idx="12"/>
          </p:nvPr>
        </p:nvSpPr>
        <p:spPr/>
        <p:txBody>
          <a:bodyPr/>
          <a:lstStyle/>
          <a:p>
            <a:fld id="{AEEC4755-1F7B-6A47-BCC5-15223204A5A6}" type="slidenum">
              <a:rPr lang="it-IT" smtClean="0"/>
              <a:pPr/>
              <a:t>‹N›</a:t>
            </a:fld>
            <a:endParaRPr lang="it-IT"/>
          </a:p>
        </p:txBody>
      </p:sp>
    </p:spTree>
    <p:extLst>
      <p:ext uri="{BB962C8B-B14F-4D97-AF65-F5344CB8AC3E}">
        <p14:creationId xmlns:p14="http://schemas.microsoft.com/office/powerpoint/2010/main" xmlns="" val="3505290758"/>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a:t>
            </a:r>
            <a:endParaRPr lang="en-US" dirty="0"/>
          </a:p>
        </p:txBody>
      </p:sp>
      <p:sp>
        <p:nvSpPr>
          <p:cNvPr id="3" name="Content Placeholder 2"/>
          <p:cNvSpPr>
            <a:spLocks noGrp="1"/>
          </p:cNvSpPr>
          <p:nvPr>
            <p:ph idx="1"/>
          </p:nvPr>
        </p:nvSpPr>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7" name="Date Placeholder 6"/>
          <p:cNvSpPr>
            <a:spLocks noGrp="1"/>
          </p:cNvSpPr>
          <p:nvPr>
            <p:ph type="dt" sz="half" idx="10"/>
          </p:nvPr>
        </p:nvSpPr>
        <p:spPr/>
        <p:txBody>
          <a:bodyPr/>
          <a:lstStyle/>
          <a:p>
            <a:fld id="{B3CC2B7C-DFCF-EA40-9C53-320C6C528A41}" type="datetimeFigureOut">
              <a:rPr lang="it-IT" smtClean="0"/>
              <a:pPr/>
              <a:t>31/03/2018</a:t>
            </a:fld>
            <a:endParaRPr lang="it-IT"/>
          </a:p>
        </p:txBody>
      </p:sp>
      <p:sp>
        <p:nvSpPr>
          <p:cNvPr id="8" name="Footer Placeholder 7"/>
          <p:cNvSpPr>
            <a:spLocks noGrp="1"/>
          </p:cNvSpPr>
          <p:nvPr>
            <p:ph type="ftr" sz="quarter" idx="11"/>
          </p:nvPr>
        </p:nvSpPr>
        <p:spPr/>
        <p:txBody>
          <a:bodyPr/>
          <a:lstStyle/>
          <a:p>
            <a:endParaRPr lang="it-IT"/>
          </a:p>
        </p:txBody>
      </p:sp>
      <p:sp>
        <p:nvSpPr>
          <p:cNvPr id="9" name="Slide Number Placeholder 8"/>
          <p:cNvSpPr>
            <a:spLocks noGrp="1"/>
          </p:cNvSpPr>
          <p:nvPr>
            <p:ph type="sldNum" sz="quarter" idx="12"/>
          </p:nvPr>
        </p:nvSpPr>
        <p:spPr/>
        <p:txBody>
          <a:bodyPr/>
          <a:lstStyle/>
          <a:p>
            <a:fld id="{AEEC4755-1F7B-6A47-BCC5-15223204A5A6}" type="slidenum">
              <a:rPr lang="it-IT" smtClean="0"/>
              <a:pPr/>
              <a:t>‹N›</a:t>
            </a:fld>
            <a:endParaRPr lang="it-IT"/>
          </a:p>
        </p:txBody>
      </p:sp>
    </p:spTree>
    <p:extLst>
      <p:ext uri="{BB962C8B-B14F-4D97-AF65-F5344CB8AC3E}">
        <p14:creationId xmlns:p14="http://schemas.microsoft.com/office/powerpoint/2010/main" xmlns="" val="40444817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600200" y="2386744"/>
            <a:ext cx="8991600" cy="1645920"/>
          </a:xfrm>
          <a:solidFill>
            <a:srgbClr val="FFFFFF"/>
          </a:solidFill>
          <a:ln w="38100">
            <a:solidFill>
              <a:srgbClr val="404040"/>
            </a:solidFill>
          </a:ln>
        </p:spPr>
        <p:txBody>
          <a:bodyPr lIns="274320" rIns="274320" anchor="ctr" anchorCtr="1">
            <a:normAutofit/>
          </a:bodyPr>
          <a:lstStyle>
            <a:lvl1pPr>
              <a:defRPr sz="3800">
                <a:solidFill>
                  <a:srgbClr val="262626"/>
                </a:solidFill>
              </a:defRPr>
            </a:lvl1pPr>
          </a:lstStyle>
          <a:p>
            <a:r>
              <a:rPr lang="it-IT"/>
              <a:t>Fare clic per modificare lo stile del titolo</a:t>
            </a:r>
            <a:endParaRPr lang="en-US" dirty="0"/>
          </a:p>
        </p:txBody>
      </p:sp>
      <p:sp>
        <p:nvSpPr>
          <p:cNvPr id="3" name="Text Placeholder 2"/>
          <p:cNvSpPr>
            <a:spLocks noGrp="1"/>
          </p:cNvSpPr>
          <p:nvPr>
            <p:ph type="body" idx="1"/>
          </p:nvPr>
        </p:nvSpPr>
        <p:spPr>
          <a:xfrm>
            <a:off x="2695194" y="4352465"/>
            <a:ext cx="6801612" cy="1265082"/>
          </a:xfrm>
        </p:spPr>
        <p:txBody>
          <a:bodyPr anchor="t" anchorCtr="1">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a:t>Modifica gli stili del testo dello schema</a:t>
            </a:r>
          </a:p>
        </p:txBody>
      </p:sp>
      <p:sp>
        <p:nvSpPr>
          <p:cNvPr id="7" name="Date Placeholder 6"/>
          <p:cNvSpPr>
            <a:spLocks noGrp="1"/>
          </p:cNvSpPr>
          <p:nvPr>
            <p:ph type="dt" sz="half" idx="10"/>
          </p:nvPr>
        </p:nvSpPr>
        <p:spPr/>
        <p:txBody>
          <a:bodyPr/>
          <a:lstStyle/>
          <a:p>
            <a:fld id="{B3CC2B7C-DFCF-EA40-9C53-320C6C528A41}" type="datetimeFigureOut">
              <a:rPr lang="it-IT" smtClean="0"/>
              <a:pPr/>
              <a:t>31/03/2018</a:t>
            </a:fld>
            <a:endParaRPr lang="it-IT"/>
          </a:p>
        </p:txBody>
      </p:sp>
      <p:sp>
        <p:nvSpPr>
          <p:cNvPr id="8" name="Footer Placeholder 7"/>
          <p:cNvSpPr>
            <a:spLocks noGrp="1"/>
          </p:cNvSpPr>
          <p:nvPr>
            <p:ph type="ftr" sz="quarter" idx="11"/>
          </p:nvPr>
        </p:nvSpPr>
        <p:spPr/>
        <p:txBody>
          <a:bodyPr/>
          <a:lstStyle/>
          <a:p>
            <a:endParaRPr lang="it-IT"/>
          </a:p>
        </p:txBody>
      </p:sp>
      <p:sp>
        <p:nvSpPr>
          <p:cNvPr id="9" name="Slide Number Placeholder 8"/>
          <p:cNvSpPr>
            <a:spLocks noGrp="1"/>
          </p:cNvSpPr>
          <p:nvPr>
            <p:ph type="sldNum" sz="quarter" idx="12"/>
          </p:nvPr>
        </p:nvSpPr>
        <p:spPr/>
        <p:txBody>
          <a:bodyPr/>
          <a:lstStyle/>
          <a:p>
            <a:fld id="{AEEC4755-1F7B-6A47-BCC5-15223204A5A6}" type="slidenum">
              <a:rPr lang="it-IT" smtClean="0"/>
              <a:pPr/>
              <a:t>‹N›</a:t>
            </a:fld>
            <a:endParaRPr lang="it-IT"/>
          </a:p>
        </p:txBody>
      </p:sp>
    </p:spTree>
    <p:extLst>
      <p:ext uri="{BB962C8B-B14F-4D97-AF65-F5344CB8AC3E}">
        <p14:creationId xmlns:p14="http://schemas.microsoft.com/office/powerpoint/2010/main" xmlns="" val="2705030620"/>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a:t>
            </a:r>
            <a:endParaRPr lang="en-US" dirty="0"/>
          </a:p>
        </p:txBody>
      </p:sp>
      <p:sp>
        <p:nvSpPr>
          <p:cNvPr id="3" name="Content Placeholder 2"/>
          <p:cNvSpPr>
            <a:spLocks noGrp="1"/>
          </p:cNvSpPr>
          <p:nvPr>
            <p:ph sz="half" idx="1"/>
          </p:nvPr>
        </p:nvSpPr>
        <p:spPr>
          <a:xfrm>
            <a:off x="1581912" y="2638044"/>
            <a:ext cx="4271771" cy="3101982"/>
          </a:xfrm>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Content Placeholder 3"/>
          <p:cNvSpPr>
            <a:spLocks noGrp="1"/>
          </p:cNvSpPr>
          <p:nvPr>
            <p:ph sz="half" idx="2"/>
          </p:nvPr>
        </p:nvSpPr>
        <p:spPr>
          <a:xfrm>
            <a:off x="6338315" y="2638044"/>
            <a:ext cx="4270247" cy="3101982"/>
          </a:xfrm>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8" name="Date Placeholder 7"/>
          <p:cNvSpPr>
            <a:spLocks noGrp="1"/>
          </p:cNvSpPr>
          <p:nvPr>
            <p:ph type="dt" sz="half" idx="10"/>
          </p:nvPr>
        </p:nvSpPr>
        <p:spPr/>
        <p:txBody>
          <a:bodyPr/>
          <a:lstStyle/>
          <a:p>
            <a:fld id="{B3CC2B7C-DFCF-EA40-9C53-320C6C528A41}" type="datetimeFigureOut">
              <a:rPr lang="it-IT" smtClean="0"/>
              <a:pPr/>
              <a:t>31/03/2018</a:t>
            </a:fld>
            <a:endParaRPr lang="it-IT"/>
          </a:p>
        </p:txBody>
      </p:sp>
      <p:sp>
        <p:nvSpPr>
          <p:cNvPr id="9" name="Footer Placeholder 8"/>
          <p:cNvSpPr>
            <a:spLocks noGrp="1"/>
          </p:cNvSpPr>
          <p:nvPr>
            <p:ph type="ftr" sz="quarter" idx="11"/>
          </p:nvPr>
        </p:nvSpPr>
        <p:spPr/>
        <p:txBody>
          <a:bodyPr/>
          <a:lstStyle/>
          <a:p>
            <a:endParaRPr lang="it-IT"/>
          </a:p>
        </p:txBody>
      </p:sp>
      <p:sp>
        <p:nvSpPr>
          <p:cNvPr id="10" name="Slide Number Placeholder 9"/>
          <p:cNvSpPr>
            <a:spLocks noGrp="1"/>
          </p:cNvSpPr>
          <p:nvPr>
            <p:ph type="sldNum" sz="quarter" idx="12"/>
          </p:nvPr>
        </p:nvSpPr>
        <p:spPr/>
        <p:txBody>
          <a:bodyPr/>
          <a:lstStyle/>
          <a:p>
            <a:fld id="{AEEC4755-1F7B-6A47-BCC5-15223204A5A6}" type="slidenum">
              <a:rPr lang="it-IT" smtClean="0"/>
              <a:pPr/>
              <a:t>‹N›</a:t>
            </a:fld>
            <a:endParaRPr lang="it-IT"/>
          </a:p>
        </p:txBody>
      </p:sp>
    </p:spTree>
    <p:extLst>
      <p:ext uri="{BB962C8B-B14F-4D97-AF65-F5344CB8AC3E}">
        <p14:creationId xmlns:p14="http://schemas.microsoft.com/office/powerpoint/2010/main" xmlns="" val="10651415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583436" y="2313433"/>
            <a:ext cx="4270248" cy="704087"/>
          </a:xfrm>
        </p:spPr>
        <p:txBody>
          <a:bodyPr anchor="b" anchorCtr="1">
            <a:normAutofit/>
          </a:bodyPr>
          <a:lstStyle>
            <a:lvl1pPr marL="0" indent="0" algn="ctr">
              <a:buNone/>
              <a:defRPr sz="1900" b="0" cap="all" spc="100" baseline="0">
                <a:solidFill>
                  <a:schemeClr val="accent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Modifica gli stili del testo dello schema</a:t>
            </a:r>
          </a:p>
        </p:txBody>
      </p:sp>
      <p:sp>
        <p:nvSpPr>
          <p:cNvPr id="4" name="Content Placeholder 3"/>
          <p:cNvSpPr>
            <a:spLocks noGrp="1"/>
          </p:cNvSpPr>
          <p:nvPr>
            <p:ph sz="half" idx="2"/>
          </p:nvPr>
        </p:nvSpPr>
        <p:spPr>
          <a:xfrm>
            <a:off x="1583436" y="3143250"/>
            <a:ext cx="4270248" cy="2596776"/>
          </a:xfrm>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6" name="Content Placeholder 5"/>
          <p:cNvSpPr>
            <a:spLocks noGrp="1"/>
          </p:cNvSpPr>
          <p:nvPr>
            <p:ph sz="quarter" idx="4"/>
          </p:nvPr>
        </p:nvSpPr>
        <p:spPr>
          <a:xfrm>
            <a:off x="6338316" y="3143250"/>
            <a:ext cx="4253484" cy="2596776"/>
          </a:xfrm>
        </p:spPr>
        <p:txBody>
          <a:bodyPr/>
          <a:lstStyle>
            <a:lvl5pPr>
              <a:defRPr/>
            </a:lvl5p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11" name="Text Placeholder 4"/>
          <p:cNvSpPr>
            <a:spLocks noGrp="1"/>
          </p:cNvSpPr>
          <p:nvPr>
            <p:ph type="body" sz="quarter" idx="13"/>
          </p:nvPr>
        </p:nvSpPr>
        <p:spPr>
          <a:xfrm>
            <a:off x="6338316" y="2313433"/>
            <a:ext cx="4270248" cy="704087"/>
          </a:xfrm>
        </p:spPr>
        <p:txBody>
          <a:bodyPr anchor="b" anchorCtr="1">
            <a:normAutofit/>
          </a:bodyPr>
          <a:lstStyle>
            <a:lvl1pPr marL="0" indent="0" algn="ctr">
              <a:buNone/>
              <a:defRPr sz="1900" b="0" cap="all" spc="100" baseline="0">
                <a:solidFill>
                  <a:schemeClr val="accent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Modifica gli stili del testo dello schema</a:t>
            </a:r>
          </a:p>
        </p:txBody>
      </p:sp>
      <p:sp>
        <p:nvSpPr>
          <p:cNvPr id="7" name="Date Placeholder 6"/>
          <p:cNvSpPr>
            <a:spLocks noGrp="1"/>
          </p:cNvSpPr>
          <p:nvPr>
            <p:ph type="dt" sz="half" idx="10"/>
          </p:nvPr>
        </p:nvSpPr>
        <p:spPr/>
        <p:txBody>
          <a:bodyPr/>
          <a:lstStyle/>
          <a:p>
            <a:fld id="{B3CC2B7C-DFCF-EA40-9C53-320C6C528A41}" type="datetimeFigureOut">
              <a:rPr lang="it-IT" smtClean="0"/>
              <a:pPr/>
              <a:t>31/03/2018</a:t>
            </a:fld>
            <a:endParaRPr lang="it-IT"/>
          </a:p>
        </p:txBody>
      </p:sp>
      <p:sp>
        <p:nvSpPr>
          <p:cNvPr id="8" name="Footer Placeholder 7"/>
          <p:cNvSpPr>
            <a:spLocks noGrp="1"/>
          </p:cNvSpPr>
          <p:nvPr>
            <p:ph type="ftr" sz="quarter" idx="11"/>
          </p:nvPr>
        </p:nvSpPr>
        <p:spPr/>
        <p:txBody>
          <a:bodyPr/>
          <a:lstStyle/>
          <a:p>
            <a:endParaRPr lang="it-IT"/>
          </a:p>
        </p:txBody>
      </p:sp>
      <p:sp>
        <p:nvSpPr>
          <p:cNvPr id="9" name="Slide Number Placeholder 8"/>
          <p:cNvSpPr>
            <a:spLocks noGrp="1"/>
          </p:cNvSpPr>
          <p:nvPr>
            <p:ph type="sldNum" sz="quarter" idx="12"/>
          </p:nvPr>
        </p:nvSpPr>
        <p:spPr/>
        <p:txBody>
          <a:bodyPr/>
          <a:lstStyle/>
          <a:p>
            <a:fld id="{AEEC4755-1F7B-6A47-BCC5-15223204A5A6}" type="slidenum">
              <a:rPr lang="it-IT" smtClean="0"/>
              <a:pPr/>
              <a:t>‹N›</a:t>
            </a:fld>
            <a:endParaRPr lang="it-IT"/>
          </a:p>
        </p:txBody>
      </p:sp>
      <p:sp>
        <p:nvSpPr>
          <p:cNvPr id="10" name="Title 9"/>
          <p:cNvSpPr>
            <a:spLocks noGrp="1"/>
          </p:cNvSpPr>
          <p:nvPr>
            <p:ph type="title"/>
          </p:nvPr>
        </p:nvSpPr>
        <p:spPr/>
        <p:txBody>
          <a:bodyPr/>
          <a:lstStyle/>
          <a:p>
            <a:r>
              <a:rPr lang="it-IT"/>
              <a:t>Fare clic per modificare lo stile del titolo</a:t>
            </a:r>
            <a:endParaRPr lang="en-US" dirty="0"/>
          </a:p>
        </p:txBody>
      </p:sp>
    </p:spTree>
    <p:extLst>
      <p:ext uri="{BB962C8B-B14F-4D97-AF65-F5344CB8AC3E}">
        <p14:creationId xmlns:p14="http://schemas.microsoft.com/office/powerpoint/2010/main" xmlns="" val="29798843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a:t>
            </a:r>
            <a:endParaRPr lang="en-US" dirty="0"/>
          </a:p>
        </p:txBody>
      </p:sp>
      <p:sp>
        <p:nvSpPr>
          <p:cNvPr id="3" name="Date Placeholder 2"/>
          <p:cNvSpPr>
            <a:spLocks noGrp="1"/>
          </p:cNvSpPr>
          <p:nvPr>
            <p:ph type="dt" sz="half" idx="10"/>
          </p:nvPr>
        </p:nvSpPr>
        <p:spPr/>
        <p:txBody>
          <a:bodyPr/>
          <a:lstStyle/>
          <a:p>
            <a:fld id="{B3CC2B7C-DFCF-EA40-9C53-320C6C528A41}" type="datetimeFigureOut">
              <a:rPr lang="it-IT" smtClean="0"/>
              <a:pPr/>
              <a:t>31/03/2018</a:t>
            </a:fld>
            <a:endParaRPr lang="it-IT"/>
          </a:p>
        </p:txBody>
      </p:sp>
      <p:sp>
        <p:nvSpPr>
          <p:cNvPr id="4" name="Footer Placeholder 3"/>
          <p:cNvSpPr>
            <a:spLocks noGrp="1"/>
          </p:cNvSpPr>
          <p:nvPr>
            <p:ph type="ftr" sz="quarter" idx="11"/>
          </p:nvPr>
        </p:nvSpPr>
        <p:spPr/>
        <p:txBody>
          <a:bodyPr/>
          <a:lstStyle/>
          <a:p>
            <a:endParaRPr lang="it-IT"/>
          </a:p>
        </p:txBody>
      </p:sp>
      <p:sp>
        <p:nvSpPr>
          <p:cNvPr id="5" name="Slide Number Placeholder 4"/>
          <p:cNvSpPr>
            <a:spLocks noGrp="1"/>
          </p:cNvSpPr>
          <p:nvPr>
            <p:ph type="sldNum" sz="quarter" idx="12"/>
          </p:nvPr>
        </p:nvSpPr>
        <p:spPr/>
        <p:txBody>
          <a:bodyPr/>
          <a:lstStyle/>
          <a:p>
            <a:fld id="{AEEC4755-1F7B-6A47-BCC5-15223204A5A6}" type="slidenum">
              <a:rPr lang="it-IT" smtClean="0"/>
              <a:pPr/>
              <a:t>‹N›</a:t>
            </a:fld>
            <a:endParaRPr lang="it-IT"/>
          </a:p>
        </p:txBody>
      </p:sp>
    </p:spTree>
    <p:extLst>
      <p:ext uri="{BB962C8B-B14F-4D97-AF65-F5344CB8AC3E}">
        <p14:creationId xmlns:p14="http://schemas.microsoft.com/office/powerpoint/2010/main" xmlns="" val="330478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3CC2B7C-DFCF-EA40-9C53-320C6C528A41}" type="datetimeFigureOut">
              <a:rPr lang="it-IT" smtClean="0"/>
              <a:pPr/>
              <a:t>31/03/2018</a:t>
            </a:fld>
            <a:endParaRPr lang="it-IT"/>
          </a:p>
        </p:txBody>
      </p:sp>
      <p:sp>
        <p:nvSpPr>
          <p:cNvPr id="3" name="Footer Placeholder 2"/>
          <p:cNvSpPr>
            <a:spLocks noGrp="1"/>
          </p:cNvSpPr>
          <p:nvPr>
            <p:ph type="ftr" sz="quarter" idx="11"/>
          </p:nvPr>
        </p:nvSpPr>
        <p:spPr/>
        <p:txBody>
          <a:bodyPr/>
          <a:lstStyle/>
          <a:p>
            <a:endParaRPr lang="it-IT"/>
          </a:p>
        </p:txBody>
      </p:sp>
      <p:sp>
        <p:nvSpPr>
          <p:cNvPr id="4" name="Slide Number Placeholder 3"/>
          <p:cNvSpPr>
            <a:spLocks noGrp="1"/>
          </p:cNvSpPr>
          <p:nvPr>
            <p:ph type="sldNum" sz="quarter" idx="12"/>
          </p:nvPr>
        </p:nvSpPr>
        <p:spPr/>
        <p:txBody>
          <a:bodyPr/>
          <a:lstStyle/>
          <a:p>
            <a:fld id="{AEEC4755-1F7B-6A47-BCC5-15223204A5A6}" type="slidenum">
              <a:rPr lang="it-IT" smtClean="0"/>
              <a:pPr/>
              <a:t>‹N›</a:t>
            </a:fld>
            <a:endParaRPr lang="it-IT"/>
          </a:p>
        </p:txBody>
      </p:sp>
    </p:spTree>
    <p:extLst>
      <p:ext uri="{BB962C8B-B14F-4D97-AF65-F5344CB8AC3E}">
        <p14:creationId xmlns:p14="http://schemas.microsoft.com/office/powerpoint/2010/main" xmlns="" val="34208532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6" name="Rectangle 25"/>
          <p:cNvSpPr/>
          <p:nvPr/>
        </p:nvSpPr>
        <p:spPr>
          <a:xfrm>
            <a:off x="0" y="0"/>
            <a:ext cx="6096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04672" y="2243828"/>
            <a:ext cx="4486656" cy="1141497"/>
          </a:xfrm>
          <a:solidFill>
            <a:srgbClr val="FFFFFF"/>
          </a:solidFill>
          <a:ln>
            <a:solidFill>
              <a:srgbClr val="404040"/>
            </a:solidFill>
          </a:ln>
        </p:spPr>
        <p:txBody>
          <a:bodyPr anchor="ctr" anchorCtr="1">
            <a:normAutofit/>
          </a:bodyPr>
          <a:lstStyle>
            <a:lvl1pPr>
              <a:defRPr sz="2200">
                <a:solidFill>
                  <a:srgbClr val="262626"/>
                </a:solidFill>
              </a:defRPr>
            </a:lvl1pPr>
          </a:lstStyle>
          <a:p>
            <a:r>
              <a:rPr lang="it-IT"/>
              <a:t>Fare clic per modificare lo stile del titolo</a:t>
            </a:r>
            <a:endParaRPr lang="en-US" dirty="0"/>
          </a:p>
        </p:txBody>
      </p:sp>
      <p:sp>
        <p:nvSpPr>
          <p:cNvPr id="3" name="Content Placeholder 2"/>
          <p:cNvSpPr>
            <a:spLocks noGrp="1"/>
          </p:cNvSpPr>
          <p:nvPr>
            <p:ph idx="1"/>
          </p:nvPr>
        </p:nvSpPr>
        <p:spPr>
          <a:xfrm>
            <a:off x="6736080" y="804672"/>
            <a:ext cx="4815840" cy="5248656"/>
          </a:xfrm>
        </p:spPr>
        <p:txBody>
          <a:bodyPr>
            <a:normAutofit/>
          </a:bodyPr>
          <a:lstStyle>
            <a:lvl1pPr>
              <a:defRPr sz="19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vl6pPr>
              <a:defRPr sz="1600"/>
            </a:lvl6pPr>
            <a:lvl7pPr>
              <a:defRPr sz="1600"/>
            </a:lvl7pPr>
            <a:lvl8pPr>
              <a:defRPr sz="1600"/>
            </a:lvl8pPr>
            <a:lvl9pPr>
              <a:defRPr sz="1600"/>
            </a:lvl9p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Text Placeholder 3"/>
          <p:cNvSpPr>
            <a:spLocks noGrp="1"/>
          </p:cNvSpPr>
          <p:nvPr>
            <p:ph type="body" sz="half" idx="2"/>
          </p:nvPr>
        </p:nvSpPr>
        <p:spPr>
          <a:xfrm>
            <a:off x="1115568" y="3549918"/>
            <a:ext cx="3794760" cy="2194036"/>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Modifica gli stili del testo dello schema</a:t>
            </a:r>
          </a:p>
        </p:txBody>
      </p:sp>
      <p:sp>
        <p:nvSpPr>
          <p:cNvPr id="5" name="Date Placeholder 4"/>
          <p:cNvSpPr>
            <a:spLocks noGrp="1"/>
          </p:cNvSpPr>
          <p:nvPr>
            <p:ph type="dt" sz="half" idx="10"/>
          </p:nvPr>
        </p:nvSpPr>
        <p:spPr/>
        <p:txBody>
          <a:bodyPr/>
          <a:lstStyle/>
          <a:p>
            <a:fld id="{B3CC2B7C-DFCF-EA40-9C53-320C6C528A41}" type="datetimeFigureOut">
              <a:rPr lang="it-IT" smtClean="0"/>
              <a:pPr/>
              <a:t>31/03/2018</a:t>
            </a:fld>
            <a:endParaRPr lang="it-IT"/>
          </a:p>
        </p:txBody>
      </p:sp>
      <p:sp>
        <p:nvSpPr>
          <p:cNvPr id="6" name="Footer Placeholder 5"/>
          <p:cNvSpPr>
            <a:spLocks noGrp="1"/>
          </p:cNvSpPr>
          <p:nvPr>
            <p:ph type="ftr" sz="quarter" idx="11"/>
          </p:nvPr>
        </p:nvSpPr>
        <p:spPr>
          <a:xfrm>
            <a:off x="804672" y="6236208"/>
            <a:ext cx="5167503" cy="320040"/>
          </a:xfrm>
        </p:spPr>
        <p:txBody>
          <a:bodyPr/>
          <a:lstStyle>
            <a:lvl1pPr>
              <a:defRPr>
                <a:solidFill>
                  <a:srgbClr val="FFFFFF">
                    <a:alpha val="69804"/>
                  </a:srgbClr>
                </a:solidFill>
              </a:defRPr>
            </a:lvl1pPr>
          </a:lstStyle>
          <a:p>
            <a:endParaRPr lang="it-IT"/>
          </a:p>
        </p:txBody>
      </p:sp>
      <p:sp>
        <p:nvSpPr>
          <p:cNvPr id="7" name="Slide Number Placeholder 6"/>
          <p:cNvSpPr>
            <a:spLocks noGrp="1"/>
          </p:cNvSpPr>
          <p:nvPr>
            <p:ph type="sldNum" sz="quarter" idx="12"/>
          </p:nvPr>
        </p:nvSpPr>
        <p:spPr/>
        <p:txBody>
          <a:bodyPr/>
          <a:lstStyle/>
          <a:p>
            <a:fld id="{AEEC4755-1F7B-6A47-BCC5-15223204A5A6}" type="slidenum">
              <a:rPr lang="it-IT" smtClean="0"/>
              <a:pPr/>
              <a:t>‹N›</a:t>
            </a:fld>
            <a:endParaRPr lang="it-IT"/>
          </a:p>
        </p:txBody>
      </p:sp>
    </p:spTree>
    <p:extLst>
      <p:ext uri="{BB962C8B-B14F-4D97-AF65-F5344CB8AC3E}">
        <p14:creationId xmlns:p14="http://schemas.microsoft.com/office/powerpoint/2010/main" xmlns="" val="10123486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18" name="Rectangle 17"/>
          <p:cNvSpPr/>
          <p:nvPr/>
        </p:nvSpPr>
        <p:spPr>
          <a:xfrm>
            <a:off x="0" y="0"/>
            <a:ext cx="6095999"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08523" y="2243828"/>
            <a:ext cx="4494998" cy="1134640"/>
          </a:xfrm>
          <a:solidFill>
            <a:srgbClr val="FFFFFF"/>
          </a:solidFill>
          <a:ln>
            <a:solidFill>
              <a:srgbClr val="404040"/>
            </a:solidFill>
          </a:ln>
        </p:spPr>
        <p:txBody>
          <a:bodyPr anchor="ctr" anchorCtr="1">
            <a:noAutofit/>
          </a:bodyPr>
          <a:lstStyle>
            <a:lvl1pPr>
              <a:defRPr sz="2200">
                <a:solidFill>
                  <a:srgbClr val="262626"/>
                </a:solidFill>
              </a:defRPr>
            </a:lvl1pPr>
          </a:lstStyle>
          <a:p>
            <a:r>
              <a:rPr lang="it-IT"/>
              <a:t>Fare clic per modificare lo stile del titolo</a:t>
            </a:r>
            <a:endParaRPr lang="en-US" dirty="0"/>
          </a:p>
        </p:txBody>
      </p:sp>
      <p:sp>
        <p:nvSpPr>
          <p:cNvPr id="3" name="Picture Placeholder 2"/>
          <p:cNvSpPr>
            <a:spLocks noGrp="1" noChangeAspect="1"/>
          </p:cNvSpPr>
          <p:nvPr>
            <p:ph type="pic" idx="1"/>
          </p:nvPr>
        </p:nvSpPr>
        <p:spPr>
          <a:xfrm>
            <a:off x="6095999" y="0"/>
            <a:ext cx="6102097" cy="6858000"/>
          </a:xfrm>
          <a:solidFill>
            <a:schemeClr val="bg1">
              <a:lumMod val="75000"/>
            </a:schemeClr>
          </a:solidFill>
        </p:spPr>
        <p:txBody>
          <a:bodyPr anchor="t"/>
          <a:lstStyle>
            <a:lvl1pPr marL="0" indent="0">
              <a:buNone/>
              <a:defRPr sz="320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it-IT"/>
              <a:t>Fare clic sull'icona per inserire un'immagine</a:t>
            </a:r>
            <a:endParaRPr lang="en-US" dirty="0"/>
          </a:p>
        </p:txBody>
      </p:sp>
      <p:sp>
        <p:nvSpPr>
          <p:cNvPr id="4" name="Text Placeholder 3"/>
          <p:cNvSpPr>
            <a:spLocks noGrp="1"/>
          </p:cNvSpPr>
          <p:nvPr>
            <p:ph type="body" sz="half" idx="2"/>
          </p:nvPr>
        </p:nvSpPr>
        <p:spPr>
          <a:xfrm>
            <a:off x="1115568" y="3549918"/>
            <a:ext cx="3794760" cy="2194037"/>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Modifica gli stili del testo dello schema</a:t>
            </a:r>
          </a:p>
        </p:txBody>
      </p:sp>
      <p:sp>
        <p:nvSpPr>
          <p:cNvPr id="5" name="Date Placeholder 4"/>
          <p:cNvSpPr>
            <a:spLocks noGrp="1"/>
          </p:cNvSpPr>
          <p:nvPr>
            <p:ph type="dt" sz="half" idx="10"/>
          </p:nvPr>
        </p:nvSpPr>
        <p:spPr/>
        <p:txBody>
          <a:bodyPr/>
          <a:lstStyle>
            <a:lvl1pPr>
              <a:defRPr>
                <a:solidFill>
                  <a:srgbClr val="FFFFFF">
                    <a:alpha val="90000"/>
                  </a:srgbClr>
                </a:solidFill>
                <a:effectLst>
                  <a:outerShdw blurRad="50800" dist="38100" dir="2700000" algn="tl" rotWithShape="0">
                    <a:prstClr val="black">
                      <a:alpha val="43000"/>
                    </a:prstClr>
                  </a:outerShdw>
                </a:effectLst>
              </a:defRPr>
            </a:lvl1pPr>
          </a:lstStyle>
          <a:p>
            <a:fld id="{B3CC2B7C-DFCF-EA40-9C53-320C6C528A41}" type="datetimeFigureOut">
              <a:rPr lang="it-IT" smtClean="0"/>
              <a:pPr/>
              <a:t>31/03/2018</a:t>
            </a:fld>
            <a:endParaRPr lang="it-IT"/>
          </a:p>
        </p:txBody>
      </p:sp>
      <p:sp>
        <p:nvSpPr>
          <p:cNvPr id="6" name="Footer Placeholder 5"/>
          <p:cNvSpPr>
            <a:spLocks noGrp="1"/>
          </p:cNvSpPr>
          <p:nvPr>
            <p:ph type="ftr" sz="quarter" idx="11"/>
          </p:nvPr>
        </p:nvSpPr>
        <p:spPr>
          <a:xfrm>
            <a:off x="808523" y="6236208"/>
            <a:ext cx="5103729" cy="320040"/>
          </a:xfrm>
        </p:spPr>
        <p:txBody>
          <a:bodyPr/>
          <a:lstStyle>
            <a:lvl1pPr>
              <a:defRPr>
                <a:solidFill>
                  <a:srgbClr val="FFFFFF">
                    <a:alpha val="70000"/>
                  </a:srgbClr>
                </a:solidFill>
              </a:defRPr>
            </a:lvl1pPr>
          </a:lstStyle>
          <a:p>
            <a:endParaRPr lang="it-IT"/>
          </a:p>
        </p:txBody>
      </p:sp>
      <p:sp>
        <p:nvSpPr>
          <p:cNvPr id="7" name="Slide Number Placeholder 6"/>
          <p:cNvSpPr>
            <a:spLocks noGrp="1"/>
          </p:cNvSpPr>
          <p:nvPr>
            <p:ph type="sldNum" sz="quarter" idx="12"/>
          </p:nvPr>
        </p:nvSpPr>
        <p:spPr/>
        <p:txBody>
          <a:bodyPr/>
          <a:lstStyle/>
          <a:p>
            <a:fld id="{AEEC4755-1F7B-6A47-BCC5-15223204A5A6}" type="slidenum">
              <a:rPr lang="it-IT" smtClean="0"/>
              <a:pPr/>
              <a:t>‹N›</a:t>
            </a:fld>
            <a:endParaRPr lang="it-IT"/>
          </a:p>
        </p:txBody>
      </p:sp>
    </p:spTree>
    <p:extLst>
      <p:ext uri="{BB962C8B-B14F-4D97-AF65-F5344CB8AC3E}">
        <p14:creationId xmlns:p14="http://schemas.microsoft.com/office/powerpoint/2010/main" xmlns="" val="21990101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a:t>
            </a:r>
            <a:endParaRPr lang="en-US" dirty="0"/>
          </a:p>
        </p:txBody>
      </p:sp>
      <p:sp>
        <p:nvSpPr>
          <p:cNvPr id="3" name="Vertical Text Placeholder 2"/>
          <p:cNvSpPr>
            <a:spLocks noGrp="1"/>
          </p:cNvSpPr>
          <p:nvPr>
            <p:ph type="body" orient="vert" idx="1"/>
          </p:nvPr>
        </p:nvSpPr>
        <p:spPr/>
        <p:txBody>
          <a:bodyPr vert="eaVert"/>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B3CC2B7C-DFCF-EA40-9C53-320C6C528A41}" type="datetimeFigureOut">
              <a:rPr lang="it-IT" smtClean="0"/>
              <a:pPr/>
              <a:t>31/03/2018</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AEEC4755-1F7B-6A47-BCC5-15223204A5A6}" type="slidenum">
              <a:rPr lang="it-IT" smtClean="0"/>
              <a:pPr/>
              <a:t>‹N›</a:t>
            </a:fld>
            <a:endParaRPr lang="it-IT"/>
          </a:p>
        </p:txBody>
      </p:sp>
    </p:spTree>
    <p:extLst>
      <p:ext uri="{BB962C8B-B14F-4D97-AF65-F5344CB8AC3E}">
        <p14:creationId xmlns:p14="http://schemas.microsoft.com/office/powerpoint/2010/main" xmlns="" val="40958727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53112" y="937260"/>
            <a:ext cx="1298608" cy="4983480"/>
          </a:xfrm>
        </p:spPr>
        <p:txBody>
          <a:bodyPr vert="eaVert"/>
          <a:lstStyle/>
          <a:p>
            <a:r>
              <a:rPr lang="it-IT"/>
              <a:t>Fare clic per modificare lo stile del titolo</a:t>
            </a:r>
            <a:endParaRPr lang="en-US" dirty="0"/>
          </a:p>
        </p:txBody>
      </p:sp>
      <p:sp>
        <p:nvSpPr>
          <p:cNvPr id="3" name="Vertical Text Placeholder 2"/>
          <p:cNvSpPr>
            <a:spLocks noGrp="1"/>
          </p:cNvSpPr>
          <p:nvPr>
            <p:ph type="body" orient="vert" idx="1"/>
          </p:nvPr>
        </p:nvSpPr>
        <p:spPr>
          <a:xfrm>
            <a:off x="2231136" y="937260"/>
            <a:ext cx="6198489" cy="4983480"/>
          </a:xfrm>
        </p:spPr>
        <p:txBody>
          <a:bodyPr vert="eaVert"/>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B3CC2B7C-DFCF-EA40-9C53-320C6C528A41}" type="datetimeFigureOut">
              <a:rPr lang="it-IT" smtClean="0"/>
              <a:pPr/>
              <a:t>31/03/2018</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AEEC4755-1F7B-6A47-BCC5-15223204A5A6}" type="slidenum">
              <a:rPr lang="it-IT" smtClean="0"/>
              <a:pPr/>
              <a:t>‹N›</a:t>
            </a:fld>
            <a:endParaRPr lang="it-IT"/>
          </a:p>
        </p:txBody>
      </p:sp>
    </p:spTree>
    <p:extLst>
      <p:ext uri="{BB962C8B-B14F-4D97-AF65-F5344CB8AC3E}">
        <p14:creationId xmlns:p14="http://schemas.microsoft.com/office/powerpoint/2010/main" xmlns="" val="31024385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2 Contenuto, sopra e sotto">
    <p:spTree>
      <p:nvGrpSpPr>
        <p:cNvPr id="1" name=""/>
        <p:cNvGrpSpPr/>
        <p:nvPr/>
      </p:nvGrpSpPr>
      <p:grpSpPr>
        <a:xfrm>
          <a:off x="0" y="0"/>
          <a:ext cx="0" cy="0"/>
          <a:chOff x="0" y="0"/>
          <a:chExt cx="0" cy="0"/>
        </a:xfrm>
      </p:grpSpPr>
      <p:sp>
        <p:nvSpPr>
          <p:cNvPr id="2" name="Title 1"/>
          <p:cNvSpPr>
            <a:spLocks noGrp="1"/>
          </p:cNvSpPr>
          <p:nvPr>
            <p:ph type="title"/>
          </p:nvPr>
        </p:nvSpPr>
        <p:spPr>
          <a:xfrm>
            <a:off x="609600" y="914400"/>
            <a:ext cx="9855201" cy="1143000"/>
          </a:xfrm>
        </p:spPr>
        <p:txBody>
          <a:bodyPr/>
          <a:lstStyle/>
          <a:p>
            <a:r>
              <a:rPr lang="it-IT"/>
              <a:t>Fare clic per modificare stile</a:t>
            </a:r>
            <a:endParaRPr/>
          </a:p>
        </p:txBody>
      </p:sp>
      <p:sp>
        <p:nvSpPr>
          <p:cNvPr id="3" name="Content Placeholder 2"/>
          <p:cNvSpPr>
            <a:spLocks noGrp="1"/>
          </p:cNvSpPr>
          <p:nvPr>
            <p:ph sz="half" idx="1"/>
          </p:nvPr>
        </p:nvSpPr>
        <p:spPr>
          <a:xfrm>
            <a:off x="609599" y="2214562"/>
            <a:ext cx="9861551" cy="192024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dirty="0"/>
          </a:p>
        </p:txBody>
      </p:sp>
      <p:sp>
        <p:nvSpPr>
          <p:cNvPr id="9" name="Content Placeholder 2"/>
          <p:cNvSpPr>
            <a:spLocks noGrp="1"/>
          </p:cNvSpPr>
          <p:nvPr>
            <p:ph sz="half" idx="13"/>
          </p:nvPr>
        </p:nvSpPr>
        <p:spPr>
          <a:xfrm>
            <a:off x="609599" y="4224973"/>
            <a:ext cx="9861551" cy="192024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dirty="0"/>
          </a:p>
        </p:txBody>
      </p:sp>
      <p:sp>
        <p:nvSpPr>
          <p:cNvPr id="5" name="Date Placeholder 4"/>
          <p:cNvSpPr>
            <a:spLocks noGrp="1"/>
          </p:cNvSpPr>
          <p:nvPr>
            <p:ph type="dt" sz="half" idx="14"/>
          </p:nvPr>
        </p:nvSpPr>
        <p:spPr>
          <a:xfrm>
            <a:off x="609600" y="6245225"/>
            <a:ext cx="2844800" cy="476250"/>
          </a:xfrm>
          <a:prstGeom prst="rect">
            <a:avLst/>
          </a:prstGeom>
        </p:spPr>
        <p:txBody>
          <a:bodyPr/>
          <a:lstStyle>
            <a:lvl1pPr>
              <a:defRPr/>
            </a:lvl1pPr>
          </a:lstStyle>
          <a:p>
            <a:fld id="{F05604CD-33EE-C745-803A-229CB62C7253}" type="datetimeFigureOut">
              <a:rPr lang="en-US" altLang="it-IT"/>
              <a:pPr/>
              <a:t>3/31/2018</a:t>
            </a:fld>
            <a:endParaRPr lang="en-US" altLang="it-IT"/>
          </a:p>
        </p:txBody>
      </p:sp>
      <p:sp>
        <p:nvSpPr>
          <p:cNvPr id="6" name="Footer Placeholder 5"/>
          <p:cNvSpPr>
            <a:spLocks noGrp="1"/>
          </p:cNvSpPr>
          <p:nvPr>
            <p:ph type="ftr" sz="quarter" idx="15"/>
          </p:nvPr>
        </p:nvSpPr>
        <p:spPr/>
        <p:txBody>
          <a:bodyPr/>
          <a:lstStyle>
            <a:lvl1pPr>
              <a:defRPr/>
            </a:lvl1pPr>
          </a:lstStyle>
          <a:p>
            <a:endParaRPr lang="en-US" altLang="it-IT"/>
          </a:p>
        </p:txBody>
      </p:sp>
      <p:sp>
        <p:nvSpPr>
          <p:cNvPr id="7" name="Slide Number Placeholder 6"/>
          <p:cNvSpPr>
            <a:spLocks noGrp="1"/>
          </p:cNvSpPr>
          <p:nvPr>
            <p:ph type="sldNum" sz="quarter" idx="16"/>
          </p:nvPr>
        </p:nvSpPr>
        <p:spPr>
          <a:xfrm>
            <a:off x="8737600" y="6245225"/>
            <a:ext cx="2844800" cy="476250"/>
          </a:xfrm>
          <a:prstGeom prst="rect">
            <a:avLst/>
          </a:prstGeom>
        </p:spPr>
        <p:txBody>
          <a:bodyPr/>
          <a:lstStyle>
            <a:lvl1pPr>
              <a:defRPr/>
            </a:lvl1pPr>
          </a:lstStyle>
          <a:p>
            <a:fld id="{916F9797-EF95-E84F-BF29-FD25D2B3C96C}" type="slidenum">
              <a:rPr lang="en-US" altLang="it-IT"/>
              <a:pPr/>
              <a:t>‹N›</a:t>
            </a:fld>
            <a:endParaRPr lang="en-US" altLang="it-IT"/>
          </a:p>
        </p:txBody>
      </p:sp>
    </p:spTree>
    <p:extLst>
      <p:ext uri="{BB962C8B-B14F-4D97-AF65-F5344CB8AC3E}">
        <p14:creationId xmlns:p14="http://schemas.microsoft.com/office/powerpoint/2010/main" xmlns="" val="223376152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x">
  <p:cSld name="Interno">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3129620306"/>
      </p:ext>
    </p:extLst>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type="tbl">
  <p:cSld name="Titolo e tabella">
    <p:spTree>
      <p:nvGrpSpPr>
        <p:cNvPr id="1" name=""/>
        <p:cNvGrpSpPr/>
        <p:nvPr/>
      </p:nvGrpSpPr>
      <p:grpSpPr>
        <a:xfrm>
          <a:off x="0" y="0"/>
          <a:ext cx="0" cy="0"/>
          <a:chOff x="0" y="0"/>
          <a:chExt cx="0" cy="0"/>
        </a:xfrm>
      </p:grpSpPr>
      <p:sp>
        <p:nvSpPr>
          <p:cNvPr id="2" name="Titolo 1"/>
          <p:cNvSpPr>
            <a:spLocks noGrp="1"/>
          </p:cNvSpPr>
          <p:nvPr>
            <p:ph type="title"/>
          </p:nvPr>
        </p:nvSpPr>
        <p:spPr>
          <a:xfrm>
            <a:off x="609600" y="277814"/>
            <a:ext cx="10972800" cy="1139825"/>
          </a:xfrm>
        </p:spPr>
        <p:txBody>
          <a:bodyPr/>
          <a:lstStyle/>
          <a:p>
            <a:r>
              <a:rPr lang="it-IT"/>
              <a:t>Fare clic per modificare stile</a:t>
            </a:r>
          </a:p>
        </p:txBody>
      </p:sp>
      <p:sp>
        <p:nvSpPr>
          <p:cNvPr id="3" name="Segnaposto tabella 2"/>
          <p:cNvSpPr>
            <a:spLocks noGrp="1"/>
          </p:cNvSpPr>
          <p:nvPr>
            <p:ph type="tbl" idx="1"/>
          </p:nvPr>
        </p:nvSpPr>
        <p:spPr>
          <a:xfrm>
            <a:off x="609600" y="1600201"/>
            <a:ext cx="10972800" cy="4530725"/>
          </a:xfrm>
        </p:spPr>
        <p:txBody>
          <a:bodyPr/>
          <a:lstStyle/>
          <a:p>
            <a:endParaRPr lang="it-IT"/>
          </a:p>
        </p:txBody>
      </p:sp>
      <p:sp>
        <p:nvSpPr>
          <p:cNvPr id="4" name="Segnaposto piè di pagina 3"/>
          <p:cNvSpPr>
            <a:spLocks noGrp="1"/>
          </p:cNvSpPr>
          <p:nvPr>
            <p:ph type="ftr" sz="quarter" idx="10"/>
          </p:nvPr>
        </p:nvSpPr>
        <p:spPr>
          <a:xfrm>
            <a:off x="1583267" y="6248400"/>
            <a:ext cx="6443133" cy="457200"/>
          </a:xfrm>
        </p:spPr>
        <p:txBody>
          <a:bodyPr/>
          <a:lstStyle>
            <a:lvl1pPr>
              <a:defRPr/>
            </a:lvl1pPr>
          </a:lstStyle>
          <a:p>
            <a:r>
              <a:rPr lang="en-US"/>
              <a:t>INCA CGIL Milano – Assegno ordinario di invalidità INPS</a:t>
            </a:r>
          </a:p>
        </p:txBody>
      </p:sp>
      <p:sp>
        <p:nvSpPr>
          <p:cNvPr id="5" name="Segnaposto numero diapositiva 4"/>
          <p:cNvSpPr>
            <a:spLocks noGrp="1"/>
          </p:cNvSpPr>
          <p:nvPr>
            <p:ph type="sldNum" sz="quarter" idx="11"/>
          </p:nvPr>
        </p:nvSpPr>
        <p:spPr>
          <a:xfrm>
            <a:off x="8737600" y="6243638"/>
            <a:ext cx="2844800" cy="457200"/>
          </a:xfrm>
        </p:spPr>
        <p:txBody>
          <a:bodyPr/>
          <a:lstStyle>
            <a:lvl1pPr>
              <a:defRPr/>
            </a:lvl1pPr>
          </a:lstStyle>
          <a:p>
            <a:fld id="{965FF2CE-BA26-4C42-9001-DF81DA8D42C3}" type="slidenum">
              <a:rPr lang="en-US"/>
              <a:pPr/>
              <a:t>‹N›</a:t>
            </a:fld>
            <a:endParaRPr lang="en-US"/>
          </a:p>
        </p:txBody>
      </p:sp>
    </p:spTree>
    <p:extLst>
      <p:ext uri="{BB962C8B-B14F-4D97-AF65-F5344CB8AC3E}">
        <p14:creationId xmlns:p14="http://schemas.microsoft.com/office/powerpoint/2010/main" xmlns="" val="8970186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31136" y="964692"/>
            <a:ext cx="7729728" cy="1188720"/>
          </a:xfrm>
          <a:prstGeom prst="rect">
            <a:avLst/>
          </a:prstGeom>
          <a:solidFill>
            <a:schemeClr val="bg1"/>
          </a:solidFill>
          <a:ln w="31750" cap="sq">
            <a:solidFill>
              <a:schemeClr val="tx1">
                <a:lumMod val="75000"/>
                <a:lumOff val="25000"/>
              </a:schemeClr>
            </a:solidFill>
            <a:miter lim="800000"/>
          </a:ln>
        </p:spPr>
        <p:txBody>
          <a:bodyPr vert="horz" lIns="182880" tIns="182880" rIns="182880" bIns="182880" rtlCol="0" anchor="ctr">
            <a:normAutofit/>
          </a:bodyPr>
          <a:lstStyle/>
          <a:p>
            <a:r>
              <a:rPr lang="it-IT"/>
              <a:t>Fare clic per modificare lo stile del titolo</a:t>
            </a:r>
            <a:endParaRPr lang="en-US" dirty="0"/>
          </a:p>
        </p:txBody>
      </p:sp>
      <p:sp>
        <p:nvSpPr>
          <p:cNvPr id="3" name="Text Placeholder 2"/>
          <p:cNvSpPr>
            <a:spLocks noGrp="1"/>
          </p:cNvSpPr>
          <p:nvPr>
            <p:ph type="body" idx="1"/>
          </p:nvPr>
        </p:nvSpPr>
        <p:spPr>
          <a:xfrm>
            <a:off x="2231136" y="2638044"/>
            <a:ext cx="7729728" cy="3101983"/>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7821429" y="6238816"/>
            <a:ext cx="2753746" cy="323968"/>
          </a:xfrm>
          <a:prstGeom prst="rect">
            <a:avLst/>
          </a:prstGeom>
        </p:spPr>
        <p:txBody>
          <a:bodyPr vert="horz" lIns="91440" tIns="45720" rIns="91440" bIns="45720" rtlCol="0" anchor="ctr"/>
          <a:lstStyle>
            <a:lvl1pPr algn="r">
              <a:defRPr sz="1050">
                <a:solidFill>
                  <a:schemeClr val="tx1">
                    <a:alpha val="70000"/>
                  </a:schemeClr>
                </a:solidFill>
              </a:defRPr>
            </a:lvl1pPr>
          </a:lstStyle>
          <a:p>
            <a:fld id="{B3CC2B7C-DFCF-EA40-9C53-320C6C528A41}" type="datetimeFigureOut">
              <a:rPr lang="it-IT" smtClean="0"/>
              <a:pPr/>
              <a:t>31/03/2018</a:t>
            </a:fld>
            <a:endParaRPr lang="it-IT"/>
          </a:p>
        </p:txBody>
      </p:sp>
      <p:sp>
        <p:nvSpPr>
          <p:cNvPr id="5" name="Footer Placeholder 4"/>
          <p:cNvSpPr>
            <a:spLocks noGrp="1"/>
          </p:cNvSpPr>
          <p:nvPr>
            <p:ph type="ftr" sz="quarter" idx="3"/>
          </p:nvPr>
        </p:nvSpPr>
        <p:spPr>
          <a:xfrm>
            <a:off x="1600200" y="6236208"/>
            <a:ext cx="5901189" cy="320040"/>
          </a:xfrm>
          <a:prstGeom prst="rect">
            <a:avLst/>
          </a:prstGeom>
        </p:spPr>
        <p:txBody>
          <a:bodyPr vert="horz" lIns="91440" tIns="45720" rIns="91440" bIns="45720" rtlCol="0" anchor="ctr"/>
          <a:lstStyle>
            <a:lvl1pPr algn="l">
              <a:defRPr sz="1050">
                <a:solidFill>
                  <a:schemeClr val="tx1">
                    <a:alpha val="70000"/>
                  </a:schemeClr>
                </a:solidFill>
              </a:defRPr>
            </a:lvl1pPr>
          </a:lstStyle>
          <a:p>
            <a:endParaRPr lang="it-IT"/>
          </a:p>
        </p:txBody>
      </p:sp>
      <p:sp>
        <p:nvSpPr>
          <p:cNvPr id="6" name="Slide Number Placeholder 5"/>
          <p:cNvSpPr>
            <a:spLocks noGrp="1"/>
          </p:cNvSpPr>
          <p:nvPr>
            <p:ph type="sldNum" sz="quarter" idx="4"/>
          </p:nvPr>
        </p:nvSpPr>
        <p:spPr>
          <a:xfrm>
            <a:off x="10758922" y="6217920"/>
            <a:ext cx="365760" cy="365760"/>
          </a:xfrm>
          <a:prstGeom prst="ellipse">
            <a:avLst/>
          </a:prstGeom>
          <a:solidFill>
            <a:srgbClr val="1D1D1D">
              <a:alpha val="70000"/>
            </a:srgbClr>
          </a:solidFill>
        </p:spPr>
        <p:txBody>
          <a:bodyPr vert="horz" lIns="18288" tIns="45720" rIns="18288" bIns="45720" rtlCol="0" anchor="ctr">
            <a:noAutofit/>
          </a:bodyPr>
          <a:lstStyle>
            <a:lvl1pPr algn="ctr">
              <a:defRPr sz="1100" spc="0" baseline="0">
                <a:solidFill>
                  <a:srgbClr val="FFFFFF"/>
                </a:solidFill>
              </a:defRPr>
            </a:lvl1pPr>
          </a:lstStyle>
          <a:p>
            <a:fld id="{AEEC4755-1F7B-6A47-BCC5-15223204A5A6}" type="slidenum">
              <a:rPr lang="it-IT" smtClean="0"/>
              <a:pPr/>
              <a:t>‹N›</a:t>
            </a:fld>
            <a:endParaRPr lang="it-IT"/>
          </a:p>
        </p:txBody>
      </p:sp>
    </p:spTree>
    <p:extLst>
      <p:ext uri="{BB962C8B-B14F-4D97-AF65-F5344CB8AC3E}">
        <p14:creationId xmlns:p14="http://schemas.microsoft.com/office/powerpoint/2010/main" xmlns="" val="1287787368"/>
      </p:ext>
    </p:extLst>
  </p:cSld>
  <p:clrMap bg1="lt1" tx1="dk1" bg2="lt2" tx2="dk2" accent1="accent1" accent2="accent2" accent3="accent3" accent4="accent4" accent5="accent5" accent6="accent6" hlink="hlink" folHlink="folHlink"/>
  <p:sldLayoutIdLst>
    <p:sldLayoutId id="2147483703" r:id="rId1"/>
    <p:sldLayoutId id="2147483704" r:id="rId2"/>
    <p:sldLayoutId id="2147483705" r:id="rId3"/>
    <p:sldLayoutId id="2147483706" r:id="rId4"/>
    <p:sldLayoutId id="2147483707" r:id="rId5"/>
    <p:sldLayoutId id="2147483708" r:id="rId6"/>
    <p:sldLayoutId id="2147483709" r:id="rId7"/>
    <p:sldLayoutId id="2147483710" r:id="rId8"/>
    <p:sldLayoutId id="2147483711" r:id="rId9"/>
    <p:sldLayoutId id="2147483712" r:id="rId10"/>
    <p:sldLayoutId id="2147483713" r:id="rId11"/>
    <p:sldLayoutId id="2147483716" r:id="rId12"/>
    <p:sldLayoutId id="2147483717" r:id="rId13"/>
    <p:sldLayoutId id="2147483718" r:id="rId14"/>
  </p:sldLayoutIdLst>
  <p:txStyles>
    <p:titleStyle>
      <a:lvl1pPr algn="ctr" defTabSz="914400" rtl="0" eaLnBrk="1" latinLnBrk="0" hangingPunct="1">
        <a:lnSpc>
          <a:spcPct val="90000"/>
        </a:lnSpc>
        <a:spcBef>
          <a:spcPct val="0"/>
        </a:spcBef>
        <a:buNone/>
        <a:defRPr sz="2800" kern="1200" cap="all" spc="200" baseline="0">
          <a:solidFill>
            <a:schemeClr val="tx1">
              <a:lumMod val="85000"/>
              <a:lumOff val="15000"/>
            </a:schemeClr>
          </a:solidFill>
          <a:latin typeface="+mj-lt"/>
          <a:ea typeface="+mj-ea"/>
          <a:cs typeface="+mj-cs"/>
        </a:defRPr>
      </a:lvl1pPr>
    </p:titleStyle>
    <p:body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oleObject" Target="../embeddings/oleObject5.bin"/><Relationship Id="rId3" Type="http://schemas.openxmlformats.org/officeDocument/2006/relationships/image" Target="../media/image5.jpeg"/><Relationship Id="rId7" Type="http://schemas.openxmlformats.org/officeDocument/2006/relationships/oleObject" Target="../embeddings/oleObject4.bin"/><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oleObject" Target="../embeddings/oleObject3.bin"/><Relationship Id="rId11" Type="http://schemas.openxmlformats.org/officeDocument/2006/relationships/oleObject" Target="../embeddings/oleObject8.bin"/><Relationship Id="rId5" Type="http://schemas.openxmlformats.org/officeDocument/2006/relationships/oleObject" Target="../embeddings/oleObject2.bin"/><Relationship Id="rId10" Type="http://schemas.openxmlformats.org/officeDocument/2006/relationships/oleObject" Target="../embeddings/oleObject7.bin"/><Relationship Id="rId4" Type="http://schemas.openxmlformats.org/officeDocument/2006/relationships/oleObject" Target="../embeddings/oleObject1.bin"/><Relationship Id="rId9" Type="http://schemas.openxmlformats.org/officeDocument/2006/relationships/oleObject" Target="../embeddings/oleObject6.bin"/></Relationships>
</file>

<file path=ppt/slides/_rels/slide1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8" Type="http://schemas.openxmlformats.org/officeDocument/2006/relationships/diagramQuickStyle" Target="../diagrams/quickStyle2.xml"/><Relationship Id="rId3" Type="http://schemas.openxmlformats.org/officeDocument/2006/relationships/diagramLayout" Target="../diagrams/layout1.xml"/><Relationship Id="rId7" Type="http://schemas.openxmlformats.org/officeDocument/2006/relationships/diagramLayout" Target="../diagrams/layout2.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openxmlformats.org/officeDocument/2006/relationships/diagramData" Target="../diagrams/data2.xml"/><Relationship Id="rId11" Type="http://schemas.microsoft.com/office/2007/relationships/diagramDrawing" Target="../diagrams/drawing2.xml"/><Relationship Id="rId5" Type="http://schemas.openxmlformats.org/officeDocument/2006/relationships/diagramColors" Target="../diagrams/colors1.xml"/><Relationship Id="rId10" Type="http://schemas.microsoft.com/office/2007/relationships/diagramDrawing" Target="../diagrams/drawing1.xml"/><Relationship Id="rId4" Type="http://schemas.openxmlformats.org/officeDocument/2006/relationships/diagramQuickStyle" Target="../diagrams/quickStyle1.xml"/><Relationship Id="rId9" Type="http://schemas.openxmlformats.org/officeDocument/2006/relationships/diagramColors" Target="../diagrams/colors2.xml"/></Relationships>
</file>

<file path=ppt/slides/_rels/slide49.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6.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2.xml"/></Relationships>
</file>

<file path=ppt/slides/_rels/slide73.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1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7.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1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78.xml.rels><?xml version="1.0" encoding="UTF-8" standalone="yes"?>
<Relationships xmlns="http://schemas.openxmlformats.org/package/2006/relationships"><Relationship Id="rId2" Type="http://schemas.openxmlformats.org/officeDocument/2006/relationships/hyperlink" Target="idp:11152;1" TargetMode="External"/><Relationship Id="rId1" Type="http://schemas.openxmlformats.org/officeDocument/2006/relationships/slideLayout" Target="../slideLayouts/slideLayout1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2.xml.rels><?xml version="1.0" encoding="UTF-8" standalone="yes"?>
<Relationships xmlns="http://schemas.openxmlformats.org/package/2006/relationships"><Relationship Id="rId2" Type="http://schemas.openxmlformats.org/officeDocument/2006/relationships/hyperlink" Target="http://www.pensionioggi.it/dizionario/opzione-donna" TargetMode="Externa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image" Target="../media/image24.gif"/><Relationship Id="rId2" Type="http://schemas.openxmlformats.org/officeDocument/2006/relationships/hyperlink" Target="http://www.google.it/url?sa=i&amp;rct=j&amp;q=&amp;esrc=s&amp;frm=1&amp;source=images&amp;cd=&amp;cad=rja&amp;uact=8&amp;ved=0ahUKEwjYgdOUwJXKAhULVxoKHR88BvoQjRwIBw&amp;url=http://www.lentepubblica.it/fioccano-i-ricorsi-contro-linps-sullopzione-donna/&amp;bvm=bv.110151844,d.d24&amp;psig=AFQjCNFZJkGxiKdR1YnlBcjzKGJ05T8RQA&amp;ust=1452180517026524" TargetMode="Externa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image" Target="../media/image24.gif"/><Relationship Id="rId2" Type="http://schemas.openxmlformats.org/officeDocument/2006/relationships/hyperlink" Target="http://www.google.it/url?sa=i&amp;rct=j&amp;q=&amp;esrc=s&amp;frm=1&amp;source=images&amp;cd=&amp;cad=rja&amp;uact=8&amp;ved=0ahUKEwjYgdOUwJXKAhULVxoKHR88BvoQjRwIBw&amp;url=http://www.lentepubblica.it/fioccano-i-ricorsi-contro-linps-sullopzione-donna/&amp;bvm=bv.110151844,d.d24&amp;psig=AFQjCNFZJkGxiKdR1YnlBcjzKGJ05T8RQA&amp;ust=1452180517026524" TargetMode="Externa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image" Target="../media/image24.gif"/><Relationship Id="rId2" Type="http://schemas.openxmlformats.org/officeDocument/2006/relationships/hyperlink" Target="http://www.google.it/url?sa=i&amp;rct=j&amp;q=&amp;esrc=s&amp;frm=1&amp;source=images&amp;cd=&amp;cad=rja&amp;uact=8&amp;ved=0ahUKEwjYgdOUwJXKAhULVxoKHR88BvoQjRwIBw&amp;url=http://www.lentepubblica.it/fioccano-i-ricorsi-contro-linps-sullopzione-donna/&amp;bvm=bv.110151844,d.d24&amp;psig=AFQjCNFZJkGxiKdR1YnlBcjzKGJ05T8RQA&amp;ust=1452180517026524" TargetMode="Externa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image" Target="../media/image24.gif"/><Relationship Id="rId2" Type="http://schemas.openxmlformats.org/officeDocument/2006/relationships/hyperlink" Target="http://www.google.it/url?sa=i&amp;rct=j&amp;q=&amp;esrc=s&amp;frm=1&amp;source=images&amp;cd=&amp;cad=rja&amp;uact=8&amp;ved=0ahUKEwjYgdOUwJXKAhULVxoKHR88BvoQjRwIBw&amp;url=http://www.lentepubblica.it/fioccano-i-ricorsi-contro-linps-sullopzione-donna/&amp;bvm=bv.110151844,d.d24&amp;psig=AFQjCNFZJkGxiKdR1YnlBcjzKGJ05T8RQA&amp;ust=1452180517026524" TargetMode="Externa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image" Target="../media/image24.gif"/><Relationship Id="rId2" Type="http://schemas.openxmlformats.org/officeDocument/2006/relationships/hyperlink" Target="http://www.google.it/url?sa=i&amp;rct=j&amp;q=&amp;esrc=s&amp;frm=1&amp;source=images&amp;cd=&amp;cad=rja&amp;uact=8&amp;ved=0ahUKEwjYgdOUwJXKAhULVxoKHR88BvoQjRwIBw&amp;url=http://www.lentepubblica.it/fioccano-i-ricorsi-contro-linps-sullopzione-donna/&amp;bvm=bv.110151844,d.d24&amp;psig=AFQjCNFZJkGxiKdR1YnlBcjzKGJ05T8RQA&amp;ust=1452180517026524" TargetMode="Externa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3" Type="http://schemas.openxmlformats.org/officeDocument/2006/relationships/image" Target="../media/image24.gif"/><Relationship Id="rId2" Type="http://schemas.openxmlformats.org/officeDocument/2006/relationships/hyperlink" Target="http://www.google.it/url?sa=i&amp;rct=j&amp;q=&amp;esrc=s&amp;frm=1&amp;source=images&amp;cd=&amp;cad=rja&amp;uact=8&amp;ved=0ahUKEwjYgdOUwJXKAhULVxoKHR88BvoQjRwIBw&amp;url=http://www.lentepubblica.it/fioccano-i-ricorsi-contro-linps-sullopzione-donna/&amp;bvm=bv.110151844,d.d24&amp;psig=AFQjCNFZJkGxiKdR1YnlBcjzKGJ05T8RQA&amp;ust=1452180517026524" TargetMode="Externa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1.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39.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40.xml.rels><?xml version="1.0" encoding="UTF-8" standalone="yes"?>
<Relationships xmlns="http://schemas.openxmlformats.org/package/2006/relationships"><Relationship Id="rId2" Type="http://schemas.openxmlformats.org/officeDocument/2006/relationships/image" Target="../media/image30.tiff"/><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3" Type="http://schemas.openxmlformats.org/officeDocument/2006/relationships/diagramLayout" Target="../diagrams/layout9.xml"/><Relationship Id="rId7" Type="http://schemas.microsoft.com/office/2007/relationships/diagramDrawing" Target="../diagrams/drawing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openxmlformats.org/officeDocument/2006/relationships/image" Target="../media/image34.png"/><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166.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5.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176.xml.rels><?xml version="1.0" encoding="UTF-8" standalone="yes"?>
<Relationships xmlns="http://schemas.openxmlformats.org/package/2006/relationships"><Relationship Id="rId2" Type="http://schemas.openxmlformats.org/officeDocument/2006/relationships/image" Target="../media/image36.tiff"/><Relationship Id="rId1" Type="http://schemas.openxmlformats.org/officeDocument/2006/relationships/slideLayout" Target="../slideLayouts/slideLayout2.xml"/></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0.xml.rels><?xml version="1.0" encoding="UTF-8" standalone="yes"?>
<Relationships xmlns="http://schemas.openxmlformats.org/package/2006/relationships"><Relationship Id="rId3" Type="http://schemas.openxmlformats.org/officeDocument/2006/relationships/image" Target="../media/image38.tiff"/><Relationship Id="rId2" Type="http://schemas.openxmlformats.org/officeDocument/2006/relationships/image" Target="../media/image37.tiff"/><Relationship Id="rId1" Type="http://schemas.openxmlformats.org/officeDocument/2006/relationships/slideLayout" Target="../slideLayouts/slideLayout2.xml"/></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1.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192.xml.rels><?xml version="1.0" encoding="UTF-8" standalone="yes"?>
<Relationships xmlns="http://schemas.openxmlformats.org/package/2006/relationships"><Relationship Id="rId2" Type="http://schemas.openxmlformats.org/officeDocument/2006/relationships/image" Target="../media/image40.gif"/><Relationship Id="rId1" Type="http://schemas.openxmlformats.org/officeDocument/2006/relationships/slideLayout" Target="../slideLayouts/slideLayout2.xml"/></Relationships>
</file>

<file path=ppt/slides/_rels/slide193.xml.rels><?xml version="1.0" encoding="UTF-8" standalone="yes"?>
<Relationships xmlns="http://schemas.openxmlformats.org/package/2006/relationships"><Relationship Id="rId2" Type="http://schemas.openxmlformats.org/officeDocument/2006/relationships/image" Target="../media/image40.gif"/><Relationship Id="rId1" Type="http://schemas.openxmlformats.org/officeDocument/2006/relationships/slideLayout" Target="../slideLayouts/slideLayout2.xml"/></Relationships>
</file>

<file path=ppt/slides/_rels/slide194.xml.rels><?xml version="1.0" encoding="UTF-8" standalone="yes"?>
<Relationships xmlns="http://schemas.openxmlformats.org/package/2006/relationships"><Relationship Id="rId3" Type="http://schemas.openxmlformats.org/officeDocument/2006/relationships/image" Target="../media/image41.tiff"/><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95.xml.rels><?xml version="1.0" encoding="UTF-8" standalone="yes"?>
<Relationships xmlns="http://schemas.openxmlformats.org/package/2006/relationships"><Relationship Id="rId2" Type="http://schemas.openxmlformats.org/officeDocument/2006/relationships/image" Target="../media/image42.tiff"/><Relationship Id="rId1" Type="http://schemas.openxmlformats.org/officeDocument/2006/relationships/slideLayout" Target="../slideLayouts/slideLayout2.xml"/></Relationships>
</file>

<file path=ppt/slides/_rels/slide1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8.xml.rels><?xml version="1.0" encoding="UTF-8" standalone="yes"?>
<Relationships xmlns="http://schemas.openxmlformats.org/package/2006/relationships"><Relationship Id="rId2" Type="http://schemas.openxmlformats.org/officeDocument/2006/relationships/hyperlink" Target="id:12617;1" TargetMode="External"/><Relationship Id="rId1" Type="http://schemas.openxmlformats.org/officeDocument/2006/relationships/slideLayout" Target="../slideLayouts/slideLayout2.xml"/></Relationships>
</file>

<file path=ppt/slides/_rels/slide199.xml.rels><?xml version="1.0" encoding="UTF-8" standalone="yes"?>
<Relationships xmlns="http://schemas.openxmlformats.org/package/2006/relationships"><Relationship Id="rId2" Type="http://schemas.openxmlformats.org/officeDocument/2006/relationships/hyperlink" Target="id:12617;1" TargetMode="External"/><Relationship Id="rId1" Type="http://schemas.openxmlformats.org/officeDocument/2006/relationships/slideLayout" Target="../slideLayouts/slideLayout2.xml"/></Relationships>
</file>

<file path=ppt/slides/_rels/slide2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0.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211.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212.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2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0.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12.xml"/></Relationships>
</file>

<file path=ppt/slides/_rels/slide2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2.xml.rels><?xml version="1.0" encoding="UTF-8" standalone="yes"?>
<Relationships xmlns="http://schemas.openxmlformats.org/package/2006/relationships"><Relationship Id="rId2" Type="http://schemas.openxmlformats.org/officeDocument/2006/relationships/hyperlink" Target="id:143714;1,143738;1" TargetMode="External"/><Relationship Id="rId1" Type="http://schemas.openxmlformats.org/officeDocument/2006/relationships/slideLayout" Target="../slideLayouts/slideLayout7.xml"/></Relationships>
</file>

<file path=ppt/slides/_rels/slide2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8.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23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4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4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4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4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1.xml.rels><?xml version="1.0" encoding="UTF-8" standalone="yes"?>
<Relationships xmlns="http://schemas.openxmlformats.org/package/2006/relationships"><Relationship Id="rId2" Type="http://schemas.openxmlformats.org/officeDocument/2006/relationships/image" Target="../media/image47.tiff"/><Relationship Id="rId1" Type="http://schemas.openxmlformats.org/officeDocument/2006/relationships/slideLayout" Target="../slideLayouts/slideLayout2.xml"/></Relationships>
</file>

<file path=ppt/slides/_rels/slide27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7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74.xml.rels><?xml version="1.0" encoding="UTF-8" standalone="yes"?>
<Relationships xmlns="http://schemas.openxmlformats.org/package/2006/relationships"><Relationship Id="rId2" Type="http://schemas.openxmlformats.org/officeDocument/2006/relationships/image" Target="../media/image48.tiff"/><Relationship Id="rId1" Type="http://schemas.openxmlformats.org/officeDocument/2006/relationships/slideLayout" Target="../slideLayouts/slideLayout2.xml"/></Relationships>
</file>

<file path=ppt/slides/_rels/slide2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9.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2.xml"/></Relationships>
</file>

<file path=ppt/slides/_rels/slide290.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jpeg"/><Relationship Id="rId1" Type="http://schemas.openxmlformats.org/officeDocument/2006/relationships/slideLayout" Target="../slideLayouts/slideLayout2.xml"/></Relationships>
</file>

<file path=ppt/slides/_rels/slide291.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2.xml"/></Relationships>
</file>

<file path=ppt/slides/_rels/slide2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4.xml.rels><?xml version="1.0" encoding="UTF-8" standalone="yes"?>
<Relationships xmlns="http://schemas.openxmlformats.org/package/2006/relationships"><Relationship Id="rId2" Type="http://schemas.openxmlformats.org/officeDocument/2006/relationships/image" Target="../media/image51.gif"/><Relationship Id="rId1" Type="http://schemas.openxmlformats.org/officeDocument/2006/relationships/slideLayout" Target="../slideLayouts/slideLayout2.xml"/></Relationships>
</file>

<file path=ppt/slides/_rels/slide295.xml.rels><?xml version="1.0" encoding="UTF-8" standalone="yes"?>
<Relationships xmlns="http://schemas.openxmlformats.org/package/2006/relationships"><Relationship Id="rId2" Type="http://schemas.openxmlformats.org/officeDocument/2006/relationships/image" Target="../media/image51.gif"/><Relationship Id="rId1" Type="http://schemas.openxmlformats.org/officeDocument/2006/relationships/slideLayout" Target="../slideLayouts/slideLayout2.xml"/></Relationships>
</file>

<file path=ppt/slides/_rels/slide296.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297.xml.rels><?xml version="1.0" encoding="UTF-8" standalone="yes"?>
<Relationships xmlns="http://schemas.openxmlformats.org/package/2006/relationships"><Relationship Id="rId2" Type="http://schemas.openxmlformats.org/officeDocument/2006/relationships/image" Target="../media/image53.tiff"/><Relationship Id="rId1" Type="http://schemas.openxmlformats.org/officeDocument/2006/relationships/slideLayout" Target="../slideLayouts/slideLayout6.xml"/></Relationships>
</file>

<file path=ppt/slides/_rels/slide29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2.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2.xml"/></Relationships>
</file>

<file path=ppt/slides/_rels/slide303.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6.xml"/></Relationships>
</file>

<file path=ppt/slides/_rels/slide3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7.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2.xml"/></Relationships>
</file>

<file path=ppt/slides/_rels/slide308.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2.xml"/></Relationships>
</file>

<file path=ppt/slides/_rels/slide309.xml.rels><?xml version="1.0" encoding="UTF-8" standalone="yes"?>
<Relationships xmlns="http://schemas.openxmlformats.org/package/2006/relationships"><Relationship Id="rId8" Type="http://schemas.openxmlformats.org/officeDocument/2006/relationships/hyperlink" Target="Casse%20professionali.pdf" TargetMode="External"/><Relationship Id="rId3" Type="http://schemas.openxmlformats.org/officeDocument/2006/relationships/hyperlink" Target="L'AGO.pdf" TargetMode="External"/><Relationship Id="rId7" Type="http://schemas.openxmlformats.org/officeDocument/2006/relationships/hyperlink" Target="Fondi%20Integrativi.pdf" TargetMode="External"/><Relationship Id="rId2" Type="http://schemas.openxmlformats.org/officeDocument/2006/relationships/image" Target="../media/image56.wmf"/><Relationship Id="rId1" Type="http://schemas.openxmlformats.org/officeDocument/2006/relationships/slideLayout" Target="../slideLayouts/slideLayout7.xml"/><Relationship Id="rId6" Type="http://schemas.openxmlformats.org/officeDocument/2006/relationships/hyperlink" Target="Fondi%20Esonerativi%20dell'AGO.pdf" TargetMode="External"/><Relationship Id="rId5" Type="http://schemas.openxmlformats.org/officeDocument/2006/relationships/hyperlink" Target="Fondi%20Esclusivi%20dell'AGO.pdf" TargetMode="External"/><Relationship Id="rId4" Type="http://schemas.openxmlformats.org/officeDocument/2006/relationships/hyperlink" Target="Fondi%20sostitutivi%20dell'AGO.pdf" TargetMode="External"/></Relationships>
</file>

<file path=ppt/slides/_rels/slide3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1.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322.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323.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3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3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3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3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35.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6.xml"/></Relationships>
</file>

<file path=ppt/slides/_rels/slide3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33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3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2.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3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4.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3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3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6.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57.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58.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4.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6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6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7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7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7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73.xml.rels><?xml version="1.0" encoding="UTF-8" standalone="yes"?>
<Relationships xmlns="http://schemas.openxmlformats.org/package/2006/relationships"><Relationship Id="rId2" Type="http://schemas.openxmlformats.org/officeDocument/2006/relationships/image" Target="../media/image62.wmf"/><Relationship Id="rId1" Type="http://schemas.openxmlformats.org/officeDocument/2006/relationships/slideLayout" Target="../slideLayouts/slideLayout6.xml"/></Relationships>
</file>

<file path=ppt/slides/_rels/slide37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7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7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7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7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6.xml.rels><?xml version="1.0" encoding="UTF-8" standalone="yes"?>
<Relationships xmlns="http://schemas.openxmlformats.org/package/2006/relationships"><Relationship Id="rId2" Type="http://schemas.openxmlformats.org/officeDocument/2006/relationships/hyperlink" Target="id:10234997;2,10239117;2,10239139;2,10239363;2,10239365;2,10239375;2,10239383;2,10239391;2,10239403;2,10239417;2,10239421;2,10239423;2,10239425;2,10239427;2,10239429;2,10234999;2,10235001;2,10234995;2" TargetMode="External"/><Relationship Id="rId1" Type="http://schemas.openxmlformats.org/officeDocument/2006/relationships/slideLayout" Target="../slideLayouts/slideLayout2.xml"/></Relationships>
</file>

<file path=ppt/slides/_rels/slide3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8.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Layout" Target="../slideLayouts/slideLayout14.xml"/></Relationships>
</file>

<file path=ppt/slides/_rels/slide38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9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9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1600200" y="500794"/>
            <a:ext cx="8991600" cy="1645920"/>
          </a:xfrm>
        </p:spPr>
        <p:txBody>
          <a:bodyPr>
            <a:normAutofit/>
          </a:bodyPr>
          <a:lstStyle/>
          <a:p>
            <a:r>
              <a:rPr lang="it-IT" dirty="0"/>
              <a:t>Le novità pensionistiche del 2018 e l’esodo</a:t>
            </a:r>
          </a:p>
        </p:txBody>
      </p:sp>
      <p:sp>
        <p:nvSpPr>
          <p:cNvPr id="3" name="Sottotitolo 2"/>
          <p:cNvSpPr>
            <a:spLocks noGrp="1"/>
          </p:cNvSpPr>
          <p:nvPr>
            <p:ph type="subTitle" idx="1"/>
          </p:nvPr>
        </p:nvSpPr>
        <p:spPr>
          <a:xfrm>
            <a:off x="2823782" y="2852357"/>
            <a:ext cx="6801612" cy="2348294"/>
          </a:xfrm>
        </p:spPr>
        <p:txBody>
          <a:bodyPr>
            <a:normAutofit fontScale="92500" lnSpcReduction="20000"/>
          </a:bodyPr>
          <a:lstStyle/>
          <a:p>
            <a:endParaRPr lang="it-IT" sz="2800" dirty="0"/>
          </a:p>
          <a:p>
            <a:r>
              <a:rPr lang="it-IT" sz="2800" dirty="0"/>
              <a:t>Rita Comandini</a:t>
            </a:r>
          </a:p>
          <a:p>
            <a:r>
              <a:rPr lang="it-IT" sz="2800" i="1" dirty="0"/>
              <a:t>Direzione Centrale Pensioni INPS</a:t>
            </a:r>
          </a:p>
          <a:p>
            <a:r>
              <a:rPr lang="it-IT" sz="2800" dirty="0"/>
              <a:t>Antonello Orlando</a:t>
            </a:r>
          </a:p>
          <a:p>
            <a:r>
              <a:rPr lang="it-IT" sz="2800" i="1" dirty="0"/>
              <a:t>Consulente del lavoro</a:t>
            </a:r>
          </a:p>
          <a:p>
            <a:endParaRPr lang="it-IT" dirty="0"/>
          </a:p>
        </p:txBody>
      </p:sp>
    </p:spTree>
    <p:extLst>
      <p:ext uri="{BB962C8B-B14F-4D97-AF65-F5344CB8AC3E}">
        <p14:creationId xmlns:p14="http://schemas.microsoft.com/office/powerpoint/2010/main" xmlns="" val="1390189849"/>
      </p:ext>
    </p:extLst>
  </p:cSld>
  <p:clrMapOvr>
    <a:masterClrMapping/>
  </p:clrMapOvr>
  <p:transition spd="slow">
    <p:randomBar dir="vert"/>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olo 1"/>
          <p:cNvSpPr>
            <a:spLocks noGrp="1"/>
          </p:cNvSpPr>
          <p:nvPr>
            <p:ph type="title"/>
          </p:nvPr>
        </p:nvSpPr>
        <p:spPr>
          <a:xfrm>
            <a:off x="1981200" y="333375"/>
            <a:ext cx="8003232" cy="1582738"/>
          </a:xfrm>
        </p:spPr>
        <p:style>
          <a:lnRef idx="1">
            <a:schemeClr val="accent1"/>
          </a:lnRef>
          <a:fillRef idx="2">
            <a:schemeClr val="accent1"/>
          </a:fillRef>
          <a:effectRef idx="1">
            <a:schemeClr val="accent1"/>
          </a:effectRef>
          <a:fontRef idx="minor">
            <a:schemeClr val="dk1"/>
          </a:fontRef>
        </p:style>
        <p:txBody>
          <a:bodyPr>
            <a:normAutofit fontScale="90000"/>
          </a:bodyPr>
          <a:lstStyle/>
          <a:p>
            <a:r>
              <a:rPr lang="it-IT" altLang="it-IT" sz="3200" b="1" i="1" dirty="0">
                <a:solidFill>
                  <a:srgbClr val="1B3686"/>
                </a:solidFill>
                <a:latin typeface="Comic Sans MS" pitchFamily="66" charset="0"/>
              </a:rPr>
              <a:t>RIFERIMENTI NORMATIVI</a:t>
            </a:r>
            <a:br>
              <a:rPr lang="it-IT" altLang="it-IT" sz="3200" b="1" i="1" dirty="0">
                <a:solidFill>
                  <a:srgbClr val="1B3686"/>
                </a:solidFill>
                <a:latin typeface="Comic Sans MS" pitchFamily="66" charset="0"/>
              </a:rPr>
            </a:br>
            <a:r>
              <a:rPr lang="it-IT" altLang="it-IT" sz="3200" b="1" i="1" dirty="0">
                <a:solidFill>
                  <a:srgbClr val="1B3686"/>
                </a:solidFill>
                <a:latin typeface="Comic Sans MS" pitchFamily="66" charset="0"/>
              </a:rPr>
              <a:t>su cui si fonda il sistema pensionistico </a:t>
            </a:r>
          </a:p>
        </p:txBody>
      </p:sp>
      <p:sp>
        <p:nvSpPr>
          <p:cNvPr id="16387" name="Segnaposto contenuto 2"/>
          <p:cNvSpPr>
            <a:spLocks noGrp="1"/>
          </p:cNvSpPr>
          <p:nvPr>
            <p:ph idx="1"/>
          </p:nvPr>
        </p:nvSpPr>
        <p:spPr>
          <a:xfrm>
            <a:off x="1981200" y="2204864"/>
            <a:ext cx="7643192" cy="3672408"/>
          </a:xfrm>
        </p:spPr>
        <p:txBody>
          <a:bodyPr>
            <a:normAutofit/>
          </a:bodyPr>
          <a:lstStyle/>
          <a:p>
            <a:pPr algn="just"/>
            <a:r>
              <a:rPr lang="it-IT" altLang="it-IT" sz="2400" dirty="0">
                <a:solidFill>
                  <a:srgbClr val="002060"/>
                </a:solidFill>
                <a:latin typeface="Comic Sans MS" pitchFamily="66" charset="0"/>
              </a:rPr>
              <a:t>D.lgs. n.503/1992 </a:t>
            </a:r>
            <a:r>
              <a:rPr lang="it-IT" altLang="it-IT" dirty="0">
                <a:solidFill>
                  <a:srgbClr val="002060"/>
                </a:solidFill>
                <a:latin typeface="Comic Sans MS" pitchFamily="66" charset="0"/>
              </a:rPr>
              <a:t>(Riforma Amato)</a:t>
            </a:r>
          </a:p>
          <a:p>
            <a:pPr algn="just"/>
            <a:r>
              <a:rPr lang="it-IT" altLang="it-IT" sz="2400" dirty="0">
                <a:solidFill>
                  <a:srgbClr val="002060"/>
                </a:solidFill>
                <a:latin typeface="Comic Sans MS" pitchFamily="66" charset="0"/>
              </a:rPr>
              <a:t>L. n. 335/1995 </a:t>
            </a:r>
            <a:r>
              <a:rPr lang="it-IT" altLang="it-IT" dirty="0">
                <a:solidFill>
                  <a:srgbClr val="002060"/>
                </a:solidFill>
                <a:latin typeface="Comic Sans MS" pitchFamily="66" charset="0"/>
              </a:rPr>
              <a:t>(Riforma Dini)</a:t>
            </a:r>
          </a:p>
          <a:p>
            <a:pPr algn="just"/>
            <a:r>
              <a:rPr lang="it-IT" altLang="it-IT" sz="2400" dirty="0">
                <a:solidFill>
                  <a:srgbClr val="002060"/>
                </a:solidFill>
                <a:latin typeface="Comic Sans MS" pitchFamily="66" charset="0"/>
              </a:rPr>
              <a:t>Rif. n. 243/2004 </a:t>
            </a:r>
            <a:r>
              <a:rPr lang="it-IT" altLang="it-IT" dirty="0">
                <a:solidFill>
                  <a:srgbClr val="002060"/>
                </a:solidFill>
                <a:latin typeface="Comic Sans MS" pitchFamily="66" charset="0"/>
              </a:rPr>
              <a:t>(Riforma Maroni)</a:t>
            </a:r>
          </a:p>
          <a:p>
            <a:pPr algn="just"/>
            <a:r>
              <a:rPr lang="it-IT" altLang="it-IT" sz="2400" dirty="0">
                <a:solidFill>
                  <a:srgbClr val="002060"/>
                </a:solidFill>
                <a:latin typeface="Comic Sans MS" pitchFamily="66" charset="0"/>
              </a:rPr>
              <a:t>D.lgs. n. 252/2005 </a:t>
            </a:r>
            <a:r>
              <a:rPr lang="it-IT" altLang="it-IT" dirty="0">
                <a:solidFill>
                  <a:srgbClr val="002060"/>
                </a:solidFill>
                <a:latin typeface="Comic Sans MS" pitchFamily="66" charset="0"/>
              </a:rPr>
              <a:t>( Riforme pensionistiche complementari)</a:t>
            </a:r>
          </a:p>
          <a:p>
            <a:pPr algn="just"/>
            <a:r>
              <a:rPr lang="it-IT" altLang="it-IT" sz="2400" dirty="0">
                <a:solidFill>
                  <a:srgbClr val="002060"/>
                </a:solidFill>
                <a:latin typeface="Comic Sans MS" pitchFamily="66" charset="0"/>
              </a:rPr>
              <a:t>L. n.247/2007 </a:t>
            </a:r>
            <a:r>
              <a:rPr lang="it-IT" altLang="it-IT" dirty="0">
                <a:solidFill>
                  <a:srgbClr val="002060"/>
                </a:solidFill>
                <a:latin typeface="Comic Sans MS" pitchFamily="66" charset="0"/>
              </a:rPr>
              <a:t>(dallo scalone agli scalini)</a:t>
            </a:r>
          </a:p>
          <a:p>
            <a:pPr algn="just"/>
            <a:r>
              <a:rPr lang="it-IT" altLang="it-IT" sz="2400" dirty="0">
                <a:solidFill>
                  <a:srgbClr val="002060"/>
                </a:solidFill>
                <a:latin typeface="Comic Sans MS" pitchFamily="66" charset="0"/>
              </a:rPr>
              <a:t>L. n. 122/2010 </a:t>
            </a:r>
            <a:r>
              <a:rPr lang="it-IT" altLang="it-IT" dirty="0">
                <a:solidFill>
                  <a:srgbClr val="002060"/>
                </a:solidFill>
                <a:latin typeface="Comic Sans MS" pitchFamily="66" charset="0"/>
              </a:rPr>
              <a:t>(dalle “finestra alla finestra”)</a:t>
            </a:r>
          </a:p>
          <a:p>
            <a:pPr algn="just"/>
            <a:r>
              <a:rPr lang="it-IT" altLang="it-IT" sz="2400" dirty="0">
                <a:solidFill>
                  <a:srgbClr val="002060"/>
                </a:solidFill>
                <a:latin typeface="Comic Sans MS" pitchFamily="66" charset="0"/>
              </a:rPr>
              <a:t>L. n.214/2011 </a:t>
            </a:r>
            <a:r>
              <a:rPr lang="it-IT" altLang="it-IT" dirty="0">
                <a:solidFill>
                  <a:srgbClr val="002060"/>
                </a:solidFill>
                <a:latin typeface="Comic Sans MS" pitchFamily="66" charset="0"/>
              </a:rPr>
              <a:t>(Riforma </a:t>
            </a:r>
            <a:r>
              <a:rPr lang="it-IT" altLang="it-IT" dirty="0" err="1">
                <a:solidFill>
                  <a:srgbClr val="002060"/>
                </a:solidFill>
                <a:latin typeface="Comic Sans MS" pitchFamily="66" charset="0"/>
              </a:rPr>
              <a:t>Fornero-Monti</a:t>
            </a:r>
            <a:r>
              <a:rPr lang="it-IT" altLang="it-IT" dirty="0">
                <a:solidFill>
                  <a:srgbClr val="002060"/>
                </a:solidFill>
                <a:latin typeface="Comic Sans MS" pitchFamily="66" charset="0"/>
              </a:rPr>
              <a:t>) </a:t>
            </a:r>
          </a:p>
        </p:txBody>
      </p:sp>
      <p:pic>
        <p:nvPicPr>
          <p:cNvPr id="45058" name="Picture 2" descr="http://www.energy-design.it/uploads/images/omino_libro_blu.png"/>
          <p:cNvPicPr>
            <a:picLocks noChangeAspect="1" noChangeArrowheads="1"/>
          </p:cNvPicPr>
          <p:nvPr/>
        </p:nvPicPr>
        <p:blipFill>
          <a:blip r:embed="rId2"/>
          <a:srcRect/>
          <a:stretch>
            <a:fillRect/>
          </a:stretch>
        </p:blipFill>
        <p:spPr bwMode="auto">
          <a:xfrm>
            <a:off x="7832602" y="4365104"/>
            <a:ext cx="2835399" cy="1886830"/>
          </a:xfrm>
          <a:prstGeom prst="rect">
            <a:avLst/>
          </a:prstGeom>
          <a:noFill/>
        </p:spPr>
      </p:pic>
    </p:spTree>
    <p:extLst>
      <p:ext uri="{BB962C8B-B14F-4D97-AF65-F5344CB8AC3E}">
        <p14:creationId xmlns:p14="http://schemas.microsoft.com/office/powerpoint/2010/main" xmlns="" val="540827613"/>
      </p:ext>
    </p:extLst>
  </p:cSld>
  <p:clrMapOvr>
    <a:masterClrMapping/>
  </p:clrMapOvr>
  <p:transition spd="slow">
    <p:randomBar dir="vert"/>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t>Art. 38 Cost.</a:t>
            </a:r>
          </a:p>
        </p:txBody>
      </p:sp>
      <p:sp>
        <p:nvSpPr>
          <p:cNvPr id="3" name="Segnaposto contenuto 2"/>
          <p:cNvSpPr>
            <a:spLocks noGrp="1"/>
          </p:cNvSpPr>
          <p:nvPr>
            <p:ph idx="1"/>
          </p:nvPr>
        </p:nvSpPr>
        <p:spPr>
          <a:xfrm>
            <a:off x="2120462" y="2208875"/>
            <a:ext cx="7840402" cy="4219956"/>
          </a:xfrm>
        </p:spPr>
        <p:txBody>
          <a:bodyPr>
            <a:normAutofit lnSpcReduction="10000"/>
          </a:bodyPr>
          <a:lstStyle/>
          <a:p>
            <a:pPr marL="0" indent="0">
              <a:buNone/>
            </a:pPr>
            <a:endParaRPr lang="it-IT" sz="2100" b="1" i="1" dirty="0"/>
          </a:p>
          <a:p>
            <a:pPr marL="0" indent="0">
              <a:buNone/>
            </a:pPr>
            <a:r>
              <a:rPr lang="it-IT" sz="2100" dirty="0"/>
              <a:t>Ogni cittadino inabile al lavoro e sprovvisto dei mezzi necessari per vivere ha diritto al mantenimento e all'assistenza sociale.</a:t>
            </a:r>
          </a:p>
          <a:p>
            <a:pPr marL="0" indent="0">
              <a:buNone/>
            </a:pPr>
            <a:r>
              <a:rPr lang="it-IT" sz="2100" dirty="0"/>
              <a:t>I lavoratori hanno diritto che siano preveduti ed assicurati mezzi adeguati alle loro esigenze di vita in caso di infortunio, malattia, invalidità e vecchiaia, disoccupazione involontaria.</a:t>
            </a:r>
          </a:p>
          <a:p>
            <a:pPr marL="0" indent="0">
              <a:buNone/>
            </a:pPr>
            <a:r>
              <a:rPr lang="it-IT" sz="2100" dirty="0"/>
              <a:t>Gli inabili ed i minorati hanno diritto all'educazione e all'avviamento professionale.</a:t>
            </a:r>
          </a:p>
          <a:p>
            <a:pPr marL="0" indent="0">
              <a:buNone/>
            </a:pPr>
            <a:r>
              <a:rPr lang="it-IT" sz="2100" dirty="0"/>
              <a:t>Ai compiti previsti in questo articolo provvedono organi ed istituti predisposti o integrati dallo Stato.</a:t>
            </a:r>
          </a:p>
          <a:p>
            <a:pPr marL="0" indent="0">
              <a:buNone/>
            </a:pPr>
            <a:r>
              <a:rPr lang="it-IT" sz="2100" dirty="0"/>
              <a:t>L'assistenza privata è libera. </a:t>
            </a:r>
          </a:p>
          <a:p>
            <a:endParaRPr lang="it-IT" dirty="0"/>
          </a:p>
        </p:txBody>
      </p:sp>
    </p:spTree>
    <p:extLst>
      <p:ext uri="{BB962C8B-B14F-4D97-AF65-F5344CB8AC3E}">
        <p14:creationId xmlns:p14="http://schemas.microsoft.com/office/powerpoint/2010/main" xmlns="" val="14667029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olo 1"/>
          <p:cNvSpPr>
            <a:spLocks noGrp="1"/>
          </p:cNvSpPr>
          <p:nvPr>
            <p:ph type="title"/>
          </p:nvPr>
        </p:nvSpPr>
        <p:spPr/>
        <p:txBody>
          <a:bodyPr/>
          <a:lstStyle/>
          <a:p>
            <a:r>
              <a:rPr lang="it-IT" altLang="it-IT" dirty="0">
                <a:solidFill>
                  <a:srgbClr val="FF0000"/>
                </a:solidFill>
                <a:latin typeface="Comic Sans MS" pitchFamily="66" charset="0"/>
              </a:rPr>
              <a:t>SISTEMA PENSIONISTICO</a:t>
            </a:r>
          </a:p>
        </p:txBody>
      </p:sp>
      <p:sp>
        <p:nvSpPr>
          <p:cNvPr id="3" name="Segnaposto contenuto 2"/>
          <p:cNvSpPr>
            <a:spLocks noGrp="1"/>
          </p:cNvSpPr>
          <p:nvPr>
            <p:ph idx="1"/>
          </p:nvPr>
        </p:nvSpPr>
        <p:spPr>
          <a:xfrm>
            <a:off x="1703389" y="1417638"/>
            <a:ext cx="8713787" cy="4997450"/>
          </a:xfrm>
        </p:spPr>
        <p:txBody>
          <a:bodyPr>
            <a:normAutofit/>
          </a:bodyPr>
          <a:lstStyle/>
          <a:p>
            <a:pPr algn="ctr">
              <a:buFont typeface="Arial" pitchFamily="34" charset="0"/>
              <a:buNone/>
              <a:defRPr/>
            </a:pPr>
            <a:endParaRPr lang="it-IT" b="1" dirty="0">
              <a:solidFill>
                <a:srgbClr val="002060"/>
              </a:solidFill>
              <a:latin typeface="Comic Sans MS" pitchFamily="66" charset="0"/>
            </a:endParaRPr>
          </a:p>
          <a:p>
            <a:pPr algn="ctr">
              <a:buFont typeface="Arial" pitchFamily="34" charset="0"/>
              <a:buNone/>
              <a:defRPr/>
            </a:pPr>
            <a:endParaRPr lang="it-IT" b="1" dirty="0">
              <a:solidFill>
                <a:srgbClr val="002060"/>
              </a:solidFill>
              <a:latin typeface="Comic Sans MS" pitchFamily="66" charset="0"/>
            </a:endParaRPr>
          </a:p>
          <a:p>
            <a:pPr algn="ctr">
              <a:buFont typeface="Arial" pitchFamily="34" charset="0"/>
              <a:buNone/>
              <a:defRPr/>
            </a:pPr>
            <a:r>
              <a:rPr lang="it-IT" b="1" dirty="0">
                <a:solidFill>
                  <a:srgbClr val="002060"/>
                </a:solidFill>
                <a:latin typeface="Comic Sans MS" pitchFamily="66" charset="0"/>
              </a:rPr>
              <a:t>Nell’Ordinamento previdenziale è possibile distinguere tre sistemi di calcolo della pensione: </a:t>
            </a:r>
          </a:p>
          <a:p>
            <a:pPr>
              <a:defRPr/>
            </a:pPr>
            <a:endParaRPr lang="it-IT" b="1" u="sng" dirty="0">
              <a:solidFill>
                <a:srgbClr val="002060"/>
              </a:solidFill>
              <a:latin typeface="Comic Sans MS" pitchFamily="66" charset="0"/>
            </a:endParaRPr>
          </a:p>
          <a:p>
            <a:pPr>
              <a:defRPr/>
            </a:pPr>
            <a:r>
              <a:rPr lang="it-IT" b="1" u="sng" dirty="0">
                <a:solidFill>
                  <a:srgbClr val="FF0000"/>
                </a:solidFill>
                <a:latin typeface="Comic Sans MS" pitchFamily="66" charset="0"/>
              </a:rPr>
              <a:t>1.SISTEMA RETRIBUTIVO</a:t>
            </a:r>
            <a:r>
              <a:rPr lang="it-IT" b="1" dirty="0">
                <a:solidFill>
                  <a:srgbClr val="FF0000"/>
                </a:solidFill>
                <a:latin typeface="Comic Sans MS" pitchFamily="66" charset="0"/>
              </a:rPr>
              <a:t>:</a:t>
            </a:r>
            <a:r>
              <a:rPr lang="it-IT" b="1" dirty="0">
                <a:solidFill>
                  <a:srgbClr val="002060"/>
                </a:solidFill>
                <a:latin typeface="Comic Sans MS" pitchFamily="66" charset="0"/>
              </a:rPr>
              <a:t> </a:t>
            </a:r>
          </a:p>
          <a:p>
            <a:pPr>
              <a:buFont typeface="Arial" pitchFamily="34" charset="0"/>
              <a:buNone/>
              <a:defRPr/>
            </a:pPr>
            <a:r>
              <a:rPr lang="it-IT" dirty="0">
                <a:solidFill>
                  <a:srgbClr val="002060"/>
                </a:solidFill>
                <a:latin typeface="Comic Sans MS" pitchFamily="66" charset="0"/>
              </a:rPr>
              <a:t>La pensione è rapportato alla media delle retribuzioni degli ultimi anni lavorativi</a:t>
            </a:r>
            <a:r>
              <a:rPr lang="it-IT" b="1" dirty="0">
                <a:solidFill>
                  <a:srgbClr val="002060"/>
                </a:solidFill>
                <a:latin typeface="Comic Sans MS" pitchFamily="66" charset="0"/>
              </a:rPr>
              <a:t> </a:t>
            </a:r>
          </a:p>
          <a:p>
            <a:pPr>
              <a:defRPr/>
            </a:pPr>
            <a:r>
              <a:rPr lang="it-IT" b="1" u="sng" dirty="0">
                <a:solidFill>
                  <a:srgbClr val="FF0000"/>
                </a:solidFill>
                <a:latin typeface="Comic Sans MS" pitchFamily="66" charset="0"/>
              </a:rPr>
              <a:t>2.SISTEMA CONTRIBUTIVO</a:t>
            </a:r>
            <a:r>
              <a:rPr lang="it-IT" b="1" dirty="0">
                <a:solidFill>
                  <a:srgbClr val="FF0000"/>
                </a:solidFill>
                <a:latin typeface="Comic Sans MS" pitchFamily="66" charset="0"/>
              </a:rPr>
              <a:t>: </a:t>
            </a:r>
          </a:p>
          <a:p>
            <a:pPr>
              <a:buFont typeface="Arial" pitchFamily="34" charset="0"/>
              <a:buNone/>
              <a:defRPr/>
            </a:pPr>
            <a:r>
              <a:rPr lang="it-IT" dirty="0">
                <a:solidFill>
                  <a:srgbClr val="002060"/>
                </a:solidFill>
                <a:latin typeface="Comic Sans MS" pitchFamily="66" charset="0"/>
              </a:rPr>
              <a:t>La pensione è rapportato all’anzianità contributiva del soggetto </a:t>
            </a:r>
          </a:p>
          <a:p>
            <a:pPr>
              <a:defRPr/>
            </a:pPr>
            <a:r>
              <a:rPr lang="it-IT" b="1" u="sng" dirty="0">
                <a:solidFill>
                  <a:srgbClr val="FF0000"/>
                </a:solidFill>
                <a:latin typeface="Comic Sans MS" pitchFamily="66" charset="0"/>
              </a:rPr>
              <a:t>3.SISTEMA MISTO:</a:t>
            </a:r>
            <a:r>
              <a:rPr lang="it-IT" b="1" u="sng" dirty="0">
                <a:solidFill>
                  <a:srgbClr val="002060"/>
                </a:solidFill>
                <a:latin typeface="Comic Sans MS" pitchFamily="66" charset="0"/>
              </a:rPr>
              <a:t> </a:t>
            </a:r>
          </a:p>
          <a:p>
            <a:pPr>
              <a:buFont typeface="Arial" pitchFamily="34" charset="0"/>
              <a:buNone/>
              <a:defRPr/>
            </a:pPr>
            <a:r>
              <a:rPr lang="it-IT" dirty="0">
                <a:solidFill>
                  <a:srgbClr val="002060"/>
                </a:solidFill>
                <a:latin typeface="Comic Sans MS" pitchFamily="66" charset="0"/>
              </a:rPr>
              <a:t>La pensione viene calcolata utilizzando entrambi i sistemi retributivo e contributivo</a:t>
            </a:r>
          </a:p>
        </p:txBody>
      </p:sp>
    </p:spTree>
    <p:extLst>
      <p:ext uri="{BB962C8B-B14F-4D97-AF65-F5344CB8AC3E}">
        <p14:creationId xmlns:p14="http://schemas.microsoft.com/office/powerpoint/2010/main" xmlns="" val="371057417"/>
      </p:ext>
    </p:extLst>
  </p:cSld>
  <p:clrMapOvr>
    <a:masterClrMapping/>
  </p:clrMapOvr>
  <p:transition spd="slow">
    <p:randomBar dir="vert"/>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Box 14"/>
          <p:cNvSpPr txBox="1">
            <a:spLocks noChangeArrowheads="1"/>
          </p:cNvSpPr>
          <p:nvPr/>
        </p:nvSpPr>
        <p:spPr bwMode="auto">
          <a:xfrm>
            <a:off x="1703513" y="477153"/>
            <a:ext cx="7652393" cy="584775"/>
          </a:xfrm>
          <a:prstGeom prst="rect">
            <a:avLst/>
          </a:prstGeom>
          <a:noFill/>
          <a:ln>
            <a:noFill/>
            <a:headEnd/>
            <a:tailEnd/>
          </a:ln>
        </p:spPr>
        <p:style>
          <a:lnRef idx="1">
            <a:schemeClr val="accent1"/>
          </a:lnRef>
          <a:fillRef idx="2">
            <a:schemeClr val="accent1"/>
          </a:fillRef>
          <a:effectRef idx="1">
            <a:schemeClr val="accent1"/>
          </a:effectRef>
          <a:fontRef idx="minor">
            <a:schemeClr val="dk1"/>
          </a:fontRef>
        </p:style>
        <p:txBody>
          <a:bodyPr wrap="square">
            <a:spAutoFit/>
          </a:bodyPr>
          <a:lstStyle/>
          <a:p>
            <a:pPr algn="ctr">
              <a:defRPr/>
            </a:pPr>
            <a:r>
              <a:rPr lang="it-IT" sz="3200" b="1" dirty="0">
                <a:solidFill>
                  <a:srgbClr val="002060"/>
                </a:solidFill>
                <a:latin typeface="Comic Sans MS" pitchFamily="66" charset="0"/>
              </a:rPr>
              <a:t>I sistemi di calcolo della pensione</a:t>
            </a:r>
          </a:p>
        </p:txBody>
      </p:sp>
      <p:grpSp>
        <p:nvGrpSpPr>
          <p:cNvPr id="2" name="Gruppo 15"/>
          <p:cNvGrpSpPr>
            <a:grpSpLocks/>
          </p:cNvGrpSpPr>
          <p:nvPr/>
        </p:nvGrpSpPr>
        <p:grpSpPr bwMode="auto">
          <a:xfrm>
            <a:off x="5027613" y="2982119"/>
            <a:ext cx="5041900" cy="1047750"/>
            <a:chOff x="2359547" y="984250"/>
            <a:chExt cx="4285916" cy="1047750"/>
          </a:xfrm>
        </p:grpSpPr>
        <p:sp>
          <p:nvSpPr>
            <p:cNvPr id="20" name="Rettangolo con angoli arrotondati sullo stesso lato 19"/>
            <p:cNvSpPr/>
            <p:nvPr/>
          </p:nvSpPr>
          <p:spPr>
            <a:xfrm rot="5400000">
              <a:off x="3978630" y="-634833"/>
              <a:ext cx="1047750" cy="4285916"/>
            </a:xfrm>
            <a:prstGeom prst="round2SameRect">
              <a:avLst/>
            </a:prstGeom>
          </p:spPr>
          <p:style>
            <a:lnRef idx="2">
              <a:schemeClr val="accent2">
                <a:tint val="40000"/>
                <a:alpha val="90000"/>
                <a:hueOff val="2512910"/>
                <a:satOff val="-2189"/>
                <a:lumOff val="-3"/>
                <a:alphaOff val="0"/>
              </a:schemeClr>
            </a:lnRef>
            <a:fillRef idx="1">
              <a:schemeClr val="accent2">
                <a:tint val="40000"/>
                <a:alpha val="90000"/>
                <a:hueOff val="2512910"/>
                <a:satOff val="-2189"/>
                <a:lumOff val="-3"/>
                <a:alphaOff val="0"/>
              </a:schemeClr>
            </a:fillRef>
            <a:effectRef idx="0">
              <a:schemeClr val="accent2">
                <a:tint val="40000"/>
                <a:alpha val="90000"/>
                <a:hueOff val="2512910"/>
                <a:satOff val="-2189"/>
                <a:lumOff val="-3"/>
                <a:alphaOff val="0"/>
              </a:schemeClr>
            </a:effectRef>
            <a:fontRef idx="minor">
              <a:schemeClr val="dk1">
                <a:hueOff val="0"/>
                <a:satOff val="0"/>
                <a:lumOff val="0"/>
                <a:alphaOff val="0"/>
              </a:schemeClr>
            </a:fontRef>
          </p:style>
        </p:sp>
        <p:sp>
          <p:nvSpPr>
            <p:cNvPr id="21" name="Rettangolo 20"/>
            <p:cNvSpPr/>
            <p:nvPr/>
          </p:nvSpPr>
          <p:spPr>
            <a:xfrm>
              <a:off x="2402729" y="1085850"/>
              <a:ext cx="4234636" cy="946150"/>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lIns="83820" tIns="41910" rIns="83820" bIns="41910" spcCol="1270" anchor="ctr"/>
            <a:lstStyle/>
            <a:p>
              <a:pPr marL="228600" lvl="1" indent="-228600" defTabSz="977900">
                <a:lnSpc>
                  <a:spcPct val="90000"/>
                </a:lnSpc>
                <a:spcAft>
                  <a:spcPct val="15000"/>
                </a:spcAft>
                <a:buFontTx/>
                <a:buChar char="••"/>
                <a:defRPr/>
              </a:pPr>
              <a:r>
                <a:rPr lang="it-IT" sz="2200" b="1" dirty="0">
                  <a:solidFill>
                    <a:srgbClr val="002060"/>
                  </a:solidFill>
                  <a:latin typeface="Comic Sans MS" pitchFamily="66" charset="0"/>
                </a:rPr>
                <a:t>Con MENO di 18 anni di contributi al 31.12.1995</a:t>
              </a:r>
            </a:p>
          </p:txBody>
        </p:sp>
      </p:grpSp>
      <p:grpSp>
        <p:nvGrpSpPr>
          <p:cNvPr id="3" name="Gruppo 16"/>
          <p:cNvGrpSpPr>
            <a:grpSpLocks/>
          </p:cNvGrpSpPr>
          <p:nvPr/>
        </p:nvGrpSpPr>
        <p:grpSpPr bwMode="auto">
          <a:xfrm>
            <a:off x="2127250" y="2824957"/>
            <a:ext cx="2951162" cy="1309687"/>
            <a:chOff x="0" y="1377156"/>
            <a:chExt cx="2410827" cy="1309687"/>
          </a:xfrm>
        </p:grpSpPr>
        <p:sp>
          <p:nvSpPr>
            <p:cNvPr id="18" name="Rettangolo arrotondato 17"/>
            <p:cNvSpPr/>
            <p:nvPr/>
          </p:nvSpPr>
          <p:spPr>
            <a:xfrm>
              <a:off x="0" y="1377156"/>
              <a:ext cx="2410827" cy="1309687"/>
            </a:xfrm>
            <a:prstGeom prst="roundRect">
              <a:avLst/>
            </a:prstGeom>
          </p:spPr>
          <p:style>
            <a:lnRef idx="1">
              <a:schemeClr val="accent4"/>
            </a:lnRef>
            <a:fillRef idx="2">
              <a:schemeClr val="accent4"/>
            </a:fillRef>
            <a:effectRef idx="1">
              <a:schemeClr val="accent4"/>
            </a:effectRef>
            <a:fontRef idx="minor">
              <a:schemeClr val="dk1"/>
            </a:fontRef>
          </p:style>
        </p:sp>
        <p:sp>
          <p:nvSpPr>
            <p:cNvPr id="19" name="Rettangolo 18"/>
            <p:cNvSpPr/>
            <p:nvPr/>
          </p:nvSpPr>
          <p:spPr>
            <a:xfrm>
              <a:off x="63545" y="1440656"/>
              <a:ext cx="2283737" cy="1182687"/>
            </a:xfrm>
            <a:prstGeom prst="rect">
              <a:avLst/>
            </a:prstGeom>
          </p:spPr>
          <p:style>
            <a:lnRef idx="1">
              <a:schemeClr val="accent4"/>
            </a:lnRef>
            <a:fillRef idx="2">
              <a:schemeClr val="accent4"/>
            </a:fillRef>
            <a:effectRef idx="1">
              <a:schemeClr val="accent4"/>
            </a:effectRef>
            <a:fontRef idx="minor">
              <a:schemeClr val="dk1"/>
            </a:fontRef>
          </p:style>
          <p:txBody>
            <a:bodyPr lIns="156210" tIns="78105" rIns="156210" bIns="78105" spcCol="1270" anchor="ctr"/>
            <a:lstStyle/>
            <a:p>
              <a:pPr algn="ctr" defTabSz="1822450">
                <a:lnSpc>
                  <a:spcPct val="90000"/>
                </a:lnSpc>
                <a:spcAft>
                  <a:spcPct val="35000"/>
                </a:spcAft>
                <a:defRPr/>
              </a:pPr>
              <a:r>
                <a:rPr lang="it-IT" sz="3200" dirty="0">
                  <a:solidFill>
                    <a:srgbClr val="002060"/>
                  </a:solidFill>
                  <a:latin typeface="Comic Sans MS" pitchFamily="66" charset="0"/>
                </a:rPr>
                <a:t>Misto</a:t>
              </a:r>
            </a:p>
          </p:txBody>
        </p:sp>
      </p:grpSp>
      <p:grpSp>
        <p:nvGrpSpPr>
          <p:cNvPr id="26630" name="Gruppo 21"/>
          <p:cNvGrpSpPr>
            <a:grpSpLocks/>
          </p:cNvGrpSpPr>
          <p:nvPr/>
        </p:nvGrpSpPr>
        <p:grpSpPr bwMode="auto">
          <a:xfrm>
            <a:off x="5159375" y="1583531"/>
            <a:ext cx="4826000" cy="1047750"/>
            <a:chOff x="2410827" y="132954"/>
            <a:chExt cx="4285916" cy="1047750"/>
          </a:xfrm>
        </p:grpSpPr>
        <p:sp>
          <p:nvSpPr>
            <p:cNvPr id="26" name="Rettangolo con angoli arrotondati sullo stesso lato 25"/>
            <p:cNvSpPr/>
            <p:nvPr/>
          </p:nvSpPr>
          <p:spPr>
            <a:xfrm rot="5400000">
              <a:off x="4029910" y="-1486129"/>
              <a:ext cx="1047750" cy="4285916"/>
            </a:xfrm>
            <a:prstGeom prst="round2SameRect">
              <a:avLst/>
            </a:prstGeom>
          </p:spPr>
          <p:style>
            <a:lnRef idx="2">
              <a:schemeClr val="accent2">
                <a:tint val="40000"/>
                <a:alpha val="90000"/>
                <a:hueOff val="0"/>
                <a:satOff val="0"/>
                <a:lumOff val="0"/>
                <a:alphaOff val="0"/>
              </a:schemeClr>
            </a:lnRef>
            <a:fillRef idx="1">
              <a:schemeClr val="accent2">
                <a:tint val="40000"/>
                <a:alpha val="90000"/>
                <a:hueOff val="0"/>
                <a:satOff val="0"/>
                <a:lumOff val="0"/>
                <a:alphaOff val="0"/>
              </a:schemeClr>
            </a:fillRef>
            <a:effectRef idx="0">
              <a:schemeClr val="accent2">
                <a:tint val="40000"/>
                <a:alpha val="90000"/>
                <a:hueOff val="0"/>
                <a:satOff val="0"/>
                <a:lumOff val="0"/>
                <a:alphaOff val="0"/>
              </a:schemeClr>
            </a:effectRef>
            <a:fontRef idx="minor">
              <a:schemeClr val="dk1">
                <a:hueOff val="0"/>
                <a:satOff val="0"/>
                <a:lumOff val="0"/>
                <a:alphaOff val="0"/>
              </a:schemeClr>
            </a:fontRef>
          </p:style>
        </p:sp>
        <p:sp>
          <p:nvSpPr>
            <p:cNvPr id="27" name="Rettangolo 26"/>
            <p:cNvSpPr/>
            <p:nvPr/>
          </p:nvSpPr>
          <p:spPr>
            <a:xfrm>
              <a:off x="2410827" y="183754"/>
              <a:ext cx="4235162" cy="946150"/>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lIns="83820" tIns="41910" rIns="83820" bIns="41910" spcCol="1270" anchor="ctr"/>
            <a:lstStyle/>
            <a:p>
              <a:pPr marL="228600" lvl="1" indent="-228600" defTabSz="977900">
                <a:lnSpc>
                  <a:spcPct val="90000"/>
                </a:lnSpc>
                <a:spcAft>
                  <a:spcPct val="15000"/>
                </a:spcAft>
                <a:buFontTx/>
                <a:buChar char="••"/>
                <a:defRPr/>
              </a:pPr>
              <a:r>
                <a:rPr lang="it-IT" sz="2200" b="1" dirty="0">
                  <a:solidFill>
                    <a:srgbClr val="002060"/>
                  </a:solidFill>
                  <a:latin typeface="Comic Sans MS" pitchFamily="66" charset="0"/>
                </a:rPr>
                <a:t>Con ALMENO 18 anni di contributi al 31.12.1995</a:t>
              </a:r>
            </a:p>
          </p:txBody>
        </p:sp>
      </p:grpSp>
      <p:grpSp>
        <p:nvGrpSpPr>
          <p:cNvPr id="26631" name="Gruppo 22"/>
          <p:cNvGrpSpPr>
            <a:grpSpLocks/>
          </p:cNvGrpSpPr>
          <p:nvPr/>
        </p:nvGrpSpPr>
        <p:grpSpPr bwMode="auto">
          <a:xfrm>
            <a:off x="2135189" y="1385095"/>
            <a:ext cx="3024187" cy="1309687"/>
            <a:chOff x="0" y="-386160"/>
            <a:chExt cx="2410827" cy="1309687"/>
          </a:xfrm>
        </p:grpSpPr>
        <p:sp>
          <p:nvSpPr>
            <p:cNvPr id="24" name="Rettangolo arrotondato 23"/>
            <p:cNvSpPr/>
            <p:nvPr/>
          </p:nvSpPr>
          <p:spPr>
            <a:xfrm>
              <a:off x="0" y="-386160"/>
              <a:ext cx="2410827" cy="1309687"/>
            </a:xfrm>
            <a:prstGeom prst="roundRect">
              <a:avLst/>
            </a:prstGeom>
          </p:spPr>
          <p:style>
            <a:lnRef idx="1">
              <a:schemeClr val="accent6"/>
            </a:lnRef>
            <a:fillRef idx="2">
              <a:schemeClr val="accent6"/>
            </a:fillRef>
            <a:effectRef idx="1">
              <a:schemeClr val="accent6"/>
            </a:effectRef>
            <a:fontRef idx="minor">
              <a:schemeClr val="dk1"/>
            </a:fontRef>
          </p:style>
        </p:sp>
        <p:sp>
          <p:nvSpPr>
            <p:cNvPr id="25" name="Rettangolo 24"/>
            <p:cNvSpPr/>
            <p:nvPr/>
          </p:nvSpPr>
          <p:spPr>
            <a:xfrm>
              <a:off x="64541" y="-322660"/>
              <a:ext cx="2281744" cy="1182687"/>
            </a:xfrm>
            <a:prstGeom prst="rect">
              <a:avLst/>
            </a:prstGeom>
          </p:spPr>
          <p:style>
            <a:lnRef idx="1">
              <a:schemeClr val="accent6"/>
            </a:lnRef>
            <a:fillRef idx="2">
              <a:schemeClr val="accent6"/>
            </a:fillRef>
            <a:effectRef idx="1">
              <a:schemeClr val="accent6"/>
            </a:effectRef>
            <a:fontRef idx="minor">
              <a:schemeClr val="dk1"/>
            </a:fontRef>
          </p:style>
          <p:txBody>
            <a:bodyPr lIns="156210" tIns="78105" rIns="156210" bIns="78105" spcCol="1270" anchor="ctr"/>
            <a:lstStyle/>
            <a:p>
              <a:pPr algn="ctr" defTabSz="1822450">
                <a:lnSpc>
                  <a:spcPct val="90000"/>
                </a:lnSpc>
                <a:spcAft>
                  <a:spcPct val="35000"/>
                </a:spcAft>
                <a:defRPr/>
              </a:pPr>
              <a:r>
                <a:rPr lang="it-IT" sz="3200" dirty="0">
                  <a:solidFill>
                    <a:srgbClr val="002060"/>
                  </a:solidFill>
                  <a:latin typeface="Comic Sans MS" pitchFamily="66" charset="0"/>
                </a:rPr>
                <a:t>Retributivo</a:t>
              </a:r>
            </a:p>
          </p:txBody>
        </p:sp>
      </p:grpSp>
      <p:grpSp>
        <p:nvGrpSpPr>
          <p:cNvPr id="6" name="Gruppo 27"/>
          <p:cNvGrpSpPr>
            <a:grpSpLocks/>
          </p:cNvGrpSpPr>
          <p:nvPr/>
        </p:nvGrpSpPr>
        <p:grpSpPr bwMode="auto">
          <a:xfrm>
            <a:off x="4992687" y="4625182"/>
            <a:ext cx="5041900" cy="1047750"/>
            <a:chOff x="2402729" y="2279252"/>
            <a:chExt cx="4285916" cy="1047750"/>
          </a:xfrm>
        </p:grpSpPr>
        <p:sp>
          <p:nvSpPr>
            <p:cNvPr id="32" name="Rettangolo con angoli arrotondati sullo stesso lato 31"/>
            <p:cNvSpPr/>
            <p:nvPr/>
          </p:nvSpPr>
          <p:spPr>
            <a:xfrm rot="5400000">
              <a:off x="4021812" y="660169"/>
              <a:ext cx="1047750" cy="4285916"/>
            </a:xfrm>
            <a:prstGeom prst="round2SameRect">
              <a:avLst/>
            </a:prstGeom>
          </p:spPr>
          <p:style>
            <a:lnRef idx="2">
              <a:schemeClr val="accent2">
                <a:tint val="40000"/>
                <a:alpha val="90000"/>
                <a:hueOff val="5025821"/>
                <a:satOff val="-4378"/>
                <a:lumOff val="-6"/>
                <a:alphaOff val="0"/>
              </a:schemeClr>
            </a:lnRef>
            <a:fillRef idx="1">
              <a:schemeClr val="accent2">
                <a:tint val="40000"/>
                <a:alpha val="90000"/>
                <a:hueOff val="5025821"/>
                <a:satOff val="-4378"/>
                <a:lumOff val="-6"/>
                <a:alphaOff val="0"/>
              </a:schemeClr>
            </a:fillRef>
            <a:effectRef idx="0">
              <a:schemeClr val="accent2">
                <a:tint val="40000"/>
                <a:alpha val="90000"/>
                <a:hueOff val="5025821"/>
                <a:satOff val="-4378"/>
                <a:lumOff val="-6"/>
                <a:alphaOff val="0"/>
              </a:schemeClr>
            </a:effectRef>
            <a:fontRef idx="minor">
              <a:schemeClr val="dk1">
                <a:hueOff val="0"/>
                <a:satOff val="0"/>
                <a:lumOff val="0"/>
                <a:alphaOff val="0"/>
              </a:schemeClr>
            </a:fontRef>
          </p:style>
        </p:sp>
        <p:sp>
          <p:nvSpPr>
            <p:cNvPr id="33" name="Rettangolo 32"/>
            <p:cNvSpPr/>
            <p:nvPr/>
          </p:nvSpPr>
          <p:spPr>
            <a:xfrm>
              <a:off x="2402729" y="2342752"/>
              <a:ext cx="4234636" cy="946150"/>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lIns="83820" tIns="41910" rIns="83820" bIns="41910" spcCol="1270" anchor="ctr"/>
            <a:lstStyle/>
            <a:p>
              <a:pPr marL="228600" lvl="1" indent="-228600" defTabSz="977900">
                <a:lnSpc>
                  <a:spcPct val="90000"/>
                </a:lnSpc>
                <a:spcAft>
                  <a:spcPct val="15000"/>
                </a:spcAft>
                <a:buFontTx/>
                <a:buChar char="••"/>
                <a:defRPr/>
              </a:pPr>
              <a:r>
                <a:rPr lang="it-IT" sz="2200" b="1" dirty="0">
                  <a:solidFill>
                    <a:srgbClr val="002060"/>
                  </a:solidFill>
                  <a:latin typeface="Comic Sans MS" pitchFamily="66" charset="0"/>
                </a:rPr>
                <a:t>Assicurati dall’  1.1.1996 in poi</a:t>
              </a:r>
            </a:p>
          </p:txBody>
        </p:sp>
      </p:grpSp>
      <p:grpSp>
        <p:nvGrpSpPr>
          <p:cNvPr id="7" name="Gruppo 28"/>
          <p:cNvGrpSpPr>
            <a:grpSpLocks/>
          </p:cNvGrpSpPr>
          <p:nvPr/>
        </p:nvGrpSpPr>
        <p:grpSpPr bwMode="auto">
          <a:xfrm>
            <a:off x="2127250" y="4426744"/>
            <a:ext cx="2951162" cy="1309688"/>
            <a:chOff x="-540060" y="2752328"/>
            <a:chExt cx="2950887" cy="1309687"/>
          </a:xfrm>
        </p:grpSpPr>
        <p:sp>
          <p:nvSpPr>
            <p:cNvPr id="30" name="Rettangolo arrotondato 29"/>
            <p:cNvSpPr/>
            <p:nvPr/>
          </p:nvSpPr>
          <p:spPr>
            <a:xfrm>
              <a:off x="-540060" y="2752328"/>
              <a:ext cx="2950887" cy="1309687"/>
            </a:xfrm>
            <a:prstGeom prst="roundRect">
              <a:avLst/>
            </a:prstGeom>
          </p:spPr>
          <p:style>
            <a:lnRef idx="1">
              <a:schemeClr val="accent3"/>
            </a:lnRef>
            <a:fillRef idx="2">
              <a:schemeClr val="accent3"/>
            </a:fillRef>
            <a:effectRef idx="1">
              <a:schemeClr val="accent3"/>
            </a:effectRef>
            <a:fontRef idx="minor">
              <a:schemeClr val="dk1"/>
            </a:fontRef>
          </p:style>
        </p:sp>
        <p:sp>
          <p:nvSpPr>
            <p:cNvPr id="31" name="Rettangolo 30"/>
            <p:cNvSpPr/>
            <p:nvPr/>
          </p:nvSpPr>
          <p:spPr>
            <a:xfrm>
              <a:off x="-459107" y="2879328"/>
              <a:ext cx="2784217" cy="1119187"/>
            </a:xfrm>
            <a:prstGeom prst="rect">
              <a:avLst/>
            </a:prstGeom>
          </p:spPr>
          <p:style>
            <a:lnRef idx="1">
              <a:schemeClr val="accent3"/>
            </a:lnRef>
            <a:fillRef idx="2">
              <a:schemeClr val="accent3"/>
            </a:fillRef>
            <a:effectRef idx="1">
              <a:schemeClr val="accent3"/>
            </a:effectRef>
            <a:fontRef idx="minor">
              <a:schemeClr val="dk1"/>
            </a:fontRef>
          </p:style>
          <p:txBody>
            <a:bodyPr lIns="156210" tIns="78105" rIns="156210" bIns="78105" spcCol="1270" anchor="ctr"/>
            <a:lstStyle/>
            <a:p>
              <a:pPr algn="ctr" defTabSz="1822450">
                <a:lnSpc>
                  <a:spcPct val="90000"/>
                </a:lnSpc>
                <a:spcAft>
                  <a:spcPct val="35000"/>
                </a:spcAft>
                <a:defRPr/>
              </a:pPr>
              <a:r>
                <a:rPr lang="it-IT" sz="3200" dirty="0">
                  <a:solidFill>
                    <a:srgbClr val="002060"/>
                  </a:solidFill>
                  <a:latin typeface="Comic Sans MS" pitchFamily="66" charset="0"/>
                </a:rPr>
                <a:t>Contributivo</a:t>
              </a:r>
            </a:p>
          </p:txBody>
        </p:sp>
      </p:grpSp>
      <p:pic>
        <p:nvPicPr>
          <p:cNvPr id="34818" name="Picture 2" descr="https://realistica.files.wordpress.com/2013/12/omino-calcolatrice.jpg?w=300&amp;h=300"/>
          <p:cNvPicPr>
            <a:picLocks noChangeAspect="1" noChangeArrowheads="1"/>
          </p:cNvPicPr>
          <p:nvPr/>
        </p:nvPicPr>
        <p:blipFill>
          <a:blip r:embed="rId2"/>
          <a:srcRect/>
          <a:stretch>
            <a:fillRect/>
          </a:stretch>
        </p:blipFill>
        <p:spPr bwMode="auto">
          <a:xfrm>
            <a:off x="9219406" y="0"/>
            <a:ext cx="1448594" cy="1448594"/>
          </a:xfrm>
          <a:prstGeom prst="rect">
            <a:avLst/>
          </a:prstGeom>
          <a:ln>
            <a:noFill/>
          </a:ln>
          <a:effectLst>
            <a:softEdge rad="112500"/>
          </a:effectLst>
        </p:spPr>
      </p:pic>
    </p:spTree>
    <p:extLst>
      <p:ext uri="{BB962C8B-B14F-4D97-AF65-F5344CB8AC3E}">
        <p14:creationId xmlns:p14="http://schemas.microsoft.com/office/powerpoint/2010/main" xmlns="" val="2222540957"/>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par>
                          <p:cTn id="7" fill="hold" nodeType="afterGroup">
                            <p:stCondLst>
                              <p:cond delay="0"/>
                            </p:stCondLst>
                            <p:childTnLst>
                              <p:par>
                                <p:cTn id="8" presetID="1" presetClass="entr" presetSubtype="0" fill="hold" nodeType="afterEffect">
                                  <p:stCondLst>
                                    <p:cond delay="0"/>
                                  </p:stCondLst>
                                  <p:childTnLst>
                                    <p:set>
                                      <p:cBhvr>
                                        <p:cTn id="9" dur="1" fill="hold">
                                          <p:stCondLst>
                                            <p:cond delay="0"/>
                                          </p:stCondLst>
                                        </p:cTn>
                                        <p:tgtEl>
                                          <p:spTgt spid="2"/>
                                        </p:tgtEl>
                                        <p:attrNameLst>
                                          <p:attrName>style.visibility</p:attrName>
                                        </p:attrNameLst>
                                      </p:cBhvr>
                                      <p:to>
                                        <p:strVal val="visible"/>
                                      </p:to>
                                    </p:set>
                                  </p:childTnLst>
                                </p:cTn>
                              </p:par>
                            </p:childTnLst>
                          </p:cTn>
                        </p:par>
                      </p:childTnLst>
                    </p:cTn>
                  </p:par>
                  <p:par>
                    <p:cTn id="10" fill="hold" nodeType="clickPar">
                      <p:stCondLst>
                        <p:cond delay="indefinite"/>
                      </p:stCondLst>
                      <p:childTnLst>
                        <p:par>
                          <p:cTn id="11" fill="hold" nodeType="withGroup">
                            <p:stCondLst>
                              <p:cond delay="0"/>
                            </p:stCondLst>
                            <p:childTnLst>
                              <p:par>
                                <p:cTn id="12" presetID="1" presetClass="entr" presetSubtype="0" fill="hold" nodeType="clickEffect">
                                  <p:stCondLst>
                                    <p:cond delay="0"/>
                                  </p:stCondLst>
                                  <p:childTnLst>
                                    <p:set>
                                      <p:cBhvr>
                                        <p:cTn id="13" dur="1" fill="hold">
                                          <p:stCondLst>
                                            <p:cond delay="0"/>
                                          </p:stCondLst>
                                        </p:cTn>
                                        <p:tgtEl>
                                          <p:spTgt spid="7"/>
                                        </p:tgtEl>
                                        <p:attrNameLst>
                                          <p:attrName>style.visibility</p:attrName>
                                        </p:attrNameLst>
                                      </p:cBhvr>
                                      <p:to>
                                        <p:strVal val="visible"/>
                                      </p:to>
                                    </p:set>
                                  </p:childTnLst>
                                </p:cTn>
                              </p:par>
                            </p:childTnLst>
                          </p:cTn>
                        </p:par>
                        <p:par>
                          <p:cTn id="14" fill="hold" nodeType="afterGroup">
                            <p:stCondLst>
                              <p:cond delay="0"/>
                            </p:stCondLst>
                            <p:childTnLst>
                              <p:par>
                                <p:cTn id="15" presetID="1" presetClass="entr" presetSubtype="0" fill="hold" nodeType="afterEffect">
                                  <p:stCondLst>
                                    <p:cond delay="0"/>
                                  </p:stCondLst>
                                  <p:childTnLst>
                                    <p:set>
                                      <p:cBhvr>
                                        <p:cTn id="1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Segnaposto numero diapositiva 12"/>
          <p:cNvSpPr>
            <a:spLocks noGrp="1"/>
          </p:cNvSpPr>
          <p:nvPr>
            <p:ph type="sldNum" sz="quarter" idx="12"/>
          </p:nvPr>
        </p:nvSpPr>
        <p:spPr>
          <a:xfrm>
            <a:off x="1524000" y="0"/>
            <a:ext cx="0" cy="0"/>
          </a:xfrm>
        </p:spPr>
        <p:txBody>
          <a:bodyPr>
            <a:normAutofit fontScale="25000" lnSpcReduction="20000"/>
          </a:bodyPr>
          <a:lstStyle/>
          <a:p>
            <a:pPr eaLnBrk="0" hangingPunct="0">
              <a:lnSpc>
                <a:spcPct val="80000"/>
              </a:lnSpc>
            </a:pPr>
            <a:fld id="{56B62506-DC8A-447E-94FC-95B4611E4B4E}" type="slidenum">
              <a:rPr lang="it-IT" sz="500">
                <a:latin typeface="Arial" pitchFamily="34" charset="0"/>
              </a:rPr>
              <a:pPr eaLnBrk="0" hangingPunct="0">
                <a:lnSpc>
                  <a:spcPct val="80000"/>
                </a:lnSpc>
              </a:pPr>
              <a:t>6</a:t>
            </a:fld>
            <a:endParaRPr lang="it-IT" sz="500">
              <a:latin typeface="Arial" pitchFamily="34" charset="0"/>
            </a:endParaRPr>
          </a:p>
        </p:txBody>
      </p:sp>
      <p:sp>
        <p:nvSpPr>
          <p:cNvPr id="10" name="Text Box 14"/>
          <p:cNvSpPr txBox="1">
            <a:spLocks noChangeArrowheads="1"/>
          </p:cNvSpPr>
          <p:nvPr/>
        </p:nvSpPr>
        <p:spPr bwMode="auto">
          <a:xfrm>
            <a:off x="1539877" y="299244"/>
            <a:ext cx="7380287" cy="646113"/>
          </a:xfrm>
          <a:prstGeom prst="rect">
            <a:avLst/>
          </a:prstGeom>
          <a:noFill/>
          <a:ln>
            <a:noFill/>
            <a:headEnd/>
            <a:tailEnd/>
          </a:ln>
        </p:spPr>
        <p:style>
          <a:lnRef idx="1">
            <a:schemeClr val="accent1"/>
          </a:lnRef>
          <a:fillRef idx="2">
            <a:schemeClr val="accent1"/>
          </a:fillRef>
          <a:effectRef idx="1">
            <a:schemeClr val="accent1"/>
          </a:effectRef>
          <a:fontRef idx="minor">
            <a:schemeClr val="dk1"/>
          </a:fontRef>
        </p:style>
        <p:txBody>
          <a:bodyPr>
            <a:spAutoFit/>
          </a:bodyPr>
          <a:lstStyle/>
          <a:p>
            <a:pPr algn="ctr">
              <a:defRPr/>
            </a:pPr>
            <a:r>
              <a:rPr lang="it-IT" sz="3600" b="1" dirty="0">
                <a:solidFill>
                  <a:srgbClr val="002060"/>
                </a:solidFill>
                <a:latin typeface="Comic Sans MS" pitchFamily="66" charset="0"/>
              </a:rPr>
              <a:t>Per chi continua a </a:t>
            </a:r>
            <a:r>
              <a:rPr lang="it-IT" sz="3600" b="1" dirty="0" err="1">
                <a:solidFill>
                  <a:srgbClr val="002060"/>
                </a:solidFill>
                <a:latin typeface="Comic Sans MS" pitchFamily="66" charset="0"/>
              </a:rPr>
              <a:t>lavorare…</a:t>
            </a:r>
            <a:endParaRPr lang="it-IT" sz="2400" b="1" dirty="0">
              <a:solidFill>
                <a:srgbClr val="002060"/>
              </a:solidFill>
              <a:latin typeface="Comic Sans MS" pitchFamily="66" charset="0"/>
            </a:endParaRPr>
          </a:p>
        </p:txBody>
      </p:sp>
      <p:sp>
        <p:nvSpPr>
          <p:cNvPr id="2" name="Rettangolo 1"/>
          <p:cNvSpPr/>
          <p:nvPr/>
        </p:nvSpPr>
        <p:spPr>
          <a:xfrm>
            <a:off x="3427914" y="2782888"/>
            <a:ext cx="7077075" cy="1077913"/>
          </a:xfrm>
          <a:prstGeom prst="rect">
            <a:avLst/>
          </a:prstGeom>
        </p:spPr>
        <p:style>
          <a:lnRef idx="1">
            <a:schemeClr val="accent4"/>
          </a:lnRef>
          <a:fillRef idx="2">
            <a:schemeClr val="accent4"/>
          </a:fillRef>
          <a:effectRef idx="1">
            <a:schemeClr val="accent4"/>
          </a:effectRef>
          <a:fontRef idx="minor">
            <a:schemeClr val="dk1"/>
          </a:fontRef>
        </p:style>
        <p:txBody>
          <a:bodyPr>
            <a:spAutoFit/>
          </a:bodyPr>
          <a:lstStyle/>
          <a:p>
            <a:pPr marL="548640" indent="-411480" algn="ctr">
              <a:buClr>
                <a:schemeClr val="tx1">
                  <a:shade val="95000"/>
                </a:schemeClr>
              </a:buClr>
              <a:defRPr/>
            </a:pPr>
            <a:r>
              <a:rPr lang="it-IT" sz="2400" b="1" dirty="0">
                <a:solidFill>
                  <a:srgbClr val="0033CC"/>
                </a:solidFill>
                <a:latin typeface="Verdana" pitchFamily="34" charset="0"/>
                <a:ea typeface="Verdana" pitchFamily="34" charset="0"/>
                <a:cs typeface="Verdana" pitchFamily="34" charset="0"/>
              </a:rPr>
              <a:t>  </a:t>
            </a:r>
            <a:r>
              <a:rPr lang="it-IT" sz="2000" dirty="0">
                <a:solidFill>
                  <a:srgbClr val="002060"/>
                </a:solidFill>
                <a:latin typeface="Comic Sans MS" pitchFamily="66" charset="0"/>
                <a:ea typeface="Verdana" pitchFamily="34" charset="0"/>
                <a:cs typeface="Verdana" pitchFamily="34" charset="0"/>
              </a:rPr>
              <a:t>La </a:t>
            </a:r>
            <a:r>
              <a:rPr lang="it-IT" sz="2000" b="1" dirty="0">
                <a:solidFill>
                  <a:srgbClr val="FF0000"/>
                </a:solidFill>
                <a:latin typeface="Comic Sans MS" pitchFamily="66" charset="0"/>
                <a:ea typeface="Verdana" pitchFamily="34" charset="0"/>
                <a:cs typeface="Verdana" pitchFamily="34" charset="0"/>
              </a:rPr>
              <a:t>quota di pensione </a:t>
            </a:r>
            <a:r>
              <a:rPr lang="it-IT" sz="2000" dirty="0">
                <a:solidFill>
                  <a:srgbClr val="002060"/>
                </a:solidFill>
                <a:latin typeface="Comic Sans MS" pitchFamily="66" charset="0"/>
                <a:ea typeface="Verdana" pitchFamily="34" charset="0"/>
                <a:cs typeface="Verdana" pitchFamily="34" charset="0"/>
              </a:rPr>
              <a:t>per anzianità contributiva maturata dal 2012 in poi è calcolata con il</a:t>
            </a:r>
          </a:p>
          <a:p>
            <a:pPr marL="548640" indent="-411480" algn="ctr">
              <a:buClr>
                <a:schemeClr val="tx1">
                  <a:shade val="95000"/>
                </a:schemeClr>
              </a:buClr>
              <a:defRPr/>
            </a:pPr>
            <a:r>
              <a:rPr lang="it-IT" sz="2000" dirty="0">
                <a:solidFill>
                  <a:srgbClr val="0033CC"/>
                </a:solidFill>
                <a:latin typeface="Comic Sans MS" pitchFamily="66" charset="0"/>
                <a:ea typeface="Verdana" pitchFamily="34" charset="0"/>
                <a:cs typeface="Verdana" pitchFamily="34" charset="0"/>
              </a:rPr>
              <a:t> </a:t>
            </a:r>
            <a:r>
              <a:rPr lang="it-IT" sz="2000" b="1" dirty="0">
                <a:solidFill>
                  <a:srgbClr val="FF0000"/>
                </a:solidFill>
                <a:latin typeface="Comic Sans MS" pitchFamily="66" charset="0"/>
                <a:ea typeface="Verdana" pitchFamily="34" charset="0"/>
                <a:cs typeface="Verdana" pitchFamily="34" charset="0"/>
              </a:rPr>
              <a:t>SISTEMA CONTRIBUTIVO</a:t>
            </a:r>
            <a:endParaRPr lang="it-IT" sz="2000" b="1" dirty="0">
              <a:latin typeface="Comic Sans MS" pitchFamily="66" charset="0"/>
              <a:ea typeface="Verdana" pitchFamily="34" charset="0"/>
              <a:cs typeface="Verdana" pitchFamily="34" charset="0"/>
            </a:endParaRPr>
          </a:p>
        </p:txBody>
      </p:sp>
      <p:sp>
        <p:nvSpPr>
          <p:cNvPr id="3" name="Rettangolo 2"/>
          <p:cNvSpPr/>
          <p:nvPr/>
        </p:nvSpPr>
        <p:spPr>
          <a:xfrm>
            <a:off x="1847851" y="4149080"/>
            <a:ext cx="7072313" cy="1016000"/>
          </a:xfrm>
          <a:prstGeom prst="rect">
            <a:avLst/>
          </a:prstGeom>
        </p:spPr>
        <p:style>
          <a:lnRef idx="1">
            <a:schemeClr val="accent3"/>
          </a:lnRef>
          <a:fillRef idx="2">
            <a:schemeClr val="accent3"/>
          </a:fillRef>
          <a:effectRef idx="1">
            <a:schemeClr val="accent3"/>
          </a:effectRef>
          <a:fontRef idx="minor">
            <a:schemeClr val="dk1"/>
          </a:fontRef>
        </p:style>
        <p:txBody>
          <a:bodyPr>
            <a:spAutoFit/>
          </a:bodyPr>
          <a:lstStyle/>
          <a:p>
            <a:pPr marL="548640" indent="-411480" algn="ctr">
              <a:buClr>
                <a:schemeClr val="tx1">
                  <a:shade val="95000"/>
                </a:schemeClr>
              </a:buClr>
              <a:defRPr/>
            </a:pPr>
            <a:r>
              <a:rPr lang="it-IT" sz="2000" b="1" dirty="0">
                <a:solidFill>
                  <a:srgbClr val="FF0000"/>
                </a:solidFill>
                <a:latin typeface="Comic Sans MS" pitchFamily="66" charset="0"/>
                <a:ea typeface="Verdana" pitchFamily="34" charset="0"/>
                <a:cs typeface="Verdana" pitchFamily="34" charset="0"/>
              </a:rPr>
              <a:t>Tutte le pensioni</a:t>
            </a:r>
            <a:r>
              <a:rPr lang="it-IT" sz="2000" b="1" dirty="0">
                <a:solidFill>
                  <a:srgbClr val="0033CC"/>
                </a:solidFill>
                <a:latin typeface="Comic Sans MS" pitchFamily="66" charset="0"/>
                <a:ea typeface="Verdana" pitchFamily="34" charset="0"/>
                <a:cs typeface="Verdana" pitchFamily="34" charset="0"/>
              </a:rPr>
              <a:t> con quote </a:t>
            </a:r>
            <a:r>
              <a:rPr lang="it-IT" sz="2000" b="1" dirty="0">
                <a:solidFill>
                  <a:srgbClr val="FF0000"/>
                </a:solidFill>
                <a:latin typeface="Comic Sans MS" pitchFamily="66" charset="0"/>
                <a:ea typeface="Verdana" pitchFamily="34" charset="0"/>
                <a:cs typeface="Verdana" pitchFamily="34" charset="0"/>
              </a:rPr>
              <a:t>maturate dal 2012 in poi </a:t>
            </a:r>
            <a:r>
              <a:rPr lang="it-IT" sz="2000" dirty="0">
                <a:solidFill>
                  <a:srgbClr val="002060"/>
                </a:solidFill>
                <a:latin typeface="Comic Sans MS" pitchFamily="66" charset="0"/>
                <a:ea typeface="Verdana" pitchFamily="34" charset="0"/>
                <a:cs typeface="Verdana" pitchFamily="34" charset="0"/>
              </a:rPr>
              <a:t>saranno calcolate soltanto con il</a:t>
            </a:r>
            <a:r>
              <a:rPr lang="it-IT" sz="2000" dirty="0">
                <a:solidFill>
                  <a:srgbClr val="0033CC"/>
                </a:solidFill>
                <a:latin typeface="Comic Sans MS" pitchFamily="66" charset="0"/>
                <a:ea typeface="Verdana" pitchFamily="34" charset="0"/>
                <a:cs typeface="Verdana" pitchFamily="34" charset="0"/>
              </a:rPr>
              <a:t> </a:t>
            </a:r>
          </a:p>
          <a:p>
            <a:pPr marL="548640" indent="-411480" algn="ctr">
              <a:buClr>
                <a:schemeClr val="tx1">
                  <a:shade val="95000"/>
                </a:schemeClr>
              </a:buClr>
              <a:defRPr/>
            </a:pPr>
            <a:r>
              <a:rPr lang="it-IT" sz="2000" b="1" dirty="0">
                <a:solidFill>
                  <a:srgbClr val="FF0000"/>
                </a:solidFill>
                <a:latin typeface="Comic Sans MS" pitchFamily="66" charset="0"/>
                <a:ea typeface="Verdana" pitchFamily="34" charset="0"/>
                <a:cs typeface="Verdana" pitchFamily="34" charset="0"/>
              </a:rPr>
              <a:t>SISTEMA MISTO</a:t>
            </a:r>
            <a:r>
              <a:rPr lang="it-IT" sz="2000" dirty="0">
                <a:solidFill>
                  <a:srgbClr val="FF0000"/>
                </a:solidFill>
                <a:latin typeface="Comic Sans MS" pitchFamily="66" charset="0"/>
                <a:ea typeface="Verdana" pitchFamily="34" charset="0"/>
                <a:cs typeface="Verdana" pitchFamily="34" charset="0"/>
              </a:rPr>
              <a:t> </a:t>
            </a:r>
            <a:r>
              <a:rPr lang="it-IT" sz="2000" dirty="0">
                <a:solidFill>
                  <a:srgbClr val="002060"/>
                </a:solidFill>
                <a:latin typeface="Comic Sans MS" pitchFamily="66" charset="0"/>
                <a:ea typeface="Verdana" pitchFamily="34" charset="0"/>
                <a:cs typeface="Verdana" pitchFamily="34" charset="0"/>
              </a:rPr>
              <a:t>o con quello</a:t>
            </a:r>
            <a:r>
              <a:rPr lang="it-IT" sz="2000" dirty="0">
                <a:solidFill>
                  <a:srgbClr val="0033CC"/>
                </a:solidFill>
                <a:latin typeface="Comic Sans MS" pitchFamily="66" charset="0"/>
                <a:ea typeface="Verdana" pitchFamily="34" charset="0"/>
                <a:cs typeface="Verdana" pitchFamily="34" charset="0"/>
              </a:rPr>
              <a:t> </a:t>
            </a:r>
            <a:r>
              <a:rPr lang="it-IT" sz="2000" b="1" dirty="0">
                <a:solidFill>
                  <a:srgbClr val="FF0000"/>
                </a:solidFill>
                <a:latin typeface="Comic Sans MS" pitchFamily="66" charset="0"/>
                <a:ea typeface="Verdana" pitchFamily="34" charset="0"/>
                <a:cs typeface="Verdana" pitchFamily="34" charset="0"/>
              </a:rPr>
              <a:t>CONTRIBUTIVO</a:t>
            </a:r>
          </a:p>
        </p:txBody>
      </p:sp>
      <p:sp>
        <p:nvSpPr>
          <p:cNvPr id="14" name="CasellaDiTesto 13"/>
          <p:cNvSpPr txBox="1"/>
          <p:nvPr/>
        </p:nvSpPr>
        <p:spPr>
          <a:xfrm>
            <a:off x="1762126" y="5373687"/>
            <a:ext cx="8742863" cy="707886"/>
          </a:xfrm>
          <a:prstGeom prst="rect">
            <a:avLst/>
          </a:prstGeom>
          <a:ln/>
        </p:spPr>
        <p:style>
          <a:lnRef idx="2">
            <a:schemeClr val="accent2"/>
          </a:lnRef>
          <a:fillRef idx="1">
            <a:schemeClr val="lt1"/>
          </a:fillRef>
          <a:effectRef idx="0">
            <a:schemeClr val="accent2"/>
          </a:effectRef>
          <a:fontRef idx="minor">
            <a:schemeClr val="dk1"/>
          </a:fontRef>
        </p:style>
        <p:txBody>
          <a:bodyPr wrap="square">
            <a:spAutoFit/>
          </a:bodyPr>
          <a:lstStyle/>
          <a:p>
            <a:pPr algn="ctr">
              <a:defRPr/>
            </a:pPr>
            <a:r>
              <a:rPr lang="it-IT" sz="2000" i="1" dirty="0">
                <a:solidFill>
                  <a:srgbClr val="002060"/>
                </a:solidFill>
                <a:latin typeface="Comic Sans MS" pitchFamily="66" charset="0"/>
              </a:rPr>
              <a:t>La novità riguarda </a:t>
            </a:r>
            <a:r>
              <a:rPr lang="it-IT" sz="2000" i="1" u="sng" dirty="0">
                <a:solidFill>
                  <a:srgbClr val="FF0000"/>
                </a:solidFill>
                <a:latin typeface="Comic Sans MS" pitchFamily="66" charset="0"/>
              </a:rPr>
              <a:t>solo</a:t>
            </a:r>
            <a:r>
              <a:rPr lang="it-IT" sz="2000" i="1" dirty="0">
                <a:solidFill>
                  <a:srgbClr val="FF0000"/>
                </a:solidFill>
                <a:latin typeface="Comic Sans MS" pitchFamily="66" charset="0"/>
              </a:rPr>
              <a:t> coloro che avevano maturato</a:t>
            </a:r>
          </a:p>
          <a:p>
            <a:pPr algn="ctr">
              <a:defRPr/>
            </a:pPr>
            <a:r>
              <a:rPr lang="it-IT" sz="2000" i="1" dirty="0">
                <a:solidFill>
                  <a:srgbClr val="FF0000"/>
                </a:solidFill>
                <a:latin typeface="Comic Sans MS" pitchFamily="66" charset="0"/>
              </a:rPr>
              <a:t> almeno 18 anni di contributi al 31.12.1995</a:t>
            </a:r>
          </a:p>
        </p:txBody>
      </p:sp>
      <p:sp>
        <p:nvSpPr>
          <p:cNvPr id="16" name="Rettangolo 15"/>
          <p:cNvSpPr/>
          <p:nvPr/>
        </p:nvSpPr>
        <p:spPr>
          <a:xfrm>
            <a:off x="1762125" y="1414463"/>
            <a:ext cx="7429500" cy="1077912"/>
          </a:xfrm>
          <a:prstGeom prst="rect">
            <a:avLst/>
          </a:prstGeom>
        </p:spPr>
        <p:style>
          <a:lnRef idx="1">
            <a:schemeClr val="accent1"/>
          </a:lnRef>
          <a:fillRef idx="2">
            <a:schemeClr val="accent1"/>
          </a:fillRef>
          <a:effectRef idx="1">
            <a:schemeClr val="accent1"/>
          </a:effectRef>
          <a:fontRef idx="minor">
            <a:schemeClr val="dk1"/>
          </a:fontRef>
        </p:style>
        <p:txBody>
          <a:bodyPr>
            <a:spAutoFit/>
          </a:bodyPr>
          <a:lstStyle/>
          <a:p>
            <a:pPr marL="548640" indent="-411480" algn="ctr">
              <a:buClr>
                <a:schemeClr val="tx1">
                  <a:shade val="95000"/>
                </a:schemeClr>
              </a:buClr>
              <a:defRPr/>
            </a:pPr>
            <a:r>
              <a:rPr lang="it-IT" sz="2400" b="1" dirty="0">
                <a:solidFill>
                  <a:srgbClr val="002060"/>
                </a:solidFill>
                <a:latin typeface="Verdana" pitchFamily="34" charset="0"/>
                <a:ea typeface="Verdana" pitchFamily="34" charset="0"/>
                <a:cs typeface="Verdana" pitchFamily="34" charset="0"/>
              </a:rPr>
              <a:t>  </a:t>
            </a:r>
            <a:r>
              <a:rPr lang="it-IT" sz="2000" dirty="0">
                <a:solidFill>
                  <a:srgbClr val="002060"/>
                </a:solidFill>
                <a:latin typeface="Comic Sans MS" pitchFamily="66" charset="0"/>
                <a:ea typeface="Verdana" pitchFamily="34" charset="0"/>
                <a:cs typeface="Verdana" pitchFamily="34" charset="0"/>
              </a:rPr>
              <a:t>La </a:t>
            </a:r>
            <a:r>
              <a:rPr lang="it-IT" sz="2000" b="1" dirty="0">
                <a:solidFill>
                  <a:srgbClr val="FF0000"/>
                </a:solidFill>
                <a:latin typeface="Comic Sans MS" pitchFamily="66" charset="0"/>
                <a:ea typeface="Verdana" pitchFamily="34" charset="0"/>
                <a:cs typeface="Verdana" pitchFamily="34" charset="0"/>
              </a:rPr>
              <a:t>quota di pensione </a:t>
            </a:r>
            <a:r>
              <a:rPr lang="it-IT" sz="2000" dirty="0">
                <a:solidFill>
                  <a:srgbClr val="002060"/>
                </a:solidFill>
                <a:latin typeface="Comic Sans MS" pitchFamily="66" charset="0"/>
                <a:ea typeface="Verdana" pitchFamily="34" charset="0"/>
                <a:cs typeface="Verdana" pitchFamily="34" charset="0"/>
              </a:rPr>
              <a:t>per anzianità contributiva maturata fino al 31.12.2011 è calcolata con il</a:t>
            </a:r>
          </a:p>
          <a:p>
            <a:pPr marL="548640" indent="-411480" algn="ctr">
              <a:buClr>
                <a:schemeClr val="tx1">
                  <a:shade val="95000"/>
                </a:schemeClr>
              </a:buClr>
              <a:defRPr/>
            </a:pPr>
            <a:r>
              <a:rPr lang="it-IT" sz="2000" dirty="0">
                <a:solidFill>
                  <a:srgbClr val="0033CC"/>
                </a:solidFill>
                <a:latin typeface="Comic Sans MS" pitchFamily="66" charset="0"/>
                <a:ea typeface="Verdana" pitchFamily="34" charset="0"/>
                <a:cs typeface="Verdana" pitchFamily="34" charset="0"/>
              </a:rPr>
              <a:t> </a:t>
            </a:r>
            <a:r>
              <a:rPr lang="it-IT" sz="2000" dirty="0">
                <a:solidFill>
                  <a:srgbClr val="FF0000"/>
                </a:solidFill>
                <a:latin typeface="Comic Sans MS" pitchFamily="66" charset="0"/>
                <a:ea typeface="Verdana" pitchFamily="34" charset="0"/>
                <a:cs typeface="Verdana" pitchFamily="34" charset="0"/>
              </a:rPr>
              <a:t>SISTEMA RETRIBUTIVO</a:t>
            </a:r>
            <a:endParaRPr lang="it-IT" sz="2000" b="1" dirty="0">
              <a:latin typeface="Comic Sans MS" pitchFamily="66" charset="0"/>
              <a:ea typeface="Verdana" pitchFamily="34" charset="0"/>
              <a:cs typeface="Verdana" pitchFamily="34" charset="0"/>
            </a:endParaRPr>
          </a:p>
        </p:txBody>
      </p:sp>
      <p:pic>
        <p:nvPicPr>
          <p:cNvPr id="33794" name="Picture 2" descr="http://www.informaromanord.it/wp-content/uploads/2015/03/lavoro-omino.jpg"/>
          <p:cNvPicPr>
            <a:picLocks noChangeAspect="1" noChangeArrowheads="1"/>
          </p:cNvPicPr>
          <p:nvPr/>
        </p:nvPicPr>
        <p:blipFill>
          <a:blip r:embed="rId2"/>
          <a:srcRect/>
          <a:stretch>
            <a:fillRect/>
          </a:stretch>
        </p:blipFill>
        <p:spPr bwMode="auto">
          <a:xfrm>
            <a:off x="9191626" y="1"/>
            <a:ext cx="1313363" cy="1442245"/>
          </a:xfrm>
          <a:prstGeom prst="rect">
            <a:avLst/>
          </a:prstGeom>
          <a:noFill/>
        </p:spPr>
      </p:pic>
    </p:spTree>
    <p:extLst>
      <p:ext uri="{BB962C8B-B14F-4D97-AF65-F5344CB8AC3E}">
        <p14:creationId xmlns:p14="http://schemas.microsoft.com/office/powerpoint/2010/main" xmlns="" val="648586824"/>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3" presetClass="entr" presetSubtype="10"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blinds(horizontal)">
                                      <p:cBhvr>
                                        <p:cTn id="19"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14" grpId="0" animBg="1"/>
      <p:bldP spid="16"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Box 14"/>
          <p:cNvSpPr txBox="1">
            <a:spLocks noChangeArrowheads="1"/>
          </p:cNvSpPr>
          <p:nvPr/>
        </p:nvSpPr>
        <p:spPr bwMode="auto">
          <a:xfrm>
            <a:off x="1992314" y="334964"/>
            <a:ext cx="8220075" cy="830997"/>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wrap="square">
            <a:spAutoFit/>
          </a:bodyPr>
          <a:lstStyle/>
          <a:p>
            <a:pPr algn="ctr">
              <a:defRPr/>
            </a:pPr>
            <a:r>
              <a:rPr lang="it-IT" sz="2400" b="1" dirty="0">
                <a:solidFill>
                  <a:srgbClr val="002060"/>
                </a:solidFill>
                <a:latin typeface="Comic Sans MS" pitchFamily="66" charset="0"/>
              </a:rPr>
              <a:t>Lavoratore con almeno 18 anni di </a:t>
            </a:r>
          </a:p>
          <a:p>
            <a:pPr algn="ctr">
              <a:defRPr/>
            </a:pPr>
            <a:r>
              <a:rPr lang="it-IT" sz="2400" b="1" dirty="0">
                <a:solidFill>
                  <a:srgbClr val="002060"/>
                </a:solidFill>
                <a:latin typeface="Comic Sans MS" pitchFamily="66" charset="0"/>
              </a:rPr>
              <a:t>contributi al 31.12.1995</a:t>
            </a:r>
          </a:p>
        </p:txBody>
      </p:sp>
      <p:grpSp>
        <p:nvGrpSpPr>
          <p:cNvPr id="2" name="Gruppo 15"/>
          <p:cNvGrpSpPr>
            <a:grpSpLocks/>
          </p:cNvGrpSpPr>
          <p:nvPr/>
        </p:nvGrpSpPr>
        <p:grpSpPr bwMode="auto">
          <a:xfrm>
            <a:off x="5157788" y="3186113"/>
            <a:ext cx="5186362" cy="1047750"/>
            <a:chOff x="2410827" y="1508125"/>
            <a:chExt cx="4285916" cy="1047750"/>
          </a:xfrm>
        </p:grpSpPr>
        <p:sp>
          <p:nvSpPr>
            <p:cNvPr id="20" name="Rettangolo con angoli arrotondati sullo stesso lato 19"/>
            <p:cNvSpPr/>
            <p:nvPr/>
          </p:nvSpPr>
          <p:spPr>
            <a:xfrm rot="5400000">
              <a:off x="4029910" y="-110958"/>
              <a:ext cx="1047750" cy="4285916"/>
            </a:xfrm>
            <a:prstGeom prst="round2SameRect">
              <a:avLst/>
            </a:prstGeom>
          </p:spPr>
          <p:style>
            <a:lnRef idx="2">
              <a:schemeClr val="accent2">
                <a:tint val="40000"/>
                <a:alpha val="90000"/>
                <a:hueOff val="2512910"/>
                <a:satOff val="-2189"/>
                <a:lumOff val="-3"/>
                <a:alphaOff val="0"/>
              </a:schemeClr>
            </a:lnRef>
            <a:fillRef idx="1">
              <a:schemeClr val="accent2">
                <a:tint val="40000"/>
                <a:alpha val="90000"/>
                <a:hueOff val="2512910"/>
                <a:satOff val="-2189"/>
                <a:lumOff val="-3"/>
                <a:alphaOff val="0"/>
              </a:schemeClr>
            </a:fillRef>
            <a:effectRef idx="0">
              <a:schemeClr val="accent2">
                <a:tint val="40000"/>
                <a:alpha val="90000"/>
                <a:hueOff val="2512910"/>
                <a:satOff val="-2189"/>
                <a:lumOff val="-3"/>
                <a:alphaOff val="0"/>
              </a:schemeClr>
            </a:effectRef>
            <a:fontRef idx="minor">
              <a:schemeClr val="dk1">
                <a:hueOff val="0"/>
                <a:satOff val="0"/>
                <a:lumOff val="0"/>
                <a:alphaOff val="0"/>
              </a:schemeClr>
            </a:fontRef>
          </p:style>
        </p:sp>
        <p:sp>
          <p:nvSpPr>
            <p:cNvPr id="21" name="Rettangolo 20"/>
            <p:cNvSpPr/>
            <p:nvPr/>
          </p:nvSpPr>
          <p:spPr>
            <a:xfrm>
              <a:off x="2410827" y="1558925"/>
              <a:ext cx="4234753" cy="946150"/>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lIns="83820" tIns="41910" rIns="83820" bIns="41910" spcCol="1270" anchor="ctr"/>
            <a:lstStyle/>
            <a:p>
              <a:pPr marL="228600" lvl="1" indent="-228600" defTabSz="977900">
                <a:lnSpc>
                  <a:spcPct val="90000"/>
                </a:lnSpc>
                <a:spcAft>
                  <a:spcPct val="15000"/>
                </a:spcAft>
                <a:buFontTx/>
                <a:buChar char="••"/>
                <a:defRPr/>
              </a:pPr>
              <a:r>
                <a:rPr lang="it-IT" sz="2200" u="sng" dirty="0">
                  <a:solidFill>
                    <a:srgbClr val="002060"/>
                  </a:solidFill>
                  <a:latin typeface="Comic Sans MS" pitchFamily="66" charset="0"/>
                </a:rPr>
                <a:t>sistema retributivo</a:t>
              </a:r>
              <a:r>
                <a:rPr lang="it-IT" sz="2200" dirty="0">
                  <a:solidFill>
                    <a:srgbClr val="002060"/>
                  </a:solidFill>
                  <a:latin typeface="Comic Sans MS" pitchFamily="66" charset="0"/>
                </a:rPr>
                <a:t> per contributi dal 01/01/1993 al 31/12/2011 su media 10 anni</a:t>
              </a:r>
            </a:p>
          </p:txBody>
        </p:sp>
      </p:grpSp>
      <p:sp>
        <p:nvSpPr>
          <p:cNvPr id="19" name="Rettangolo 18"/>
          <p:cNvSpPr/>
          <p:nvPr/>
        </p:nvSpPr>
        <p:spPr bwMode="auto">
          <a:xfrm>
            <a:off x="2149168" y="3052045"/>
            <a:ext cx="3008620" cy="1181819"/>
          </a:xfrm>
          <a:prstGeom prst="rect">
            <a:avLst/>
          </a:prstGeom>
        </p:spPr>
        <p:style>
          <a:lnRef idx="0">
            <a:schemeClr val="accent4"/>
          </a:lnRef>
          <a:fillRef idx="3">
            <a:schemeClr val="accent4"/>
          </a:fillRef>
          <a:effectRef idx="3">
            <a:schemeClr val="accent4"/>
          </a:effectRef>
          <a:fontRef idx="minor">
            <a:schemeClr val="lt1"/>
          </a:fontRef>
        </p:style>
        <p:txBody>
          <a:bodyPr lIns="156210" tIns="78105" rIns="156210" bIns="78105" spcCol="1270" anchor="ctr"/>
          <a:lstStyle/>
          <a:p>
            <a:pPr algn="ctr" defTabSz="1822450">
              <a:lnSpc>
                <a:spcPct val="90000"/>
              </a:lnSpc>
              <a:spcAft>
                <a:spcPct val="35000"/>
              </a:spcAft>
              <a:defRPr/>
            </a:pPr>
            <a:r>
              <a:rPr lang="it-IT" sz="4100" dirty="0">
                <a:solidFill>
                  <a:srgbClr val="002060"/>
                </a:solidFill>
              </a:rPr>
              <a:t>QUOTA B</a:t>
            </a:r>
          </a:p>
        </p:txBody>
      </p:sp>
      <p:grpSp>
        <p:nvGrpSpPr>
          <p:cNvPr id="28678" name="Gruppo 21"/>
          <p:cNvGrpSpPr>
            <a:grpSpLocks/>
          </p:cNvGrpSpPr>
          <p:nvPr/>
        </p:nvGrpSpPr>
        <p:grpSpPr bwMode="auto">
          <a:xfrm>
            <a:off x="5157789" y="1601788"/>
            <a:ext cx="5114925" cy="1047750"/>
            <a:chOff x="2410827" y="132954"/>
            <a:chExt cx="4285916" cy="1047750"/>
          </a:xfrm>
        </p:grpSpPr>
        <p:sp>
          <p:nvSpPr>
            <p:cNvPr id="26" name="Rettangolo con angoli arrotondati sullo stesso lato 25"/>
            <p:cNvSpPr/>
            <p:nvPr/>
          </p:nvSpPr>
          <p:spPr>
            <a:xfrm rot="5400000">
              <a:off x="4029910" y="-1486130"/>
              <a:ext cx="1047750" cy="4285916"/>
            </a:xfrm>
            <a:prstGeom prst="round2SameRect">
              <a:avLst/>
            </a:prstGeom>
          </p:spPr>
          <p:style>
            <a:lnRef idx="2">
              <a:schemeClr val="accent2">
                <a:tint val="40000"/>
                <a:alpha val="90000"/>
                <a:hueOff val="0"/>
                <a:satOff val="0"/>
                <a:lumOff val="0"/>
                <a:alphaOff val="0"/>
              </a:schemeClr>
            </a:lnRef>
            <a:fillRef idx="1">
              <a:schemeClr val="accent2">
                <a:tint val="40000"/>
                <a:alpha val="90000"/>
                <a:hueOff val="0"/>
                <a:satOff val="0"/>
                <a:lumOff val="0"/>
                <a:alphaOff val="0"/>
              </a:schemeClr>
            </a:fillRef>
            <a:effectRef idx="0">
              <a:schemeClr val="accent2">
                <a:tint val="40000"/>
                <a:alpha val="90000"/>
                <a:hueOff val="0"/>
                <a:satOff val="0"/>
                <a:lumOff val="0"/>
                <a:alphaOff val="0"/>
              </a:schemeClr>
            </a:effectRef>
            <a:fontRef idx="minor">
              <a:schemeClr val="dk1">
                <a:hueOff val="0"/>
                <a:satOff val="0"/>
                <a:lumOff val="0"/>
                <a:alphaOff val="0"/>
              </a:schemeClr>
            </a:fontRef>
          </p:style>
        </p:sp>
        <p:sp>
          <p:nvSpPr>
            <p:cNvPr id="27" name="Rettangolo 26"/>
            <p:cNvSpPr/>
            <p:nvPr/>
          </p:nvSpPr>
          <p:spPr>
            <a:xfrm>
              <a:off x="2410827" y="183754"/>
              <a:ext cx="4235368" cy="946150"/>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lIns="83820" tIns="41910" rIns="83820" bIns="41910" spcCol="1270" anchor="ctr"/>
            <a:lstStyle/>
            <a:p>
              <a:pPr marL="228600" lvl="1" indent="-228600" defTabSz="977900">
                <a:lnSpc>
                  <a:spcPct val="90000"/>
                </a:lnSpc>
                <a:spcAft>
                  <a:spcPct val="15000"/>
                </a:spcAft>
                <a:buFontTx/>
                <a:buChar char="••"/>
                <a:defRPr/>
              </a:pPr>
              <a:r>
                <a:rPr lang="it-IT" sz="2200" u="sng" dirty="0">
                  <a:solidFill>
                    <a:srgbClr val="002060"/>
                  </a:solidFill>
                  <a:latin typeface="Comic Sans MS" pitchFamily="66" charset="0"/>
                </a:rPr>
                <a:t>sistema retributivo</a:t>
              </a:r>
              <a:r>
                <a:rPr lang="it-IT" sz="2200" dirty="0">
                  <a:solidFill>
                    <a:srgbClr val="002060"/>
                  </a:solidFill>
                  <a:latin typeface="Comic Sans MS" pitchFamily="66" charset="0"/>
                </a:rPr>
                <a:t> per contributi al 31/12/1992 su media 5 anni</a:t>
              </a:r>
            </a:p>
          </p:txBody>
        </p:sp>
      </p:grpSp>
      <p:sp>
        <p:nvSpPr>
          <p:cNvPr id="25" name="Rettangolo 24"/>
          <p:cNvSpPr/>
          <p:nvPr/>
        </p:nvSpPr>
        <p:spPr bwMode="auto">
          <a:xfrm>
            <a:off x="2160208" y="1535547"/>
            <a:ext cx="2997581" cy="1181819"/>
          </a:xfrm>
          <a:prstGeom prst="rect">
            <a:avLst/>
          </a:prstGeom>
        </p:spPr>
        <p:style>
          <a:lnRef idx="0">
            <a:schemeClr val="accent2"/>
          </a:lnRef>
          <a:fillRef idx="3">
            <a:schemeClr val="accent2"/>
          </a:fillRef>
          <a:effectRef idx="3">
            <a:schemeClr val="accent2"/>
          </a:effectRef>
          <a:fontRef idx="minor">
            <a:schemeClr val="lt1"/>
          </a:fontRef>
        </p:style>
        <p:txBody>
          <a:bodyPr lIns="156210" tIns="78105" rIns="156210" bIns="78105" spcCol="1270" anchor="ctr"/>
          <a:lstStyle/>
          <a:p>
            <a:pPr algn="ctr" defTabSz="1822450">
              <a:lnSpc>
                <a:spcPct val="90000"/>
              </a:lnSpc>
              <a:spcAft>
                <a:spcPct val="35000"/>
              </a:spcAft>
              <a:defRPr/>
            </a:pPr>
            <a:r>
              <a:rPr lang="it-IT" sz="4100" dirty="0">
                <a:solidFill>
                  <a:srgbClr val="002060"/>
                </a:solidFill>
              </a:rPr>
              <a:t>QUOTA A</a:t>
            </a:r>
          </a:p>
        </p:txBody>
      </p:sp>
      <p:grpSp>
        <p:nvGrpSpPr>
          <p:cNvPr id="6" name="Gruppo 27"/>
          <p:cNvGrpSpPr>
            <a:grpSpLocks/>
          </p:cNvGrpSpPr>
          <p:nvPr/>
        </p:nvGrpSpPr>
        <p:grpSpPr bwMode="auto">
          <a:xfrm>
            <a:off x="5157789" y="4754563"/>
            <a:ext cx="5114925" cy="1047750"/>
            <a:chOff x="2410827" y="2883296"/>
            <a:chExt cx="4285916" cy="1047750"/>
          </a:xfrm>
        </p:grpSpPr>
        <p:sp>
          <p:nvSpPr>
            <p:cNvPr id="32" name="Rettangolo con angoli arrotondati sullo stesso lato 31"/>
            <p:cNvSpPr/>
            <p:nvPr/>
          </p:nvSpPr>
          <p:spPr>
            <a:xfrm rot="5400000">
              <a:off x="4029910" y="1264213"/>
              <a:ext cx="1047750" cy="4285916"/>
            </a:xfrm>
            <a:prstGeom prst="round2SameRect">
              <a:avLst/>
            </a:prstGeom>
          </p:spPr>
          <p:style>
            <a:lnRef idx="2">
              <a:schemeClr val="accent2">
                <a:tint val="40000"/>
                <a:alpha val="90000"/>
                <a:hueOff val="5025821"/>
                <a:satOff val="-4378"/>
                <a:lumOff val="-6"/>
                <a:alphaOff val="0"/>
              </a:schemeClr>
            </a:lnRef>
            <a:fillRef idx="1">
              <a:schemeClr val="accent2">
                <a:tint val="40000"/>
                <a:alpha val="90000"/>
                <a:hueOff val="5025821"/>
                <a:satOff val="-4378"/>
                <a:lumOff val="-6"/>
                <a:alphaOff val="0"/>
              </a:schemeClr>
            </a:fillRef>
            <a:effectRef idx="0">
              <a:schemeClr val="accent2">
                <a:tint val="40000"/>
                <a:alpha val="90000"/>
                <a:hueOff val="5025821"/>
                <a:satOff val="-4378"/>
                <a:lumOff val="-6"/>
                <a:alphaOff val="0"/>
              </a:schemeClr>
            </a:effectRef>
            <a:fontRef idx="minor">
              <a:schemeClr val="dk1">
                <a:hueOff val="0"/>
                <a:satOff val="0"/>
                <a:lumOff val="0"/>
                <a:alphaOff val="0"/>
              </a:schemeClr>
            </a:fontRef>
          </p:style>
        </p:sp>
        <p:sp>
          <p:nvSpPr>
            <p:cNvPr id="33" name="Rettangolo 32"/>
            <p:cNvSpPr/>
            <p:nvPr/>
          </p:nvSpPr>
          <p:spPr>
            <a:xfrm>
              <a:off x="2410827" y="2934096"/>
              <a:ext cx="4235368" cy="946150"/>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lIns="83820" tIns="41910" rIns="83820" bIns="41910" spcCol="1270" anchor="ctr"/>
            <a:lstStyle/>
            <a:p>
              <a:pPr marL="228600" lvl="1" indent="-228600" defTabSz="977900">
                <a:lnSpc>
                  <a:spcPct val="90000"/>
                </a:lnSpc>
                <a:spcAft>
                  <a:spcPct val="15000"/>
                </a:spcAft>
                <a:buFontTx/>
                <a:buChar char="••"/>
                <a:defRPr/>
              </a:pPr>
              <a:r>
                <a:rPr lang="it-IT" sz="2200" u="sng" dirty="0">
                  <a:solidFill>
                    <a:srgbClr val="002060"/>
                  </a:solidFill>
                  <a:latin typeface="Comic Sans MS" pitchFamily="66" charset="0"/>
                </a:rPr>
                <a:t>sistema contributivo</a:t>
              </a:r>
              <a:r>
                <a:rPr lang="it-IT" sz="2200" dirty="0">
                  <a:solidFill>
                    <a:srgbClr val="002060"/>
                  </a:solidFill>
                  <a:latin typeface="Comic Sans MS" pitchFamily="66" charset="0"/>
                </a:rPr>
                <a:t> per contributi dal 01/01/2012 in poi</a:t>
              </a:r>
            </a:p>
          </p:txBody>
        </p:sp>
      </p:grpSp>
      <p:sp>
        <p:nvSpPr>
          <p:cNvPr id="31" name="Rettangolo 30"/>
          <p:cNvSpPr/>
          <p:nvPr/>
        </p:nvSpPr>
        <p:spPr bwMode="auto">
          <a:xfrm>
            <a:off x="2149169" y="4626695"/>
            <a:ext cx="3071973" cy="1181820"/>
          </a:xfrm>
          <a:prstGeom prst="rect">
            <a:avLst/>
          </a:prstGeom>
        </p:spPr>
        <p:style>
          <a:lnRef idx="0">
            <a:schemeClr val="accent3"/>
          </a:lnRef>
          <a:fillRef idx="3">
            <a:schemeClr val="accent3"/>
          </a:fillRef>
          <a:effectRef idx="3">
            <a:schemeClr val="accent3"/>
          </a:effectRef>
          <a:fontRef idx="minor">
            <a:schemeClr val="lt1"/>
          </a:fontRef>
        </p:style>
        <p:txBody>
          <a:bodyPr lIns="156210" tIns="78105" rIns="156210" bIns="78105" spcCol="1270" anchor="ctr"/>
          <a:lstStyle/>
          <a:p>
            <a:pPr algn="ctr" defTabSz="1822450">
              <a:lnSpc>
                <a:spcPct val="90000"/>
              </a:lnSpc>
              <a:spcAft>
                <a:spcPct val="35000"/>
              </a:spcAft>
              <a:defRPr/>
            </a:pPr>
            <a:r>
              <a:rPr lang="it-IT" sz="4100" dirty="0">
                <a:solidFill>
                  <a:srgbClr val="002060"/>
                </a:solidFill>
              </a:rPr>
              <a:t>QUOTA C</a:t>
            </a:r>
          </a:p>
        </p:txBody>
      </p:sp>
    </p:spTree>
    <p:extLst>
      <p:ext uri="{BB962C8B-B14F-4D97-AF65-F5344CB8AC3E}">
        <p14:creationId xmlns:p14="http://schemas.microsoft.com/office/powerpoint/2010/main" xmlns="" val="299886637"/>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1"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par>
                          <p:cTn id="7" fill="hold" nodeType="afterGroup">
                            <p:stCondLst>
                              <p:cond delay="0"/>
                            </p:stCondLst>
                            <p:childTnLst>
                              <p:par>
                                <p:cTn id="8" presetID="1" presetClass="entr" presetSubtype="0" fill="hold" nodeType="afterEffect">
                                  <p:stCondLst>
                                    <p:cond delay="0"/>
                                  </p:stCondLst>
                                  <p:childTnLst>
                                    <p:set>
                                      <p:cBhvr>
                                        <p:cTn id="9"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Box 14"/>
          <p:cNvSpPr txBox="1">
            <a:spLocks noChangeArrowheads="1"/>
          </p:cNvSpPr>
          <p:nvPr/>
        </p:nvSpPr>
        <p:spPr bwMode="auto">
          <a:xfrm>
            <a:off x="2208214" y="334963"/>
            <a:ext cx="7999411" cy="584200"/>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wrap="square">
            <a:spAutoFit/>
          </a:bodyPr>
          <a:lstStyle/>
          <a:p>
            <a:pPr algn="ctr">
              <a:defRPr/>
            </a:pPr>
            <a:r>
              <a:rPr lang="it-IT" sz="3200" b="1" dirty="0">
                <a:solidFill>
                  <a:srgbClr val="002060"/>
                </a:solidFill>
                <a:latin typeface="+mj-lt"/>
              </a:rPr>
              <a:t>Quasi nulla è cambiato</a:t>
            </a:r>
          </a:p>
        </p:txBody>
      </p:sp>
      <p:sp>
        <p:nvSpPr>
          <p:cNvPr id="3" name="Rettangolo arrotondato 2"/>
          <p:cNvSpPr/>
          <p:nvPr/>
        </p:nvSpPr>
        <p:spPr>
          <a:xfrm>
            <a:off x="1919536" y="1634050"/>
            <a:ext cx="3751262" cy="1800225"/>
          </a:xfrm>
          <a:prstGeom prst="roundRect">
            <a:avLst/>
          </a:prstGeom>
          <a:ln/>
        </p:spPr>
        <p:style>
          <a:lnRef idx="1">
            <a:schemeClr val="accent3"/>
          </a:lnRef>
          <a:fillRef idx="2">
            <a:schemeClr val="accent3"/>
          </a:fillRef>
          <a:effectRef idx="1">
            <a:schemeClr val="accent3"/>
          </a:effectRef>
          <a:fontRef idx="minor">
            <a:schemeClr val="dk1"/>
          </a:fontRef>
        </p:style>
        <p:txBody>
          <a:bodyPr anchor="ctr"/>
          <a:lstStyle/>
          <a:p>
            <a:pPr algn="ctr">
              <a:defRPr/>
            </a:pPr>
            <a:endParaRPr lang="it-IT" sz="2400" dirty="0">
              <a:solidFill>
                <a:schemeClr val="bg1"/>
              </a:solidFill>
            </a:endParaRPr>
          </a:p>
          <a:p>
            <a:pPr algn="ctr">
              <a:defRPr/>
            </a:pPr>
            <a:r>
              <a:rPr lang="it-IT" sz="2400" dirty="0">
                <a:solidFill>
                  <a:srgbClr val="002060"/>
                </a:solidFill>
                <a:latin typeface="Comic Sans MS" pitchFamily="66" charset="0"/>
              </a:rPr>
              <a:t>per coloro che hanno MENO DI 18 anni di contributi al 31.12.1995</a:t>
            </a:r>
          </a:p>
          <a:p>
            <a:pPr algn="ctr">
              <a:defRPr/>
            </a:pPr>
            <a:endParaRPr lang="it-IT" dirty="0">
              <a:solidFill>
                <a:srgbClr val="002060"/>
              </a:solidFill>
              <a:latin typeface="Comic Sans MS" pitchFamily="66" charset="0"/>
            </a:endParaRPr>
          </a:p>
        </p:txBody>
      </p:sp>
      <p:sp>
        <p:nvSpPr>
          <p:cNvPr id="15" name="Rettangolo arrotondato 14"/>
          <p:cNvSpPr/>
          <p:nvPr/>
        </p:nvSpPr>
        <p:spPr>
          <a:xfrm>
            <a:off x="7240792" y="4086046"/>
            <a:ext cx="2966832" cy="1512888"/>
          </a:xfrm>
          <a:prstGeom prst="roundRect">
            <a:avLst/>
          </a:prstGeom>
          <a:ln/>
        </p:spPr>
        <p:style>
          <a:lnRef idx="1">
            <a:schemeClr val="accent4"/>
          </a:lnRef>
          <a:fillRef idx="2">
            <a:schemeClr val="accent4"/>
          </a:fillRef>
          <a:effectRef idx="1">
            <a:schemeClr val="accent4"/>
          </a:effectRef>
          <a:fontRef idx="minor">
            <a:schemeClr val="dk1"/>
          </a:fontRef>
        </p:style>
        <p:txBody>
          <a:bodyPr anchor="ctr"/>
          <a:lstStyle/>
          <a:p>
            <a:pPr algn="ctr">
              <a:defRPr/>
            </a:pPr>
            <a:endParaRPr lang="it-IT" sz="2400" dirty="0">
              <a:solidFill>
                <a:schemeClr val="bg1"/>
              </a:solidFill>
            </a:endParaRPr>
          </a:p>
          <a:p>
            <a:pPr algn="ctr">
              <a:defRPr/>
            </a:pPr>
            <a:r>
              <a:rPr lang="it-IT" sz="2400" dirty="0">
                <a:solidFill>
                  <a:srgbClr val="002060"/>
                </a:solidFill>
                <a:latin typeface="Comic Sans MS" pitchFamily="66" charset="0"/>
              </a:rPr>
              <a:t>per i soggetti assicurati</a:t>
            </a:r>
            <a:br>
              <a:rPr lang="it-IT" sz="2400" dirty="0">
                <a:solidFill>
                  <a:srgbClr val="002060"/>
                </a:solidFill>
                <a:latin typeface="Comic Sans MS" pitchFamily="66" charset="0"/>
              </a:rPr>
            </a:br>
            <a:r>
              <a:rPr lang="it-IT" sz="2400" dirty="0">
                <a:solidFill>
                  <a:srgbClr val="002060"/>
                </a:solidFill>
                <a:latin typeface="Comic Sans MS" pitchFamily="66" charset="0"/>
              </a:rPr>
              <a:t>dal 1.1.1996 in poi</a:t>
            </a:r>
          </a:p>
          <a:p>
            <a:pPr algn="ctr">
              <a:defRPr/>
            </a:pPr>
            <a:endParaRPr lang="it-IT" sz="2400" dirty="0">
              <a:solidFill>
                <a:srgbClr val="002060"/>
              </a:solidFill>
            </a:endParaRPr>
          </a:p>
        </p:txBody>
      </p:sp>
      <p:grpSp>
        <p:nvGrpSpPr>
          <p:cNvPr id="2" name="Gruppo 13"/>
          <p:cNvGrpSpPr>
            <a:grpSpLocks/>
          </p:cNvGrpSpPr>
          <p:nvPr/>
        </p:nvGrpSpPr>
        <p:grpSpPr bwMode="auto">
          <a:xfrm>
            <a:off x="7240793" y="1844676"/>
            <a:ext cx="2744411" cy="1671179"/>
            <a:chOff x="0" y="1984"/>
            <a:chExt cx="2410827" cy="1309687"/>
          </a:xfrm>
        </p:grpSpPr>
        <p:sp>
          <p:nvSpPr>
            <p:cNvPr id="16" name="Rettangolo arrotondato 15"/>
            <p:cNvSpPr/>
            <p:nvPr/>
          </p:nvSpPr>
          <p:spPr>
            <a:xfrm>
              <a:off x="0" y="1984"/>
              <a:ext cx="2410827" cy="1309687"/>
            </a:xfrm>
            <a:prstGeom prst="roundRect">
              <a:avLst/>
            </a:prstGeom>
          </p:spPr>
          <p:style>
            <a:lnRef idx="0">
              <a:schemeClr val="accent5"/>
            </a:lnRef>
            <a:fillRef idx="3">
              <a:schemeClr val="accent5"/>
            </a:fillRef>
            <a:effectRef idx="3">
              <a:schemeClr val="accent5"/>
            </a:effectRef>
            <a:fontRef idx="minor">
              <a:schemeClr val="lt1"/>
            </a:fontRef>
          </p:style>
        </p:sp>
        <p:sp>
          <p:nvSpPr>
            <p:cNvPr id="17" name="Rettangolo 16"/>
            <p:cNvSpPr/>
            <p:nvPr/>
          </p:nvSpPr>
          <p:spPr>
            <a:xfrm>
              <a:off x="63934" y="65918"/>
              <a:ext cx="2282959" cy="1181819"/>
            </a:xfrm>
            <a:prstGeom prst="rect">
              <a:avLst/>
            </a:prstGeom>
          </p:spPr>
          <p:style>
            <a:lnRef idx="0">
              <a:schemeClr val="accent5"/>
            </a:lnRef>
            <a:fillRef idx="3">
              <a:schemeClr val="accent5"/>
            </a:fillRef>
            <a:effectRef idx="3">
              <a:schemeClr val="accent5"/>
            </a:effectRef>
            <a:fontRef idx="minor">
              <a:schemeClr val="lt1"/>
            </a:fontRef>
          </p:style>
          <p:txBody>
            <a:bodyPr lIns="156210" tIns="78105" rIns="156210" bIns="78105" spcCol="1270" anchor="ctr"/>
            <a:lstStyle/>
            <a:p>
              <a:pPr algn="ctr" defTabSz="1822450">
                <a:lnSpc>
                  <a:spcPct val="90000"/>
                </a:lnSpc>
                <a:spcAft>
                  <a:spcPct val="35000"/>
                </a:spcAft>
                <a:defRPr/>
              </a:pPr>
              <a:r>
                <a:rPr lang="it-IT" sz="2800" dirty="0">
                  <a:solidFill>
                    <a:srgbClr val="002060"/>
                  </a:solidFill>
                  <a:latin typeface="Comic Sans MS" pitchFamily="66" charset="0"/>
                </a:rPr>
                <a:t>Sistema misto</a:t>
              </a:r>
            </a:p>
          </p:txBody>
        </p:sp>
      </p:grpSp>
      <p:grpSp>
        <p:nvGrpSpPr>
          <p:cNvPr id="4" name="Gruppo 17"/>
          <p:cNvGrpSpPr>
            <a:grpSpLocks/>
          </p:cNvGrpSpPr>
          <p:nvPr/>
        </p:nvGrpSpPr>
        <p:grpSpPr bwMode="auto">
          <a:xfrm>
            <a:off x="1919536" y="3928686"/>
            <a:ext cx="3751262" cy="1670249"/>
            <a:chOff x="0" y="1984"/>
            <a:chExt cx="2410827" cy="1309687"/>
          </a:xfrm>
        </p:grpSpPr>
        <p:sp>
          <p:nvSpPr>
            <p:cNvPr id="19" name="Rettangolo arrotondato 18"/>
            <p:cNvSpPr/>
            <p:nvPr/>
          </p:nvSpPr>
          <p:spPr>
            <a:xfrm>
              <a:off x="0" y="1984"/>
              <a:ext cx="2410827" cy="1309687"/>
            </a:xfrm>
            <a:prstGeom prst="roundRect">
              <a:avLst/>
            </a:prstGeom>
          </p:spPr>
          <p:style>
            <a:lnRef idx="1">
              <a:schemeClr val="accent4"/>
            </a:lnRef>
            <a:fillRef idx="3">
              <a:schemeClr val="accent4"/>
            </a:fillRef>
            <a:effectRef idx="2">
              <a:schemeClr val="accent4"/>
            </a:effectRef>
            <a:fontRef idx="minor">
              <a:schemeClr val="lt1"/>
            </a:fontRef>
          </p:style>
        </p:sp>
        <p:sp>
          <p:nvSpPr>
            <p:cNvPr id="20" name="Rettangolo 19"/>
            <p:cNvSpPr/>
            <p:nvPr/>
          </p:nvSpPr>
          <p:spPr>
            <a:xfrm>
              <a:off x="63816" y="65484"/>
              <a:ext cx="2283195" cy="1182687"/>
            </a:xfrm>
            <a:prstGeom prst="rect">
              <a:avLst/>
            </a:prstGeom>
          </p:spPr>
          <p:style>
            <a:lnRef idx="1">
              <a:schemeClr val="accent4"/>
            </a:lnRef>
            <a:fillRef idx="3">
              <a:schemeClr val="accent4"/>
            </a:fillRef>
            <a:effectRef idx="2">
              <a:schemeClr val="accent4"/>
            </a:effectRef>
            <a:fontRef idx="minor">
              <a:schemeClr val="lt1"/>
            </a:fontRef>
          </p:style>
          <p:txBody>
            <a:bodyPr lIns="156210" tIns="78105" rIns="156210" bIns="78105" spcCol="1270" anchor="ctr"/>
            <a:lstStyle/>
            <a:p>
              <a:pPr algn="ctr" defTabSz="1822450">
                <a:lnSpc>
                  <a:spcPct val="90000"/>
                </a:lnSpc>
                <a:spcAft>
                  <a:spcPct val="35000"/>
                </a:spcAft>
                <a:defRPr/>
              </a:pPr>
              <a:r>
                <a:rPr lang="it-IT" sz="2800" dirty="0">
                  <a:solidFill>
                    <a:srgbClr val="002060"/>
                  </a:solidFill>
                  <a:latin typeface="Comic Sans MS" pitchFamily="66" charset="0"/>
                </a:rPr>
                <a:t>Sistema contributivo</a:t>
              </a:r>
            </a:p>
          </p:txBody>
        </p:sp>
      </p:grpSp>
      <p:sp>
        <p:nvSpPr>
          <p:cNvPr id="21" name="Freccia a destra 20"/>
          <p:cNvSpPr/>
          <p:nvPr/>
        </p:nvSpPr>
        <p:spPr>
          <a:xfrm flipH="1">
            <a:off x="5959476" y="4437112"/>
            <a:ext cx="1057971" cy="1008113"/>
          </a:xfrm>
          <a:prstGeom prst="rightArrow">
            <a:avLst/>
          </a:prstGeom>
          <a:solidFill>
            <a:schemeClr val="tx2">
              <a:lumMod val="40000"/>
              <a:lumOff val="60000"/>
            </a:schemeClr>
          </a:solidFill>
          <a:ln>
            <a:solidFill>
              <a:schemeClr val="tx2">
                <a:lumMod val="60000"/>
                <a:lumOff val="40000"/>
              </a:schemeClr>
            </a:solidFill>
          </a:ln>
        </p:spPr>
        <p:style>
          <a:lnRef idx="0">
            <a:schemeClr val="accent1"/>
          </a:lnRef>
          <a:fillRef idx="3">
            <a:schemeClr val="accent1"/>
          </a:fillRef>
          <a:effectRef idx="3">
            <a:schemeClr val="accent1"/>
          </a:effectRef>
          <a:fontRef idx="minor">
            <a:schemeClr val="lt1"/>
          </a:fontRef>
        </p:style>
        <p:txBody>
          <a:bodyPr anchor="ctr"/>
          <a:lstStyle/>
          <a:p>
            <a:pPr algn="ctr">
              <a:defRPr/>
            </a:pPr>
            <a:endParaRPr lang="it-IT"/>
          </a:p>
        </p:txBody>
      </p:sp>
      <p:sp>
        <p:nvSpPr>
          <p:cNvPr id="22" name="Freccia a destra 21"/>
          <p:cNvSpPr/>
          <p:nvPr/>
        </p:nvSpPr>
        <p:spPr>
          <a:xfrm flipV="1">
            <a:off x="6018580" y="1926257"/>
            <a:ext cx="998866" cy="1080269"/>
          </a:xfrm>
          <a:prstGeom prst="rightArrow">
            <a:avLst/>
          </a:prstGeom>
          <a:solidFill>
            <a:schemeClr val="tx2">
              <a:lumMod val="40000"/>
              <a:lumOff val="60000"/>
            </a:schemeClr>
          </a:solidFill>
          <a:ln>
            <a:solidFill>
              <a:schemeClr val="tx2">
                <a:lumMod val="60000"/>
                <a:lumOff val="40000"/>
              </a:schemeClr>
            </a:solidFill>
          </a:ln>
        </p:spPr>
        <p:style>
          <a:lnRef idx="0">
            <a:schemeClr val="accent1"/>
          </a:lnRef>
          <a:fillRef idx="3">
            <a:schemeClr val="accent1"/>
          </a:fillRef>
          <a:effectRef idx="3">
            <a:schemeClr val="accent1"/>
          </a:effectRef>
          <a:fontRef idx="minor">
            <a:schemeClr val="lt1"/>
          </a:fontRef>
        </p:style>
        <p:txBody>
          <a:bodyPr anchor="ctr"/>
          <a:lstStyle/>
          <a:p>
            <a:pPr algn="ctr">
              <a:defRPr/>
            </a:pPr>
            <a:endParaRPr lang="it-IT"/>
          </a:p>
        </p:txBody>
      </p:sp>
    </p:spTree>
    <p:extLst>
      <p:ext uri="{BB962C8B-B14F-4D97-AF65-F5344CB8AC3E}">
        <p14:creationId xmlns:p14="http://schemas.microsoft.com/office/powerpoint/2010/main" xmlns="" val="1805420121"/>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par>
                          <p:cTn id="8" fill="hold" nodeType="afterGroup">
                            <p:stCondLst>
                              <p:cond delay="500"/>
                            </p:stCondLst>
                            <p:childTnLst>
                              <p:par>
                                <p:cTn id="9" presetID="10" presetClass="entr" presetSubtype="0" fill="hold" nodeType="afterEffect">
                                  <p:stCondLst>
                                    <p:cond delay="0"/>
                                  </p:stCondLst>
                                  <p:childTnLst>
                                    <p:set>
                                      <p:cBhvr>
                                        <p:cTn id="10" dur="1" fill="hold">
                                          <p:stCondLst>
                                            <p:cond delay="0"/>
                                          </p:stCondLst>
                                        </p:cTn>
                                        <p:tgtEl>
                                          <p:spTgt spid="22"/>
                                        </p:tgtEl>
                                        <p:attrNameLst>
                                          <p:attrName>style.visibility</p:attrName>
                                        </p:attrNameLst>
                                      </p:cBhvr>
                                      <p:to>
                                        <p:strVal val="visible"/>
                                      </p:to>
                                    </p:set>
                                    <p:animEffect transition="in" filter="fade">
                                      <p:cBhvr>
                                        <p:cTn id="11" dur="500"/>
                                        <p:tgtEl>
                                          <p:spTgt spid="22"/>
                                        </p:tgtEl>
                                      </p:cBhvr>
                                    </p:animEffect>
                                  </p:childTnLst>
                                </p:cTn>
                              </p:par>
                            </p:childTnLst>
                          </p:cTn>
                        </p:par>
                        <p:par>
                          <p:cTn id="12" fill="hold" nodeType="afterGroup">
                            <p:stCondLst>
                              <p:cond delay="1000"/>
                            </p:stCondLst>
                            <p:childTnLst>
                              <p:par>
                                <p:cTn id="13" presetID="1" presetClass="entr" presetSubtype="0" fill="hold" nodeType="after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3" presetClass="entr" presetSubtype="10"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blinds(horizontal)">
                                      <p:cBhvr>
                                        <p:cTn id="19" dur="500"/>
                                        <p:tgtEl>
                                          <p:spTgt spid="15"/>
                                        </p:tgtEl>
                                      </p:cBhvr>
                                    </p:animEffect>
                                  </p:childTnLst>
                                </p:cTn>
                              </p:par>
                            </p:childTnLst>
                          </p:cTn>
                        </p:par>
                        <p:par>
                          <p:cTn id="20" fill="hold" nodeType="afterGroup">
                            <p:stCondLst>
                              <p:cond delay="500"/>
                            </p:stCondLst>
                            <p:childTnLst>
                              <p:par>
                                <p:cTn id="21" presetID="10" presetClass="entr" presetSubtype="0" fill="hold" nodeType="afterEffect">
                                  <p:stCondLst>
                                    <p:cond delay="0"/>
                                  </p:stCondLst>
                                  <p:childTnLst>
                                    <p:set>
                                      <p:cBhvr>
                                        <p:cTn id="22" dur="1" fill="hold">
                                          <p:stCondLst>
                                            <p:cond delay="0"/>
                                          </p:stCondLst>
                                        </p:cTn>
                                        <p:tgtEl>
                                          <p:spTgt spid="21"/>
                                        </p:tgtEl>
                                        <p:attrNameLst>
                                          <p:attrName>style.visibility</p:attrName>
                                        </p:attrNameLst>
                                      </p:cBhvr>
                                      <p:to>
                                        <p:strVal val="visible"/>
                                      </p:to>
                                    </p:set>
                                    <p:animEffect transition="in" filter="fade">
                                      <p:cBhvr>
                                        <p:cTn id="23" dur="500"/>
                                        <p:tgtEl>
                                          <p:spTgt spid="21"/>
                                        </p:tgtEl>
                                      </p:cBhvr>
                                    </p:animEffect>
                                  </p:childTnLst>
                                </p:cTn>
                              </p:par>
                            </p:childTnLst>
                          </p:cTn>
                        </p:par>
                        <p:par>
                          <p:cTn id="24" fill="hold" nodeType="afterGroup">
                            <p:stCondLst>
                              <p:cond delay="1000"/>
                            </p:stCondLst>
                            <p:childTnLst>
                              <p:par>
                                <p:cTn id="25" presetID="1" presetClass="entr" presetSubtype="0" fill="hold" nodeType="afterEffect">
                                  <p:stCondLst>
                                    <p:cond delay="0"/>
                                  </p:stCondLst>
                                  <p:childTnLst>
                                    <p:set>
                                      <p:cBhvr>
                                        <p:cTn id="2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5"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ttangolo arrotondato 11"/>
          <p:cNvSpPr/>
          <p:nvPr/>
        </p:nvSpPr>
        <p:spPr>
          <a:xfrm>
            <a:off x="1992314" y="260351"/>
            <a:ext cx="8207375" cy="792163"/>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a:defRPr/>
            </a:pPr>
            <a:endParaRPr lang="it-IT" sz="4400" b="1" dirty="0">
              <a:solidFill>
                <a:srgbClr val="002060"/>
              </a:solidFill>
            </a:endParaRPr>
          </a:p>
        </p:txBody>
      </p:sp>
      <p:sp>
        <p:nvSpPr>
          <p:cNvPr id="10" name="Text Box 14"/>
          <p:cNvSpPr txBox="1">
            <a:spLocks noChangeArrowheads="1"/>
          </p:cNvSpPr>
          <p:nvPr/>
        </p:nvSpPr>
        <p:spPr bwMode="auto">
          <a:xfrm>
            <a:off x="3036889" y="334963"/>
            <a:ext cx="6118225" cy="646112"/>
          </a:xfrm>
          <a:prstGeom prst="rect">
            <a:avLst/>
          </a:prstGeom>
          <a:noFill/>
          <a:ln w="9525">
            <a:noFill/>
            <a:miter lim="800000"/>
            <a:headEnd/>
            <a:tailEnd/>
          </a:ln>
        </p:spPr>
        <p:txBody>
          <a:bodyPr>
            <a:spAutoFit/>
          </a:bodyPr>
          <a:lstStyle/>
          <a:p>
            <a:pPr algn="ctr">
              <a:defRPr/>
            </a:pPr>
            <a:r>
              <a:rPr lang="it-IT" sz="3600" b="1" dirty="0">
                <a:solidFill>
                  <a:srgbClr val="002060"/>
                </a:solidFill>
                <a:latin typeface="+mj-lt"/>
              </a:rPr>
              <a:t>Il sistema retributivo</a:t>
            </a:r>
            <a:endParaRPr lang="it-IT" sz="2400" b="1" dirty="0">
              <a:solidFill>
                <a:srgbClr val="002060"/>
              </a:solidFill>
              <a:latin typeface="+mj-lt"/>
            </a:endParaRPr>
          </a:p>
        </p:txBody>
      </p:sp>
      <p:pic>
        <p:nvPicPr>
          <p:cNvPr id="14" name="Immagine 2"/>
          <p:cNvPicPr>
            <a:picLocks noChangeAspect="1"/>
          </p:cNvPicPr>
          <p:nvPr/>
        </p:nvPicPr>
        <p:blipFill>
          <a:blip r:embed="rId3"/>
          <a:srcRect/>
          <a:stretch>
            <a:fillRect/>
          </a:stretch>
        </p:blipFill>
        <p:spPr bwMode="auto">
          <a:xfrm>
            <a:off x="1992313" y="1431925"/>
            <a:ext cx="3192462" cy="4140200"/>
          </a:xfrm>
          <a:prstGeom prst="rect">
            <a:avLst/>
          </a:prstGeom>
          <a:noFill/>
          <a:ln w="9525">
            <a:noFill/>
            <a:miter lim="800000"/>
            <a:headEnd/>
            <a:tailEnd/>
          </a:ln>
        </p:spPr>
      </p:pic>
      <p:sp>
        <p:nvSpPr>
          <p:cNvPr id="15" name="Rectangle 3"/>
          <p:cNvSpPr txBox="1">
            <a:spLocks noChangeArrowheads="1"/>
          </p:cNvSpPr>
          <p:nvPr/>
        </p:nvSpPr>
        <p:spPr bwMode="auto">
          <a:xfrm>
            <a:off x="5337176" y="2601912"/>
            <a:ext cx="4935538" cy="1943100"/>
          </a:xfrm>
          <a:prstGeom prst="rect">
            <a:avLst/>
          </a:prstGeom>
          <a:noFill/>
          <a:ln w="28575">
            <a:solidFill>
              <a:srgbClr val="FF0000"/>
            </a:solidFill>
            <a:miter lim="800000"/>
            <a:headEnd/>
            <a:tailEnd/>
          </a:ln>
          <a:effectLst/>
        </p:spPr>
        <p:txBody>
          <a:bodyPr/>
          <a:lstStyle/>
          <a:p>
            <a:pPr algn="ctr" eaLnBrk="1" hangingPunct="1">
              <a:spcBef>
                <a:spcPct val="20000"/>
              </a:spcBef>
              <a:buFont typeface="Wingdings" pitchFamily="2" charset="2"/>
              <a:buNone/>
            </a:pPr>
            <a:r>
              <a:rPr lang="it-IT" altLang="it-IT" sz="3200" b="1" dirty="0">
                <a:solidFill>
                  <a:srgbClr val="C00000"/>
                </a:solidFill>
                <a:latin typeface="Comic Sans MS" pitchFamily="66" charset="0"/>
                <a:ea typeface="Gill Sans Light"/>
                <a:cs typeface="Gill Sans Light"/>
              </a:rPr>
              <a:t>A ripartizione</a:t>
            </a:r>
            <a:endParaRPr lang="it-IT" altLang="it-IT" sz="3200" b="1" dirty="0">
              <a:solidFill>
                <a:schemeClr val="hlink"/>
              </a:solidFill>
              <a:latin typeface="Comic Sans MS" pitchFamily="66" charset="0"/>
              <a:ea typeface="Gill Sans Light"/>
              <a:cs typeface="Gill Sans Light"/>
            </a:endParaRPr>
          </a:p>
          <a:p>
            <a:pPr algn="ctr" eaLnBrk="1" hangingPunct="1">
              <a:spcBef>
                <a:spcPct val="20000"/>
              </a:spcBef>
              <a:buFont typeface="Wingdings" pitchFamily="2" charset="2"/>
              <a:buNone/>
            </a:pPr>
            <a:r>
              <a:rPr lang="it-IT" altLang="it-IT" sz="2400" b="1" dirty="0">
                <a:solidFill>
                  <a:srgbClr val="002060"/>
                </a:solidFill>
                <a:latin typeface="Comic Sans MS" pitchFamily="66" charset="0"/>
                <a:ea typeface="Gill Sans Light"/>
                <a:cs typeface="Gill Sans Light"/>
              </a:rPr>
              <a:t>con i contributi versati </a:t>
            </a:r>
          </a:p>
          <a:p>
            <a:pPr algn="ctr" eaLnBrk="1" hangingPunct="1">
              <a:spcBef>
                <a:spcPct val="20000"/>
              </a:spcBef>
              <a:buFont typeface="Wingdings" pitchFamily="2" charset="2"/>
              <a:buNone/>
            </a:pPr>
            <a:r>
              <a:rPr lang="it-IT" altLang="it-IT" sz="2400" b="1" dirty="0">
                <a:solidFill>
                  <a:srgbClr val="002060"/>
                </a:solidFill>
                <a:latin typeface="Comic Sans MS" pitchFamily="66" charset="0"/>
                <a:ea typeface="Gill Sans Light"/>
                <a:cs typeface="Gill Sans Light"/>
              </a:rPr>
              <a:t>  da tutti i lavoratori</a:t>
            </a:r>
          </a:p>
          <a:p>
            <a:pPr algn="ctr" eaLnBrk="1" hangingPunct="1">
              <a:spcBef>
                <a:spcPct val="20000"/>
              </a:spcBef>
              <a:buFont typeface="Wingdings" pitchFamily="2" charset="2"/>
              <a:buNone/>
            </a:pPr>
            <a:r>
              <a:rPr lang="it-IT" altLang="it-IT" sz="2400" b="1" dirty="0">
                <a:solidFill>
                  <a:srgbClr val="002060"/>
                </a:solidFill>
                <a:latin typeface="Comic Sans MS" pitchFamily="66" charset="0"/>
                <a:ea typeface="Gill Sans Light"/>
                <a:cs typeface="Gill Sans Light"/>
              </a:rPr>
              <a:t>si pagano le pensioni</a:t>
            </a:r>
            <a:endParaRPr lang="it-IT" altLang="it-IT" sz="2400" b="1" dirty="0">
              <a:solidFill>
                <a:schemeClr val="hlink"/>
              </a:solidFill>
              <a:latin typeface="Comic Sans MS" pitchFamily="66" charset="0"/>
              <a:ea typeface="Gill Sans Light"/>
              <a:cs typeface="Gill Sans Light"/>
            </a:endParaRPr>
          </a:p>
          <a:p>
            <a:pPr algn="just" eaLnBrk="1" hangingPunct="1">
              <a:spcBef>
                <a:spcPct val="20000"/>
              </a:spcBef>
              <a:buFont typeface="Wingdings" pitchFamily="2" charset="2"/>
              <a:buNone/>
            </a:pPr>
            <a:r>
              <a:rPr lang="it-IT" altLang="it-IT" sz="2400" b="1" dirty="0">
                <a:solidFill>
                  <a:schemeClr val="hlink"/>
                </a:solidFill>
                <a:ea typeface="Gill Sans Light"/>
                <a:cs typeface="Gill Sans Light"/>
              </a:rPr>
              <a:t> </a:t>
            </a:r>
          </a:p>
        </p:txBody>
      </p:sp>
      <p:sp>
        <p:nvSpPr>
          <p:cNvPr id="16" name="Rectangle 2"/>
          <p:cNvSpPr txBox="1">
            <a:spLocks noChangeArrowheads="1"/>
          </p:cNvSpPr>
          <p:nvPr/>
        </p:nvSpPr>
        <p:spPr bwMode="auto">
          <a:xfrm>
            <a:off x="5184776" y="4857751"/>
            <a:ext cx="5087939" cy="714375"/>
          </a:xfrm>
          <a:prstGeom prst="rect">
            <a:avLst/>
          </a:prstGeom>
          <a:solidFill>
            <a:srgbClr val="FFFF99"/>
          </a:solidFill>
          <a:ln w="9525">
            <a:noFill/>
            <a:miter lim="800000"/>
            <a:headEnd/>
            <a:tailEnd/>
          </a:ln>
        </p:spPr>
        <p:txBody>
          <a:bodyPr anchor="ctr"/>
          <a:lstStyle/>
          <a:p>
            <a:pPr algn="ctr" eaLnBrk="1" hangingPunct="1"/>
            <a:r>
              <a:rPr lang="it-IT" altLang="it-IT" sz="2400" b="1" dirty="0">
                <a:solidFill>
                  <a:srgbClr val="002060"/>
                </a:solidFill>
                <a:latin typeface="Comic Sans MS" pitchFamily="66" charset="0"/>
                <a:ea typeface="Gill Sans Light"/>
                <a:cs typeface="Gill Sans Light"/>
              </a:rPr>
              <a:t>pensione calcolata sulla</a:t>
            </a:r>
            <a:br>
              <a:rPr lang="it-IT" altLang="it-IT" sz="2400" b="1" dirty="0">
                <a:solidFill>
                  <a:srgbClr val="002060"/>
                </a:solidFill>
                <a:latin typeface="Comic Sans MS" pitchFamily="66" charset="0"/>
                <a:ea typeface="Gill Sans Light"/>
                <a:cs typeface="Gill Sans Light"/>
              </a:rPr>
            </a:br>
            <a:r>
              <a:rPr lang="it-IT" altLang="it-IT" sz="2400" b="1" dirty="0">
                <a:solidFill>
                  <a:srgbClr val="002060"/>
                </a:solidFill>
                <a:latin typeface="Comic Sans MS" pitchFamily="66" charset="0"/>
                <a:ea typeface="Gill Sans Light"/>
                <a:cs typeface="Gill Sans Light"/>
              </a:rPr>
              <a:t>media delle ultime retribuzioni</a:t>
            </a:r>
          </a:p>
        </p:txBody>
      </p:sp>
      <p:sp>
        <p:nvSpPr>
          <p:cNvPr id="17" name="Rectangle 3"/>
          <p:cNvSpPr txBox="1">
            <a:spLocks noChangeArrowheads="1"/>
          </p:cNvSpPr>
          <p:nvPr/>
        </p:nvSpPr>
        <p:spPr bwMode="auto">
          <a:xfrm>
            <a:off x="4223544" y="1431926"/>
            <a:ext cx="6049170" cy="1169987"/>
          </a:xfrm>
          <a:prstGeom prst="rect">
            <a:avLst/>
          </a:prstGeom>
          <a:noFill/>
          <a:ln w="9525">
            <a:noFill/>
            <a:miter lim="800000"/>
            <a:headEnd/>
            <a:tailEnd/>
          </a:ln>
          <a:effectLst/>
        </p:spPr>
        <p:txBody>
          <a:bodyPr/>
          <a:lstStyle/>
          <a:p>
            <a:pPr algn="ctr" eaLnBrk="1" hangingPunct="1">
              <a:spcBef>
                <a:spcPct val="20000"/>
              </a:spcBef>
              <a:buFont typeface="Wingdings" pitchFamily="2" charset="2"/>
              <a:buNone/>
            </a:pPr>
            <a:r>
              <a:rPr lang="it-IT" altLang="it-IT" sz="3200" b="1" dirty="0">
                <a:solidFill>
                  <a:srgbClr val="002060"/>
                </a:solidFill>
                <a:latin typeface="Comic Sans MS" pitchFamily="66" charset="0"/>
                <a:ea typeface="Gill Sans Light"/>
                <a:cs typeface="Gill Sans Light"/>
              </a:rPr>
              <a:t>Tutti versano in un unico Fondo (FPLD)</a:t>
            </a:r>
            <a:r>
              <a:rPr lang="it-IT" altLang="it-IT" sz="2400" b="1" dirty="0">
                <a:solidFill>
                  <a:srgbClr val="002060"/>
                </a:solidFill>
                <a:latin typeface="Comic Sans MS" pitchFamily="66" charset="0"/>
                <a:ea typeface="Gill Sans Light"/>
                <a:cs typeface="Gill Sans Light"/>
              </a:rPr>
              <a:t> </a:t>
            </a:r>
          </a:p>
        </p:txBody>
      </p:sp>
      <p:graphicFrame>
        <p:nvGraphicFramePr>
          <p:cNvPr id="28" name="Oggetto 27"/>
          <p:cNvGraphicFramePr>
            <a:graphicFrameLocks noChangeAspect="1"/>
          </p:cNvGraphicFramePr>
          <p:nvPr/>
        </p:nvGraphicFramePr>
        <p:xfrm>
          <a:off x="2316958" y="3860800"/>
          <a:ext cx="1439863" cy="647700"/>
        </p:xfrm>
        <a:graphic>
          <a:graphicData uri="http://schemas.openxmlformats.org/presentationml/2006/ole">
            <p:oleObj spid="_x0000_s4322" name="ClipArt" r:id="rId4" imgW="5180544" imgH="2229741" progId="">
              <p:embed/>
            </p:oleObj>
          </a:graphicData>
        </a:graphic>
      </p:graphicFrame>
      <p:graphicFrame>
        <p:nvGraphicFramePr>
          <p:cNvPr id="29" name="Oggetto 28"/>
          <p:cNvGraphicFramePr>
            <a:graphicFrameLocks noChangeAspect="1"/>
          </p:cNvGraphicFramePr>
          <p:nvPr/>
        </p:nvGraphicFramePr>
        <p:xfrm>
          <a:off x="3036889" y="3536950"/>
          <a:ext cx="1439863" cy="647700"/>
        </p:xfrm>
        <a:graphic>
          <a:graphicData uri="http://schemas.openxmlformats.org/presentationml/2006/ole">
            <p:oleObj spid="_x0000_s4323" name="ClipArt" r:id="rId5" imgW="5180544" imgH="2229741" progId="">
              <p:embed/>
            </p:oleObj>
          </a:graphicData>
        </a:graphic>
      </p:graphicFrame>
      <p:graphicFrame>
        <p:nvGraphicFramePr>
          <p:cNvPr id="31" name="Oggetto 30"/>
          <p:cNvGraphicFramePr>
            <a:graphicFrameLocks noChangeAspect="1"/>
          </p:cNvGraphicFramePr>
          <p:nvPr/>
        </p:nvGraphicFramePr>
        <p:xfrm>
          <a:off x="2305049" y="3257550"/>
          <a:ext cx="1439862" cy="647700"/>
        </p:xfrm>
        <a:graphic>
          <a:graphicData uri="http://schemas.openxmlformats.org/presentationml/2006/ole">
            <p:oleObj spid="_x0000_s4324" name="ClipArt" r:id="rId6" imgW="5180544" imgH="2229741" progId="">
              <p:embed/>
            </p:oleObj>
          </a:graphicData>
        </a:graphic>
      </p:graphicFrame>
      <p:graphicFrame>
        <p:nvGraphicFramePr>
          <p:cNvPr id="3073" name="Oggetto 3072"/>
          <p:cNvGraphicFramePr>
            <a:graphicFrameLocks noChangeAspect="1"/>
          </p:cNvGraphicFramePr>
          <p:nvPr/>
        </p:nvGraphicFramePr>
        <p:xfrm>
          <a:off x="2783681" y="4508500"/>
          <a:ext cx="1439863" cy="647700"/>
        </p:xfrm>
        <a:graphic>
          <a:graphicData uri="http://schemas.openxmlformats.org/presentationml/2006/ole">
            <p:oleObj spid="_x0000_s4325" name="ClipArt" r:id="rId7" imgW="5180544" imgH="2229741" progId="">
              <p:embed/>
            </p:oleObj>
          </a:graphicData>
        </a:graphic>
      </p:graphicFrame>
      <p:graphicFrame>
        <p:nvGraphicFramePr>
          <p:cNvPr id="3074" name="Oggetto 3073"/>
          <p:cNvGraphicFramePr>
            <a:graphicFrameLocks noChangeAspect="1"/>
          </p:cNvGraphicFramePr>
          <p:nvPr/>
        </p:nvGraphicFramePr>
        <p:xfrm>
          <a:off x="3215482" y="4076700"/>
          <a:ext cx="1439862" cy="647700"/>
        </p:xfrm>
        <a:graphic>
          <a:graphicData uri="http://schemas.openxmlformats.org/presentationml/2006/ole">
            <p:oleObj spid="_x0000_s4326" name="ClipArt" r:id="rId8" imgW="5180544" imgH="2229741" progId="">
              <p:embed/>
            </p:oleObj>
          </a:graphicData>
        </a:graphic>
      </p:graphicFrame>
      <p:graphicFrame>
        <p:nvGraphicFramePr>
          <p:cNvPr id="3075" name="Oggetto 3074"/>
          <p:cNvGraphicFramePr>
            <a:graphicFrameLocks noChangeAspect="1"/>
          </p:cNvGraphicFramePr>
          <p:nvPr/>
        </p:nvGraphicFramePr>
        <p:xfrm>
          <a:off x="2783681" y="2889250"/>
          <a:ext cx="1439863" cy="647700"/>
        </p:xfrm>
        <a:graphic>
          <a:graphicData uri="http://schemas.openxmlformats.org/presentationml/2006/ole">
            <p:oleObj spid="_x0000_s4327" name="ClipArt" r:id="rId9" imgW="5180544" imgH="2229741" progId="">
              <p:embed/>
            </p:oleObj>
          </a:graphicData>
        </a:graphic>
      </p:graphicFrame>
      <p:graphicFrame>
        <p:nvGraphicFramePr>
          <p:cNvPr id="3077" name="Oggetto 3076"/>
          <p:cNvGraphicFramePr>
            <a:graphicFrameLocks noChangeAspect="1"/>
          </p:cNvGraphicFramePr>
          <p:nvPr/>
        </p:nvGraphicFramePr>
        <p:xfrm>
          <a:off x="3744913" y="3105150"/>
          <a:ext cx="1439863" cy="647700"/>
        </p:xfrm>
        <a:graphic>
          <a:graphicData uri="http://schemas.openxmlformats.org/presentationml/2006/ole">
            <p:oleObj spid="_x0000_s4328" name="ClipArt" r:id="rId10" imgW="5180544" imgH="2229741" progId="">
              <p:embed/>
            </p:oleObj>
          </a:graphicData>
        </a:graphic>
      </p:graphicFrame>
      <p:graphicFrame>
        <p:nvGraphicFramePr>
          <p:cNvPr id="3078" name="Oggetto 3077"/>
          <p:cNvGraphicFramePr>
            <a:graphicFrameLocks noChangeAspect="1"/>
          </p:cNvGraphicFramePr>
          <p:nvPr/>
        </p:nvGraphicFramePr>
        <p:xfrm>
          <a:off x="3503612" y="3536950"/>
          <a:ext cx="1439862" cy="647700"/>
        </p:xfrm>
        <a:graphic>
          <a:graphicData uri="http://schemas.openxmlformats.org/presentationml/2006/ole">
            <p:oleObj spid="_x0000_s4329" name="ClipArt" r:id="rId11" imgW="5180544" imgH="2229741" progId="">
              <p:embed/>
            </p:oleObj>
          </a:graphicData>
        </a:graphic>
      </p:graphicFrame>
    </p:spTree>
    <p:extLst>
      <p:ext uri="{BB962C8B-B14F-4D97-AF65-F5344CB8AC3E}">
        <p14:creationId xmlns:p14="http://schemas.microsoft.com/office/powerpoint/2010/main" xmlns="" val="2809138803"/>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par>
                          <p:cTn id="7" fill="hold" nodeType="afterGroup">
                            <p:stCondLst>
                              <p:cond delay="0"/>
                            </p:stCondLst>
                            <p:childTnLst>
                              <p:par>
                                <p:cTn id="8" presetID="1" presetClass="entr" presetSubtype="0" fill="hold" nodeType="afterEffect">
                                  <p:stCondLst>
                                    <p:cond delay="0"/>
                                  </p:stCondLst>
                                  <p:childTnLst>
                                    <p:set>
                                      <p:cBhvr>
                                        <p:cTn id="9" dur="1" fill="hold">
                                          <p:stCondLst>
                                            <p:cond delay="0"/>
                                          </p:stCondLst>
                                        </p:cTn>
                                        <p:tgtEl>
                                          <p:spTgt spid="28"/>
                                        </p:tgtEl>
                                        <p:attrNameLst>
                                          <p:attrName>style.visibility</p:attrName>
                                        </p:attrNameLst>
                                      </p:cBhvr>
                                      <p:to>
                                        <p:strVal val="visible"/>
                                      </p:to>
                                    </p:set>
                                  </p:childTnLst>
                                </p:cTn>
                              </p:par>
                            </p:childTnLst>
                          </p:cTn>
                        </p:par>
                        <p:par>
                          <p:cTn id="10" fill="hold" nodeType="afterGroup">
                            <p:stCondLst>
                              <p:cond delay="0"/>
                            </p:stCondLst>
                            <p:childTnLst>
                              <p:par>
                                <p:cTn id="11" presetID="1" presetClass="entr" presetSubtype="0" fill="hold" nodeType="afterEffect">
                                  <p:stCondLst>
                                    <p:cond delay="0"/>
                                  </p:stCondLst>
                                  <p:childTnLst>
                                    <p:set>
                                      <p:cBhvr>
                                        <p:cTn id="12" dur="1" fill="hold">
                                          <p:stCondLst>
                                            <p:cond delay="0"/>
                                          </p:stCondLst>
                                        </p:cTn>
                                        <p:tgtEl>
                                          <p:spTgt spid="29"/>
                                        </p:tgtEl>
                                        <p:attrNameLst>
                                          <p:attrName>style.visibility</p:attrName>
                                        </p:attrNameLst>
                                      </p:cBhvr>
                                      <p:to>
                                        <p:strVal val="visible"/>
                                      </p:to>
                                    </p:set>
                                  </p:childTnLst>
                                </p:cTn>
                              </p:par>
                            </p:childTnLst>
                          </p:cTn>
                        </p:par>
                        <p:par>
                          <p:cTn id="13" fill="hold" nodeType="afterGroup">
                            <p:stCondLst>
                              <p:cond delay="0"/>
                            </p:stCondLst>
                            <p:childTnLst>
                              <p:par>
                                <p:cTn id="14" presetID="1" presetClass="entr" presetSubtype="0" fill="hold" nodeType="afterEffect">
                                  <p:stCondLst>
                                    <p:cond delay="0"/>
                                  </p:stCondLst>
                                  <p:childTnLst>
                                    <p:set>
                                      <p:cBhvr>
                                        <p:cTn id="15" dur="1" fill="hold">
                                          <p:stCondLst>
                                            <p:cond delay="0"/>
                                          </p:stCondLst>
                                        </p:cTn>
                                        <p:tgtEl>
                                          <p:spTgt spid="31"/>
                                        </p:tgtEl>
                                        <p:attrNameLst>
                                          <p:attrName>style.visibility</p:attrName>
                                        </p:attrNameLst>
                                      </p:cBhvr>
                                      <p:to>
                                        <p:strVal val="visible"/>
                                      </p:to>
                                    </p:set>
                                  </p:childTnLst>
                                </p:cTn>
                              </p:par>
                            </p:childTnLst>
                          </p:cTn>
                        </p:par>
                        <p:par>
                          <p:cTn id="16" fill="hold" nodeType="afterGroup">
                            <p:stCondLst>
                              <p:cond delay="0"/>
                            </p:stCondLst>
                            <p:childTnLst>
                              <p:par>
                                <p:cTn id="17" presetID="1" presetClass="entr" presetSubtype="0" fill="hold" nodeType="afterEffect">
                                  <p:stCondLst>
                                    <p:cond delay="0"/>
                                  </p:stCondLst>
                                  <p:childTnLst>
                                    <p:set>
                                      <p:cBhvr>
                                        <p:cTn id="18" dur="1" fill="hold">
                                          <p:stCondLst>
                                            <p:cond delay="0"/>
                                          </p:stCondLst>
                                        </p:cTn>
                                        <p:tgtEl>
                                          <p:spTgt spid="3073"/>
                                        </p:tgtEl>
                                        <p:attrNameLst>
                                          <p:attrName>style.visibility</p:attrName>
                                        </p:attrNameLst>
                                      </p:cBhvr>
                                      <p:to>
                                        <p:strVal val="visible"/>
                                      </p:to>
                                    </p:set>
                                  </p:childTnLst>
                                </p:cTn>
                              </p:par>
                            </p:childTnLst>
                          </p:cTn>
                        </p:par>
                        <p:par>
                          <p:cTn id="19" fill="hold" nodeType="afterGroup">
                            <p:stCondLst>
                              <p:cond delay="0"/>
                            </p:stCondLst>
                            <p:childTnLst>
                              <p:par>
                                <p:cTn id="20" presetID="1" presetClass="entr" presetSubtype="0" fill="hold" nodeType="afterEffect">
                                  <p:stCondLst>
                                    <p:cond delay="0"/>
                                  </p:stCondLst>
                                  <p:childTnLst>
                                    <p:set>
                                      <p:cBhvr>
                                        <p:cTn id="21" dur="1" fill="hold">
                                          <p:stCondLst>
                                            <p:cond delay="0"/>
                                          </p:stCondLst>
                                        </p:cTn>
                                        <p:tgtEl>
                                          <p:spTgt spid="3074"/>
                                        </p:tgtEl>
                                        <p:attrNameLst>
                                          <p:attrName>style.visibility</p:attrName>
                                        </p:attrNameLst>
                                      </p:cBhvr>
                                      <p:to>
                                        <p:strVal val="visible"/>
                                      </p:to>
                                    </p:set>
                                  </p:childTnLst>
                                </p:cTn>
                              </p:par>
                            </p:childTnLst>
                          </p:cTn>
                        </p:par>
                        <p:par>
                          <p:cTn id="22" fill="hold" nodeType="afterGroup">
                            <p:stCondLst>
                              <p:cond delay="0"/>
                            </p:stCondLst>
                            <p:childTnLst>
                              <p:par>
                                <p:cTn id="23" presetID="1" presetClass="entr" presetSubtype="0" fill="hold" nodeType="afterEffect">
                                  <p:stCondLst>
                                    <p:cond delay="0"/>
                                  </p:stCondLst>
                                  <p:childTnLst>
                                    <p:set>
                                      <p:cBhvr>
                                        <p:cTn id="24" dur="1" fill="hold">
                                          <p:stCondLst>
                                            <p:cond delay="0"/>
                                          </p:stCondLst>
                                        </p:cTn>
                                        <p:tgtEl>
                                          <p:spTgt spid="3075"/>
                                        </p:tgtEl>
                                        <p:attrNameLst>
                                          <p:attrName>style.visibility</p:attrName>
                                        </p:attrNameLst>
                                      </p:cBhvr>
                                      <p:to>
                                        <p:strVal val="visible"/>
                                      </p:to>
                                    </p:set>
                                  </p:childTnLst>
                                </p:cTn>
                              </p:par>
                            </p:childTnLst>
                          </p:cTn>
                        </p:par>
                        <p:par>
                          <p:cTn id="25" fill="hold" nodeType="afterGroup">
                            <p:stCondLst>
                              <p:cond delay="0"/>
                            </p:stCondLst>
                            <p:childTnLst>
                              <p:par>
                                <p:cTn id="26" presetID="1" presetClass="entr" presetSubtype="0" fill="hold" nodeType="afterEffect">
                                  <p:stCondLst>
                                    <p:cond delay="0"/>
                                  </p:stCondLst>
                                  <p:childTnLst>
                                    <p:set>
                                      <p:cBhvr>
                                        <p:cTn id="27" dur="1" fill="hold">
                                          <p:stCondLst>
                                            <p:cond delay="0"/>
                                          </p:stCondLst>
                                        </p:cTn>
                                        <p:tgtEl>
                                          <p:spTgt spid="3077"/>
                                        </p:tgtEl>
                                        <p:attrNameLst>
                                          <p:attrName>style.visibility</p:attrName>
                                        </p:attrNameLst>
                                      </p:cBhvr>
                                      <p:to>
                                        <p:strVal val="visible"/>
                                      </p:to>
                                    </p:set>
                                  </p:childTnLst>
                                </p:cTn>
                              </p:par>
                            </p:childTnLst>
                          </p:cTn>
                        </p:par>
                        <p:par>
                          <p:cTn id="28" fill="hold" nodeType="afterGroup">
                            <p:stCondLst>
                              <p:cond delay="0"/>
                            </p:stCondLst>
                            <p:childTnLst>
                              <p:par>
                                <p:cTn id="29" presetID="1" presetClass="entr" presetSubtype="0" fill="hold" nodeType="afterEffect">
                                  <p:stCondLst>
                                    <p:cond delay="0"/>
                                  </p:stCondLst>
                                  <p:childTnLst>
                                    <p:set>
                                      <p:cBhvr>
                                        <p:cTn id="30" dur="1" fill="hold">
                                          <p:stCondLst>
                                            <p:cond delay="0"/>
                                          </p:stCondLst>
                                        </p:cTn>
                                        <p:tgtEl>
                                          <p:spTgt spid="3078"/>
                                        </p:tgtEl>
                                        <p:attrNameLst>
                                          <p:attrName>style.visibility</p:attrName>
                                        </p:attrNameLst>
                                      </p:cBhvr>
                                      <p:to>
                                        <p:strVal val="visible"/>
                                      </p:to>
                                    </p:set>
                                  </p:childTnLst>
                                </p:cTn>
                              </p:par>
                            </p:childTnLst>
                          </p:cTn>
                        </p:par>
                        <p:par>
                          <p:cTn id="31" fill="hold" nodeType="afterGroup">
                            <p:stCondLst>
                              <p:cond delay="0"/>
                            </p:stCondLst>
                            <p:childTnLst>
                              <p:par>
                                <p:cTn id="32" presetID="1" presetClass="entr" presetSubtype="0" fill="hold" grpId="0" nodeType="afterEffect">
                                  <p:stCondLst>
                                    <p:cond delay="0"/>
                                  </p:stCondLst>
                                  <p:childTnLst>
                                    <p:set>
                                      <p:cBhvr>
                                        <p:cTn id="33" dur="1" fill="hold">
                                          <p:stCondLst>
                                            <p:cond delay="0"/>
                                          </p:stCondLst>
                                        </p:cTn>
                                        <p:tgtEl>
                                          <p:spTgt spid="17"/>
                                        </p:tgtEl>
                                        <p:attrNameLst>
                                          <p:attrName>style.visibility</p:attrName>
                                        </p:attrNameLst>
                                      </p:cBhvr>
                                      <p:to>
                                        <p:strVal val="visible"/>
                                      </p:to>
                                    </p:set>
                                  </p:childTnLst>
                                </p:cTn>
                              </p:par>
                            </p:childTnLst>
                          </p:cTn>
                        </p:par>
                      </p:childTnLst>
                    </p:cTn>
                  </p:par>
                  <p:par>
                    <p:cTn id="34" fill="hold" nodeType="clickPar">
                      <p:stCondLst>
                        <p:cond delay="indefinite"/>
                      </p:stCondLst>
                      <p:childTnLst>
                        <p:par>
                          <p:cTn id="35" fill="hold" nodeType="withGroup">
                            <p:stCondLst>
                              <p:cond delay="0"/>
                            </p:stCondLst>
                            <p:childTnLst>
                              <p:par>
                                <p:cTn id="36" presetID="3" presetClass="entr" presetSubtype="10" fill="hold" grpId="0" nodeType="clickEffect">
                                  <p:stCondLst>
                                    <p:cond delay="0"/>
                                  </p:stCondLst>
                                  <p:childTnLst>
                                    <p:set>
                                      <p:cBhvr>
                                        <p:cTn id="37" dur="1" fill="hold">
                                          <p:stCondLst>
                                            <p:cond delay="0"/>
                                          </p:stCondLst>
                                        </p:cTn>
                                        <p:tgtEl>
                                          <p:spTgt spid="15"/>
                                        </p:tgtEl>
                                        <p:attrNameLst>
                                          <p:attrName>style.visibility</p:attrName>
                                        </p:attrNameLst>
                                      </p:cBhvr>
                                      <p:to>
                                        <p:strVal val="visible"/>
                                      </p:to>
                                    </p:set>
                                    <p:animEffect transition="in" filter="blinds(horizontal)">
                                      <p:cBhvr>
                                        <p:cTn id="38" dur="500"/>
                                        <p:tgtEl>
                                          <p:spTgt spid="15"/>
                                        </p:tgtEl>
                                      </p:cBhvr>
                                    </p:animEffec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ttangolo arrotondato 11"/>
          <p:cNvSpPr/>
          <p:nvPr/>
        </p:nvSpPr>
        <p:spPr>
          <a:xfrm>
            <a:off x="1992314" y="260351"/>
            <a:ext cx="8207375" cy="792163"/>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a:defRPr/>
            </a:pPr>
            <a:endParaRPr lang="it-IT" sz="4400" b="1" dirty="0"/>
          </a:p>
        </p:txBody>
      </p:sp>
      <p:pic>
        <p:nvPicPr>
          <p:cNvPr id="16" name="Immagine 2"/>
          <p:cNvPicPr>
            <a:picLocks noChangeAspect="1"/>
          </p:cNvPicPr>
          <p:nvPr/>
        </p:nvPicPr>
        <p:blipFill>
          <a:blip r:embed="rId2" cstate="screen">
            <a:extLst>
              <a:ext uri="{28A0092B-C50C-407E-A947-70E740481C1C}">
                <a14:useLocalDpi xmlns:a14="http://schemas.microsoft.com/office/drawing/2010/main" xmlns=""/>
              </a:ext>
            </a:extLst>
          </a:blip>
          <a:srcRect/>
          <a:stretch>
            <a:fillRect/>
          </a:stretch>
        </p:blipFill>
        <p:spPr bwMode="auto">
          <a:xfrm>
            <a:off x="2855641" y="4436270"/>
            <a:ext cx="1821929" cy="1591995"/>
          </a:xfrm>
          <a:prstGeom prst="rect">
            <a:avLst/>
          </a:prstGeom>
          <a:noFill/>
          <a:ln w="9525">
            <a:noFill/>
            <a:miter lim="800000"/>
            <a:headEnd/>
            <a:tailEnd/>
          </a:ln>
        </p:spPr>
      </p:pic>
      <p:sp>
        <p:nvSpPr>
          <p:cNvPr id="25" name="Text Box 14"/>
          <p:cNvSpPr txBox="1">
            <a:spLocks noChangeArrowheads="1"/>
          </p:cNvSpPr>
          <p:nvPr/>
        </p:nvSpPr>
        <p:spPr bwMode="auto">
          <a:xfrm>
            <a:off x="3036889" y="334963"/>
            <a:ext cx="6118225" cy="646112"/>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a:spAutoFit/>
          </a:bodyPr>
          <a:lstStyle/>
          <a:p>
            <a:pPr algn="ctr">
              <a:defRPr/>
            </a:pPr>
            <a:r>
              <a:rPr lang="it-IT" sz="3600" b="1" dirty="0">
                <a:solidFill>
                  <a:srgbClr val="002060"/>
                </a:solidFill>
                <a:latin typeface="+mj-lt"/>
              </a:rPr>
              <a:t>Il sistema contributivo</a:t>
            </a:r>
            <a:endParaRPr lang="it-IT" sz="2400" b="1" dirty="0">
              <a:solidFill>
                <a:srgbClr val="002060"/>
              </a:solidFill>
              <a:latin typeface="+mj-lt"/>
            </a:endParaRPr>
          </a:p>
        </p:txBody>
      </p:sp>
      <p:sp>
        <p:nvSpPr>
          <p:cNvPr id="29" name="Rectangle 3"/>
          <p:cNvSpPr txBox="1">
            <a:spLocks noChangeArrowheads="1"/>
          </p:cNvSpPr>
          <p:nvPr/>
        </p:nvSpPr>
        <p:spPr bwMode="auto">
          <a:xfrm>
            <a:off x="2567609" y="1412777"/>
            <a:ext cx="7048773" cy="912813"/>
          </a:xfrm>
          <a:prstGeom prst="rect">
            <a:avLst/>
          </a:prstGeom>
          <a:noFill/>
          <a:ln w="9525">
            <a:noFill/>
            <a:miter lim="800000"/>
            <a:headEnd/>
            <a:tailEnd/>
          </a:ln>
          <a:effectLst/>
        </p:spPr>
        <p:txBody>
          <a:bodyPr/>
          <a:lstStyle/>
          <a:p>
            <a:pPr algn="ctr" eaLnBrk="1" hangingPunct="1">
              <a:spcBef>
                <a:spcPct val="20000"/>
              </a:spcBef>
              <a:buFont typeface="Wingdings" pitchFamily="2" charset="2"/>
              <a:buNone/>
            </a:pPr>
            <a:r>
              <a:rPr lang="it-IT" altLang="it-IT" sz="2800" b="1" dirty="0">
                <a:solidFill>
                  <a:srgbClr val="002060"/>
                </a:solidFill>
                <a:latin typeface="Comic Sans MS" pitchFamily="66" charset="0"/>
                <a:ea typeface="Gill Sans Light"/>
                <a:cs typeface="Gill Sans Light"/>
              </a:rPr>
              <a:t>Ogni lavoratore accumula e detiene il proprio capitale</a:t>
            </a:r>
          </a:p>
        </p:txBody>
      </p:sp>
      <p:sp>
        <p:nvSpPr>
          <p:cNvPr id="30" name="Rectangle 3"/>
          <p:cNvSpPr txBox="1">
            <a:spLocks noChangeArrowheads="1"/>
          </p:cNvSpPr>
          <p:nvPr/>
        </p:nvSpPr>
        <p:spPr bwMode="auto">
          <a:xfrm>
            <a:off x="2063751" y="2852739"/>
            <a:ext cx="7840663" cy="1431925"/>
          </a:xfrm>
          <a:prstGeom prst="rect">
            <a:avLst/>
          </a:prstGeom>
          <a:noFill/>
          <a:ln w="28575">
            <a:solidFill>
              <a:srgbClr val="FF0000"/>
            </a:solidFill>
            <a:miter lim="800000"/>
            <a:headEnd/>
            <a:tailEnd/>
          </a:ln>
          <a:effectLst/>
        </p:spPr>
        <p:txBody>
          <a:bodyPr/>
          <a:lstStyle/>
          <a:p>
            <a:pPr algn="ctr" eaLnBrk="1" hangingPunct="1">
              <a:spcBef>
                <a:spcPct val="20000"/>
              </a:spcBef>
              <a:buFont typeface="Wingdings" pitchFamily="2" charset="2"/>
              <a:buNone/>
            </a:pPr>
            <a:r>
              <a:rPr lang="it-IT" altLang="it-IT" sz="3200" b="1" dirty="0">
                <a:solidFill>
                  <a:srgbClr val="C00000"/>
                </a:solidFill>
                <a:latin typeface="Comic Sans MS" pitchFamily="66" charset="0"/>
                <a:ea typeface="Gill Sans Light"/>
                <a:cs typeface="Gill Sans Light"/>
              </a:rPr>
              <a:t>A capitalizzazione</a:t>
            </a:r>
            <a:endParaRPr lang="it-IT" altLang="it-IT" sz="3200" b="1" dirty="0">
              <a:solidFill>
                <a:schemeClr val="hlink"/>
              </a:solidFill>
              <a:latin typeface="Comic Sans MS" pitchFamily="66" charset="0"/>
              <a:ea typeface="Gill Sans Light"/>
              <a:cs typeface="Gill Sans Light"/>
            </a:endParaRPr>
          </a:p>
          <a:p>
            <a:pPr algn="ctr" eaLnBrk="1" hangingPunct="1">
              <a:spcBef>
                <a:spcPct val="20000"/>
              </a:spcBef>
              <a:buFont typeface="Wingdings" pitchFamily="2" charset="2"/>
              <a:buNone/>
            </a:pPr>
            <a:r>
              <a:rPr lang="it-IT" altLang="it-IT" sz="2400" b="1" dirty="0">
                <a:solidFill>
                  <a:srgbClr val="002060"/>
                </a:solidFill>
                <a:latin typeface="Comic Sans MS" pitchFamily="66" charset="0"/>
                <a:ea typeface="Gill Sans Light"/>
                <a:cs typeface="Gill Sans Light"/>
              </a:rPr>
              <a:t>La pensione viene calcolata sull’intera vita lavorativa</a:t>
            </a:r>
            <a:endParaRPr lang="it-IT" altLang="it-IT" sz="2400" b="1" dirty="0">
              <a:solidFill>
                <a:schemeClr val="hlink"/>
              </a:solidFill>
              <a:latin typeface="Comic Sans MS" pitchFamily="66" charset="0"/>
              <a:ea typeface="Gill Sans Light"/>
              <a:cs typeface="Gill Sans Light"/>
            </a:endParaRPr>
          </a:p>
        </p:txBody>
      </p:sp>
      <p:sp>
        <p:nvSpPr>
          <p:cNvPr id="31" name="Rectangle 2"/>
          <p:cNvSpPr txBox="1">
            <a:spLocks noChangeArrowheads="1"/>
          </p:cNvSpPr>
          <p:nvPr/>
        </p:nvSpPr>
        <p:spPr bwMode="auto">
          <a:xfrm>
            <a:off x="5153025" y="4729956"/>
            <a:ext cx="4751388" cy="1003300"/>
          </a:xfrm>
          <a:prstGeom prst="rect">
            <a:avLst/>
          </a:prstGeom>
          <a:solidFill>
            <a:srgbClr val="FFFF99"/>
          </a:solidFill>
          <a:ln w="9525">
            <a:noFill/>
            <a:miter lim="800000"/>
            <a:headEnd/>
            <a:tailEnd/>
          </a:ln>
        </p:spPr>
        <p:txBody>
          <a:bodyPr anchor="ctr"/>
          <a:lstStyle/>
          <a:p>
            <a:pPr algn="ctr" eaLnBrk="1" hangingPunct="1"/>
            <a:r>
              <a:rPr lang="it-IT" altLang="it-IT" sz="2000" b="1" dirty="0">
                <a:solidFill>
                  <a:srgbClr val="002060"/>
                </a:solidFill>
                <a:latin typeface="Comic Sans MS" pitchFamily="66" charset="0"/>
                <a:ea typeface="Gill Sans Light"/>
                <a:cs typeface="Gill Sans Light"/>
              </a:rPr>
              <a:t>Il capitale accumulato costituisce il MONTANTE CONTRIBUTIVO</a:t>
            </a:r>
          </a:p>
        </p:txBody>
      </p:sp>
    </p:spTree>
    <p:extLst>
      <p:ext uri="{BB962C8B-B14F-4D97-AF65-F5344CB8AC3E}">
        <p14:creationId xmlns:p14="http://schemas.microsoft.com/office/powerpoint/2010/main" xmlns="" val="236250554"/>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par>
                          <p:cTn id="7" fill="hold" nodeType="afterGroup">
                            <p:stCondLst>
                              <p:cond delay="0"/>
                            </p:stCondLst>
                            <p:childTnLst>
                              <p:par>
                                <p:cTn id="8" presetID="1" presetClass="entr" presetSubtype="0" fill="hold" grpId="0" nodeType="afterEffect">
                                  <p:stCondLst>
                                    <p:cond delay="0"/>
                                  </p:stCondLst>
                                  <p:childTnLst>
                                    <p:set>
                                      <p:cBhvr>
                                        <p:cTn id="9" dur="1" fill="hold">
                                          <p:stCondLst>
                                            <p:cond delay="0"/>
                                          </p:stCondLst>
                                        </p:cTn>
                                        <p:tgtEl>
                                          <p:spTgt spid="29"/>
                                        </p:tgtEl>
                                        <p:attrNameLst>
                                          <p:attrName>style.visibility</p:attrName>
                                        </p:attrNameLst>
                                      </p:cBhvr>
                                      <p:to>
                                        <p:strVal val="visible"/>
                                      </p:to>
                                    </p:set>
                                  </p:childTnLst>
                                </p:cTn>
                              </p:par>
                            </p:childTnLst>
                          </p:cTn>
                        </p:par>
                      </p:childTnLst>
                    </p:cTn>
                  </p:par>
                  <p:par>
                    <p:cTn id="10" fill="hold" nodeType="clickPar">
                      <p:stCondLst>
                        <p:cond delay="indefinite"/>
                      </p:stCondLst>
                      <p:childTnLst>
                        <p:par>
                          <p:cTn id="11" fill="hold" nodeType="withGroup">
                            <p:stCondLst>
                              <p:cond delay="0"/>
                            </p:stCondLst>
                            <p:childTnLst>
                              <p:par>
                                <p:cTn id="12" presetID="3" presetClass="entr" presetSubtype="10" fill="hold" grpId="0" nodeType="clickEffect">
                                  <p:stCondLst>
                                    <p:cond delay="0"/>
                                  </p:stCondLst>
                                  <p:childTnLst>
                                    <p:set>
                                      <p:cBhvr>
                                        <p:cTn id="13" dur="1" fill="hold">
                                          <p:stCondLst>
                                            <p:cond delay="0"/>
                                          </p:stCondLst>
                                        </p:cTn>
                                        <p:tgtEl>
                                          <p:spTgt spid="30"/>
                                        </p:tgtEl>
                                        <p:attrNameLst>
                                          <p:attrName>style.visibility</p:attrName>
                                        </p:attrNameLst>
                                      </p:cBhvr>
                                      <p:to>
                                        <p:strVal val="visible"/>
                                      </p:to>
                                    </p:set>
                                    <p:animEffect transition="in" filter="blinds(horizontal)">
                                      <p:cBhvr>
                                        <p:cTn id="14" dur="500"/>
                                        <p:tgtEl>
                                          <p:spTgt spid="30"/>
                                        </p:tgtEl>
                                      </p:cBhvr>
                                    </p:animEffec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animBg="1"/>
      <p:bldP spid="31"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ttangolo arrotondato 11"/>
          <p:cNvSpPr/>
          <p:nvPr/>
        </p:nvSpPr>
        <p:spPr>
          <a:xfrm>
            <a:off x="1992314" y="260350"/>
            <a:ext cx="8207375" cy="1296442"/>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a:defRPr/>
            </a:pPr>
            <a:r>
              <a:rPr lang="it-IT" sz="4400" b="1" dirty="0">
                <a:solidFill>
                  <a:srgbClr val="002060"/>
                </a:solidFill>
              </a:rPr>
              <a:t>La pensione nel sistema retributivo</a:t>
            </a:r>
          </a:p>
        </p:txBody>
      </p:sp>
      <p:sp>
        <p:nvSpPr>
          <p:cNvPr id="39939" name="CasellaDiTesto 1"/>
          <p:cNvSpPr txBox="1">
            <a:spLocks noChangeArrowheads="1"/>
          </p:cNvSpPr>
          <p:nvPr/>
        </p:nvSpPr>
        <p:spPr bwMode="auto">
          <a:xfrm>
            <a:off x="2279576" y="1772817"/>
            <a:ext cx="7920112" cy="3323987"/>
          </a:xfrm>
          <a:prstGeom prst="rect">
            <a:avLst/>
          </a:prstGeom>
          <a:noFill/>
          <a:ln w="9525">
            <a:noFill/>
            <a:miter lim="800000"/>
            <a:headEnd/>
            <a:tailEnd/>
          </a:ln>
        </p:spPr>
        <p:txBody>
          <a:bodyPr wrap="square">
            <a:spAutoFit/>
          </a:bodyPr>
          <a:lstStyle/>
          <a:p>
            <a:pPr algn="just"/>
            <a:r>
              <a:rPr lang="it-IT" dirty="0">
                <a:solidFill>
                  <a:srgbClr val="002060"/>
                </a:solidFill>
                <a:latin typeface="Comic Sans MS" pitchFamily="66" charset="0"/>
              </a:rPr>
              <a:t>Per determinare l'importo della pensione mensile è necessario conoscere i due elementi necessari per il calcolo: </a:t>
            </a:r>
          </a:p>
          <a:p>
            <a:pPr algn="just"/>
            <a:endParaRPr lang="it-IT" dirty="0">
              <a:solidFill>
                <a:srgbClr val="002060"/>
              </a:solidFill>
              <a:latin typeface="Comic Sans MS" pitchFamily="66" charset="0"/>
            </a:endParaRPr>
          </a:p>
          <a:p>
            <a:pPr algn="just"/>
            <a:r>
              <a:rPr lang="it-IT" dirty="0">
                <a:solidFill>
                  <a:srgbClr val="002060"/>
                </a:solidFill>
                <a:latin typeface="Comic Sans MS" pitchFamily="66" charset="0"/>
              </a:rPr>
              <a:t>il </a:t>
            </a:r>
            <a:r>
              <a:rPr lang="it-IT" dirty="0">
                <a:solidFill>
                  <a:srgbClr val="FF0000"/>
                </a:solidFill>
                <a:latin typeface="Comic Sans MS" pitchFamily="66" charset="0"/>
              </a:rPr>
              <a:t>numero delle settimane di assicurazione accreditate in nostro favore presso l'INPS</a:t>
            </a:r>
            <a:r>
              <a:rPr lang="it-IT" dirty="0">
                <a:solidFill>
                  <a:srgbClr val="002060"/>
                </a:solidFill>
                <a:latin typeface="Comic Sans MS" pitchFamily="66" charset="0"/>
              </a:rPr>
              <a:t> (la cosiddetta "anzianità contributiva") </a:t>
            </a:r>
          </a:p>
          <a:p>
            <a:pPr algn="ctr"/>
            <a:r>
              <a:rPr lang="it-IT" sz="6600" dirty="0">
                <a:solidFill>
                  <a:srgbClr val="FF0000"/>
                </a:solidFill>
                <a:latin typeface="Comic Sans MS" pitchFamily="66" charset="0"/>
              </a:rPr>
              <a:t>+</a:t>
            </a:r>
            <a:endParaRPr lang="it-IT" dirty="0">
              <a:solidFill>
                <a:srgbClr val="002060"/>
              </a:solidFill>
              <a:latin typeface="Comic Sans MS" pitchFamily="66" charset="0"/>
            </a:endParaRPr>
          </a:p>
          <a:p>
            <a:pPr algn="just"/>
            <a:r>
              <a:rPr lang="it-IT" dirty="0">
                <a:solidFill>
                  <a:srgbClr val="FF0000"/>
                </a:solidFill>
                <a:latin typeface="Comic Sans MS" pitchFamily="66" charset="0"/>
              </a:rPr>
              <a:t>la retribuzione lorda percepita negli ultimi anni di lavoro, che è</a:t>
            </a:r>
          </a:p>
          <a:p>
            <a:pPr algn="just"/>
            <a:r>
              <a:rPr lang="it-IT" dirty="0">
                <a:solidFill>
                  <a:srgbClr val="FF0000"/>
                </a:solidFill>
                <a:latin typeface="Comic Sans MS" pitchFamily="66" charset="0"/>
              </a:rPr>
              <a:t>indispensabile per stabilire la "retribuzione pensionabile</a:t>
            </a:r>
            <a:r>
              <a:rPr lang="it-IT" dirty="0">
                <a:solidFill>
                  <a:srgbClr val="002060"/>
                </a:solidFill>
                <a:latin typeface="Comic Sans MS" pitchFamily="66" charset="0"/>
              </a:rPr>
              <a:t>’’ (media degli ultimi 5 e 10 anni di retribuzione, rivalutata)</a:t>
            </a:r>
          </a:p>
        </p:txBody>
      </p:sp>
    </p:spTree>
    <p:extLst>
      <p:ext uri="{BB962C8B-B14F-4D97-AF65-F5344CB8AC3E}">
        <p14:creationId xmlns:p14="http://schemas.microsoft.com/office/powerpoint/2010/main" xmlns="" val="1902954109"/>
      </p:ext>
    </p:extLst>
  </p:cSld>
  <p:clrMapOvr>
    <a:masterClrMapping/>
  </p:clrMapOvr>
  <p:transition spd="slow">
    <p:randomBar dir="vert"/>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ttangolo arrotondato 11"/>
          <p:cNvSpPr/>
          <p:nvPr/>
        </p:nvSpPr>
        <p:spPr>
          <a:xfrm>
            <a:off x="1992314" y="1"/>
            <a:ext cx="8207375" cy="792163"/>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a:defRPr/>
            </a:pPr>
            <a:r>
              <a:rPr lang="it-IT" sz="3200" b="1" dirty="0">
                <a:solidFill>
                  <a:srgbClr val="002060"/>
                </a:solidFill>
              </a:rPr>
              <a:t>La pensione nel sistema retributivo</a:t>
            </a:r>
          </a:p>
        </p:txBody>
      </p:sp>
      <p:sp>
        <p:nvSpPr>
          <p:cNvPr id="5" name="Rettangolo 4"/>
          <p:cNvSpPr/>
          <p:nvPr/>
        </p:nvSpPr>
        <p:spPr>
          <a:xfrm>
            <a:off x="4439816" y="821681"/>
            <a:ext cx="3361818" cy="461665"/>
          </a:xfrm>
          <a:prstGeom prst="rect">
            <a:avLst/>
          </a:prstGeom>
        </p:spPr>
        <p:txBody>
          <a:bodyPr wrap="none">
            <a:spAutoFit/>
          </a:bodyPr>
          <a:lstStyle/>
          <a:p>
            <a:r>
              <a:rPr lang="it-IT" sz="2400" dirty="0">
                <a:solidFill>
                  <a:srgbClr val="002060"/>
                </a:solidFill>
                <a:latin typeface="Comic Sans MS" pitchFamily="66" charset="0"/>
              </a:rPr>
              <a:t>Anzianità contributiva</a:t>
            </a:r>
          </a:p>
        </p:txBody>
      </p:sp>
      <p:sp>
        <p:nvSpPr>
          <p:cNvPr id="6" name="Rettangolo 5"/>
          <p:cNvSpPr/>
          <p:nvPr/>
        </p:nvSpPr>
        <p:spPr>
          <a:xfrm>
            <a:off x="1703512" y="1283346"/>
            <a:ext cx="8712968" cy="4708981"/>
          </a:xfrm>
          <a:prstGeom prst="rect">
            <a:avLst/>
          </a:prstGeom>
        </p:spPr>
        <p:txBody>
          <a:bodyPr wrap="square">
            <a:spAutoFit/>
          </a:bodyPr>
          <a:lstStyle/>
          <a:p>
            <a:pPr algn="ctr"/>
            <a:r>
              <a:rPr lang="it-IT" dirty="0"/>
              <a:t> “</a:t>
            </a:r>
            <a:r>
              <a:rPr lang="it-IT" b="1" dirty="0">
                <a:solidFill>
                  <a:srgbClr val="002060"/>
                </a:solidFill>
                <a:latin typeface="Comic Sans MS" pitchFamily="66" charset="0"/>
              </a:rPr>
              <a:t>Anzianità contributiva“:  </a:t>
            </a:r>
          </a:p>
          <a:p>
            <a:pPr algn="ctr"/>
            <a:r>
              <a:rPr lang="it-IT" b="1" dirty="0">
                <a:solidFill>
                  <a:srgbClr val="002060"/>
                </a:solidFill>
                <a:latin typeface="Comic Sans MS" pitchFamily="66" charset="0"/>
              </a:rPr>
              <a:t>numero dei contributi settimanali accreditati presso l'INPS. </a:t>
            </a:r>
          </a:p>
          <a:p>
            <a:endParaRPr lang="it-IT" dirty="0">
              <a:solidFill>
                <a:srgbClr val="002060"/>
              </a:solidFill>
              <a:latin typeface="Comic Sans MS" pitchFamily="66" charset="0"/>
            </a:endParaRPr>
          </a:p>
          <a:p>
            <a:r>
              <a:rPr lang="it-IT" dirty="0">
                <a:solidFill>
                  <a:srgbClr val="002060"/>
                </a:solidFill>
                <a:latin typeface="Comic Sans MS" pitchFamily="66" charset="0"/>
              </a:rPr>
              <a:t>Concorrono ad ottenere il totale dell'anzianità contributiva: </a:t>
            </a:r>
          </a:p>
          <a:p>
            <a:r>
              <a:rPr lang="it-IT" dirty="0">
                <a:solidFill>
                  <a:srgbClr val="002060"/>
                </a:solidFill>
                <a:latin typeface="Comic Sans MS" pitchFamily="66" charset="0"/>
              </a:rPr>
              <a:t>-contributi versati dalle aziende, </a:t>
            </a:r>
          </a:p>
          <a:p>
            <a:pPr>
              <a:buFontTx/>
              <a:buChar char="-"/>
            </a:pPr>
            <a:r>
              <a:rPr lang="it-IT" dirty="0">
                <a:solidFill>
                  <a:srgbClr val="002060"/>
                </a:solidFill>
                <a:latin typeface="Comic Sans MS" pitchFamily="66" charset="0"/>
              </a:rPr>
              <a:t>contributi volontari, </a:t>
            </a:r>
          </a:p>
          <a:p>
            <a:pPr>
              <a:buFontTx/>
              <a:buChar char="-"/>
            </a:pPr>
            <a:r>
              <a:rPr lang="it-IT" dirty="0">
                <a:solidFill>
                  <a:srgbClr val="002060"/>
                </a:solidFill>
                <a:latin typeface="Comic Sans MS" pitchFamily="66" charset="0"/>
              </a:rPr>
              <a:t>contributi “figurativi” (periodi di malattia, maternità, disoccupazione o mobilità o cassa integrazione, servizio militare, ecc) </a:t>
            </a:r>
          </a:p>
          <a:p>
            <a:r>
              <a:rPr lang="it-IT" dirty="0">
                <a:solidFill>
                  <a:srgbClr val="002060"/>
                </a:solidFill>
                <a:latin typeface="Comic Sans MS" pitchFamily="66" charset="0"/>
              </a:rPr>
              <a:t>– contributi riconosciuti per riscatti pagati dal lavoratore (per la laurea, per il lavoro prestato all'estero, per omissioni contributive, ecc..). </a:t>
            </a:r>
          </a:p>
          <a:p>
            <a:endParaRPr lang="it-IT" dirty="0">
              <a:solidFill>
                <a:srgbClr val="002060"/>
              </a:solidFill>
              <a:latin typeface="Comic Sans MS" pitchFamily="66" charset="0"/>
            </a:endParaRPr>
          </a:p>
          <a:p>
            <a:pPr algn="ctr"/>
            <a:r>
              <a:rPr lang="it-IT" dirty="0">
                <a:solidFill>
                  <a:srgbClr val="FF0000"/>
                </a:solidFill>
                <a:latin typeface="Comic Sans MS" pitchFamily="66" charset="0"/>
              </a:rPr>
              <a:t>Limite: il numero massimo delle settimane di contribuzione non può superare 2080, corrispondente a 40 anni di lavoro.</a:t>
            </a:r>
          </a:p>
          <a:p>
            <a:pPr algn="just"/>
            <a:r>
              <a:rPr lang="it-IT" sz="1600" dirty="0">
                <a:solidFill>
                  <a:srgbClr val="002060"/>
                </a:solidFill>
                <a:latin typeface="Comic Sans MS" pitchFamily="66" charset="0"/>
              </a:rPr>
              <a:t>Per calcolare la pensione non è, però, sufficiente conoscere il totale dei contributi accreditati; occorre, infatti, anche sapere quanti di essi erano versati fino al 31 dicembre 1992, quanti quelli accreditati dal 1° gennaio 1993 al 31 dicembre del 1995 e quanti, infine dal 1° gennaio 1996 e fino al momento della pensione.</a:t>
            </a:r>
            <a:endParaRPr lang="it-IT" dirty="0">
              <a:solidFill>
                <a:srgbClr val="002060"/>
              </a:solidFill>
              <a:latin typeface="Comic Sans MS" pitchFamily="66" charset="0"/>
            </a:endParaRPr>
          </a:p>
        </p:txBody>
      </p:sp>
    </p:spTree>
    <p:extLst>
      <p:ext uri="{BB962C8B-B14F-4D97-AF65-F5344CB8AC3E}">
        <p14:creationId xmlns:p14="http://schemas.microsoft.com/office/powerpoint/2010/main" xmlns="" val="2800173511"/>
      </p:ext>
    </p:extLst>
  </p:cSld>
  <p:clrMapOvr>
    <a:masterClrMapping/>
  </p:clrMapOvr>
  <p:transition spd="slow">
    <p:randomBar dir="vert"/>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tangolo 3"/>
          <p:cNvSpPr/>
          <p:nvPr/>
        </p:nvSpPr>
        <p:spPr>
          <a:xfrm>
            <a:off x="1703512" y="1340769"/>
            <a:ext cx="8507288" cy="4524315"/>
          </a:xfrm>
          <a:prstGeom prst="rect">
            <a:avLst/>
          </a:prstGeom>
        </p:spPr>
        <p:txBody>
          <a:bodyPr wrap="square">
            <a:spAutoFit/>
          </a:bodyPr>
          <a:lstStyle/>
          <a:p>
            <a:pPr algn="ctr"/>
            <a:r>
              <a:rPr lang="it-IT" dirty="0">
                <a:solidFill>
                  <a:srgbClr val="002060"/>
                </a:solidFill>
                <a:latin typeface="Comic Sans MS" pitchFamily="66" charset="0"/>
              </a:rPr>
              <a:t>"</a:t>
            </a:r>
            <a:r>
              <a:rPr lang="it-IT" b="1" dirty="0">
                <a:solidFill>
                  <a:srgbClr val="002060"/>
                </a:solidFill>
                <a:latin typeface="Comic Sans MS" pitchFamily="66" charset="0"/>
              </a:rPr>
              <a:t>retribuzione pensionabile“:</a:t>
            </a:r>
          </a:p>
          <a:p>
            <a:pPr algn="ctr"/>
            <a:r>
              <a:rPr lang="it-IT" b="1" dirty="0">
                <a:solidFill>
                  <a:srgbClr val="002060"/>
                </a:solidFill>
                <a:latin typeface="Comic Sans MS" pitchFamily="66" charset="0"/>
              </a:rPr>
              <a:t>media degli stipendi percepiti degli ultimi anni di lavoro. </a:t>
            </a:r>
          </a:p>
          <a:p>
            <a:endParaRPr lang="it-IT" dirty="0">
              <a:latin typeface="Comic Sans MS" pitchFamily="66" charset="0"/>
            </a:endParaRPr>
          </a:p>
          <a:p>
            <a:r>
              <a:rPr lang="it-IT" dirty="0">
                <a:solidFill>
                  <a:srgbClr val="002060"/>
                </a:solidFill>
                <a:latin typeface="Comic Sans MS" pitchFamily="66" charset="0"/>
              </a:rPr>
              <a:t>Per adeguare al valore attuale gli stipendi degli anni passati, le retribuzioni di ciascun anno sono </a:t>
            </a:r>
            <a:r>
              <a:rPr lang="it-IT" u="sng" dirty="0">
                <a:solidFill>
                  <a:srgbClr val="002060"/>
                </a:solidFill>
                <a:latin typeface="Comic Sans MS" pitchFamily="66" charset="0"/>
              </a:rPr>
              <a:t>rideterminate con appositi coefficienti di rivalutazione forniti annualmente dall’ ISTAT</a:t>
            </a:r>
            <a:r>
              <a:rPr lang="it-IT" dirty="0">
                <a:solidFill>
                  <a:srgbClr val="002060"/>
                </a:solidFill>
                <a:latin typeface="Comic Sans MS" pitchFamily="66" charset="0"/>
              </a:rPr>
              <a:t>; </a:t>
            </a:r>
            <a:r>
              <a:rPr lang="it-IT" u="sng" dirty="0">
                <a:solidFill>
                  <a:srgbClr val="002060"/>
                </a:solidFill>
                <a:latin typeface="Comic Sans MS" pitchFamily="66" charset="0"/>
              </a:rPr>
              <a:t>una volta rivalutati gli stipendi, essi si sommano per ottenere la retribuzione complessiva degli anni da utilizzare per il calcolo della pensione.</a:t>
            </a:r>
            <a:r>
              <a:rPr lang="it-IT" dirty="0">
                <a:solidFill>
                  <a:srgbClr val="002060"/>
                </a:solidFill>
                <a:latin typeface="Comic Sans MS" pitchFamily="66" charset="0"/>
              </a:rPr>
              <a:t> </a:t>
            </a:r>
          </a:p>
          <a:p>
            <a:pPr algn="just"/>
            <a:r>
              <a:rPr lang="it-IT" dirty="0">
                <a:solidFill>
                  <a:srgbClr val="002060"/>
                </a:solidFill>
                <a:latin typeface="Comic Sans MS" pitchFamily="66" charset="0"/>
              </a:rPr>
              <a:t>Per le pensioni del 2011 ci sono due distinte "retribuzioni pensionabili", rivalutate sulla base di due diversi coefficienti. </a:t>
            </a:r>
          </a:p>
          <a:p>
            <a:pPr algn="just"/>
            <a:r>
              <a:rPr lang="it-IT" dirty="0">
                <a:solidFill>
                  <a:srgbClr val="002060"/>
                </a:solidFill>
                <a:latin typeface="Comic Sans MS" pitchFamily="66" charset="0"/>
              </a:rPr>
              <a:t>Le pensioni retributive sono, infatti, composte di due quote: </a:t>
            </a:r>
          </a:p>
          <a:p>
            <a:pPr marL="342900" indent="-342900" algn="just">
              <a:buAutoNum type="arabicPeriod"/>
            </a:pPr>
            <a:r>
              <a:rPr lang="it-IT" dirty="0">
                <a:solidFill>
                  <a:srgbClr val="002060"/>
                </a:solidFill>
                <a:latin typeface="Comic Sans MS" pitchFamily="66" charset="0"/>
              </a:rPr>
              <a:t>la prima (la cosiddetta “quota A”), calcolata sulla base delle anzianità totalizzate alla data del 31 dicembre 1992 e con in principi vigenti prima della riforma del 1992; </a:t>
            </a:r>
          </a:p>
          <a:p>
            <a:pPr marL="342900" indent="-342900" algn="just">
              <a:buAutoNum type="arabicPeriod"/>
            </a:pPr>
            <a:r>
              <a:rPr lang="it-IT" dirty="0">
                <a:solidFill>
                  <a:srgbClr val="002060"/>
                </a:solidFill>
                <a:latin typeface="Comic Sans MS" pitchFamily="66" charset="0"/>
              </a:rPr>
              <a:t> la seconda (la “quota B”) , invece, è determinata con nuovi criteri per gli anni di contribuzione maturati dopo il 1^ gennaio 1993</a:t>
            </a:r>
            <a:r>
              <a:rPr lang="it-IT" dirty="0">
                <a:latin typeface="Comic Sans MS" pitchFamily="66" charset="0"/>
              </a:rPr>
              <a:t>. </a:t>
            </a:r>
          </a:p>
        </p:txBody>
      </p:sp>
      <p:sp>
        <p:nvSpPr>
          <p:cNvPr id="5" name="Rettangolo arrotondato 4"/>
          <p:cNvSpPr/>
          <p:nvPr/>
        </p:nvSpPr>
        <p:spPr>
          <a:xfrm>
            <a:off x="1992314" y="1"/>
            <a:ext cx="8207375" cy="792163"/>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a:defRPr/>
            </a:pPr>
            <a:r>
              <a:rPr lang="it-IT" sz="3200" b="1" dirty="0">
                <a:solidFill>
                  <a:srgbClr val="002060"/>
                </a:solidFill>
              </a:rPr>
              <a:t>La pensione nel sistema retributivo</a:t>
            </a:r>
          </a:p>
        </p:txBody>
      </p:sp>
      <p:sp>
        <p:nvSpPr>
          <p:cNvPr id="6" name="Rettangolo 5"/>
          <p:cNvSpPr/>
          <p:nvPr/>
        </p:nvSpPr>
        <p:spPr>
          <a:xfrm>
            <a:off x="4367809" y="884620"/>
            <a:ext cx="4301177" cy="461665"/>
          </a:xfrm>
          <a:prstGeom prst="rect">
            <a:avLst/>
          </a:prstGeom>
        </p:spPr>
        <p:txBody>
          <a:bodyPr wrap="none">
            <a:spAutoFit/>
          </a:bodyPr>
          <a:lstStyle/>
          <a:p>
            <a:r>
              <a:rPr lang="it-IT" sz="2400" dirty="0">
                <a:solidFill>
                  <a:srgbClr val="FF0000"/>
                </a:solidFill>
                <a:latin typeface="Comic Sans MS" pitchFamily="66" charset="0"/>
              </a:rPr>
              <a:t>La retribuzione pensionabile </a:t>
            </a:r>
          </a:p>
        </p:txBody>
      </p:sp>
    </p:spTree>
    <p:extLst>
      <p:ext uri="{BB962C8B-B14F-4D97-AF65-F5344CB8AC3E}">
        <p14:creationId xmlns:p14="http://schemas.microsoft.com/office/powerpoint/2010/main" xmlns="" val="1928852101"/>
      </p:ext>
    </p:extLst>
  </p:cSld>
  <p:clrMapOvr>
    <a:masterClrMapping/>
  </p:clrMapOvr>
  <p:transition spd="slow">
    <p:randomBar dir="vert"/>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tangolo 3"/>
          <p:cNvSpPr/>
          <p:nvPr/>
        </p:nvSpPr>
        <p:spPr>
          <a:xfrm>
            <a:off x="1846760" y="2132857"/>
            <a:ext cx="8352928" cy="3693319"/>
          </a:xfrm>
          <a:prstGeom prst="rect">
            <a:avLst/>
          </a:prstGeom>
        </p:spPr>
        <p:txBody>
          <a:bodyPr wrap="square">
            <a:spAutoFit/>
          </a:bodyPr>
          <a:lstStyle/>
          <a:p>
            <a:pPr algn="just"/>
            <a:r>
              <a:rPr lang="it-IT" dirty="0">
                <a:solidFill>
                  <a:srgbClr val="002060"/>
                </a:solidFill>
                <a:latin typeface="Comic Sans MS" pitchFamily="66" charset="0"/>
              </a:rPr>
              <a:t>Per il calcolo della quota “A” :</a:t>
            </a:r>
          </a:p>
          <a:p>
            <a:pPr algn="just"/>
            <a:r>
              <a:rPr lang="it-IT" dirty="0">
                <a:solidFill>
                  <a:srgbClr val="002060"/>
                </a:solidFill>
                <a:latin typeface="Comic Sans MS" pitchFamily="66" charset="0"/>
              </a:rPr>
              <a:t>-retribuzione pensionabile si considerano gli stipendi degli ultimi 5 anni di lavoro antecedenti il pensionamento. </a:t>
            </a:r>
          </a:p>
          <a:p>
            <a:pPr algn="just"/>
            <a:endParaRPr lang="it-IT" dirty="0">
              <a:solidFill>
                <a:srgbClr val="002060"/>
              </a:solidFill>
              <a:latin typeface="Comic Sans MS" pitchFamily="66" charset="0"/>
            </a:endParaRPr>
          </a:p>
          <a:p>
            <a:pPr algn="just"/>
            <a:r>
              <a:rPr lang="it-IT" dirty="0">
                <a:solidFill>
                  <a:srgbClr val="002060"/>
                </a:solidFill>
                <a:latin typeface="Comic Sans MS" pitchFamily="66" charset="0"/>
              </a:rPr>
              <a:t>Per il calcolo della quota “ B”</a:t>
            </a:r>
          </a:p>
          <a:p>
            <a:pPr algn="just"/>
            <a:r>
              <a:rPr lang="it-IT" dirty="0">
                <a:solidFill>
                  <a:srgbClr val="002060"/>
                </a:solidFill>
                <a:latin typeface="Comic Sans MS" pitchFamily="66" charset="0"/>
              </a:rPr>
              <a:t>-  retribuzione da prendere a base per il calcolo è pari alla media delle ultime 260 settimane di lavoro più il 50 per cento delle settimane che intercorrono tra il 1^ gennaio 1993 e il 31 dicembre 1995 più, ancora, il 66,66 per cento delle settimane di contribuzione accreditate dal 1°gennaio 1996 e fino alla decorrenza della pensione fino ad un massimo di 520 settimane, pari a 10 anni di contributi. In pratica per chi va in pensione quest’anno ed ha lavorato nell’ultimo periodo ininterrottamente la quota B è determinata sugli ultimi 10 anni di stipendio.</a:t>
            </a:r>
          </a:p>
        </p:txBody>
      </p:sp>
      <p:sp>
        <p:nvSpPr>
          <p:cNvPr id="5" name="Rettangolo arrotondato 4"/>
          <p:cNvSpPr/>
          <p:nvPr/>
        </p:nvSpPr>
        <p:spPr>
          <a:xfrm>
            <a:off x="1992314" y="548681"/>
            <a:ext cx="8207375" cy="792163"/>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a:defRPr/>
            </a:pPr>
            <a:r>
              <a:rPr lang="it-IT" sz="3200" b="1" dirty="0">
                <a:solidFill>
                  <a:srgbClr val="002060"/>
                </a:solidFill>
              </a:rPr>
              <a:t>La pensione nel sistema retributivo</a:t>
            </a:r>
          </a:p>
        </p:txBody>
      </p:sp>
      <p:sp>
        <p:nvSpPr>
          <p:cNvPr id="6" name="Rettangolo 5"/>
          <p:cNvSpPr/>
          <p:nvPr/>
        </p:nvSpPr>
        <p:spPr>
          <a:xfrm>
            <a:off x="4367809" y="1577118"/>
            <a:ext cx="4301177" cy="461665"/>
          </a:xfrm>
          <a:prstGeom prst="rect">
            <a:avLst/>
          </a:prstGeom>
        </p:spPr>
        <p:txBody>
          <a:bodyPr wrap="none">
            <a:spAutoFit/>
          </a:bodyPr>
          <a:lstStyle/>
          <a:p>
            <a:r>
              <a:rPr lang="it-IT" sz="2400" dirty="0">
                <a:solidFill>
                  <a:srgbClr val="FF0000"/>
                </a:solidFill>
                <a:latin typeface="Comic Sans MS" pitchFamily="66" charset="0"/>
              </a:rPr>
              <a:t>La retribuzione pensionabile </a:t>
            </a:r>
          </a:p>
        </p:txBody>
      </p:sp>
    </p:spTree>
    <p:extLst>
      <p:ext uri="{BB962C8B-B14F-4D97-AF65-F5344CB8AC3E}">
        <p14:creationId xmlns:p14="http://schemas.microsoft.com/office/powerpoint/2010/main" xmlns="" val="1681554609"/>
      </p:ext>
    </p:extLst>
  </p:cSld>
  <p:clrMapOvr>
    <a:masterClrMapping/>
  </p:clrMapOvr>
  <p:transition spd="slow">
    <p:randomBar dir="vert"/>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981200" y="260648"/>
            <a:ext cx="8229600" cy="940966"/>
          </a:xfrm>
        </p:spPr>
        <p:style>
          <a:lnRef idx="1">
            <a:schemeClr val="accent1"/>
          </a:lnRef>
          <a:fillRef idx="2">
            <a:schemeClr val="accent1"/>
          </a:fillRef>
          <a:effectRef idx="1">
            <a:schemeClr val="accent1"/>
          </a:effectRef>
          <a:fontRef idx="minor">
            <a:schemeClr val="dk1"/>
          </a:fontRef>
        </p:style>
        <p:txBody>
          <a:bodyPr>
            <a:normAutofit fontScale="90000"/>
          </a:bodyPr>
          <a:lstStyle/>
          <a:p>
            <a:r>
              <a:rPr lang="it-IT" sz="4000" dirty="0">
                <a:solidFill>
                  <a:srgbClr val="002060"/>
                </a:solidFill>
                <a:latin typeface="Comic Sans MS" pitchFamily="66" charset="0"/>
              </a:rPr>
              <a:t>Inps messaggio 1130/2016</a:t>
            </a:r>
          </a:p>
        </p:txBody>
      </p:sp>
      <p:sp>
        <p:nvSpPr>
          <p:cNvPr id="4" name="Rettangolo 3"/>
          <p:cNvSpPr/>
          <p:nvPr/>
        </p:nvSpPr>
        <p:spPr>
          <a:xfrm>
            <a:off x="1981200" y="1417638"/>
            <a:ext cx="8003232" cy="1600438"/>
          </a:xfrm>
          <a:prstGeom prst="rect">
            <a:avLst/>
          </a:prstGeom>
        </p:spPr>
        <p:txBody>
          <a:bodyPr wrap="square">
            <a:spAutoFit/>
          </a:bodyPr>
          <a:lstStyle/>
          <a:p>
            <a:pPr algn="ctr"/>
            <a:r>
              <a:rPr lang="it-IT" sz="2000" u="sng" dirty="0">
                <a:solidFill>
                  <a:srgbClr val="FF0000"/>
                </a:solidFill>
                <a:latin typeface="Comic Sans MS" pitchFamily="66" charset="0"/>
              </a:rPr>
              <a:t>Coefficienti di rivalutazione delle retribuzioni</a:t>
            </a:r>
            <a:r>
              <a:rPr lang="it-IT" sz="2000" dirty="0">
                <a:solidFill>
                  <a:srgbClr val="FF0000"/>
                </a:solidFill>
                <a:latin typeface="Comic Sans MS" pitchFamily="66" charset="0"/>
              </a:rPr>
              <a:t>:</a:t>
            </a:r>
          </a:p>
          <a:p>
            <a:pPr algn="ctr"/>
            <a:r>
              <a:rPr lang="it-IT" sz="2000" dirty="0">
                <a:solidFill>
                  <a:srgbClr val="002060"/>
                </a:solidFill>
                <a:latin typeface="Comic Sans MS" pitchFamily="66" charset="0"/>
              </a:rPr>
              <a:t> </a:t>
            </a:r>
            <a:r>
              <a:rPr lang="it-IT" sz="2000" i="1" dirty="0">
                <a:solidFill>
                  <a:srgbClr val="002060"/>
                </a:solidFill>
                <a:latin typeface="Comic Sans MS" pitchFamily="66" charset="0"/>
              </a:rPr>
              <a:t>valori che consentono di determinare, la media delle retribuzioni pensionabili percepite ai fini del calcolo delle quota degli assegni che sono ancora soggette al sistema di calcolo retributivo</a:t>
            </a:r>
            <a:r>
              <a:rPr lang="it-IT" sz="2000" dirty="0">
                <a:solidFill>
                  <a:srgbClr val="002060"/>
                </a:solidFill>
                <a:latin typeface="Comic Sans MS" pitchFamily="66" charset="0"/>
              </a:rPr>
              <a:t>.</a:t>
            </a:r>
            <a:r>
              <a:rPr lang="it-IT" dirty="0"/>
              <a:t/>
            </a:r>
            <a:br>
              <a:rPr lang="it-IT" dirty="0"/>
            </a:br>
            <a:endParaRPr lang="it-IT" dirty="0"/>
          </a:p>
        </p:txBody>
      </p:sp>
      <p:sp>
        <p:nvSpPr>
          <p:cNvPr id="7" name="Rettangolo 6"/>
          <p:cNvSpPr/>
          <p:nvPr/>
        </p:nvSpPr>
        <p:spPr>
          <a:xfrm>
            <a:off x="1775520" y="2708921"/>
            <a:ext cx="8640960" cy="3139321"/>
          </a:xfrm>
          <a:prstGeom prst="rect">
            <a:avLst/>
          </a:prstGeom>
        </p:spPr>
        <p:txBody>
          <a:bodyPr wrap="square">
            <a:spAutoFit/>
          </a:bodyPr>
          <a:lstStyle/>
          <a:p>
            <a:pPr algn="just"/>
            <a:r>
              <a:rPr lang="it-IT" dirty="0">
                <a:solidFill>
                  <a:srgbClr val="002060"/>
                </a:solidFill>
                <a:latin typeface="Comic Sans MS" pitchFamily="66" charset="0"/>
              </a:rPr>
              <a:t>l calcolo retributivo (soppresso dal 1° gennaio 2012 ) continua ad essere utilizzato per determinare le quote dell'assegno riferite ai periodi precedenti cioè per quei lavoratori in possesso di anzianità contributiva al </a:t>
            </a:r>
            <a:r>
              <a:rPr lang="it-IT" b="1" dirty="0">
                <a:solidFill>
                  <a:srgbClr val="002060"/>
                </a:solidFill>
                <a:latin typeface="Comic Sans MS" pitchFamily="66" charset="0"/>
              </a:rPr>
              <a:t>31 dicembre 1995</a:t>
            </a:r>
            <a:r>
              <a:rPr lang="it-IT" dirty="0">
                <a:solidFill>
                  <a:srgbClr val="002060"/>
                </a:solidFill>
                <a:latin typeface="Comic Sans MS" pitchFamily="66" charset="0"/>
              </a:rPr>
              <a:t>.</a:t>
            </a:r>
          </a:p>
          <a:p>
            <a:pPr algn="just"/>
            <a:r>
              <a:rPr lang="it-IT" dirty="0">
                <a:solidFill>
                  <a:srgbClr val="002060"/>
                </a:solidFill>
                <a:latin typeface="Comic Sans MS" pitchFamily="66" charset="0"/>
              </a:rPr>
              <a:t>Si basa su Due elementi:</a:t>
            </a:r>
          </a:p>
          <a:p>
            <a:pPr algn="just"/>
            <a:r>
              <a:rPr lang="it-IT" dirty="0">
                <a:solidFill>
                  <a:srgbClr val="002060"/>
                </a:solidFill>
                <a:latin typeface="Comic Sans MS" pitchFamily="66" charset="0"/>
              </a:rPr>
              <a:t>1) Il numero degli anni di contribuzione unito alla media delle retribuzioni lorde aggiornate e riferite all'ultimo periodo di attività lavorativa.</a:t>
            </a:r>
            <a:br>
              <a:rPr lang="it-IT" dirty="0">
                <a:solidFill>
                  <a:srgbClr val="002060"/>
                </a:solidFill>
                <a:latin typeface="Comic Sans MS" pitchFamily="66" charset="0"/>
              </a:rPr>
            </a:br>
            <a:r>
              <a:rPr lang="it-IT" dirty="0">
                <a:solidFill>
                  <a:srgbClr val="002060"/>
                </a:solidFill>
                <a:latin typeface="Comic Sans MS" pitchFamily="66" charset="0"/>
              </a:rPr>
              <a:t>L'ammontare della </a:t>
            </a:r>
            <a:r>
              <a:rPr lang="it-IT" b="1" dirty="0">
                <a:solidFill>
                  <a:srgbClr val="002060"/>
                </a:solidFill>
                <a:latin typeface="Comic Sans MS" pitchFamily="66" charset="0"/>
              </a:rPr>
              <a:t>prestazione pensionistica è pari al 2%</a:t>
            </a:r>
            <a:r>
              <a:rPr lang="it-IT" dirty="0">
                <a:solidFill>
                  <a:srgbClr val="002060"/>
                </a:solidFill>
                <a:latin typeface="Comic Sans MS" pitchFamily="66" charset="0"/>
              </a:rPr>
              <a:t> del reddito pensionabile per ogni anno di contribuzione: con 25 anni di contributi si ha diritto al 50% della media degli ultimi stipendi, con 35 anni di contributi si ha diritto al 70% sino a raggiungere l'80% con 40 anni di contribuzione. </a:t>
            </a:r>
            <a:r>
              <a:rPr lang="it-IT" dirty="0">
                <a:latin typeface="Comic Sans MS" pitchFamily="66" charset="0"/>
              </a:rPr>
              <a:t> </a:t>
            </a:r>
            <a:endParaRPr lang="it-IT" dirty="0"/>
          </a:p>
        </p:txBody>
      </p:sp>
    </p:spTree>
    <p:extLst>
      <p:ext uri="{BB962C8B-B14F-4D97-AF65-F5344CB8AC3E}">
        <p14:creationId xmlns:p14="http://schemas.microsoft.com/office/powerpoint/2010/main" xmlns="" val="802724032"/>
      </p:ext>
    </p:extLst>
  </p:cSld>
  <p:clrMapOvr>
    <a:masterClrMapping/>
  </p:clrMapOvr>
  <p:transition spd="slow">
    <p:randomBar dir="vert"/>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3" name="Rectangle 1"/>
          <p:cNvSpPr>
            <a:spLocks noChangeArrowheads="1"/>
          </p:cNvSpPr>
          <p:nvPr/>
        </p:nvSpPr>
        <p:spPr bwMode="auto">
          <a:xfrm>
            <a:off x="7608168" y="530098"/>
            <a:ext cx="2843808" cy="5262979"/>
          </a:xfrm>
          <a:prstGeom prst="rect">
            <a:avLst/>
          </a:prstGeom>
          <a:noFill/>
          <a:ln w="9525">
            <a:noFill/>
            <a:miter lim="800000"/>
            <a:headEnd/>
            <a:tailEnd/>
          </a:ln>
          <a:effectLst>
            <a:prstShdw prst="shdw17" dist="17961" dir="2700000">
              <a:schemeClr val="accent1">
                <a:gamma/>
                <a:shade val="60000"/>
                <a:invGamma/>
              </a:schemeClr>
            </a:prstShdw>
          </a:effectLst>
        </p:spPr>
        <p:txBody>
          <a:bodyPr vert="horz" wrap="square" lIns="91440" tIns="45720" rIns="91440" bIns="45720" numCol="1" anchor="ctr" anchorCtr="0" compatLnSpc="1">
            <a:prstTxWarp prst="textNoShape">
              <a:avLst/>
            </a:prstTxWarp>
            <a:spAutoFit/>
          </a:bodyPr>
          <a:lstStyle/>
          <a:p>
            <a:pPr algn="just" defTabSz="457200" eaLnBrk="0" fontAlgn="base" hangingPunct="0">
              <a:spcBef>
                <a:spcPct val="0"/>
              </a:spcBef>
              <a:spcAft>
                <a:spcPct val="0"/>
              </a:spcAft>
            </a:pPr>
            <a:r>
              <a:rPr lang="it-IT" sz="1400" dirty="0">
                <a:solidFill>
                  <a:srgbClr val="002060"/>
                </a:solidFill>
                <a:latin typeface="Comic Sans MS" pitchFamily="66" charset="0"/>
                <a:ea typeface="Times New Roman" pitchFamily="18" charset="0"/>
                <a:cs typeface="Arial" pitchFamily="34" charset="0"/>
              </a:rPr>
              <a:t>La rendita è costituita dalla somma di due distinte quote, la</a:t>
            </a:r>
            <a:r>
              <a:rPr lang="it-IT" sz="1400" dirty="0">
                <a:solidFill>
                  <a:srgbClr val="000000"/>
                </a:solidFill>
                <a:latin typeface="Comic Sans MS" pitchFamily="66" charset="0"/>
                <a:ea typeface="Times New Roman" pitchFamily="18" charset="0"/>
                <a:cs typeface="Arial" pitchFamily="34" charset="0"/>
              </a:rPr>
              <a:t> </a:t>
            </a:r>
            <a:r>
              <a:rPr lang="it-IT" sz="1400" dirty="0">
                <a:solidFill>
                  <a:srgbClr val="FF7808"/>
                </a:solidFill>
                <a:latin typeface="Comic Sans MS" pitchFamily="66" charset="0"/>
                <a:ea typeface="Times New Roman" pitchFamily="18" charset="0"/>
                <a:cs typeface="Arial" pitchFamily="34" charset="0"/>
              </a:rPr>
              <a:t>quota A</a:t>
            </a:r>
            <a:r>
              <a:rPr lang="it-IT" sz="1400" dirty="0">
                <a:solidFill>
                  <a:srgbClr val="000000"/>
                </a:solidFill>
                <a:latin typeface="Comic Sans MS" pitchFamily="66" charset="0"/>
                <a:ea typeface="Times New Roman" pitchFamily="18" charset="0"/>
                <a:cs typeface="Arial" pitchFamily="34" charset="0"/>
              </a:rPr>
              <a:t> </a:t>
            </a:r>
            <a:r>
              <a:rPr lang="it-IT" sz="1400" dirty="0">
                <a:solidFill>
                  <a:srgbClr val="002060"/>
                </a:solidFill>
                <a:latin typeface="Comic Sans MS" pitchFamily="66" charset="0"/>
                <a:ea typeface="Times New Roman" pitchFamily="18" charset="0"/>
                <a:cs typeface="Arial" pitchFamily="34" charset="0"/>
              </a:rPr>
              <a:t>e la quota B. La prima corrisponde all'importo relativo alle anzianità contributive maturate fino al </a:t>
            </a:r>
            <a:r>
              <a:rPr lang="it-IT" sz="1400" b="1" dirty="0">
                <a:solidFill>
                  <a:srgbClr val="002060"/>
                </a:solidFill>
                <a:latin typeface="Comic Sans MS" pitchFamily="66" charset="0"/>
                <a:ea typeface="Times New Roman" pitchFamily="18" charset="0"/>
                <a:cs typeface="Arial" pitchFamily="34" charset="0"/>
              </a:rPr>
              <a:t>31 dicembre 1992</a:t>
            </a:r>
            <a:r>
              <a:rPr lang="it-IT" sz="1400" dirty="0">
                <a:solidFill>
                  <a:srgbClr val="002060"/>
                </a:solidFill>
                <a:latin typeface="Comic Sans MS" pitchFamily="66" charset="0"/>
                <a:ea typeface="Times New Roman" pitchFamily="18" charset="0"/>
                <a:cs typeface="Arial" pitchFamily="34" charset="0"/>
              </a:rPr>
              <a:t>; l'altra, la B, si riferisce alle anzianità acquisite dal 1° gennaio 1993 sino al 31 dicembre 2011 (per chi può vantare almeno 18 anni di contributi al 31 dicembre 1995) oppure sino al 31 dicembre 1995 (per chi vanta meno di 18 anni di contributi alla predetta data). La base pensionabile della</a:t>
            </a:r>
            <a:r>
              <a:rPr lang="it-IT" sz="1400" dirty="0">
                <a:solidFill>
                  <a:srgbClr val="000000"/>
                </a:solidFill>
                <a:latin typeface="Comic Sans MS" pitchFamily="66" charset="0"/>
                <a:ea typeface="Times New Roman" pitchFamily="18" charset="0"/>
                <a:cs typeface="Arial" pitchFamily="34" charset="0"/>
              </a:rPr>
              <a:t> </a:t>
            </a:r>
            <a:r>
              <a:rPr lang="it-IT" sz="1400" b="1" dirty="0">
                <a:solidFill>
                  <a:srgbClr val="FF7808"/>
                </a:solidFill>
                <a:latin typeface="Comic Sans MS" pitchFamily="66" charset="0"/>
                <a:ea typeface="Times New Roman" pitchFamily="18" charset="0"/>
                <a:cs typeface="Arial" pitchFamily="34" charset="0"/>
              </a:rPr>
              <a:t>quota A</a:t>
            </a:r>
            <a:r>
              <a:rPr lang="it-IT" sz="1400" dirty="0">
                <a:solidFill>
                  <a:srgbClr val="000000"/>
                </a:solidFill>
                <a:latin typeface="Comic Sans MS" pitchFamily="66" charset="0"/>
                <a:ea typeface="Times New Roman" pitchFamily="18" charset="0"/>
                <a:cs typeface="Arial" pitchFamily="34" charset="0"/>
              </a:rPr>
              <a:t> </a:t>
            </a:r>
            <a:r>
              <a:rPr lang="it-IT" sz="1400" dirty="0">
                <a:solidFill>
                  <a:srgbClr val="002060"/>
                </a:solidFill>
                <a:latin typeface="Comic Sans MS" pitchFamily="66" charset="0"/>
                <a:ea typeface="Times New Roman" pitchFamily="18" charset="0"/>
                <a:cs typeface="Arial" pitchFamily="34" charset="0"/>
              </a:rPr>
              <a:t>è costituita dalla media degli stipendi degli </a:t>
            </a:r>
            <a:r>
              <a:rPr lang="it-IT" sz="1400" b="1" dirty="0">
                <a:solidFill>
                  <a:srgbClr val="002060"/>
                </a:solidFill>
                <a:latin typeface="Comic Sans MS" pitchFamily="66" charset="0"/>
                <a:ea typeface="Times New Roman" pitchFamily="18" charset="0"/>
                <a:cs typeface="Arial" pitchFamily="34" charset="0"/>
              </a:rPr>
              <a:t>ultimi 5 anni</a:t>
            </a:r>
            <a:r>
              <a:rPr lang="it-IT" sz="1400" dirty="0">
                <a:solidFill>
                  <a:srgbClr val="002060"/>
                </a:solidFill>
                <a:latin typeface="Comic Sans MS" pitchFamily="66" charset="0"/>
                <a:ea typeface="Times New Roman" pitchFamily="18" charset="0"/>
                <a:cs typeface="Arial" pitchFamily="34" charset="0"/>
              </a:rPr>
              <a:t> che precedono la decorrenza della pensione. La base pensionabile della </a:t>
            </a:r>
            <a:r>
              <a:rPr lang="it-IT" sz="1400" b="1" dirty="0">
                <a:solidFill>
                  <a:srgbClr val="002060"/>
                </a:solidFill>
                <a:latin typeface="Comic Sans MS" pitchFamily="66" charset="0"/>
                <a:ea typeface="Times New Roman" pitchFamily="18" charset="0"/>
                <a:cs typeface="Arial" pitchFamily="34" charset="0"/>
              </a:rPr>
              <a:t>quota B</a:t>
            </a:r>
            <a:r>
              <a:rPr lang="it-IT" sz="1400" dirty="0">
                <a:solidFill>
                  <a:srgbClr val="002060"/>
                </a:solidFill>
                <a:latin typeface="Comic Sans MS" pitchFamily="66" charset="0"/>
                <a:ea typeface="Times New Roman" pitchFamily="18" charset="0"/>
                <a:cs typeface="Arial" pitchFamily="34" charset="0"/>
              </a:rPr>
              <a:t> si determina invece dalla media annua delle retribuzioni degli </a:t>
            </a:r>
            <a:r>
              <a:rPr lang="it-IT" sz="1400" b="1" dirty="0">
                <a:solidFill>
                  <a:srgbClr val="002060"/>
                </a:solidFill>
                <a:latin typeface="Comic Sans MS" pitchFamily="66" charset="0"/>
                <a:ea typeface="Times New Roman" pitchFamily="18" charset="0"/>
                <a:cs typeface="Arial" pitchFamily="34" charset="0"/>
              </a:rPr>
              <a:t>ultimi 10 anni.</a:t>
            </a:r>
            <a:endParaRPr lang="it-IT" sz="2000" dirty="0">
              <a:solidFill>
                <a:srgbClr val="002060"/>
              </a:solidFill>
              <a:latin typeface="Comic Sans MS" pitchFamily="66" charset="0"/>
            </a:endParaRPr>
          </a:p>
        </p:txBody>
      </p:sp>
      <p:pic>
        <p:nvPicPr>
          <p:cNvPr id="2" name="Immagine 1"/>
          <p:cNvPicPr>
            <a:picLocks noChangeAspect="1"/>
          </p:cNvPicPr>
          <p:nvPr/>
        </p:nvPicPr>
        <p:blipFill>
          <a:blip r:embed="rId2"/>
          <a:stretch>
            <a:fillRect/>
          </a:stretch>
        </p:blipFill>
        <p:spPr>
          <a:xfrm>
            <a:off x="1847528" y="404664"/>
            <a:ext cx="5358464" cy="4902110"/>
          </a:xfrm>
          <a:prstGeom prst="rect">
            <a:avLst/>
          </a:prstGeom>
        </p:spPr>
      </p:pic>
    </p:spTree>
    <p:extLst>
      <p:ext uri="{BB962C8B-B14F-4D97-AF65-F5344CB8AC3E}">
        <p14:creationId xmlns:p14="http://schemas.microsoft.com/office/powerpoint/2010/main" xmlns="" val="3071645187"/>
      </p:ext>
    </p:extLst>
  </p:cSld>
  <p:clrMapOvr>
    <a:masterClrMapping/>
  </p:clrMapOvr>
  <p:transition spd="slow">
    <p:randomBar dir="vert"/>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tangolo 3"/>
          <p:cNvSpPr/>
          <p:nvPr/>
        </p:nvSpPr>
        <p:spPr>
          <a:xfrm>
            <a:off x="1991544" y="335846"/>
            <a:ext cx="8496944" cy="1077218"/>
          </a:xfrm>
          <a:prstGeom prst="rect">
            <a:avLst/>
          </a:prstGeom>
        </p:spPr>
        <p:txBody>
          <a:bodyPr wrap="square">
            <a:spAutoFit/>
          </a:bodyPr>
          <a:lstStyle/>
          <a:p>
            <a:r>
              <a:rPr lang="it-IT" sz="1600" dirty="0">
                <a:solidFill>
                  <a:srgbClr val="002060"/>
                </a:solidFill>
                <a:latin typeface="Comic Sans MS" pitchFamily="66" charset="0"/>
              </a:rPr>
              <a:t>Tuttavia gli importi impiegati per il conteggio non sono quelli effettivamente incassati nella busta paga dal lavoratore ma sono quelli </a:t>
            </a:r>
            <a:r>
              <a:rPr lang="it-IT" sz="1600" b="1" dirty="0">
                <a:solidFill>
                  <a:srgbClr val="002060"/>
                </a:solidFill>
                <a:latin typeface="Comic Sans MS" pitchFamily="66" charset="0"/>
              </a:rPr>
              <a:t>rivalutati tenendo conto dell'inflazione</a:t>
            </a:r>
            <a:r>
              <a:rPr lang="it-IT" sz="1600" dirty="0">
                <a:solidFill>
                  <a:srgbClr val="002060"/>
                </a:solidFill>
                <a:latin typeface="Comic Sans MS" pitchFamily="66" charset="0"/>
              </a:rPr>
              <a:t> ed escludendo l'anno di decorrenza e quello immediatamente precedente. </a:t>
            </a:r>
            <a:r>
              <a:rPr lang="it-IT" sz="1600" dirty="0">
                <a:latin typeface="Comic Sans MS" pitchFamily="66" charset="0"/>
              </a:rPr>
              <a:t/>
            </a:r>
            <a:br>
              <a:rPr lang="it-IT" sz="1600" dirty="0">
                <a:latin typeface="Comic Sans MS" pitchFamily="66" charset="0"/>
              </a:rPr>
            </a:br>
            <a:endParaRPr lang="it-IT" sz="1600" dirty="0">
              <a:latin typeface="Comic Sans MS" pitchFamily="66" charset="0"/>
            </a:endParaRPr>
          </a:p>
        </p:txBody>
      </p:sp>
      <p:sp>
        <p:nvSpPr>
          <p:cNvPr id="5" name="Rettangolo 4"/>
          <p:cNvSpPr/>
          <p:nvPr/>
        </p:nvSpPr>
        <p:spPr>
          <a:xfrm>
            <a:off x="6610884" y="1413065"/>
            <a:ext cx="3877605" cy="2031325"/>
          </a:xfrm>
          <a:prstGeom prst="rect">
            <a:avLst/>
          </a:prstGeom>
        </p:spPr>
        <p:txBody>
          <a:bodyPr wrap="square">
            <a:spAutoFit/>
          </a:bodyPr>
          <a:lstStyle/>
          <a:p>
            <a:pPr algn="ctr"/>
            <a:r>
              <a:rPr lang="it-IT" sz="1400" dirty="0">
                <a:solidFill>
                  <a:srgbClr val="002060"/>
                </a:solidFill>
                <a:latin typeface="Comic Sans MS" pitchFamily="66" charset="0"/>
              </a:rPr>
              <a:t>Per esempio:  uno stipendio di 30mila euro nel 2014 in pensione ne vale un </a:t>
            </a:r>
            <a:r>
              <a:rPr lang="it-IT" sz="1400" dirty="0" err="1">
                <a:solidFill>
                  <a:srgbClr val="002060"/>
                </a:solidFill>
                <a:latin typeface="Comic Sans MS" pitchFamily="66" charset="0"/>
              </a:rPr>
              <a:t>pò</a:t>
            </a:r>
            <a:r>
              <a:rPr lang="it-IT" sz="1400" dirty="0">
                <a:solidFill>
                  <a:srgbClr val="002060"/>
                </a:solidFill>
                <a:latin typeface="Comic Sans MS" pitchFamily="66" charset="0"/>
              </a:rPr>
              <a:t> di più quando deve essere riferito alla quota A o alla quota B di pensione. La discesa del tasso di inflazione, tuttavia, in questi ultimi anni ha compresso fortemente il potere di rivalutazione del suddetto meccanismo determinando un ulteriore impoverimento degli assegni.</a:t>
            </a:r>
            <a:endParaRPr lang="it-IT" sz="1400" dirty="0">
              <a:solidFill>
                <a:srgbClr val="002060"/>
              </a:solidFill>
            </a:endParaRPr>
          </a:p>
        </p:txBody>
      </p:sp>
      <p:sp>
        <p:nvSpPr>
          <p:cNvPr id="7" name="Rettangolo 6"/>
          <p:cNvSpPr/>
          <p:nvPr/>
        </p:nvSpPr>
        <p:spPr>
          <a:xfrm>
            <a:off x="6622760" y="3454505"/>
            <a:ext cx="3888432" cy="3077766"/>
          </a:xfrm>
          <a:prstGeom prst="rect">
            <a:avLst/>
          </a:prstGeom>
        </p:spPr>
        <p:txBody>
          <a:bodyPr wrap="square">
            <a:spAutoFit/>
          </a:bodyPr>
          <a:lstStyle/>
          <a:p>
            <a:pPr algn="ctr"/>
            <a:r>
              <a:rPr lang="it-IT" sz="1400" dirty="0">
                <a:solidFill>
                  <a:srgbClr val="002060"/>
                </a:solidFill>
                <a:latin typeface="Comic Sans MS" pitchFamily="66" charset="0"/>
              </a:rPr>
              <a:t>Per le pensioni con de­correnza dal 2012, il calcolo della rendita deve tener conto, oltre alle due fette di pensione calcolata con il metodo retributivo, anche di una ulteriore quota (C), riferita all'anzianità acqui­sita successivamente al 31 dicembre 2011 per tutti co­loro che potevano contare su 18 anni di versamenti al 31 dicembre 1995, i quali avevano in precedenza be­neficiato del solo criterio retributivo.</a:t>
            </a:r>
          </a:p>
          <a:p>
            <a:r>
              <a:rPr lang="it-IT" dirty="0">
                <a:solidFill>
                  <a:srgbClr val="002060"/>
                </a:solidFill>
              </a:rPr>
              <a:t/>
            </a:r>
            <a:br>
              <a:rPr lang="it-IT" dirty="0">
                <a:solidFill>
                  <a:srgbClr val="002060"/>
                </a:solidFill>
              </a:rPr>
            </a:br>
            <a:r>
              <a:rPr lang="it-IT" dirty="0"/>
              <a:t/>
            </a:r>
            <a:br>
              <a:rPr lang="it-IT" dirty="0"/>
            </a:br>
            <a:endParaRPr lang="it-IT" dirty="0"/>
          </a:p>
        </p:txBody>
      </p:sp>
      <p:pic>
        <p:nvPicPr>
          <p:cNvPr id="2" name="Immagine 1"/>
          <p:cNvPicPr>
            <a:picLocks noChangeAspect="1"/>
          </p:cNvPicPr>
          <p:nvPr/>
        </p:nvPicPr>
        <p:blipFill>
          <a:blip r:embed="rId2"/>
          <a:stretch>
            <a:fillRect/>
          </a:stretch>
        </p:blipFill>
        <p:spPr>
          <a:xfrm>
            <a:off x="1703512" y="1108539"/>
            <a:ext cx="4697866" cy="3729235"/>
          </a:xfrm>
          <a:prstGeom prst="rect">
            <a:avLst/>
          </a:prstGeom>
        </p:spPr>
      </p:pic>
      <p:pic>
        <p:nvPicPr>
          <p:cNvPr id="3" name="Immagine 2"/>
          <p:cNvPicPr>
            <a:picLocks noChangeAspect="1"/>
          </p:cNvPicPr>
          <p:nvPr/>
        </p:nvPicPr>
        <p:blipFill>
          <a:blip r:embed="rId3"/>
          <a:stretch>
            <a:fillRect/>
          </a:stretch>
        </p:blipFill>
        <p:spPr>
          <a:xfrm>
            <a:off x="1524001" y="4869160"/>
            <a:ext cx="4967285" cy="864422"/>
          </a:xfrm>
          <a:prstGeom prst="rect">
            <a:avLst/>
          </a:prstGeom>
        </p:spPr>
      </p:pic>
    </p:spTree>
    <p:extLst>
      <p:ext uri="{BB962C8B-B14F-4D97-AF65-F5344CB8AC3E}">
        <p14:creationId xmlns:p14="http://schemas.microsoft.com/office/powerpoint/2010/main" xmlns="" val="4231775387"/>
      </p:ext>
    </p:extLst>
  </p:cSld>
  <p:clrMapOvr>
    <a:masterClrMapping/>
  </p:clrMapOvr>
  <p:transition spd="slow">
    <p:randomBar dir="vert"/>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981200" y="274638"/>
            <a:ext cx="8229600" cy="1426170"/>
          </a:xfrm>
        </p:spPr>
        <p:style>
          <a:lnRef idx="1">
            <a:schemeClr val="accent1"/>
          </a:lnRef>
          <a:fillRef idx="2">
            <a:schemeClr val="accent1"/>
          </a:fillRef>
          <a:effectRef idx="1">
            <a:schemeClr val="accent1"/>
          </a:effectRef>
          <a:fontRef idx="minor">
            <a:schemeClr val="dk1"/>
          </a:fontRef>
        </p:style>
        <p:txBody>
          <a:bodyPr>
            <a:normAutofit fontScale="90000"/>
          </a:bodyPr>
          <a:lstStyle/>
          <a:p>
            <a:r>
              <a:rPr lang="it-IT" dirty="0"/>
              <a:t/>
            </a:r>
            <a:br>
              <a:rPr lang="it-IT" dirty="0"/>
            </a:br>
            <a:r>
              <a:rPr lang="it-IT" dirty="0"/>
              <a:t/>
            </a:r>
            <a:br>
              <a:rPr lang="it-IT" dirty="0"/>
            </a:br>
            <a:r>
              <a:rPr lang="it-IT" dirty="0">
                <a:latin typeface="Comic Sans MS" pitchFamily="66" charset="0"/>
              </a:rPr>
              <a:t>Quota pensione soggetta al retributivo nel 2018</a:t>
            </a:r>
            <a:r>
              <a:rPr lang="it-IT" dirty="0"/>
              <a:t/>
            </a:r>
            <a:br>
              <a:rPr lang="it-IT" dirty="0"/>
            </a:br>
            <a:r>
              <a:rPr lang="it-IT" dirty="0"/>
              <a:t/>
            </a:r>
            <a:br>
              <a:rPr lang="it-IT" dirty="0"/>
            </a:br>
            <a:endParaRPr lang="it-IT" dirty="0"/>
          </a:p>
        </p:txBody>
      </p:sp>
      <p:sp>
        <p:nvSpPr>
          <p:cNvPr id="4" name="Rettangolo 3"/>
          <p:cNvSpPr/>
          <p:nvPr/>
        </p:nvSpPr>
        <p:spPr>
          <a:xfrm>
            <a:off x="1981200" y="2708921"/>
            <a:ext cx="8229600" cy="2492990"/>
          </a:xfrm>
          <a:prstGeom prst="rect">
            <a:avLst/>
          </a:prstGeom>
        </p:spPr>
        <p:txBody>
          <a:bodyPr wrap="square">
            <a:spAutoFit/>
          </a:bodyPr>
          <a:lstStyle/>
          <a:p>
            <a:pPr algn="ctr"/>
            <a:r>
              <a:rPr lang="it-IT" sz="2000" dirty="0">
                <a:solidFill>
                  <a:srgbClr val="002060"/>
                </a:solidFill>
                <a:latin typeface="Comic Sans MS" pitchFamily="66" charset="0"/>
              </a:rPr>
              <a:t>Criterio che riconosce il</a:t>
            </a:r>
            <a:r>
              <a:rPr lang="it-IT" sz="2000" b="1" dirty="0">
                <a:solidFill>
                  <a:srgbClr val="002060"/>
                </a:solidFill>
                <a:latin typeface="Comic Sans MS" pitchFamily="66" charset="0"/>
              </a:rPr>
              <a:t> 2% di pensione</a:t>
            </a:r>
            <a:r>
              <a:rPr lang="it-IT" sz="2000" dirty="0">
                <a:solidFill>
                  <a:srgbClr val="002060"/>
                </a:solidFill>
                <a:latin typeface="Comic Sans MS" pitchFamily="66" charset="0"/>
              </a:rPr>
              <a:t> (fino al massimo dell'80% con 40 anni di contributi) per ogni anno di versamento contributivo sui redditi fino a </a:t>
            </a:r>
            <a:r>
              <a:rPr lang="it-IT" sz="2000" b="1" dirty="0">
                <a:solidFill>
                  <a:srgbClr val="002060"/>
                </a:solidFill>
                <a:latin typeface="Comic Sans MS" pitchFamily="66" charset="0"/>
              </a:rPr>
              <a:t>46.630,00</a:t>
            </a:r>
            <a:r>
              <a:rPr lang="it-IT" sz="2000" dirty="0">
                <a:solidFill>
                  <a:srgbClr val="002060"/>
                </a:solidFill>
                <a:latin typeface="Comic Sans MS" pitchFamily="66" charset="0"/>
              </a:rPr>
              <a:t> euro lordi (valore 2018 come individuati nella </a:t>
            </a:r>
            <a:r>
              <a:rPr lang="it-IT" sz="2000" u="sng" dirty="0">
                <a:solidFill>
                  <a:srgbClr val="002060"/>
                </a:solidFill>
                <a:latin typeface="Comic Sans MS" pitchFamily="66" charset="0"/>
              </a:rPr>
              <a:t>Circolare Inps 186/2017</a:t>
            </a:r>
            <a:r>
              <a:rPr lang="it-IT" sz="2000" dirty="0">
                <a:solidFill>
                  <a:srgbClr val="002060"/>
                </a:solidFill>
                <a:latin typeface="Comic Sans MS" pitchFamily="66" charset="0"/>
              </a:rPr>
              <a:t>) e aliquote che lentamente decrescono sulle quote superiori. </a:t>
            </a:r>
          </a:p>
          <a:p>
            <a:pPr algn="ctr"/>
            <a:r>
              <a:rPr lang="it-IT" sz="2000" dirty="0">
                <a:solidFill>
                  <a:srgbClr val="002060"/>
                </a:solidFill>
                <a:latin typeface="Comic Sans MS" pitchFamily="66" charset="0"/>
              </a:rPr>
              <a:t>I valori a ben vedere sono gli stessi dello scorso anno. </a:t>
            </a:r>
            <a:r>
              <a:rPr lang="it-IT" sz="2000" dirty="0"/>
              <a:t/>
            </a:r>
            <a:br>
              <a:rPr lang="it-IT" sz="2000" dirty="0"/>
            </a:br>
            <a:r>
              <a:rPr lang="it-IT" dirty="0"/>
              <a:t/>
            </a:r>
            <a:br>
              <a:rPr lang="it-IT" dirty="0"/>
            </a:br>
            <a:endParaRPr lang="it-IT" dirty="0"/>
          </a:p>
        </p:txBody>
      </p:sp>
    </p:spTree>
    <p:extLst>
      <p:ext uri="{BB962C8B-B14F-4D97-AF65-F5344CB8AC3E}">
        <p14:creationId xmlns:p14="http://schemas.microsoft.com/office/powerpoint/2010/main" xmlns="" val="965811353"/>
      </p:ext>
    </p:extLst>
  </p:cSld>
  <p:clrMapOvr>
    <a:masterClrMapping/>
  </p:clrMapOvr>
  <p:transition spd="slow">
    <p:randomBar dir="vert"/>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ttangolo 6"/>
          <p:cNvSpPr/>
          <p:nvPr/>
        </p:nvSpPr>
        <p:spPr>
          <a:xfrm>
            <a:off x="1740024" y="332657"/>
            <a:ext cx="3563888" cy="6155531"/>
          </a:xfrm>
          <a:prstGeom prst="rect">
            <a:avLst/>
          </a:prstGeom>
        </p:spPr>
        <p:txBody>
          <a:bodyPr wrap="square">
            <a:spAutoFit/>
          </a:bodyPr>
          <a:lstStyle/>
          <a:p>
            <a:pPr algn="ctr"/>
            <a:r>
              <a:rPr lang="it-IT" sz="2000" b="1" dirty="0"/>
              <a:t> </a:t>
            </a:r>
            <a:r>
              <a:rPr lang="it-IT" sz="2000" b="1" dirty="0">
                <a:solidFill>
                  <a:srgbClr val="FF0000"/>
                </a:solidFill>
                <a:latin typeface="Comic Sans MS" pitchFamily="66" charset="0"/>
              </a:rPr>
              <a:t>Il sistema retributivo e </a:t>
            </a:r>
            <a:r>
              <a:rPr lang="it-IT" b="1" dirty="0">
                <a:solidFill>
                  <a:srgbClr val="FF0000"/>
                </a:solidFill>
                <a:latin typeface="Comic Sans MS" pitchFamily="66" charset="0"/>
              </a:rPr>
              <a:t>contributivo</a:t>
            </a:r>
            <a:r>
              <a:rPr lang="it-IT" sz="1600" dirty="0">
                <a:solidFill>
                  <a:srgbClr val="FF0000"/>
                </a:solidFill>
                <a:latin typeface="Comic Sans MS" pitchFamily="66" charset="0"/>
              </a:rPr>
              <a:t> </a:t>
            </a:r>
          </a:p>
          <a:p>
            <a:pPr algn="just"/>
            <a:r>
              <a:rPr lang="it-IT" sz="1600" dirty="0">
                <a:solidFill>
                  <a:srgbClr val="002060"/>
                </a:solidFill>
                <a:latin typeface="Comic Sans MS" pitchFamily="66" charset="0"/>
              </a:rPr>
              <a:t>ES: lavoratore che esce quest'anno con 42 anni e 10 mesi di contributi (</a:t>
            </a:r>
            <a:r>
              <a:rPr lang="it-IT" sz="1600" u="sng" dirty="0">
                <a:solidFill>
                  <a:srgbClr val="002060"/>
                </a:solidFill>
                <a:latin typeface="Comic Sans MS" pitchFamily="66" charset="0"/>
              </a:rPr>
              <a:t>pensione anticipata</a:t>
            </a:r>
            <a:r>
              <a:rPr lang="it-IT" sz="1600" dirty="0">
                <a:solidFill>
                  <a:srgbClr val="002060"/>
                </a:solidFill>
                <a:latin typeface="Comic Sans MS" pitchFamily="66" charset="0"/>
              </a:rPr>
              <a:t>, avendo iniziato a versare contributi dal 1973.</a:t>
            </a:r>
          </a:p>
          <a:p>
            <a:pPr algn="just"/>
            <a:r>
              <a:rPr lang="it-IT" sz="1600" dirty="0">
                <a:solidFill>
                  <a:srgbClr val="002060"/>
                </a:solidFill>
                <a:latin typeface="Comic Sans MS" pitchFamily="66" charset="0"/>
              </a:rPr>
              <a:t> E quindi entro l'anno 1995 possa vantare </a:t>
            </a:r>
            <a:r>
              <a:rPr lang="it-IT" sz="1600" dirty="0" err="1">
                <a:solidFill>
                  <a:srgbClr val="002060"/>
                </a:solidFill>
                <a:latin typeface="Comic Sans MS" pitchFamily="66" charset="0"/>
              </a:rPr>
              <a:t>piu'</a:t>
            </a:r>
            <a:r>
              <a:rPr lang="it-IT" sz="1600" dirty="0">
                <a:solidFill>
                  <a:srgbClr val="002060"/>
                </a:solidFill>
                <a:latin typeface="Comic Sans MS" pitchFamily="66" charset="0"/>
              </a:rPr>
              <a:t> di 18 anni di versamenti e pertanto mantenere il diritto al calcolo retributivo più favorevole fino al 2011, anno in cui il Dl 201/2011 lo ha abolito definitivamente per tutti i lavoratori.</a:t>
            </a:r>
          </a:p>
          <a:p>
            <a:pPr algn="just"/>
            <a:r>
              <a:rPr lang="it-IT" sz="1600" dirty="0">
                <a:solidFill>
                  <a:srgbClr val="002060"/>
                </a:solidFill>
                <a:latin typeface="Comic Sans MS" pitchFamily="66" charset="0"/>
              </a:rPr>
              <a:t>In base alla normativa attuale la pensione viene calcolata dall'Inps nel seguente modo: a) metodo retributivo per l'arco temporale 1973 - 2011; b) metodo contributivo per gli anni 2012-2016 salvo ricalcolo ex c. 707.</a:t>
            </a:r>
          </a:p>
          <a:p>
            <a:r>
              <a:rPr lang="it-IT" dirty="0"/>
              <a:t/>
            </a:r>
            <a:br>
              <a:rPr lang="it-IT" dirty="0"/>
            </a:br>
            <a:endParaRPr lang="it-IT" dirty="0"/>
          </a:p>
        </p:txBody>
      </p:sp>
      <p:pic>
        <p:nvPicPr>
          <p:cNvPr id="3" name="Immagine 2">
            <a:extLst>
              <a:ext uri="{FF2B5EF4-FFF2-40B4-BE49-F238E27FC236}">
                <a16:creationId xmlns="" xmlns:a16="http://schemas.microsoft.com/office/drawing/2014/main" id="{6A0CB421-09B7-406F-A0D8-04013ED462C7}"/>
              </a:ext>
            </a:extLst>
          </p:cNvPr>
          <p:cNvPicPr>
            <a:picLocks noChangeAspect="1"/>
          </p:cNvPicPr>
          <p:nvPr/>
        </p:nvPicPr>
        <p:blipFill>
          <a:blip r:embed="rId2"/>
          <a:stretch>
            <a:fillRect/>
          </a:stretch>
        </p:blipFill>
        <p:spPr>
          <a:xfrm>
            <a:off x="5409386" y="1480738"/>
            <a:ext cx="6782614" cy="3775587"/>
          </a:xfrm>
          <a:prstGeom prst="rect">
            <a:avLst/>
          </a:prstGeom>
        </p:spPr>
      </p:pic>
    </p:spTree>
    <p:extLst>
      <p:ext uri="{BB962C8B-B14F-4D97-AF65-F5344CB8AC3E}">
        <p14:creationId xmlns:p14="http://schemas.microsoft.com/office/powerpoint/2010/main" xmlns="" val="2302525223"/>
      </p:ext>
    </p:extLst>
  </p:cSld>
  <p:clrMapOvr>
    <a:masterClrMapping/>
  </p:clrMapOvr>
  <p:transition spd="slow">
    <p:randomBar dir="vert"/>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tangolo 3"/>
          <p:cNvSpPr/>
          <p:nvPr/>
        </p:nvSpPr>
        <p:spPr>
          <a:xfrm>
            <a:off x="1847528" y="332656"/>
            <a:ext cx="8424936" cy="5909310"/>
          </a:xfrm>
          <a:prstGeom prst="rect">
            <a:avLst/>
          </a:prstGeom>
        </p:spPr>
        <p:txBody>
          <a:bodyPr wrap="square">
            <a:spAutoFit/>
          </a:bodyPr>
          <a:lstStyle/>
          <a:p>
            <a:pPr algn="just"/>
            <a:r>
              <a:rPr lang="it-IT" dirty="0">
                <a:solidFill>
                  <a:srgbClr val="002060"/>
                </a:solidFill>
                <a:latin typeface="Comic Sans MS" pitchFamily="66" charset="0"/>
              </a:rPr>
              <a:t>I rendimenti indicati in tabella si applicano solo sulle retribuzioni o redditi del periodo 1973 – 2011 .</a:t>
            </a:r>
          </a:p>
          <a:p>
            <a:pPr algn="just"/>
            <a:r>
              <a:rPr lang="it-IT" dirty="0">
                <a:solidFill>
                  <a:srgbClr val="002060"/>
                </a:solidFill>
                <a:latin typeface="Comic Sans MS" pitchFamily="66" charset="0"/>
              </a:rPr>
              <a:t>Sulle retribuzioni degli anni successivi:applicazione il metodo contributivo, in base al quale l'assegno viene determinato non più sulle retribuzioni percepite ma sui contributi versati, e quindi nella maggioranza dei casi darà luogo ad una prestazione inferiore.</a:t>
            </a:r>
          </a:p>
          <a:p>
            <a:pPr algn="just"/>
            <a:endParaRPr lang="it-IT" dirty="0">
              <a:solidFill>
                <a:srgbClr val="002060"/>
              </a:solidFill>
              <a:latin typeface="Comic Sans MS" pitchFamily="66" charset="0"/>
            </a:endParaRPr>
          </a:p>
          <a:p>
            <a:pPr algn="just"/>
            <a:r>
              <a:rPr lang="it-IT" dirty="0">
                <a:solidFill>
                  <a:srgbClr val="002060"/>
                </a:solidFill>
                <a:latin typeface="Comic Sans MS" pitchFamily="66" charset="0"/>
              </a:rPr>
              <a:t>Nell'ambito degli anni soggetti al retributivo bisogna distinguere </a:t>
            </a:r>
            <a:r>
              <a:rPr lang="it-IT" b="1" dirty="0">
                <a:solidFill>
                  <a:srgbClr val="002060"/>
                </a:solidFill>
                <a:latin typeface="Comic Sans MS" pitchFamily="66" charset="0"/>
              </a:rPr>
              <a:t>due sotto-periodi</a:t>
            </a:r>
            <a:r>
              <a:rPr lang="it-IT" dirty="0">
                <a:solidFill>
                  <a:srgbClr val="002060"/>
                </a:solidFill>
                <a:latin typeface="Comic Sans MS" pitchFamily="66" charset="0"/>
              </a:rPr>
              <a:t>: </a:t>
            </a:r>
          </a:p>
          <a:p>
            <a:pPr marL="342900" indent="-342900" algn="just">
              <a:buAutoNum type="arabicParenR"/>
            </a:pPr>
            <a:r>
              <a:rPr lang="it-IT" dirty="0">
                <a:solidFill>
                  <a:srgbClr val="002060"/>
                </a:solidFill>
                <a:latin typeface="Comic Sans MS" pitchFamily="66" charset="0"/>
              </a:rPr>
              <a:t>gli anni anteriori al 1992; </a:t>
            </a:r>
          </a:p>
          <a:p>
            <a:pPr marL="342900" indent="-342900" algn="just">
              <a:buAutoNum type="arabicParenR"/>
            </a:pPr>
            <a:r>
              <a:rPr lang="it-IT" dirty="0">
                <a:solidFill>
                  <a:srgbClr val="002060"/>
                </a:solidFill>
                <a:latin typeface="Comic Sans MS" pitchFamily="66" charset="0"/>
              </a:rPr>
              <a:t>gli anni successivi intercorrenti tra il 1993 e il 2011.</a:t>
            </a:r>
          </a:p>
          <a:p>
            <a:pPr marL="342900" indent="-342900" algn="just"/>
            <a:endParaRPr lang="it-IT" dirty="0">
              <a:solidFill>
                <a:srgbClr val="002060"/>
              </a:solidFill>
              <a:latin typeface="Comic Sans MS" pitchFamily="66" charset="0"/>
            </a:endParaRPr>
          </a:p>
          <a:p>
            <a:pPr marL="342900" indent="-342900" algn="just"/>
            <a:r>
              <a:rPr lang="it-IT" dirty="0">
                <a:solidFill>
                  <a:srgbClr val="002060"/>
                </a:solidFill>
                <a:latin typeface="Comic Sans MS" pitchFamily="66" charset="0"/>
              </a:rPr>
              <a:t> Nel primo periodo temporale sono quattro le fasce di reddito su cui si articolano le </a:t>
            </a:r>
            <a:r>
              <a:rPr lang="it-IT" b="1" dirty="0">
                <a:solidFill>
                  <a:srgbClr val="002060"/>
                </a:solidFill>
                <a:latin typeface="Comic Sans MS" pitchFamily="66" charset="0"/>
              </a:rPr>
              <a:t>aliquote di rendimento</a:t>
            </a:r>
            <a:r>
              <a:rPr lang="it-IT" dirty="0">
                <a:solidFill>
                  <a:srgbClr val="002060"/>
                </a:solidFill>
                <a:latin typeface="Comic Sans MS" pitchFamily="66" charset="0"/>
              </a:rPr>
              <a:t>: vanno dal 2% (sui redditi fino a 46.123 euro lordi annui) fino all'1% (calcolato sulle quote di reddito superiori a 76.564,18 euro). </a:t>
            </a:r>
          </a:p>
          <a:p>
            <a:pPr marL="342900" indent="-342900" algn="just"/>
            <a:r>
              <a:rPr lang="it-IT" dirty="0">
                <a:solidFill>
                  <a:srgbClr val="002060"/>
                </a:solidFill>
                <a:latin typeface="Comic Sans MS" pitchFamily="66" charset="0"/>
              </a:rPr>
              <a:t>Nel secondo periodo temporale le fasce diventano cinque e le aliquote sono </a:t>
            </a:r>
            <a:r>
              <a:rPr lang="it-IT" dirty="0" err="1">
                <a:solidFill>
                  <a:srgbClr val="002060"/>
                </a:solidFill>
                <a:latin typeface="Comic Sans MS" pitchFamily="66" charset="0"/>
              </a:rPr>
              <a:t>piu'</a:t>
            </a:r>
            <a:r>
              <a:rPr lang="it-IT" dirty="0">
                <a:solidFill>
                  <a:srgbClr val="002060"/>
                </a:solidFill>
                <a:latin typeface="Comic Sans MS" pitchFamily="66" charset="0"/>
              </a:rPr>
              <a:t> basse arrivando anche a 0,90% annuo per le quote di retribuzione eccedenti i 87.633,70 euro.</a:t>
            </a:r>
          </a:p>
          <a:p>
            <a:r>
              <a:rPr lang="it-IT" dirty="0"/>
              <a:t/>
            </a:r>
            <a:br>
              <a:rPr lang="it-IT" dirty="0"/>
            </a:br>
            <a:endParaRPr lang="it-IT" dirty="0"/>
          </a:p>
        </p:txBody>
      </p:sp>
    </p:spTree>
    <p:extLst>
      <p:ext uri="{BB962C8B-B14F-4D97-AF65-F5344CB8AC3E}">
        <p14:creationId xmlns:p14="http://schemas.microsoft.com/office/powerpoint/2010/main" xmlns="" val="1841551147"/>
      </p:ext>
    </p:extLst>
  </p:cSld>
  <p:clrMapOvr>
    <a:masterClrMapping/>
  </p:clrMapOvr>
  <p:transition spd="slow">
    <p:randomBar dir="vert"/>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tangolo 3"/>
          <p:cNvSpPr/>
          <p:nvPr/>
        </p:nvSpPr>
        <p:spPr>
          <a:xfrm>
            <a:off x="1703512" y="476672"/>
            <a:ext cx="8352928" cy="5909310"/>
          </a:xfrm>
          <a:prstGeom prst="rect">
            <a:avLst/>
          </a:prstGeom>
        </p:spPr>
        <p:txBody>
          <a:bodyPr wrap="square">
            <a:spAutoFit/>
          </a:bodyPr>
          <a:lstStyle/>
          <a:p>
            <a:r>
              <a:rPr lang="it-IT" dirty="0">
                <a:solidFill>
                  <a:srgbClr val="002060"/>
                </a:solidFill>
              </a:rPr>
              <a:t>Per determinare la </a:t>
            </a:r>
            <a:r>
              <a:rPr lang="it-IT" b="1" u="sng" dirty="0">
                <a:solidFill>
                  <a:srgbClr val="FFC000"/>
                </a:solidFill>
              </a:rPr>
              <a:t>Quota A</a:t>
            </a:r>
            <a:r>
              <a:rPr lang="it-IT" dirty="0">
                <a:solidFill>
                  <a:srgbClr val="FFC000"/>
                </a:solidFill>
              </a:rPr>
              <a:t> </a:t>
            </a:r>
          </a:p>
          <a:p>
            <a:r>
              <a:rPr lang="it-IT" dirty="0">
                <a:solidFill>
                  <a:srgbClr val="002060"/>
                </a:solidFill>
              </a:rPr>
              <a:t>-  si prende come riferimento la </a:t>
            </a:r>
            <a:r>
              <a:rPr lang="it-IT" b="1" dirty="0">
                <a:solidFill>
                  <a:srgbClr val="002060"/>
                </a:solidFill>
              </a:rPr>
              <a:t>retribuzione media settimanale</a:t>
            </a:r>
            <a:r>
              <a:rPr lang="it-IT" dirty="0">
                <a:solidFill>
                  <a:srgbClr val="002060"/>
                </a:solidFill>
              </a:rPr>
              <a:t> degli ultimi </a:t>
            </a:r>
            <a:r>
              <a:rPr lang="it-IT" b="1" dirty="0">
                <a:solidFill>
                  <a:srgbClr val="002060"/>
                </a:solidFill>
              </a:rPr>
              <a:t>cinque anni</a:t>
            </a:r>
            <a:r>
              <a:rPr lang="it-IT" dirty="0">
                <a:solidFill>
                  <a:srgbClr val="002060"/>
                </a:solidFill>
              </a:rPr>
              <a:t> della carriera lavorativa (cioè dal 2011 al 2016, anno della cessazione); la si moltiplica per il numero di settimane lavorate sino al 31 dicembre 1992 e quindi si applica l'aliquota di rendimento corrispondente alla propria retribuzione (si veda tabella).</a:t>
            </a:r>
          </a:p>
          <a:p>
            <a:r>
              <a:rPr lang="it-IT" dirty="0">
                <a:solidFill>
                  <a:srgbClr val="002060"/>
                </a:solidFill>
              </a:rPr>
              <a:t>Per determinare la</a:t>
            </a:r>
            <a:r>
              <a:rPr lang="it-IT" dirty="0">
                <a:solidFill>
                  <a:srgbClr val="FFC000"/>
                </a:solidFill>
              </a:rPr>
              <a:t> </a:t>
            </a:r>
            <a:r>
              <a:rPr lang="it-IT" b="1" dirty="0">
                <a:solidFill>
                  <a:srgbClr val="FFC000"/>
                </a:solidFill>
              </a:rPr>
              <a:t>Quota B</a:t>
            </a:r>
            <a:r>
              <a:rPr lang="it-IT" dirty="0">
                <a:solidFill>
                  <a:srgbClr val="FFC000"/>
                </a:solidFill>
              </a:rPr>
              <a:t> </a:t>
            </a:r>
          </a:p>
          <a:p>
            <a:r>
              <a:rPr lang="it-IT" dirty="0">
                <a:solidFill>
                  <a:srgbClr val="002060"/>
                </a:solidFill>
              </a:rPr>
              <a:t>- di pensione si prende come riferimento la retribuzione media settimanale degli </a:t>
            </a:r>
            <a:r>
              <a:rPr lang="it-IT" b="1" dirty="0">
                <a:solidFill>
                  <a:srgbClr val="002060"/>
                </a:solidFill>
              </a:rPr>
              <a:t>ultimi dieci anni di lavoro</a:t>
            </a:r>
            <a:r>
              <a:rPr lang="it-IT" dirty="0">
                <a:solidFill>
                  <a:srgbClr val="002060"/>
                </a:solidFill>
              </a:rPr>
              <a:t>  (cioè dal 2006 al 2016); la si moltiplica per il numero di settimane lavorate tra il 1° gennaio 1993 ed il 31 dicembre 2011 (988 settimane) e quindi si applica l'aliquota di rendimento corrispondente alla propria retribuzione (si veda tabella).</a:t>
            </a:r>
          </a:p>
          <a:p>
            <a:endParaRPr lang="it-IT" dirty="0">
              <a:solidFill>
                <a:srgbClr val="002060"/>
              </a:solidFill>
            </a:endParaRPr>
          </a:p>
          <a:p>
            <a:r>
              <a:rPr lang="it-IT" dirty="0">
                <a:solidFill>
                  <a:srgbClr val="002060"/>
                </a:solidFill>
              </a:rPr>
              <a:t>La terza fetta di pensione, quella riguardante le anzianità maturate dopo il 2011, sarà determinata con il </a:t>
            </a:r>
            <a:r>
              <a:rPr lang="it-IT" b="1" u="sng" dirty="0">
                <a:solidFill>
                  <a:srgbClr val="FFC000"/>
                </a:solidFill>
              </a:rPr>
              <a:t>sistema contributivo</a:t>
            </a:r>
            <a:r>
              <a:rPr lang="it-IT" b="1" dirty="0">
                <a:solidFill>
                  <a:srgbClr val="FFC000"/>
                </a:solidFill>
              </a:rPr>
              <a:t>. </a:t>
            </a:r>
          </a:p>
          <a:p>
            <a:endParaRPr lang="it-IT" dirty="0">
              <a:solidFill>
                <a:srgbClr val="002060"/>
              </a:solidFill>
            </a:endParaRPr>
          </a:p>
          <a:p>
            <a:r>
              <a:rPr lang="it-IT" dirty="0">
                <a:solidFill>
                  <a:srgbClr val="002060"/>
                </a:solidFill>
              </a:rPr>
              <a:t>Un lavoratore nel sistema misto al 2011, avrà una pensione suddivisa in tre quote: la prima va dal 1973 al 1992, la seconda dal 1993 al 2011, la terza dal 2012 al 2016.</a:t>
            </a:r>
          </a:p>
          <a:p>
            <a:r>
              <a:rPr lang="it-IT" dirty="0"/>
              <a:t/>
            </a:r>
            <a:br>
              <a:rPr lang="it-IT" dirty="0"/>
            </a:br>
            <a:r>
              <a:rPr lang="it-IT" dirty="0"/>
              <a:t/>
            </a:r>
            <a:br>
              <a:rPr lang="it-IT" dirty="0"/>
            </a:br>
            <a:endParaRPr lang="it-IT" dirty="0"/>
          </a:p>
        </p:txBody>
      </p:sp>
    </p:spTree>
    <p:extLst>
      <p:ext uri="{BB962C8B-B14F-4D97-AF65-F5344CB8AC3E}">
        <p14:creationId xmlns:p14="http://schemas.microsoft.com/office/powerpoint/2010/main" xmlns="" val="3769913865"/>
      </p:ext>
    </p:extLst>
  </p:cSld>
  <p:clrMapOvr>
    <a:masterClrMapping/>
  </p:clrMapOvr>
  <p:transition spd="slow">
    <p:randomBar dir="vert"/>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ttangolo 2"/>
          <p:cNvSpPr/>
          <p:nvPr/>
        </p:nvSpPr>
        <p:spPr>
          <a:xfrm>
            <a:off x="4223792" y="6287016"/>
            <a:ext cx="4104218" cy="584775"/>
          </a:xfrm>
          <a:prstGeom prst="rect">
            <a:avLst/>
          </a:prstGeom>
          <a:noFill/>
        </p:spPr>
        <p:txBody>
          <a:bodyPr wrap="square" lIns="91440" tIns="45720" rIns="91440" bIns="45720">
            <a:spAutoFit/>
          </a:bodyPr>
          <a:lstStyle/>
          <a:p>
            <a:pPr algn="ctr"/>
            <a:r>
              <a:rPr lang="it-IT" sz="3200" dirty="0">
                <a:ln w="0"/>
                <a:solidFill>
                  <a:schemeClr val="accent1"/>
                </a:solidFill>
                <a:effectLst>
                  <a:outerShdw blurRad="38100" dist="25400" dir="5400000" algn="ctr" rotWithShape="0">
                    <a:srgbClr val="6E747A">
                      <a:alpha val="43000"/>
                    </a:srgbClr>
                  </a:outerShdw>
                </a:effectLst>
              </a:rPr>
              <a:t>Circ. Inps 186/2017</a:t>
            </a:r>
          </a:p>
        </p:txBody>
      </p:sp>
      <p:pic>
        <p:nvPicPr>
          <p:cNvPr id="2" name="Immagine 1">
            <a:extLst>
              <a:ext uri="{FF2B5EF4-FFF2-40B4-BE49-F238E27FC236}">
                <a16:creationId xmlns="" xmlns:a16="http://schemas.microsoft.com/office/drawing/2014/main" id="{2BAECDBA-6FA0-484D-BB9B-5E14DFB6D119}"/>
              </a:ext>
            </a:extLst>
          </p:cNvPr>
          <p:cNvPicPr>
            <a:picLocks noChangeAspect="1"/>
          </p:cNvPicPr>
          <p:nvPr/>
        </p:nvPicPr>
        <p:blipFill>
          <a:blip r:embed="rId2"/>
          <a:stretch>
            <a:fillRect/>
          </a:stretch>
        </p:blipFill>
        <p:spPr>
          <a:xfrm>
            <a:off x="1042758" y="0"/>
            <a:ext cx="9594217" cy="5648266"/>
          </a:xfrm>
          <a:prstGeom prst="rect">
            <a:avLst/>
          </a:prstGeom>
        </p:spPr>
      </p:pic>
    </p:spTree>
    <p:extLst>
      <p:ext uri="{BB962C8B-B14F-4D97-AF65-F5344CB8AC3E}">
        <p14:creationId xmlns:p14="http://schemas.microsoft.com/office/powerpoint/2010/main" xmlns="" val="1830179533"/>
      </p:ext>
    </p:extLst>
  </p:cSld>
  <p:clrMapOvr>
    <a:masterClrMapping/>
  </p:clrMapOvr>
  <p:transition spd="slow">
    <p:randomBar dir="vert"/>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tangolo 3"/>
          <p:cNvSpPr/>
          <p:nvPr/>
        </p:nvSpPr>
        <p:spPr>
          <a:xfrm>
            <a:off x="4223792" y="6287016"/>
            <a:ext cx="4104218" cy="584775"/>
          </a:xfrm>
          <a:prstGeom prst="rect">
            <a:avLst/>
          </a:prstGeom>
          <a:noFill/>
        </p:spPr>
        <p:txBody>
          <a:bodyPr wrap="square" lIns="91440" tIns="45720" rIns="91440" bIns="45720">
            <a:spAutoFit/>
          </a:bodyPr>
          <a:lstStyle/>
          <a:p>
            <a:pPr algn="ctr"/>
            <a:r>
              <a:rPr lang="it-IT" sz="3200" dirty="0">
                <a:ln w="0"/>
                <a:solidFill>
                  <a:schemeClr val="accent1"/>
                </a:solidFill>
                <a:effectLst>
                  <a:outerShdw blurRad="38100" dist="25400" dir="5400000" algn="ctr" rotWithShape="0">
                    <a:srgbClr val="6E747A">
                      <a:alpha val="43000"/>
                    </a:srgbClr>
                  </a:outerShdw>
                </a:effectLst>
              </a:rPr>
              <a:t>Circ. Inps 186/2017</a:t>
            </a:r>
          </a:p>
        </p:txBody>
      </p:sp>
      <p:pic>
        <p:nvPicPr>
          <p:cNvPr id="3" name="Immagine 2">
            <a:extLst>
              <a:ext uri="{FF2B5EF4-FFF2-40B4-BE49-F238E27FC236}">
                <a16:creationId xmlns="" xmlns:a16="http://schemas.microsoft.com/office/drawing/2014/main" id="{CF1CE3ED-35F5-45A7-A228-B20A662C31CB}"/>
              </a:ext>
            </a:extLst>
          </p:cNvPr>
          <p:cNvPicPr>
            <a:picLocks noChangeAspect="1"/>
          </p:cNvPicPr>
          <p:nvPr/>
        </p:nvPicPr>
        <p:blipFill>
          <a:blip r:embed="rId2"/>
          <a:stretch>
            <a:fillRect/>
          </a:stretch>
        </p:blipFill>
        <p:spPr>
          <a:xfrm>
            <a:off x="2064659" y="550912"/>
            <a:ext cx="7718358" cy="5188226"/>
          </a:xfrm>
          <a:prstGeom prst="rect">
            <a:avLst/>
          </a:prstGeom>
        </p:spPr>
      </p:pic>
    </p:spTree>
    <p:extLst>
      <p:ext uri="{BB962C8B-B14F-4D97-AF65-F5344CB8AC3E}">
        <p14:creationId xmlns:p14="http://schemas.microsoft.com/office/powerpoint/2010/main" xmlns="" val="2988858232"/>
      </p:ext>
    </p:extLst>
  </p:cSld>
  <p:clrMapOvr>
    <a:masterClrMapping/>
  </p:clrMapOvr>
  <p:transition spd="slow">
    <p:randomBar dir="vert"/>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ttangolo arrotondato 11"/>
          <p:cNvSpPr/>
          <p:nvPr/>
        </p:nvSpPr>
        <p:spPr>
          <a:xfrm>
            <a:off x="1992314" y="260351"/>
            <a:ext cx="8207375" cy="792163"/>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a:defRPr/>
            </a:pPr>
            <a:r>
              <a:rPr lang="it-IT" sz="3200" b="1" dirty="0">
                <a:solidFill>
                  <a:srgbClr val="002060"/>
                </a:solidFill>
              </a:rPr>
              <a:t>La pensione nel Sistema retributivo</a:t>
            </a:r>
          </a:p>
        </p:txBody>
      </p:sp>
      <p:sp>
        <p:nvSpPr>
          <p:cNvPr id="40963" name="CasellaDiTesto 1"/>
          <p:cNvSpPr txBox="1">
            <a:spLocks noChangeArrowheads="1"/>
          </p:cNvSpPr>
          <p:nvPr/>
        </p:nvSpPr>
        <p:spPr bwMode="auto">
          <a:xfrm>
            <a:off x="1992314" y="1484314"/>
            <a:ext cx="8207375" cy="2031325"/>
          </a:xfrm>
          <a:prstGeom prst="rect">
            <a:avLst/>
          </a:prstGeom>
          <a:noFill/>
          <a:ln w="9525">
            <a:noFill/>
            <a:miter lim="800000"/>
            <a:headEnd/>
            <a:tailEnd/>
          </a:ln>
        </p:spPr>
        <p:txBody>
          <a:bodyPr wrap="square">
            <a:spAutoFit/>
          </a:bodyPr>
          <a:lstStyle/>
          <a:p>
            <a:pPr algn="ctr"/>
            <a:r>
              <a:rPr lang="it-IT" dirty="0">
                <a:solidFill>
                  <a:srgbClr val="002060"/>
                </a:solidFill>
                <a:latin typeface="Comic Sans MS" pitchFamily="66" charset="0"/>
              </a:rPr>
              <a:t>Considero massimo 2080 settimane contributive (ante c. 707)</a:t>
            </a:r>
          </a:p>
          <a:p>
            <a:pPr algn="just"/>
            <a:endParaRPr lang="it-IT" dirty="0">
              <a:solidFill>
                <a:srgbClr val="002060"/>
              </a:solidFill>
              <a:latin typeface="Comic Sans MS" pitchFamily="66" charset="0"/>
            </a:endParaRPr>
          </a:p>
          <a:p>
            <a:pPr algn="ctr"/>
            <a:r>
              <a:rPr lang="it-IT" dirty="0">
                <a:solidFill>
                  <a:srgbClr val="002060"/>
                </a:solidFill>
                <a:latin typeface="Comic Sans MS" pitchFamily="66" charset="0"/>
              </a:rPr>
              <a:t>Devo sapere quante settimane sono state versate entro il 31.12.1992 , quante dall’1.1.1993 al 31.12.1995 (misti) o fino alla fine della contribuzione (</a:t>
            </a:r>
            <a:r>
              <a:rPr lang="it-IT" dirty="0" err="1">
                <a:solidFill>
                  <a:srgbClr val="002060"/>
                </a:solidFill>
                <a:latin typeface="Comic Sans MS" pitchFamily="66" charset="0"/>
              </a:rPr>
              <a:t>retr</a:t>
            </a:r>
            <a:r>
              <a:rPr lang="it-IT" dirty="0">
                <a:solidFill>
                  <a:srgbClr val="002060"/>
                </a:solidFill>
                <a:latin typeface="Comic Sans MS" pitchFamily="66" charset="0"/>
              </a:rPr>
              <a:t>. puro).</a:t>
            </a:r>
          </a:p>
          <a:p>
            <a:pPr algn="just"/>
            <a:endParaRPr lang="it-IT" dirty="0">
              <a:solidFill>
                <a:srgbClr val="002060"/>
              </a:solidFill>
              <a:latin typeface="Comic Sans MS" pitchFamily="66" charset="0"/>
            </a:endParaRPr>
          </a:p>
          <a:p>
            <a:pPr algn="ctr"/>
            <a:r>
              <a:rPr lang="it-IT" dirty="0">
                <a:solidFill>
                  <a:srgbClr val="002060"/>
                </a:solidFill>
                <a:latin typeface="Comic Sans MS" pitchFamily="66" charset="0"/>
              </a:rPr>
              <a:t>Costruisco l’ossatura degli ultimi 5 anni di contribuzione e degli ultimi 10.</a:t>
            </a:r>
          </a:p>
        </p:txBody>
      </p:sp>
      <p:graphicFrame>
        <p:nvGraphicFramePr>
          <p:cNvPr id="3" name="Tabella 2"/>
          <p:cNvGraphicFramePr>
            <a:graphicFrameLocks noGrp="1"/>
          </p:cNvGraphicFramePr>
          <p:nvPr/>
        </p:nvGraphicFramePr>
        <p:xfrm>
          <a:off x="3048000" y="3515638"/>
          <a:ext cx="6096000" cy="2225040"/>
        </p:xfrm>
        <a:graphic>
          <a:graphicData uri="http://schemas.openxmlformats.org/drawingml/2006/table">
            <a:tbl>
              <a:tblPr firstRow="1" bandRow="1">
                <a:tableStyleId>{5C22544A-7EE6-4342-B048-85BDC9FD1C3A}</a:tableStyleId>
              </a:tblPr>
              <a:tblGrid>
                <a:gridCol w="3048000">
                  <a:extLst>
                    <a:ext uri="{9D8B030D-6E8A-4147-A177-3AD203B41FA5}">
                      <a16:colId xmlns="" xmlns:a16="http://schemas.microsoft.com/office/drawing/2014/main" val="899511577"/>
                    </a:ext>
                  </a:extLst>
                </a:gridCol>
                <a:gridCol w="3048000">
                  <a:extLst>
                    <a:ext uri="{9D8B030D-6E8A-4147-A177-3AD203B41FA5}">
                      <a16:colId xmlns="" xmlns:a16="http://schemas.microsoft.com/office/drawing/2014/main" val="3180016520"/>
                    </a:ext>
                  </a:extLst>
                </a:gridCol>
              </a:tblGrid>
              <a:tr h="370840">
                <a:tc>
                  <a:txBody>
                    <a:bodyPr/>
                    <a:lstStyle/>
                    <a:p>
                      <a:r>
                        <a:rPr lang="it-IT" dirty="0"/>
                        <a:t>Quota A</a:t>
                      </a:r>
                    </a:p>
                  </a:txBody>
                  <a:tcPr/>
                </a:tc>
                <a:tc>
                  <a:txBody>
                    <a:bodyPr/>
                    <a:lstStyle/>
                    <a:p>
                      <a:r>
                        <a:rPr lang="it-IT" dirty="0"/>
                        <a:t>Retribuzioni</a:t>
                      </a:r>
                    </a:p>
                  </a:txBody>
                  <a:tcPr/>
                </a:tc>
                <a:extLst>
                  <a:ext uri="{0D108BD9-81ED-4DB2-BD59-A6C34878D82A}">
                    <a16:rowId xmlns="" xmlns:a16="http://schemas.microsoft.com/office/drawing/2014/main" val="1402959837"/>
                  </a:ext>
                </a:extLst>
              </a:tr>
              <a:tr h="370840">
                <a:tc>
                  <a:txBody>
                    <a:bodyPr/>
                    <a:lstStyle/>
                    <a:p>
                      <a:r>
                        <a:rPr lang="it-IT" dirty="0"/>
                        <a:t>1988</a:t>
                      </a:r>
                    </a:p>
                  </a:txBody>
                  <a:tcPr/>
                </a:tc>
                <a:tc>
                  <a:txBody>
                    <a:bodyPr/>
                    <a:lstStyle/>
                    <a:p>
                      <a:r>
                        <a:rPr lang="it-IT" dirty="0"/>
                        <a:t>40.123</a:t>
                      </a:r>
                    </a:p>
                  </a:txBody>
                  <a:tcPr/>
                </a:tc>
                <a:extLst>
                  <a:ext uri="{0D108BD9-81ED-4DB2-BD59-A6C34878D82A}">
                    <a16:rowId xmlns="" xmlns:a16="http://schemas.microsoft.com/office/drawing/2014/main" val="3708697940"/>
                  </a:ext>
                </a:extLst>
              </a:tr>
              <a:tr h="370840">
                <a:tc>
                  <a:txBody>
                    <a:bodyPr/>
                    <a:lstStyle/>
                    <a:p>
                      <a:r>
                        <a:rPr lang="it-IT" dirty="0"/>
                        <a:t>1989</a:t>
                      </a:r>
                    </a:p>
                  </a:txBody>
                  <a:tcPr/>
                </a:tc>
                <a:tc>
                  <a:txBody>
                    <a:bodyPr/>
                    <a:lstStyle/>
                    <a:p>
                      <a:r>
                        <a:rPr lang="it-IT" dirty="0"/>
                        <a:t>42.233</a:t>
                      </a:r>
                    </a:p>
                  </a:txBody>
                  <a:tcPr/>
                </a:tc>
                <a:extLst>
                  <a:ext uri="{0D108BD9-81ED-4DB2-BD59-A6C34878D82A}">
                    <a16:rowId xmlns="" xmlns:a16="http://schemas.microsoft.com/office/drawing/2014/main" val="2174058749"/>
                  </a:ext>
                </a:extLst>
              </a:tr>
              <a:tr h="370840">
                <a:tc>
                  <a:txBody>
                    <a:bodyPr/>
                    <a:lstStyle/>
                    <a:p>
                      <a:r>
                        <a:rPr lang="it-IT" dirty="0"/>
                        <a:t>1990</a:t>
                      </a:r>
                    </a:p>
                  </a:txBody>
                  <a:tcPr/>
                </a:tc>
                <a:tc>
                  <a:txBody>
                    <a:bodyPr/>
                    <a:lstStyle/>
                    <a:p>
                      <a:r>
                        <a:rPr lang="it-IT" dirty="0"/>
                        <a:t>43.655</a:t>
                      </a:r>
                    </a:p>
                  </a:txBody>
                  <a:tcPr/>
                </a:tc>
                <a:extLst>
                  <a:ext uri="{0D108BD9-81ED-4DB2-BD59-A6C34878D82A}">
                    <a16:rowId xmlns="" xmlns:a16="http://schemas.microsoft.com/office/drawing/2014/main" val="1348527428"/>
                  </a:ext>
                </a:extLst>
              </a:tr>
              <a:tr h="370840">
                <a:tc>
                  <a:txBody>
                    <a:bodyPr/>
                    <a:lstStyle/>
                    <a:p>
                      <a:r>
                        <a:rPr lang="it-IT" dirty="0"/>
                        <a:t>1991</a:t>
                      </a:r>
                    </a:p>
                  </a:txBody>
                  <a:tcPr/>
                </a:tc>
                <a:tc>
                  <a:txBody>
                    <a:bodyPr/>
                    <a:lstStyle/>
                    <a:p>
                      <a:r>
                        <a:rPr lang="it-IT" dirty="0"/>
                        <a:t>44.101</a:t>
                      </a:r>
                    </a:p>
                  </a:txBody>
                  <a:tcPr/>
                </a:tc>
                <a:extLst>
                  <a:ext uri="{0D108BD9-81ED-4DB2-BD59-A6C34878D82A}">
                    <a16:rowId xmlns="" xmlns:a16="http://schemas.microsoft.com/office/drawing/2014/main" val="3762438770"/>
                  </a:ext>
                </a:extLst>
              </a:tr>
              <a:tr h="370840">
                <a:tc>
                  <a:txBody>
                    <a:bodyPr/>
                    <a:lstStyle/>
                    <a:p>
                      <a:r>
                        <a:rPr lang="it-IT" dirty="0"/>
                        <a:t>1992</a:t>
                      </a:r>
                    </a:p>
                  </a:txBody>
                  <a:tcPr/>
                </a:tc>
                <a:tc>
                  <a:txBody>
                    <a:bodyPr/>
                    <a:lstStyle/>
                    <a:p>
                      <a:r>
                        <a:rPr lang="it-IT" dirty="0"/>
                        <a:t>45.670</a:t>
                      </a:r>
                    </a:p>
                  </a:txBody>
                  <a:tcPr/>
                </a:tc>
                <a:extLst>
                  <a:ext uri="{0D108BD9-81ED-4DB2-BD59-A6C34878D82A}">
                    <a16:rowId xmlns="" xmlns:a16="http://schemas.microsoft.com/office/drawing/2014/main" val="3467243210"/>
                  </a:ext>
                </a:extLst>
              </a:tr>
            </a:tbl>
          </a:graphicData>
        </a:graphic>
      </p:graphicFrame>
    </p:spTree>
    <p:extLst>
      <p:ext uri="{BB962C8B-B14F-4D97-AF65-F5344CB8AC3E}">
        <p14:creationId xmlns:p14="http://schemas.microsoft.com/office/powerpoint/2010/main" xmlns="" val="1854255558"/>
      </p:ext>
    </p:extLst>
  </p:cSld>
  <p:clrMapOvr>
    <a:masterClrMapping/>
  </p:clrMapOvr>
  <p:transition spd="slow">
    <p:randomBar dir="vert"/>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ttangolo arrotondato 11"/>
          <p:cNvSpPr/>
          <p:nvPr/>
        </p:nvSpPr>
        <p:spPr>
          <a:xfrm>
            <a:off x="1992314" y="260351"/>
            <a:ext cx="8207375" cy="792163"/>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a:defRPr/>
            </a:pPr>
            <a:r>
              <a:rPr lang="it-IT" sz="3200" b="1" dirty="0">
                <a:solidFill>
                  <a:srgbClr val="002060"/>
                </a:solidFill>
              </a:rPr>
              <a:t>La pensione nel sistema retributivo</a:t>
            </a:r>
          </a:p>
        </p:txBody>
      </p:sp>
      <p:sp>
        <p:nvSpPr>
          <p:cNvPr id="40963" name="CasellaDiTesto 1"/>
          <p:cNvSpPr txBox="1">
            <a:spLocks noChangeArrowheads="1"/>
          </p:cNvSpPr>
          <p:nvPr/>
        </p:nvSpPr>
        <p:spPr bwMode="auto">
          <a:xfrm>
            <a:off x="1992314" y="1484313"/>
            <a:ext cx="8207375" cy="1477328"/>
          </a:xfrm>
          <a:prstGeom prst="rect">
            <a:avLst/>
          </a:prstGeom>
          <a:noFill/>
          <a:ln w="9525">
            <a:noFill/>
            <a:miter lim="800000"/>
            <a:headEnd/>
            <a:tailEnd/>
          </a:ln>
        </p:spPr>
        <p:txBody>
          <a:bodyPr wrap="square">
            <a:spAutoFit/>
          </a:bodyPr>
          <a:lstStyle/>
          <a:p>
            <a:pPr marL="285750" indent="-285750" algn="ctr">
              <a:buFont typeface="Arial" panose="020B0604020202020204" pitchFamily="34" charset="0"/>
              <a:buChar char="•"/>
            </a:pPr>
            <a:r>
              <a:rPr lang="it-IT" dirty="0">
                <a:solidFill>
                  <a:srgbClr val="002060"/>
                </a:solidFill>
                <a:latin typeface="Comic Sans MS" pitchFamily="66" charset="0"/>
              </a:rPr>
              <a:t>Rivaluto le annualità retributive (indici Istat)</a:t>
            </a:r>
          </a:p>
          <a:p>
            <a:pPr marL="285750" indent="-285750" algn="ctr">
              <a:buFont typeface="Arial" panose="020B0604020202020204" pitchFamily="34" charset="0"/>
              <a:buChar char="•"/>
            </a:pPr>
            <a:r>
              <a:rPr lang="it-IT" dirty="0">
                <a:solidFill>
                  <a:srgbClr val="002060"/>
                </a:solidFill>
                <a:latin typeface="Comic Sans MS" pitchFamily="66" charset="0"/>
              </a:rPr>
              <a:t>Costruisco le due medie (5 anni per quota a fino al 1992, 10 anni dal 92 al 95 per i ‘misti’, o ancora dal 95 al 2011 per i retr.vi ‘puri’</a:t>
            </a:r>
          </a:p>
          <a:p>
            <a:pPr marL="285750" indent="-285750" algn="ctr">
              <a:buFont typeface="Arial" panose="020B0604020202020204" pitchFamily="34" charset="0"/>
              <a:buChar char="•"/>
            </a:pPr>
            <a:r>
              <a:rPr lang="it-IT" dirty="0">
                <a:solidFill>
                  <a:srgbClr val="002060"/>
                </a:solidFill>
                <a:latin typeface="Comic Sans MS" pitchFamily="66" charset="0"/>
              </a:rPr>
              <a:t>Le distribuisco a seconda delle settimane storicizzate di contribuzione spalmandole sulle fasce di retr.ne pensionabile</a:t>
            </a:r>
          </a:p>
        </p:txBody>
      </p:sp>
      <p:graphicFrame>
        <p:nvGraphicFramePr>
          <p:cNvPr id="3" name="Tabella 2"/>
          <p:cNvGraphicFramePr>
            <a:graphicFrameLocks noGrp="1"/>
          </p:cNvGraphicFramePr>
          <p:nvPr/>
        </p:nvGraphicFramePr>
        <p:xfrm>
          <a:off x="3048000" y="3212976"/>
          <a:ext cx="6096000" cy="2225040"/>
        </p:xfrm>
        <a:graphic>
          <a:graphicData uri="http://schemas.openxmlformats.org/drawingml/2006/table">
            <a:tbl>
              <a:tblPr firstRow="1" bandRow="1">
                <a:tableStyleId>{5C22544A-7EE6-4342-B048-85BDC9FD1C3A}</a:tableStyleId>
              </a:tblPr>
              <a:tblGrid>
                <a:gridCol w="3048000">
                  <a:extLst>
                    <a:ext uri="{9D8B030D-6E8A-4147-A177-3AD203B41FA5}">
                      <a16:colId xmlns="" xmlns:a16="http://schemas.microsoft.com/office/drawing/2014/main" val="899511577"/>
                    </a:ext>
                  </a:extLst>
                </a:gridCol>
                <a:gridCol w="3048000">
                  <a:extLst>
                    <a:ext uri="{9D8B030D-6E8A-4147-A177-3AD203B41FA5}">
                      <a16:colId xmlns="" xmlns:a16="http://schemas.microsoft.com/office/drawing/2014/main" val="3180016520"/>
                    </a:ext>
                  </a:extLst>
                </a:gridCol>
              </a:tblGrid>
              <a:tr h="370840">
                <a:tc>
                  <a:txBody>
                    <a:bodyPr/>
                    <a:lstStyle/>
                    <a:p>
                      <a:r>
                        <a:rPr lang="it-IT" dirty="0"/>
                        <a:t>Quota A</a:t>
                      </a:r>
                    </a:p>
                  </a:txBody>
                  <a:tcPr/>
                </a:tc>
                <a:tc>
                  <a:txBody>
                    <a:bodyPr/>
                    <a:lstStyle/>
                    <a:p>
                      <a:r>
                        <a:rPr lang="it-IT" dirty="0"/>
                        <a:t>Retribuzioni</a:t>
                      </a:r>
                    </a:p>
                  </a:txBody>
                  <a:tcPr/>
                </a:tc>
                <a:extLst>
                  <a:ext uri="{0D108BD9-81ED-4DB2-BD59-A6C34878D82A}">
                    <a16:rowId xmlns="" xmlns:a16="http://schemas.microsoft.com/office/drawing/2014/main" val="1402959837"/>
                  </a:ext>
                </a:extLst>
              </a:tr>
              <a:tr h="370840">
                <a:tc>
                  <a:txBody>
                    <a:bodyPr/>
                    <a:lstStyle/>
                    <a:p>
                      <a:r>
                        <a:rPr lang="it-IT" dirty="0"/>
                        <a:t>1988</a:t>
                      </a:r>
                    </a:p>
                  </a:txBody>
                  <a:tcPr/>
                </a:tc>
                <a:tc>
                  <a:txBody>
                    <a:bodyPr/>
                    <a:lstStyle/>
                    <a:p>
                      <a:r>
                        <a:rPr lang="it-IT" dirty="0"/>
                        <a:t>40.123</a:t>
                      </a:r>
                    </a:p>
                  </a:txBody>
                  <a:tcPr/>
                </a:tc>
                <a:extLst>
                  <a:ext uri="{0D108BD9-81ED-4DB2-BD59-A6C34878D82A}">
                    <a16:rowId xmlns="" xmlns:a16="http://schemas.microsoft.com/office/drawing/2014/main" val="3708697940"/>
                  </a:ext>
                </a:extLst>
              </a:tr>
              <a:tr h="370840">
                <a:tc>
                  <a:txBody>
                    <a:bodyPr/>
                    <a:lstStyle/>
                    <a:p>
                      <a:r>
                        <a:rPr lang="it-IT" dirty="0"/>
                        <a:t>1989</a:t>
                      </a:r>
                    </a:p>
                  </a:txBody>
                  <a:tcPr/>
                </a:tc>
                <a:tc>
                  <a:txBody>
                    <a:bodyPr/>
                    <a:lstStyle/>
                    <a:p>
                      <a:r>
                        <a:rPr lang="it-IT" dirty="0"/>
                        <a:t>42.233</a:t>
                      </a:r>
                    </a:p>
                  </a:txBody>
                  <a:tcPr/>
                </a:tc>
                <a:extLst>
                  <a:ext uri="{0D108BD9-81ED-4DB2-BD59-A6C34878D82A}">
                    <a16:rowId xmlns="" xmlns:a16="http://schemas.microsoft.com/office/drawing/2014/main" val="2174058749"/>
                  </a:ext>
                </a:extLst>
              </a:tr>
              <a:tr h="370840">
                <a:tc>
                  <a:txBody>
                    <a:bodyPr/>
                    <a:lstStyle/>
                    <a:p>
                      <a:r>
                        <a:rPr lang="it-IT" dirty="0"/>
                        <a:t>1990</a:t>
                      </a:r>
                    </a:p>
                  </a:txBody>
                  <a:tcPr/>
                </a:tc>
                <a:tc>
                  <a:txBody>
                    <a:bodyPr/>
                    <a:lstStyle/>
                    <a:p>
                      <a:r>
                        <a:rPr lang="it-IT" dirty="0"/>
                        <a:t>43.655</a:t>
                      </a:r>
                    </a:p>
                  </a:txBody>
                  <a:tcPr/>
                </a:tc>
                <a:extLst>
                  <a:ext uri="{0D108BD9-81ED-4DB2-BD59-A6C34878D82A}">
                    <a16:rowId xmlns="" xmlns:a16="http://schemas.microsoft.com/office/drawing/2014/main" val="1348527428"/>
                  </a:ext>
                </a:extLst>
              </a:tr>
              <a:tr h="370840">
                <a:tc>
                  <a:txBody>
                    <a:bodyPr/>
                    <a:lstStyle/>
                    <a:p>
                      <a:r>
                        <a:rPr lang="it-IT" dirty="0"/>
                        <a:t>1991</a:t>
                      </a:r>
                    </a:p>
                  </a:txBody>
                  <a:tcPr/>
                </a:tc>
                <a:tc>
                  <a:txBody>
                    <a:bodyPr/>
                    <a:lstStyle/>
                    <a:p>
                      <a:r>
                        <a:rPr lang="it-IT" dirty="0"/>
                        <a:t>44.101</a:t>
                      </a:r>
                    </a:p>
                  </a:txBody>
                  <a:tcPr/>
                </a:tc>
                <a:extLst>
                  <a:ext uri="{0D108BD9-81ED-4DB2-BD59-A6C34878D82A}">
                    <a16:rowId xmlns="" xmlns:a16="http://schemas.microsoft.com/office/drawing/2014/main" val="3762438770"/>
                  </a:ext>
                </a:extLst>
              </a:tr>
              <a:tr h="370840">
                <a:tc>
                  <a:txBody>
                    <a:bodyPr/>
                    <a:lstStyle/>
                    <a:p>
                      <a:r>
                        <a:rPr lang="it-IT" dirty="0"/>
                        <a:t>1992</a:t>
                      </a:r>
                    </a:p>
                  </a:txBody>
                  <a:tcPr/>
                </a:tc>
                <a:tc>
                  <a:txBody>
                    <a:bodyPr/>
                    <a:lstStyle/>
                    <a:p>
                      <a:r>
                        <a:rPr lang="it-IT" dirty="0"/>
                        <a:t>45.670</a:t>
                      </a:r>
                    </a:p>
                  </a:txBody>
                  <a:tcPr/>
                </a:tc>
                <a:extLst>
                  <a:ext uri="{0D108BD9-81ED-4DB2-BD59-A6C34878D82A}">
                    <a16:rowId xmlns="" xmlns:a16="http://schemas.microsoft.com/office/drawing/2014/main" val="3467243210"/>
                  </a:ext>
                </a:extLst>
              </a:tr>
            </a:tbl>
          </a:graphicData>
        </a:graphic>
      </p:graphicFrame>
    </p:spTree>
    <p:extLst>
      <p:ext uri="{BB962C8B-B14F-4D97-AF65-F5344CB8AC3E}">
        <p14:creationId xmlns:p14="http://schemas.microsoft.com/office/powerpoint/2010/main" xmlns="" val="1116836334"/>
      </p:ext>
    </p:extLst>
  </p:cSld>
  <p:clrMapOvr>
    <a:masterClrMapping/>
  </p:clrMapOvr>
  <p:transition spd="slow">
    <p:randomBar dir="vert"/>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ttangolo arrotondato 11"/>
          <p:cNvSpPr/>
          <p:nvPr/>
        </p:nvSpPr>
        <p:spPr>
          <a:xfrm>
            <a:off x="1992314" y="260351"/>
            <a:ext cx="8207375" cy="792163"/>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a:defRPr/>
            </a:pPr>
            <a:r>
              <a:rPr lang="it-IT" sz="2800" b="1" dirty="0">
                <a:solidFill>
                  <a:srgbClr val="002060"/>
                </a:solidFill>
              </a:rPr>
              <a:t>La pensione nel sistema contributivo</a:t>
            </a:r>
          </a:p>
        </p:txBody>
      </p:sp>
      <p:sp>
        <p:nvSpPr>
          <p:cNvPr id="15" name="Rectangle 3"/>
          <p:cNvSpPr txBox="1">
            <a:spLocks noChangeArrowheads="1"/>
          </p:cNvSpPr>
          <p:nvPr/>
        </p:nvSpPr>
        <p:spPr bwMode="auto">
          <a:xfrm>
            <a:off x="2351088" y="2565400"/>
            <a:ext cx="7467600" cy="3149600"/>
          </a:xfrm>
          <a:prstGeom prst="rect">
            <a:avLst/>
          </a:prstGeom>
          <a:noFill/>
          <a:ln w="9525">
            <a:noFill/>
            <a:miter lim="800000"/>
            <a:headEnd/>
            <a:tailEnd/>
          </a:ln>
          <a:effectLst/>
        </p:spPr>
        <p:txBody>
          <a:bodyPr/>
          <a:lstStyle/>
          <a:p>
            <a:pPr marL="342900" indent="-342900">
              <a:spcBef>
                <a:spcPct val="20000"/>
              </a:spcBef>
            </a:pPr>
            <a:r>
              <a:rPr lang="it-IT" altLang="it-IT" sz="3200" b="1">
                <a:solidFill>
                  <a:srgbClr val="C00000"/>
                </a:solidFill>
                <a:ea typeface="Gill Sans Light"/>
                <a:cs typeface="Gill Sans Light"/>
              </a:rPr>
              <a:t>                      rapporto tra:</a:t>
            </a:r>
          </a:p>
          <a:p>
            <a:pPr marL="342900" indent="-342900">
              <a:spcBef>
                <a:spcPct val="20000"/>
              </a:spcBef>
            </a:pPr>
            <a:endParaRPr lang="it-IT" altLang="it-IT" sz="3200" b="1">
              <a:ea typeface="Gill Sans Light"/>
              <a:cs typeface="Gill Sans Light"/>
            </a:endParaRPr>
          </a:p>
          <a:p>
            <a:pPr marL="342900" indent="-342900">
              <a:spcBef>
                <a:spcPct val="20000"/>
              </a:spcBef>
            </a:pPr>
            <a:r>
              <a:rPr lang="it-IT" altLang="it-IT" sz="3200" b="1">
                <a:solidFill>
                  <a:srgbClr val="002060"/>
                </a:solidFill>
                <a:ea typeface="Gill Sans Light"/>
                <a:cs typeface="Gill Sans Light"/>
              </a:rPr>
              <a:t>        ultima retribuzione percepita</a:t>
            </a:r>
          </a:p>
          <a:p>
            <a:pPr marL="342900" indent="-342900">
              <a:spcBef>
                <a:spcPct val="20000"/>
              </a:spcBef>
            </a:pPr>
            <a:r>
              <a:rPr lang="it-IT" altLang="it-IT" sz="3200" b="1">
                <a:solidFill>
                  <a:srgbClr val="002060"/>
                </a:solidFill>
                <a:ea typeface="Gill Sans Light"/>
                <a:cs typeface="Gill Sans Light"/>
              </a:rPr>
              <a:t>  </a:t>
            </a:r>
          </a:p>
          <a:p>
            <a:pPr marL="342900" indent="-342900">
              <a:spcBef>
                <a:spcPct val="20000"/>
              </a:spcBef>
            </a:pPr>
            <a:r>
              <a:rPr lang="it-IT" altLang="it-IT" sz="3200" b="1">
                <a:solidFill>
                  <a:srgbClr val="002060"/>
                </a:solidFill>
                <a:ea typeface="Gill Sans Light"/>
                <a:cs typeface="Gill Sans Light"/>
              </a:rPr>
              <a:t>             importo della pensione</a:t>
            </a:r>
          </a:p>
        </p:txBody>
      </p:sp>
      <p:sp>
        <p:nvSpPr>
          <p:cNvPr id="16" name="Rectangle 2"/>
          <p:cNvSpPr txBox="1">
            <a:spLocks noChangeArrowheads="1"/>
          </p:cNvSpPr>
          <p:nvPr/>
        </p:nvSpPr>
        <p:spPr bwMode="auto">
          <a:xfrm>
            <a:off x="3792539" y="1773238"/>
            <a:ext cx="4403725" cy="647700"/>
          </a:xfrm>
          <a:prstGeom prst="rect">
            <a:avLst/>
          </a:prstGeom>
          <a:solidFill>
            <a:srgbClr val="FFFF00"/>
          </a:solidFill>
          <a:ln w="9525">
            <a:noFill/>
            <a:miter lim="800000"/>
            <a:headEnd/>
            <a:tailEnd/>
          </a:ln>
        </p:spPr>
        <p:txBody>
          <a:bodyPr anchor="ctr"/>
          <a:lstStyle/>
          <a:p>
            <a:pPr eaLnBrk="1" hangingPunct="1"/>
            <a:r>
              <a:rPr lang="it-IT" altLang="it-IT" sz="3600" b="1">
                <a:solidFill>
                  <a:srgbClr val="002060"/>
                </a:solidFill>
                <a:latin typeface="Calibri" pitchFamily="34" charset="0"/>
                <a:ea typeface="Gill Sans Light"/>
                <a:cs typeface="Gill Sans Light"/>
              </a:rPr>
              <a:t> Tasso di sostituzione</a:t>
            </a:r>
          </a:p>
        </p:txBody>
      </p:sp>
      <p:cxnSp>
        <p:nvCxnSpPr>
          <p:cNvPr id="17" name="Connettore 1 2"/>
          <p:cNvCxnSpPr>
            <a:cxnSpLocks noChangeShapeType="1"/>
          </p:cNvCxnSpPr>
          <p:nvPr/>
        </p:nvCxnSpPr>
        <p:spPr bwMode="auto">
          <a:xfrm>
            <a:off x="3070226" y="4652963"/>
            <a:ext cx="6049963" cy="0"/>
          </a:xfrm>
          <a:prstGeom prst="line">
            <a:avLst/>
          </a:prstGeom>
          <a:noFill/>
          <a:ln w="57150" algn="ctr">
            <a:solidFill>
              <a:srgbClr val="002060"/>
            </a:solidFill>
            <a:round/>
            <a:headEnd/>
            <a:tailEnd/>
          </a:ln>
          <a:effectLst/>
        </p:spPr>
      </p:cxnSp>
    </p:spTree>
    <p:extLst>
      <p:ext uri="{BB962C8B-B14F-4D97-AF65-F5344CB8AC3E}">
        <p14:creationId xmlns:p14="http://schemas.microsoft.com/office/powerpoint/2010/main" xmlns="" val="3063708608"/>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par>
                          <p:cTn id="11" fill="hold" nodeType="afterGroup">
                            <p:stCondLst>
                              <p:cond delay="0"/>
                            </p:stCondLst>
                            <p:childTnLst>
                              <p:par>
                                <p:cTn id="12" presetID="18" presetClass="entr" presetSubtype="12" fill="hold" nodeType="afterEffect">
                                  <p:stCondLst>
                                    <p:cond delay="0"/>
                                  </p:stCondLst>
                                  <p:childTnLst>
                                    <p:set>
                                      <p:cBhvr>
                                        <p:cTn id="13" dur="1" fill="hold">
                                          <p:stCondLst>
                                            <p:cond delay="0"/>
                                          </p:stCondLst>
                                        </p:cTn>
                                        <p:tgtEl>
                                          <p:spTgt spid="17"/>
                                        </p:tgtEl>
                                        <p:attrNameLst>
                                          <p:attrName>style.visibility</p:attrName>
                                        </p:attrNameLst>
                                      </p:cBhvr>
                                      <p:to>
                                        <p:strVal val="visible"/>
                                      </p:to>
                                    </p:set>
                                    <p:animEffect transition="in" filter="strips(downLeft)">
                                      <p:cBhvr>
                                        <p:cTn id="14"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ttangolo arrotondato 11"/>
          <p:cNvSpPr/>
          <p:nvPr/>
        </p:nvSpPr>
        <p:spPr>
          <a:xfrm>
            <a:off x="1992314" y="260351"/>
            <a:ext cx="8207375" cy="792163"/>
          </a:xfrm>
          <a:prstGeom prst="roundRect">
            <a:avLst/>
          </a:prstGeom>
          <a:ln/>
        </p:spPr>
        <p:style>
          <a:lnRef idx="1">
            <a:schemeClr val="accent1"/>
          </a:lnRef>
          <a:fillRef idx="2">
            <a:schemeClr val="accent1"/>
          </a:fillRef>
          <a:effectRef idx="1">
            <a:schemeClr val="accent1"/>
          </a:effectRef>
          <a:fontRef idx="minor">
            <a:schemeClr val="dk1"/>
          </a:fontRef>
        </p:style>
        <p:txBody>
          <a:bodyPr anchor="ctr"/>
          <a:lstStyle/>
          <a:p>
            <a:pPr algn="ctr">
              <a:defRPr/>
            </a:pPr>
            <a:r>
              <a:rPr lang="it-IT" sz="3200" b="1" dirty="0">
                <a:solidFill>
                  <a:srgbClr val="002060"/>
                </a:solidFill>
              </a:rPr>
              <a:t>La pensione nel sistema contributivo</a:t>
            </a:r>
          </a:p>
        </p:txBody>
      </p:sp>
      <p:sp>
        <p:nvSpPr>
          <p:cNvPr id="15" name="Rettangolo 14"/>
          <p:cNvSpPr/>
          <p:nvPr/>
        </p:nvSpPr>
        <p:spPr>
          <a:xfrm>
            <a:off x="1992314" y="1502570"/>
            <a:ext cx="8351837" cy="947737"/>
          </a:xfrm>
          <a:prstGeom prst="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it-IT" sz="2800" b="1" dirty="0">
                <a:solidFill>
                  <a:srgbClr val="002060"/>
                </a:solidFill>
                <a:latin typeface="Comic Sans MS" pitchFamily="66" charset="0"/>
              </a:rPr>
              <a:t>MONTANTE</a:t>
            </a:r>
            <a:r>
              <a:rPr lang="it-IT" sz="2800" dirty="0">
                <a:solidFill>
                  <a:srgbClr val="002060"/>
                </a:solidFill>
                <a:latin typeface="Comic Sans MS" pitchFamily="66" charset="0"/>
              </a:rPr>
              <a:t> </a:t>
            </a:r>
            <a:r>
              <a:rPr lang="it-IT" dirty="0">
                <a:solidFill>
                  <a:srgbClr val="002060"/>
                </a:solidFill>
                <a:latin typeface="Comic Sans MS" pitchFamily="66" charset="0"/>
              </a:rPr>
              <a:t> </a:t>
            </a:r>
          </a:p>
          <a:p>
            <a:pPr algn="ctr">
              <a:defRPr/>
            </a:pPr>
            <a:r>
              <a:rPr lang="it-IT" dirty="0">
                <a:solidFill>
                  <a:srgbClr val="002060"/>
                </a:solidFill>
                <a:latin typeface="Comic Sans MS" pitchFamily="66" charset="0"/>
              </a:rPr>
              <a:t>(somma dei contributi versati in tutta la vita lavorativa rivalutata)</a:t>
            </a:r>
            <a:endParaRPr lang="it-IT" b="1" dirty="0">
              <a:solidFill>
                <a:srgbClr val="002060"/>
              </a:solidFill>
              <a:latin typeface="Comic Sans MS" pitchFamily="66" charset="0"/>
            </a:endParaRPr>
          </a:p>
        </p:txBody>
      </p:sp>
      <p:sp>
        <p:nvSpPr>
          <p:cNvPr id="17" name="Rettangolo 16"/>
          <p:cNvSpPr/>
          <p:nvPr/>
        </p:nvSpPr>
        <p:spPr>
          <a:xfrm>
            <a:off x="1992313" y="2563814"/>
            <a:ext cx="8280400" cy="720725"/>
          </a:xfrm>
          <a:prstGeom prst="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it-IT" sz="2800" b="1" dirty="0">
                <a:solidFill>
                  <a:srgbClr val="002060"/>
                </a:solidFill>
                <a:latin typeface="Comic Sans MS" pitchFamily="66" charset="0"/>
              </a:rPr>
              <a:t>COEFFICIENTE DI TRASFORMAZIONE</a:t>
            </a:r>
            <a:br>
              <a:rPr lang="it-IT" sz="2800" b="1" dirty="0">
                <a:solidFill>
                  <a:srgbClr val="002060"/>
                </a:solidFill>
                <a:latin typeface="Comic Sans MS" pitchFamily="66" charset="0"/>
              </a:rPr>
            </a:br>
            <a:r>
              <a:rPr lang="it-IT" dirty="0">
                <a:solidFill>
                  <a:srgbClr val="002060"/>
                </a:solidFill>
                <a:latin typeface="Comic Sans MS" pitchFamily="66" charset="0"/>
              </a:rPr>
              <a:t>(legato all’età anagrafica)</a:t>
            </a:r>
            <a:endParaRPr lang="it-IT" b="1" dirty="0">
              <a:solidFill>
                <a:srgbClr val="002060"/>
              </a:solidFill>
              <a:latin typeface="Comic Sans MS" pitchFamily="66" charset="0"/>
            </a:endParaRPr>
          </a:p>
        </p:txBody>
      </p:sp>
      <p:sp>
        <p:nvSpPr>
          <p:cNvPr id="14" name="Rettangolo 13"/>
          <p:cNvSpPr/>
          <p:nvPr/>
        </p:nvSpPr>
        <p:spPr>
          <a:xfrm>
            <a:off x="2063751" y="3942903"/>
            <a:ext cx="8208963" cy="1657350"/>
          </a:xfrm>
          <a:prstGeom prst="rect">
            <a:avLst/>
          </a:prstGeom>
          <a:ln/>
        </p:spPr>
        <p:style>
          <a:lnRef idx="1">
            <a:schemeClr val="accent2"/>
          </a:lnRef>
          <a:fillRef idx="2">
            <a:schemeClr val="accent2"/>
          </a:fillRef>
          <a:effectRef idx="1">
            <a:schemeClr val="accent2"/>
          </a:effectRef>
          <a:fontRef idx="minor">
            <a:schemeClr val="dk1"/>
          </a:fontRef>
        </p:style>
        <p:txBody>
          <a:bodyPr anchor="ctr"/>
          <a:lstStyle/>
          <a:p>
            <a:pPr algn="ctr">
              <a:defRPr/>
            </a:pPr>
            <a:r>
              <a:rPr lang="it-IT" sz="2800" b="1" dirty="0">
                <a:solidFill>
                  <a:srgbClr val="FF0000"/>
                </a:solidFill>
                <a:latin typeface="Comic Sans MS" pitchFamily="66" charset="0"/>
              </a:rPr>
              <a:t>MONTANTE</a:t>
            </a:r>
            <a:r>
              <a:rPr lang="it-IT" sz="2800" dirty="0">
                <a:solidFill>
                  <a:srgbClr val="FF0000"/>
                </a:solidFill>
                <a:latin typeface="Comic Sans MS" pitchFamily="66" charset="0"/>
              </a:rPr>
              <a:t>  x  </a:t>
            </a:r>
            <a:r>
              <a:rPr lang="it-IT" sz="2800" b="1" dirty="0">
                <a:solidFill>
                  <a:srgbClr val="FF0000"/>
                </a:solidFill>
                <a:latin typeface="Comic Sans MS" pitchFamily="66" charset="0"/>
              </a:rPr>
              <a:t>COEFFICIENTE DI TRASFORMAZIONE </a:t>
            </a:r>
            <a:r>
              <a:rPr lang="it-IT" sz="2800" dirty="0">
                <a:solidFill>
                  <a:srgbClr val="FF0000"/>
                </a:solidFill>
                <a:latin typeface="Comic Sans MS" pitchFamily="66" charset="0"/>
              </a:rPr>
              <a:t>: 13 =</a:t>
            </a:r>
          </a:p>
          <a:p>
            <a:pPr algn="ctr">
              <a:defRPr/>
            </a:pPr>
            <a:r>
              <a:rPr lang="it-IT" sz="2800" dirty="0">
                <a:solidFill>
                  <a:srgbClr val="FF0000"/>
                </a:solidFill>
                <a:latin typeface="Comic Sans MS" pitchFamily="66" charset="0"/>
              </a:rPr>
              <a:t> </a:t>
            </a:r>
            <a:r>
              <a:rPr lang="it-IT" sz="2800" b="1" dirty="0">
                <a:solidFill>
                  <a:srgbClr val="FF0000"/>
                </a:solidFill>
                <a:latin typeface="Comic Sans MS" pitchFamily="66" charset="0"/>
              </a:rPr>
              <a:t>PENSIONE MENSILE</a:t>
            </a:r>
          </a:p>
        </p:txBody>
      </p:sp>
      <p:sp>
        <p:nvSpPr>
          <p:cNvPr id="2" name="Rettangolo 1"/>
          <p:cNvSpPr>
            <a:spLocks noChangeArrowheads="1"/>
          </p:cNvSpPr>
          <p:nvPr/>
        </p:nvSpPr>
        <p:spPr bwMode="auto">
          <a:xfrm>
            <a:off x="5303838" y="3573017"/>
            <a:ext cx="1979612" cy="369887"/>
          </a:xfrm>
          <a:prstGeom prst="rect">
            <a:avLst/>
          </a:prstGeom>
          <a:noFill/>
          <a:ln w="9525">
            <a:noFill/>
            <a:miter lim="800000"/>
            <a:headEnd/>
            <a:tailEnd/>
          </a:ln>
        </p:spPr>
        <p:txBody>
          <a:bodyPr>
            <a:spAutoFit/>
          </a:bodyPr>
          <a:lstStyle/>
          <a:p>
            <a:pPr algn="ctr"/>
            <a:r>
              <a:rPr lang="it-IT" altLang="it-IT" dirty="0">
                <a:solidFill>
                  <a:srgbClr val="002060"/>
                </a:solidFill>
                <a:latin typeface="Comic Sans MS" pitchFamily="66" charset="0"/>
                <a:ea typeface="Gill Sans Light"/>
                <a:cs typeface="Gill Sans Light"/>
              </a:rPr>
              <a:t>come si calcola:</a:t>
            </a:r>
          </a:p>
        </p:txBody>
      </p:sp>
      <p:sp>
        <p:nvSpPr>
          <p:cNvPr id="16" name="Rettangolo 15"/>
          <p:cNvSpPr>
            <a:spLocks noChangeArrowheads="1"/>
          </p:cNvSpPr>
          <p:nvPr/>
        </p:nvSpPr>
        <p:spPr bwMode="auto">
          <a:xfrm>
            <a:off x="5591176" y="1114427"/>
            <a:ext cx="1368425" cy="369887"/>
          </a:xfrm>
          <a:prstGeom prst="rect">
            <a:avLst/>
          </a:prstGeom>
          <a:noFill/>
          <a:ln w="9525">
            <a:noFill/>
            <a:miter lim="800000"/>
            <a:headEnd/>
            <a:tailEnd/>
          </a:ln>
        </p:spPr>
        <p:txBody>
          <a:bodyPr>
            <a:spAutoFit/>
          </a:bodyPr>
          <a:lstStyle/>
          <a:p>
            <a:pPr algn="ctr"/>
            <a:r>
              <a:rPr lang="it-IT" altLang="it-IT" dirty="0">
                <a:solidFill>
                  <a:srgbClr val="002060"/>
                </a:solidFill>
                <a:latin typeface="Comic Sans MS" pitchFamily="66" charset="0"/>
                <a:ea typeface="Gill Sans Light"/>
                <a:cs typeface="Gill Sans Light"/>
              </a:rPr>
              <a:t>elementi:</a:t>
            </a:r>
          </a:p>
        </p:txBody>
      </p:sp>
    </p:spTree>
    <p:extLst>
      <p:ext uri="{BB962C8B-B14F-4D97-AF65-F5344CB8AC3E}">
        <p14:creationId xmlns:p14="http://schemas.microsoft.com/office/powerpoint/2010/main" xmlns="" val="1466603184"/>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7" grpId="0" animBg="1"/>
      <p:bldP spid="14" grpId="0" animBg="1"/>
      <p:bldP spid="2" grpId="0"/>
      <p:bldP spid="16"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Box 14"/>
          <p:cNvSpPr txBox="1">
            <a:spLocks noChangeArrowheads="1"/>
          </p:cNvSpPr>
          <p:nvPr/>
        </p:nvSpPr>
        <p:spPr bwMode="auto">
          <a:xfrm>
            <a:off x="3071664" y="0"/>
            <a:ext cx="6805612" cy="585788"/>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a:spAutoFit/>
          </a:bodyPr>
          <a:lstStyle/>
          <a:p>
            <a:pPr algn="ctr">
              <a:defRPr/>
            </a:pPr>
            <a:r>
              <a:rPr lang="it-IT" sz="3200" b="1" dirty="0">
                <a:solidFill>
                  <a:srgbClr val="002060"/>
                </a:solidFill>
                <a:latin typeface="Comic Sans MS" pitchFamily="66" charset="0"/>
              </a:rPr>
              <a:t>Coefficienti di trasformazione</a:t>
            </a:r>
          </a:p>
        </p:txBody>
      </p:sp>
      <p:graphicFrame>
        <p:nvGraphicFramePr>
          <p:cNvPr id="14" name="Tabella 13"/>
          <p:cNvGraphicFramePr>
            <a:graphicFrameLocks noGrp="1"/>
          </p:cNvGraphicFramePr>
          <p:nvPr/>
        </p:nvGraphicFramePr>
        <p:xfrm>
          <a:off x="1979613" y="846138"/>
          <a:ext cx="5484812" cy="5029200"/>
        </p:xfrm>
        <a:graphic>
          <a:graphicData uri="http://schemas.openxmlformats.org/drawingml/2006/table">
            <a:tbl>
              <a:tblPr firstRow="1" bandRow="1">
                <a:tableStyleId>{5C22544A-7EE6-4342-B048-85BDC9FD1C3A}</a:tableStyleId>
              </a:tblPr>
              <a:tblGrid>
                <a:gridCol w="1371203">
                  <a:extLst>
                    <a:ext uri="{9D8B030D-6E8A-4147-A177-3AD203B41FA5}">
                      <a16:colId xmlns="" xmlns:a16="http://schemas.microsoft.com/office/drawing/2014/main" val="20000"/>
                    </a:ext>
                  </a:extLst>
                </a:gridCol>
                <a:gridCol w="1371203">
                  <a:extLst>
                    <a:ext uri="{9D8B030D-6E8A-4147-A177-3AD203B41FA5}">
                      <a16:colId xmlns="" xmlns:a16="http://schemas.microsoft.com/office/drawing/2014/main" val="20001"/>
                    </a:ext>
                  </a:extLst>
                </a:gridCol>
                <a:gridCol w="1371203">
                  <a:extLst>
                    <a:ext uri="{9D8B030D-6E8A-4147-A177-3AD203B41FA5}">
                      <a16:colId xmlns="" xmlns:a16="http://schemas.microsoft.com/office/drawing/2014/main" val="20002"/>
                    </a:ext>
                  </a:extLst>
                </a:gridCol>
                <a:gridCol w="1371203">
                  <a:extLst>
                    <a:ext uri="{9D8B030D-6E8A-4147-A177-3AD203B41FA5}">
                      <a16:colId xmlns="" xmlns:a16="http://schemas.microsoft.com/office/drawing/2014/main" val="20003"/>
                    </a:ext>
                  </a:extLst>
                </a:gridCol>
              </a:tblGrid>
              <a:tr h="308398">
                <a:tc>
                  <a:txBody>
                    <a:bodyPr/>
                    <a:lstStyle/>
                    <a:p>
                      <a:pPr algn="ctr"/>
                      <a:r>
                        <a:rPr lang="it-IT" sz="1600" dirty="0">
                          <a:solidFill>
                            <a:schemeClr val="tx1"/>
                          </a:solidFill>
                        </a:rPr>
                        <a:t>ETA’</a:t>
                      </a:r>
                    </a:p>
                  </a:txBody>
                  <a:tcPr marL="91426" marR="9142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40000"/>
                        <a:lumOff val="60000"/>
                      </a:schemeClr>
                    </a:solidFill>
                  </a:tcPr>
                </a:tc>
                <a:tc>
                  <a:txBody>
                    <a:bodyPr/>
                    <a:lstStyle/>
                    <a:p>
                      <a:pPr algn="ctr"/>
                      <a:r>
                        <a:rPr lang="it-IT" sz="1600" dirty="0">
                          <a:solidFill>
                            <a:schemeClr val="tx1"/>
                          </a:solidFill>
                        </a:rPr>
                        <a:t>1995</a:t>
                      </a:r>
                    </a:p>
                  </a:txBody>
                  <a:tcPr marL="91426" marR="9142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40000"/>
                        <a:lumOff val="60000"/>
                      </a:schemeClr>
                    </a:solidFill>
                  </a:tcPr>
                </a:tc>
                <a:tc>
                  <a:txBody>
                    <a:bodyPr/>
                    <a:lstStyle/>
                    <a:p>
                      <a:pPr algn="ctr"/>
                      <a:r>
                        <a:rPr lang="it-IT" sz="1600" dirty="0">
                          <a:solidFill>
                            <a:schemeClr val="tx1"/>
                          </a:solidFill>
                        </a:rPr>
                        <a:t>1/1/2010</a:t>
                      </a:r>
                    </a:p>
                  </a:txBody>
                  <a:tcPr marL="91426" marR="9142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40000"/>
                        <a:lumOff val="60000"/>
                      </a:schemeClr>
                    </a:solidFill>
                  </a:tcPr>
                </a:tc>
                <a:tc>
                  <a:txBody>
                    <a:bodyPr/>
                    <a:lstStyle/>
                    <a:p>
                      <a:pPr algn="ctr"/>
                      <a:r>
                        <a:rPr lang="it-IT" sz="1600" dirty="0">
                          <a:solidFill>
                            <a:schemeClr val="tx1"/>
                          </a:solidFill>
                        </a:rPr>
                        <a:t>1/1/2013</a:t>
                      </a:r>
                    </a:p>
                  </a:txBody>
                  <a:tcPr marL="91426" marR="9142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66"/>
                    </a:solidFill>
                  </a:tcPr>
                </a:tc>
                <a:extLst>
                  <a:ext uri="{0D108BD9-81ED-4DB2-BD59-A6C34878D82A}">
                    <a16:rowId xmlns="" xmlns:a16="http://schemas.microsoft.com/office/drawing/2014/main" val="10000"/>
                  </a:ext>
                </a:extLst>
              </a:tr>
              <a:tr h="308398">
                <a:tc>
                  <a:txBody>
                    <a:bodyPr/>
                    <a:lstStyle/>
                    <a:p>
                      <a:pPr algn="ctr"/>
                      <a:r>
                        <a:rPr lang="it-IT" sz="1600" dirty="0">
                          <a:solidFill>
                            <a:schemeClr val="tx1"/>
                          </a:solidFill>
                        </a:rPr>
                        <a:t>57</a:t>
                      </a:r>
                    </a:p>
                  </a:txBody>
                  <a:tcPr marL="91426" marR="9142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it-IT" sz="1600" dirty="0">
                          <a:solidFill>
                            <a:schemeClr val="tx1"/>
                          </a:solidFill>
                        </a:rPr>
                        <a:t>4,72%</a:t>
                      </a:r>
                    </a:p>
                  </a:txBody>
                  <a:tcPr marL="91426" marR="9142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it-IT" sz="1600" dirty="0">
                          <a:solidFill>
                            <a:schemeClr val="tx1"/>
                          </a:solidFill>
                        </a:rPr>
                        <a:t>4,42%</a:t>
                      </a:r>
                    </a:p>
                  </a:txBody>
                  <a:tcPr marL="91426" marR="9142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it-IT" sz="1600" dirty="0">
                          <a:solidFill>
                            <a:schemeClr val="tx1"/>
                          </a:solidFill>
                        </a:rPr>
                        <a:t>4,304%</a:t>
                      </a:r>
                    </a:p>
                  </a:txBody>
                  <a:tcPr marL="91426" marR="9142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extLst>
                  <a:ext uri="{0D108BD9-81ED-4DB2-BD59-A6C34878D82A}">
                    <a16:rowId xmlns="" xmlns:a16="http://schemas.microsoft.com/office/drawing/2014/main" val="10001"/>
                  </a:ext>
                </a:extLst>
              </a:tr>
              <a:tr h="308398">
                <a:tc>
                  <a:txBody>
                    <a:bodyPr/>
                    <a:lstStyle/>
                    <a:p>
                      <a:pPr algn="ctr"/>
                      <a:r>
                        <a:rPr lang="it-IT" sz="1600" dirty="0">
                          <a:solidFill>
                            <a:schemeClr val="tx1"/>
                          </a:solidFill>
                        </a:rPr>
                        <a:t>58</a:t>
                      </a:r>
                    </a:p>
                  </a:txBody>
                  <a:tcPr marL="91426" marR="9142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it-IT" sz="1600" dirty="0">
                          <a:solidFill>
                            <a:schemeClr val="tx1"/>
                          </a:solidFill>
                        </a:rPr>
                        <a:t>4,86%</a:t>
                      </a:r>
                    </a:p>
                  </a:txBody>
                  <a:tcPr marL="91426" marR="9142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it-IT" sz="1600" dirty="0">
                          <a:solidFill>
                            <a:schemeClr val="tx1"/>
                          </a:solidFill>
                        </a:rPr>
                        <a:t>4,54%</a:t>
                      </a:r>
                    </a:p>
                  </a:txBody>
                  <a:tcPr marL="91426" marR="9142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it-IT" sz="1600" dirty="0">
                          <a:solidFill>
                            <a:schemeClr val="tx1"/>
                          </a:solidFill>
                        </a:rPr>
                        <a:t>4,416%</a:t>
                      </a:r>
                    </a:p>
                  </a:txBody>
                  <a:tcPr marL="91426" marR="9142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extLst>
                  <a:ext uri="{0D108BD9-81ED-4DB2-BD59-A6C34878D82A}">
                    <a16:rowId xmlns="" xmlns:a16="http://schemas.microsoft.com/office/drawing/2014/main" val="10002"/>
                  </a:ext>
                </a:extLst>
              </a:tr>
              <a:tr h="308398">
                <a:tc>
                  <a:txBody>
                    <a:bodyPr/>
                    <a:lstStyle/>
                    <a:p>
                      <a:pPr algn="ctr"/>
                      <a:r>
                        <a:rPr lang="it-IT" sz="1600" dirty="0">
                          <a:solidFill>
                            <a:schemeClr val="tx1"/>
                          </a:solidFill>
                        </a:rPr>
                        <a:t>59</a:t>
                      </a:r>
                    </a:p>
                  </a:txBody>
                  <a:tcPr marL="91426" marR="9142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it-IT" sz="1600" dirty="0">
                          <a:solidFill>
                            <a:schemeClr val="tx1"/>
                          </a:solidFill>
                        </a:rPr>
                        <a:t>5,01%</a:t>
                      </a:r>
                    </a:p>
                  </a:txBody>
                  <a:tcPr marL="91426" marR="9142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it-IT" sz="1600" dirty="0">
                          <a:solidFill>
                            <a:schemeClr val="tx1"/>
                          </a:solidFill>
                        </a:rPr>
                        <a:t>4,66%</a:t>
                      </a:r>
                    </a:p>
                  </a:txBody>
                  <a:tcPr marL="91426" marR="9142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it-IT" sz="1600" dirty="0">
                          <a:solidFill>
                            <a:schemeClr val="tx1"/>
                          </a:solidFill>
                        </a:rPr>
                        <a:t>4,535%</a:t>
                      </a:r>
                    </a:p>
                  </a:txBody>
                  <a:tcPr marL="91426" marR="9142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extLst>
                  <a:ext uri="{0D108BD9-81ED-4DB2-BD59-A6C34878D82A}">
                    <a16:rowId xmlns="" xmlns:a16="http://schemas.microsoft.com/office/drawing/2014/main" val="10003"/>
                  </a:ext>
                </a:extLst>
              </a:tr>
              <a:tr h="308398">
                <a:tc>
                  <a:txBody>
                    <a:bodyPr/>
                    <a:lstStyle/>
                    <a:p>
                      <a:pPr algn="ctr"/>
                      <a:r>
                        <a:rPr lang="it-IT" sz="1600" dirty="0">
                          <a:solidFill>
                            <a:schemeClr val="tx1"/>
                          </a:solidFill>
                        </a:rPr>
                        <a:t>60</a:t>
                      </a:r>
                    </a:p>
                  </a:txBody>
                  <a:tcPr marL="91426" marR="9142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it-IT" sz="1600" dirty="0">
                          <a:solidFill>
                            <a:schemeClr val="tx1"/>
                          </a:solidFill>
                        </a:rPr>
                        <a:t>5,16%</a:t>
                      </a:r>
                    </a:p>
                  </a:txBody>
                  <a:tcPr marL="91426" marR="9142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it-IT" sz="1600" dirty="0">
                          <a:solidFill>
                            <a:schemeClr val="tx1"/>
                          </a:solidFill>
                        </a:rPr>
                        <a:t>4,80%</a:t>
                      </a:r>
                    </a:p>
                  </a:txBody>
                  <a:tcPr marL="91426" marR="9142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it-IT" sz="1600" dirty="0">
                          <a:solidFill>
                            <a:schemeClr val="tx1"/>
                          </a:solidFill>
                        </a:rPr>
                        <a:t>4,661%</a:t>
                      </a:r>
                    </a:p>
                  </a:txBody>
                  <a:tcPr marL="91426" marR="9142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extLst>
                  <a:ext uri="{0D108BD9-81ED-4DB2-BD59-A6C34878D82A}">
                    <a16:rowId xmlns="" xmlns:a16="http://schemas.microsoft.com/office/drawing/2014/main" val="10004"/>
                  </a:ext>
                </a:extLst>
              </a:tr>
              <a:tr h="308398">
                <a:tc>
                  <a:txBody>
                    <a:bodyPr/>
                    <a:lstStyle/>
                    <a:p>
                      <a:pPr algn="ctr"/>
                      <a:r>
                        <a:rPr lang="it-IT" sz="1600" dirty="0">
                          <a:solidFill>
                            <a:schemeClr val="tx1"/>
                          </a:solidFill>
                        </a:rPr>
                        <a:t>61</a:t>
                      </a:r>
                    </a:p>
                  </a:txBody>
                  <a:tcPr marL="91426" marR="9142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it-IT" sz="1600" dirty="0">
                          <a:solidFill>
                            <a:schemeClr val="tx1"/>
                          </a:solidFill>
                        </a:rPr>
                        <a:t>5,53%</a:t>
                      </a:r>
                    </a:p>
                  </a:txBody>
                  <a:tcPr marL="91426" marR="9142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it-IT" sz="1600" dirty="0">
                          <a:solidFill>
                            <a:schemeClr val="tx1"/>
                          </a:solidFill>
                        </a:rPr>
                        <a:t>4,94%</a:t>
                      </a:r>
                    </a:p>
                  </a:txBody>
                  <a:tcPr marL="91426" marR="9142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it-IT" sz="1600" dirty="0">
                          <a:solidFill>
                            <a:schemeClr val="tx1"/>
                          </a:solidFill>
                        </a:rPr>
                        <a:t>4,796%</a:t>
                      </a:r>
                    </a:p>
                  </a:txBody>
                  <a:tcPr marL="91426" marR="9142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extLst>
                  <a:ext uri="{0D108BD9-81ED-4DB2-BD59-A6C34878D82A}">
                    <a16:rowId xmlns="" xmlns:a16="http://schemas.microsoft.com/office/drawing/2014/main" val="10005"/>
                  </a:ext>
                </a:extLst>
              </a:tr>
              <a:tr h="308398">
                <a:tc>
                  <a:txBody>
                    <a:bodyPr/>
                    <a:lstStyle/>
                    <a:p>
                      <a:pPr algn="ctr"/>
                      <a:r>
                        <a:rPr lang="it-IT" sz="1600" dirty="0">
                          <a:solidFill>
                            <a:schemeClr val="tx1"/>
                          </a:solidFill>
                        </a:rPr>
                        <a:t>62</a:t>
                      </a:r>
                    </a:p>
                  </a:txBody>
                  <a:tcPr marL="91426" marR="9142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it-IT" sz="1600" dirty="0">
                          <a:solidFill>
                            <a:schemeClr val="tx1"/>
                          </a:solidFill>
                        </a:rPr>
                        <a:t>5,51%</a:t>
                      </a:r>
                    </a:p>
                  </a:txBody>
                  <a:tcPr marL="91426" marR="9142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it-IT" sz="1600" dirty="0">
                          <a:solidFill>
                            <a:schemeClr val="tx1"/>
                          </a:solidFill>
                        </a:rPr>
                        <a:t>5,09%</a:t>
                      </a:r>
                    </a:p>
                  </a:txBody>
                  <a:tcPr marL="91426" marR="9142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it-IT" sz="1600" dirty="0">
                          <a:solidFill>
                            <a:schemeClr val="tx1"/>
                          </a:solidFill>
                        </a:rPr>
                        <a:t>4,940%</a:t>
                      </a:r>
                    </a:p>
                  </a:txBody>
                  <a:tcPr marL="91426" marR="9142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extLst>
                  <a:ext uri="{0D108BD9-81ED-4DB2-BD59-A6C34878D82A}">
                    <a16:rowId xmlns="" xmlns:a16="http://schemas.microsoft.com/office/drawing/2014/main" val="10006"/>
                  </a:ext>
                </a:extLst>
              </a:tr>
              <a:tr h="308398">
                <a:tc>
                  <a:txBody>
                    <a:bodyPr/>
                    <a:lstStyle/>
                    <a:p>
                      <a:pPr algn="ctr"/>
                      <a:r>
                        <a:rPr lang="it-IT" sz="1600" dirty="0">
                          <a:solidFill>
                            <a:schemeClr val="tx1"/>
                          </a:solidFill>
                        </a:rPr>
                        <a:t>63</a:t>
                      </a:r>
                    </a:p>
                  </a:txBody>
                  <a:tcPr marL="91426" marR="9142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it-IT" sz="1600" dirty="0">
                          <a:solidFill>
                            <a:schemeClr val="tx1"/>
                          </a:solidFill>
                        </a:rPr>
                        <a:t>5,71%</a:t>
                      </a:r>
                    </a:p>
                  </a:txBody>
                  <a:tcPr marL="91426" marR="9142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it-IT" sz="1600" dirty="0">
                          <a:solidFill>
                            <a:schemeClr val="tx1"/>
                          </a:solidFill>
                        </a:rPr>
                        <a:t>5,26%</a:t>
                      </a:r>
                    </a:p>
                  </a:txBody>
                  <a:tcPr marL="91426" marR="9142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it-IT" sz="1600" dirty="0">
                          <a:solidFill>
                            <a:schemeClr val="tx1"/>
                          </a:solidFill>
                        </a:rPr>
                        <a:t>5,094%</a:t>
                      </a:r>
                    </a:p>
                  </a:txBody>
                  <a:tcPr marL="91426" marR="9142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extLst>
                  <a:ext uri="{0D108BD9-81ED-4DB2-BD59-A6C34878D82A}">
                    <a16:rowId xmlns="" xmlns:a16="http://schemas.microsoft.com/office/drawing/2014/main" val="10007"/>
                  </a:ext>
                </a:extLst>
              </a:tr>
              <a:tr h="308398">
                <a:tc>
                  <a:txBody>
                    <a:bodyPr/>
                    <a:lstStyle/>
                    <a:p>
                      <a:pPr algn="ctr"/>
                      <a:r>
                        <a:rPr lang="it-IT" sz="1600" dirty="0">
                          <a:solidFill>
                            <a:schemeClr val="tx1"/>
                          </a:solidFill>
                        </a:rPr>
                        <a:t>64</a:t>
                      </a:r>
                    </a:p>
                  </a:txBody>
                  <a:tcPr marL="91426" marR="9142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it-IT" sz="1600" dirty="0">
                          <a:solidFill>
                            <a:schemeClr val="tx1"/>
                          </a:solidFill>
                        </a:rPr>
                        <a:t>5,91%</a:t>
                      </a:r>
                    </a:p>
                  </a:txBody>
                  <a:tcPr marL="91426" marR="9142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it-IT" sz="1600" dirty="0">
                          <a:solidFill>
                            <a:schemeClr val="tx1"/>
                          </a:solidFill>
                        </a:rPr>
                        <a:t>5,43%</a:t>
                      </a:r>
                    </a:p>
                  </a:txBody>
                  <a:tcPr marL="91426" marR="9142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it-IT" sz="1600" dirty="0">
                          <a:solidFill>
                            <a:schemeClr val="tx1"/>
                          </a:solidFill>
                        </a:rPr>
                        <a:t>5,259%</a:t>
                      </a:r>
                    </a:p>
                  </a:txBody>
                  <a:tcPr marL="91426" marR="9142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extLst>
                  <a:ext uri="{0D108BD9-81ED-4DB2-BD59-A6C34878D82A}">
                    <a16:rowId xmlns="" xmlns:a16="http://schemas.microsoft.com/office/drawing/2014/main" val="10008"/>
                  </a:ext>
                </a:extLst>
              </a:tr>
              <a:tr h="308398">
                <a:tc>
                  <a:txBody>
                    <a:bodyPr/>
                    <a:lstStyle/>
                    <a:p>
                      <a:pPr algn="ctr"/>
                      <a:r>
                        <a:rPr lang="it-IT" sz="1600" dirty="0">
                          <a:solidFill>
                            <a:schemeClr val="tx1"/>
                          </a:solidFill>
                        </a:rPr>
                        <a:t>65</a:t>
                      </a:r>
                    </a:p>
                  </a:txBody>
                  <a:tcPr marL="91426" marR="9142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it-IT" sz="1600" dirty="0">
                          <a:solidFill>
                            <a:schemeClr val="tx1"/>
                          </a:solidFill>
                        </a:rPr>
                        <a:t>6,13%</a:t>
                      </a:r>
                    </a:p>
                  </a:txBody>
                  <a:tcPr marL="91426" marR="9142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it-IT" sz="1600" dirty="0">
                          <a:solidFill>
                            <a:schemeClr val="tx1"/>
                          </a:solidFill>
                        </a:rPr>
                        <a:t>5,62%</a:t>
                      </a:r>
                    </a:p>
                  </a:txBody>
                  <a:tcPr marL="91426" marR="9142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it-IT" sz="1600" dirty="0">
                          <a:solidFill>
                            <a:schemeClr val="tx1"/>
                          </a:solidFill>
                        </a:rPr>
                        <a:t>5,435%</a:t>
                      </a:r>
                    </a:p>
                  </a:txBody>
                  <a:tcPr marL="91426" marR="9142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extLst>
                  <a:ext uri="{0D108BD9-81ED-4DB2-BD59-A6C34878D82A}">
                    <a16:rowId xmlns="" xmlns:a16="http://schemas.microsoft.com/office/drawing/2014/main" val="10009"/>
                  </a:ext>
                </a:extLst>
              </a:tr>
              <a:tr h="308398">
                <a:tc>
                  <a:txBody>
                    <a:bodyPr/>
                    <a:lstStyle/>
                    <a:p>
                      <a:pPr algn="ctr"/>
                      <a:r>
                        <a:rPr lang="it-IT" sz="1600" dirty="0">
                          <a:solidFill>
                            <a:schemeClr val="tx1"/>
                          </a:solidFill>
                        </a:rPr>
                        <a:t>66</a:t>
                      </a:r>
                    </a:p>
                  </a:txBody>
                  <a:tcPr marL="91426" marR="9142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a:endParaRPr lang="it-IT" sz="1600" dirty="0">
                        <a:solidFill>
                          <a:schemeClr val="tx1"/>
                        </a:solidFill>
                      </a:endParaRPr>
                    </a:p>
                  </a:txBody>
                  <a:tcPr marL="91426" marR="9142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endParaRPr lang="it-IT" sz="1600" dirty="0">
                        <a:solidFill>
                          <a:schemeClr val="tx1"/>
                        </a:solidFill>
                      </a:endParaRPr>
                    </a:p>
                  </a:txBody>
                  <a:tcPr marL="91426" marR="9142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it-IT" sz="1600" dirty="0">
                          <a:solidFill>
                            <a:schemeClr val="tx1"/>
                          </a:solidFill>
                        </a:rPr>
                        <a:t>5,624%</a:t>
                      </a:r>
                    </a:p>
                  </a:txBody>
                  <a:tcPr marL="91426" marR="9142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extLst>
                  <a:ext uri="{0D108BD9-81ED-4DB2-BD59-A6C34878D82A}">
                    <a16:rowId xmlns="" xmlns:a16="http://schemas.microsoft.com/office/drawing/2014/main" val="10010"/>
                  </a:ext>
                </a:extLst>
              </a:tr>
              <a:tr h="308398">
                <a:tc>
                  <a:txBody>
                    <a:bodyPr/>
                    <a:lstStyle/>
                    <a:p>
                      <a:pPr algn="ctr"/>
                      <a:r>
                        <a:rPr lang="it-IT" sz="1600" dirty="0">
                          <a:solidFill>
                            <a:schemeClr val="tx1"/>
                          </a:solidFill>
                        </a:rPr>
                        <a:t>67</a:t>
                      </a:r>
                    </a:p>
                  </a:txBody>
                  <a:tcPr marL="91426" marR="9142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a:endParaRPr lang="it-IT" sz="1600" dirty="0">
                        <a:solidFill>
                          <a:schemeClr val="tx1"/>
                        </a:solidFill>
                      </a:endParaRPr>
                    </a:p>
                  </a:txBody>
                  <a:tcPr marL="91426" marR="9142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endParaRPr lang="it-IT" sz="1600" dirty="0">
                        <a:solidFill>
                          <a:schemeClr val="tx1"/>
                        </a:solidFill>
                      </a:endParaRPr>
                    </a:p>
                  </a:txBody>
                  <a:tcPr marL="91426" marR="9142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it-IT" sz="1600" dirty="0">
                          <a:solidFill>
                            <a:schemeClr val="tx1"/>
                          </a:solidFill>
                        </a:rPr>
                        <a:t>5,826%</a:t>
                      </a:r>
                    </a:p>
                  </a:txBody>
                  <a:tcPr marL="91426" marR="9142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extLst>
                  <a:ext uri="{0D108BD9-81ED-4DB2-BD59-A6C34878D82A}">
                    <a16:rowId xmlns="" xmlns:a16="http://schemas.microsoft.com/office/drawing/2014/main" val="10011"/>
                  </a:ext>
                </a:extLst>
              </a:tr>
              <a:tr h="308398">
                <a:tc>
                  <a:txBody>
                    <a:bodyPr/>
                    <a:lstStyle/>
                    <a:p>
                      <a:pPr algn="ctr"/>
                      <a:r>
                        <a:rPr lang="it-IT" sz="1600" dirty="0">
                          <a:solidFill>
                            <a:schemeClr val="tx1"/>
                          </a:solidFill>
                        </a:rPr>
                        <a:t>68</a:t>
                      </a:r>
                    </a:p>
                  </a:txBody>
                  <a:tcPr marL="91426" marR="9142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a:endParaRPr lang="it-IT" sz="1600" dirty="0">
                        <a:solidFill>
                          <a:schemeClr val="tx1"/>
                        </a:solidFill>
                      </a:endParaRPr>
                    </a:p>
                  </a:txBody>
                  <a:tcPr marL="91426" marR="9142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endParaRPr lang="it-IT" sz="1600" dirty="0">
                        <a:solidFill>
                          <a:schemeClr val="tx1"/>
                        </a:solidFill>
                      </a:endParaRPr>
                    </a:p>
                  </a:txBody>
                  <a:tcPr marL="91426" marR="9142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it-IT" sz="1600" dirty="0">
                          <a:solidFill>
                            <a:schemeClr val="tx1"/>
                          </a:solidFill>
                        </a:rPr>
                        <a:t>6,046%</a:t>
                      </a:r>
                    </a:p>
                  </a:txBody>
                  <a:tcPr marL="91426" marR="9142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extLst>
                  <a:ext uri="{0D108BD9-81ED-4DB2-BD59-A6C34878D82A}">
                    <a16:rowId xmlns="" xmlns:a16="http://schemas.microsoft.com/office/drawing/2014/main" val="10012"/>
                  </a:ext>
                </a:extLst>
              </a:tr>
              <a:tr h="308398">
                <a:tc>
                  <a:txBody>
                    <a:bodyPr/>
                    <a:lstStyle/>
                    <a:p>
                      <a:pPr algn="ctr"/>
                      <a:r>
                        <a:rPr lang="it-IT" sz="1600" dirty="0">
                          <a:solidFill>
                            <a:schemeClr val="tx1"/>
                          </a:solidFill>
                        </a:rPr>
                        <a:t>69</a:t>
                      </a:r>
                    </a:p>
                  </a:txBody>
                  <a:tcPr marL="91426" marR="9142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a:endParaRPr lang="it-IT" sz="1600" dirty="0">
                        <a:solidFill>
                          <a:schemeClr val="tx1"/>
                        </a:solidFill>
                      </a:endParaRPr>
                    </a:p>
                  </a:txBody>
                  <a:tcPr marL="91426" marR="9142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endParaRPr lang="it-IT" sz="1600" dirty="0">
                        <a:solidFill>
                          <a:schemeClr val="tx1"/>
                        </a:solidFill>
                      </a:endParaRPr>
                    </a:p>
                  </a:txBody>
                  <a:tcPr marL="91426" marR="9142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it-IT" sz="1600" dirty="0">
                          <a:solidFill>
                            <a:schemeClr val="tx1"/>
                          </a:solidFill>
                        </a:rPr>
                        <a:t>6,283%</a:t>
                      </a:r>
                    </a:p>
                  </a:txBody>
                  <a:tcPr marL="91426" marR="9142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extLst>
                  <a:ext uri="{0D108BD9-81ED-4DB2-BD59-A6C34878D82A}">
                    <a16:rowId xmlns="" xmlns:a16="http://schemas.microsoft.com/office/drawing/2014/main" val="10013"/>
                  </a:ext>
                </a:extLst>
              </a:tr>
              <a:tr h="308398">
                <a:tc>
                  <a:txBody>
                    <a:bodyPr/>
                    <a:lstStyle/>
                    <a:p>
                      <a:pPr algn="ctr"/>
                      <a:r>
                        <a:rPr lang="it-IT" sz="1600" dirty="0">
                          <a:solidFill>
                            <a:schemeClr val="tx1"/>
                          </a:solidFill>
                        </a:rPr>
                        <a:t>70</a:t>
                      </a:r>
                    </a:p>
                  </a:txBody>
                  <a:tcPr marL="91426" marR="9142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a:endParaRPr lang="it-IT" sz="1600" dirty="0">
                        <a:solidFill>
                          <a:schemeClr val="tx1"/>
                        </a:solidFill>
                      </a:endParaRPr>
                    </a:p>
                  </a:txBody>
                  <a:tcPr marL="91426" marR="9142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endParaRPr lang="it-IT" sz="1600" dirty="0">
                        <a:solidFill>
                          <a:schemeClr val="tx1"/>
                        </a:solidFill>
                      </a:endParaRPr>
                    </a:p>
                  </a:txBody>
                  <a:tcPr marL="91426" marR="9142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it-IT" sz="1600" dirty="0">
                          <a:solidFill>
                            <a:schemeClr val="tx1"/>
                          </a:solidFill>
                        </a:rPr>
                        <a:t>6,541%</a:t>
                      </a:r>
                    </a:p>
                  </a:txBody>
                  <a:tcPr marL="91426" marR="9142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extLst>
                  <a:ext uri="{0D108BD9-81ED-4DB2-BD59-A6C34878D82A}">
                    <a16:rowId xmlns="" xmlns:a16="http://schemas.microsoft.com/office/drawing/2014/main" val="10014"/>
                  </a:ext>
                </a:extLst>
              </a:tr>
            </a:tbl>
          </a:graphicData>
        </a:graphic>
      </p:graphicFrame>
      <p:sp>
        <p:nvSpPr>
          <p:cNvPr id="15" name="Parentesi graffa chiusa 14"/>
          <p:cNvSpPr/>
          <p:nvPr/>
        </p:nvSpPr>
        <p:spPr>
          <a:xfrm>
            <a:off x="7464425" y="1249364"/>
            <a:ext cx="501650" cy="4625975"/>
          </a:xfrm>
          <a:prstGeom prst="rightBrace">
            <a:avLst/>
          </a:prstGeom>
          <a:ln w="38100">
            <a:solidFill>
              <a:srgbClr val="00B05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it-IT"/>
          </a:p>
        </p:txBody>
      </p:sp>
      <p:sp>
        <p:nvSpPr>
          <p:cNvPr id="16" name="CasellaDiTesto 15"/>
          <p:cNvSpPr txBox="1">
            <a:spLocks noChangeArrowheads="1"/>
          </p:cNvSpPr>
          <p:nvPr/>
        </p:nvSpPr>
        <p:spPr bwMode="auto">
          <a:xfrm>
            <a:off x="8183564" y="3143251"/>
            <a:ext cx="1944687" cy="646112"/>
          </a:xfrm>
          <a:prstGeom prst="rect">
            <a:avLst/>
          </a:prstGeom>
          <a:solidFill>
            <a:srgbClr val="FFFF00"/>
          </a:solidFill>
          <a:ln w="9525">
            <a:solidFill>
              <a:srgbClr val="00B050"/>
            </a:solidFill>
            <a:miter lim="800000"/>
            <a:headEnd/>
            <a:tailEnd/>
          </a:ln>
        </p:spPr>
        <p:txBody>
          <a:bodyPr>
            <a:spAutoFit/>
          </a:bodyPr>
          <a:lstStyle/>
          <a:p>
            <a:pPr algn="ctr"/>
            <a:r>
              <a:rPr lang="it-IT" altLang="it-IT" sz="1200" dirty="0">
                <a:ea typeface="Gill Sans Light"/>
                <a:cs typeface="Gill Sans Light"/>
              </a:rPr>
              <a:t> </a:t>
            </a:r>
            <a:r>
              <a:rPr lang="it-IT" altLang="it-IT" dirty="0">
                <a:ea typeface="Gill Sans Light"/>
                <a:cs typeface="Gill Sans Light"/>
              </a:rPr>
              <a:t>DM 15 maggio 2012</a:t>
            </a:r>
          </a:p>
        </p:txBody>
      </p:sp>
    </p:spTree>
    <p:extLst>
      <p:ext uri="{BB962C8B-B14F-4D97-AF65-F5344CB8AC3E}">
        <p14:creationId xmlns:p14="http://schemas.microsoft.com/office/powerpoint/2010/main" xmlns="" val="4041761651"/>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par>
                          <p:cTn id="7" fill="hold" nodeType="afterGroup">
                            <p:stCondLst>
                              <p:cond delay="0"/>
                            </p:stCondLst>
                            <p:childTnLst>
                              <p:par>
                                <p:cTn id="8" presetID="1" presetClass="entr" presetSubtype="0" fill="hold" grpId="0" nodeType="afterEffect">
                                  <p:stCondLst>
                                    <p:cond delay="0"/>
                                  </p:stCondLst>
                                  <p:childTnLst>
                                    <p:set>
                                      <p:cBhvr>
                                        <p:cTn id="9"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Tabella 9"/>
          <p:cNvGraphicFramePr>
            <a:graphicFrameLocks noGrp="1"/>
          </p:cNvGraphicFramePr>
          <p:nvPr/>
        </p:nvGraphicFramePr>
        <p:xfrm>
          <a:off x="1774825" y="1346997"/>
          <a:ext cx="4629152" cy="4681532"/>
        </p:xfrm>
        <a:graphic>
          <a:graphicData uri="http://schemas.openxmlformats.org/drawingml/2006/table">
            <a:tbl>
              <a:tblPr firstRow="1" bandRow="1">
                <a:tableStyleId>{5C22544A-7EE6-4342-B048-85BDC9FD1C3A}</a:tableStyleId>
              </a:tblPr>
              <a:tblGrid>
                <a:gridCol w="1157288">
                  <a:extLst>
                    <a:ext uri="{9D8B030D-6E8A-4147-A177-3AD203B41FA5}">
                      <a16:colId xmlns="" xmlns:a16="http://schemas.microsoft.com/office/drawing/2014/main" val="20000"/>
                    </a:ext>
                  </a:extLst>
                </a:gridCol>
                <a:gridCol w="1157288">
                  <a:extLst>
                    <a:ext uri="{9D8B030D-6E8A-4147-A177-3AD203B41FA5}">
                      <a16:colId xmlns="" xmlns:a16="http://schemas.microsoft.com/office/drawing/2014/main" val="20001"/>
                    </a:ext>
                  </a:extLst>
                </a:gridCol>
                <a:gridCol w="1157288">
                  <a:extLst>
                    <a:ext uri="{9D8B030D-6E8A-4147-A177-3AD203B41FA5}">
                      <a16:colId xmlns="" xmlns:a16="http://schemas.microsoft.com/office/drawing/2014/main" val="20002"/>
                    </a:ext>
                  </a:extLst>
                </a:gridCol>
                <a:gridCol w="1157288">
                  <a:extLst>
                    <a:ext uri="{9D8B030D-6E8A-4147-A177-3AD203B41FA5}">
                      <a16:colId xmlns="" xmlns:a16="http://schemas.microsoft.com/office/drawing/2014/main" val="20003"/>
                    </a:ext>
                  </a:extLst>
                </a:gridCol>
              </a:tblGrid>
              <a:tr h="329170">
                <a:tc>
                  <a:txBody>
                    <a:bodyPr/>
                    <a:lstStyle/>
                    <a:p>
                      <a:pPr algn="ctr"/>
                      <a:r>
                        <a:rPr lang="it-IT" sz="1400" dirty="0">
                          <a:solidFill>
                            <a:schemeClr val="tx1"/>
                          </a:solidFill>
                        </a:rPr>
                        <a:t>ETA’</a:t>
                      </a:r>
                    </a:p>
                  </a:txBody>
                  <a:tcPr marL="91464" marR="91464" marT="45730" marB="4573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r>
                        <a:rPr lang="it-IT" sz="1400" dirty="0">
                          <a:solidFill>
                            <a:schemeClr val="tx1"/>
                          </a:solidFill>
                        </a:rPr>
                        <a:t>1995</a:t>
                      </a:r>
                    </a:p>
                  </a:txBody>
                  <a:tcPr marL="91464" marR="91464" marT="45730" marB="4573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r>
                        <a:rPr lang="it-IT" sz="1400" dirty="0">
                          <a:solidFill>
                            <a:schemeClr val="tx1"/>
                          </a:solidFill>
                        </a:rPr>
                        <a:t>2010</a:t>
                      </a:r>
                    </a:p>
                  </a:txBody>
                  <a:tcPr marL="91464" marR="91464" marT="45730" marB="4573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r>
                        <a:rPr lang="it-IT" sz="1400" dirty="0">
                          <a:solidFill>
                            <a:schemeClr val="tx1"/>
                          </a:solidFill>
                        </a:rPr>
                        <a:t>2013</a:t>
                      </a:r>
                    </a:p>
                  </a:txBody>
                  <a:tcPr marL="91464" marR="91464" marT="45730" marB="4573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extLst>
                  <a:ext uri="{0D108BD9-81ED-4DB2-BD59-A6C34878D82A}">
                    <a16:rowId xmlns="" xmlns:a16="http://schemas.microsoft.com/office/drawing/2014/main" val="10000"/>
                  </a:ext>
                </a:extLst>
              </a:tr>
              <a:tr h="310883">
                <a:tc>
                  <a:txBody>
                    <a:bodyPr/>
                    <a:lstStyle/>
                    <a:p>
                      <a:pPr algn="ctr"/>
                      <a:r>
                        <a:rPr lang="it-IT" sz="1400" dirty="0">
                          <a:solidFill>
                            <a:schemeClr val="tx1"/>
                          </a:solidFill>
                        </a:rPr>
                        <a:t>57</a:t>
                      </a:r>
                    </a:p>
                  </a:txBody>
                  <a:tcPr marL="91464" marR="91464" marT="45730" marB="4573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it-IT" sz="1400" dirty="0">
                          <a:solidFill>
                            <a:schemeClr val="tx1"/>
                          </a:solidFill>
                        </a:rPr>
                        <a:t>4,72%</a:t>
                      </a:r>
                    </a:p>
                  </a:txBody>
                  <a:tcPr marL="91464" marR="91464" marT="45730" marB="4573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it-IT" sz="1400" dirty="0">
                          <a:solidFill>
                            <a:schemeClr val="tx1"/>
                          </a:solidFill>
                        </a:rPr>
                        <a:t>4,42%</a:t>
                      </a:r>
                    </a:p>
                  </a:txBody>
                  <a:tcPr marL="91464" marR="91464" marT="45730" marB="4573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it-IT" sz="1400" dirty="0">
                          <a:solidFill>
                            <a:schemeClr val="tx1"/>
                          </a:solidFill>
                        </a:rPr>
                        <a:t>4,304%</a:t>
                      </a:r>
                    </a:p>
                  </a:txBody>
                  <a:tcPr marL="91464" marR="91464" marT="45730" marB="4573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 xmlns:a16="http://schemas.microsoft.com/office/drawing/2014/main" val="10001"/>
                  </a:ext>
                </a:extLst>
              </a:tr>
              <a:tr h="310883">
                <a:tc>
                  <a:txBody>
                    <a:bodyPr/>
                    <a:lstStyle/>
                    <a:p>
                      <a:pPr algn="ctr"/>
                      <a:r>
                        <a:rPr lang="it-IT" sz="1400" dirty="0">
                          <a:solidFill>
                            <a:schemeClr val="tx1"/>
                          </a:solidFill>
                        </a:rPr>
                        <a:t>58</a:t>
                      </a:r>
                    </a:p>
                  </a:txBody>
                  <a:tcPr marL="91464" marR="91464" marT="45730" marB="4573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it-IT" sz="1400" dirty="0">
                          <a:solidFill>
                            <a:schemeClr val="tx1"/>
                          </a:solidFill>
                        </a:rPr>
                        <a:t>4,86%</a:t>
                      </a:r>
                    </a:p>
                  </a:txBody>
                  <a:tcPr marL="91464" marR="91464" marT="45730" marB="4573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it-IT" sz="1400" dirty="0">
                          <a:solidFill>
                            <a:schemeClr val="tx1"/>
                          </a:solidFill>
                        </a:rPr>
                        <a:t>4,54%</a:t>
                      </a:r>
                    </a:p>
                  </a:txBody>
                  <a:tcPr marL="91464" marR="91464" marT="45730" marB="4573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it-IT" sz="1400" dirty="0">
                          <a:solidFill>
                            <a:schemeClr val="tx1"/>
                          </a:solidFill>
                        </a:rPr>
                        <a:t>4,416%</a:t>
                      </a:r>
                    </a:p>
                  </a:txBody>
                  <a:tcPr marL="91464" marR="91464" marT="45730" marB="4573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 xmlns:a16="http://schemas.microsoft.com/office/drawing/2014/main" val="10002"/>
                  </a:ext>
                </a:extLst>
              </a:tr>
              <a:tr h="310883">
                <a:tc>
                  <a:txBody>
                    <a:bodyPr/>
                    <a:lstStyle/>
                    <a:p>
                      <a:pPr algn="ctr"/>
                      <a:r>
                        <a:rPr lang="it-IT" sz="1400" dirty="0">
                          <a:solidFill>
                            <a:schemeClr val="tx1"/>
                          </a:solidFill>
                        </a:rPr>
                        <a:t>59</a:t>
                      </a:r>
                    </a:p>
                  </a:txBody>
                  <a:tcPr marL="91464" marR="91464" marT="45730" marB="4573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it-IT" sz="1400" dirty="0">
                          <a:solidFill>
                            <a:schemeClr val="tx1"/>
                          </a:solidFill>
                        </a:rPr>
                        <a:t>5,01%</a:t>
                      </a:r>
                    </a:p>
                  </a:txBody>
                  <a:tcPr marL="91464" marR="91464" marT="45730" marB="4573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it-IT" sz="1400" dirty="0">
                          <a:solidFill>
                            <a:schemeClr val="tx1"/>
                          </a:solidFill>
                        </a:rPr>
                        <a:t>4,66%</a:t>
                      </a:r>
                    </a:p>
                  </a:txBody>
                  <a:tcPr marL="91464" marR="91464" marT="45730" marB="4573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it-IT" sz="1400" dirty="0">
                          <a:solidFill>
                            <a:schemeClr val="tx1"/>
                          </a:solidFill>
                        </a:rPr>
                        <a:t>4,535%</a:t>
                      </a:r>
                    </a:p>
                  </a:txBody>
                  <a:tcPr marL="91464" marR="91464" marT="45730" marB="4573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 xmlns:a16="http://schemas.microsoft.com/office/drawing/2014/main" val="10003"/>
                  </a:ext>
                </a:extLst>
              </a:tr>
              <a:tr h="310883">
                <a:tc>
                  <a:txBody>
                    <a:bodyPr/>
                    <a:lstStyle/>
                    <a:p>
                      <a:pPr algn="ctr"/>
                      <a:r>
                        <a:rPr lang="it-IT" sz="1400" dirty="0">
                          <a:solidFill>
                            <a:schemeClr val="tx1"/>
                          </a:solidFill>
                        </a:rPr>
                        <a:t>60</a:t>
                      </a:r>
                    </a:p>
                  </a:txBody>
                  <a:tcPr marL="91464" marR="91464" marT="45730" marB="4573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it-IT" sz="1400" dirty="0">
                          <a:solidFill>
                            <a:schemeClr val="tx1"/>
                          </a:solidFill>
                        </a:rPr>
                        <a:t>5,16%</a:t>
                      </a:r>
                    </a:p>
                  </a:txBody>
                  <a:tcPr marL="91464" marR="91464" marT="45730" marB="4573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it-IT" sz="1400" dirty="0">
                          <a:solidFill>
                            <a:schemeClr val="tx1"/>
                          </a:solidFill>
                        </a:rPr>
                        <a:t>4,80%</a:t>
                      </a:r>
                    </a:p>
                  </a:txBody>
                  <a:tcPr marL="91464" marR="91464" marT="45730" marB="4573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it-IT" sz="1400" dirty="0">
                          <a:solidFill>
                            <a:schemeClr val="tx1"/>
                          </a:solidFill>
                        </a:rPr>
                        <a:t>4,661%</a:t>
                      </a:r>
                    </a:p>
                  </a:txBody>
                  <a:tcPr marL="91464" marR="91464" marT="45730" marB="4573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 xmlns:a16="http://schemas.microsoft.com/office/drawing/2014/main" val="10004"/>
                  </a:ext>
                </a:extLst>
              </a:tr>
              <a:tr h="310883">
                <a:tc>
                  <a:txBody>
                    <a:bodyPr/>
                    <a:lstStyle/>
                    <a:p>
                      <a:pPr algn="ctr"/>
                      <a:r>
                        <a:rPr lang="it-IT" sz="1400" dirty="0">
                          <a:solidFill>
                            <a:schemeClr val="tx1"/>
                          </a:solidFill>
                        </a:rPr>
                        <a:t>61</a:t>
                      </a:r>
                    </a:p>
                  </a:txBody>
                  <a:tcPr marL="91464" marR="91464" marT="45730" marB="4573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it-IT" sz="1400" dirty="0">
                          <a:solidFill>
                            <a:schemeClr val="tx1"/>
                          </a:solidFill>
                        </a:rPr>
                        <a:t>5,53%</a:t>
                      </a:r>
                    </a:p>
                  </a:txBody>
                  <a:tcPr marL="91464" marR="91464" marT="45730" marB="4573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it-IT" sz="1400" dirty="0">
                          <a:solidFill>
                            <a:schemeClr val="tx1"/>
                          </a:solidFill>
                        </a:rPr>
                        <a:t>4,94%</a:t>
                      </a:r>
                    </a:p>
                  </a:txBody>
                  <a:tcPr marL="91464" marR="91464" marT="45730" marB="4573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it-IT" sz="1400" dirty="0">
                          <a:solidFill>
                            <a:schemeClr val="tx1"/>
                          </a:solidFill>
                        </a:rPr>
                        <a:t>4,796%</a:t>
                      </a:r>
                    </a:p>
                  </a:txBody>
                  <a:tcPr marL="91464" marR="91464" marT="45730" marB="4573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 xmlns:a16="http://schemas.microsoft.com/office/drawing/2014/main" val="10005"/>
                  </a:ext>
                </a:extLst>
              </a:tr>
              <a:tr h="310883">
                <a:tc>
                  <a:txBody>
                    <a:bodyPr/>
                    <a:lstStyle/>
                    <a:p>
                      <a:pPr algn="ctr"/>
                      <a:r>
                        <a:rPr lang="it-IT" sz="1400" dirty="0">
                          <a:solidFill>
                            <a:schemeClr val="tx1"/>
                          </a:solidFill>
                        </a:rPr>
                        <a:t>62</a:t>
                      </a:r>
                    </a:p>
                  </a:txBody>
                  <a:tcPr marL="91464" marR="91464" marT="45730" marB="4573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it-IT" sz="1400" dirty="0">
                          <a:solidFill>
                            <a:schemeClr val="tx1"/>
                          </a:solidFill>
                        </a:rPr>
                        <a:t>5,51%</a:t>
                      </a:r>
                    </a:p>
                  </a:txBody>
                  <a:tcPr marL="91464" marR="91464" marT="45730" marB="4573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it-IT" sz="1400" dirty="0">
                          <a:solidFill>
                            <a:schemeClr val="tx1"/>
                          </a:solidFill>
                        </a:rPr>
                        <a:t>5,09%</a:t>
                      </a:r>
                    </a:p>
                  </a:txBody>
                  <a:tcPr marL="91464" marR="91464" marT="45730" marB="4573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it-IT" sz="1400" dirty="0">
                          <a:solidFill>
                            <a:schemeClr val="tx1"/>
                          </a:solidFill>
                        </a:rPr>
                        <a:t>4,940%</a:t>
                      </a:r>
                    </a:p>
                  </a:txBody>
                  <a:tcPr marL="91464" marR="91464" marT="45730" marB="4573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 xmlns:a16="http://schemas.microsoft.com/office/drawing/2014/main" val="10006"/>
                  </a:ext>
                </a:extLst>
              </a:tr>
              <a:tr h="310883">
                <a:tc>
                  <a:txBody>
                    <a:bodyPr/>
                    <a:lstStyle/>
                    <a:p>
                      <a:pPr algn="ctr"/>
                      <a:r>
                        <a:rPr lang="it-IT" sz="1400" dirty="0">
                          <a:solidFill>
                            <a:schemeClr val="tx1"/>
                          </a:solidFill>
                        </a:rPr>
                        <a:t>63</a:t>
                      </a:r>
                    </a:p>
                  </a:txBody>
                  <a:tcPr marL="91464" marR="91464" marT="45730" marB="4573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it-IT" sz="1400" dirty="0">
                          <a:solidFill>
                            <a:schemeClr val="tx1"/>
                          </a:solidFill>
                        </a:rPr>
                        <a:t>5,71%</a:t>
                      </a:r>
                    </a:p>
                  </a:txBody>
                  <a:tcPr marL="91464" marR="91464" marT="45730" marB="4573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it-IT" sz="1400" dirty="0">
                          <a:solidFill>
                            <a:schemeClr val="tx1"/>
                          </a:solidFill>
                        </a:rPr>
                        <a:t>5,26%</a:t>
                      </a:r>
                    </a:p>
                  </a:txBody>
                  <a:tcPr marL="91464" marR="91464" marT="45730" marB="4573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it-IT" sz="1400" dirty="0">
                          <a:solidFill>
                            <a:schemeClr val="tx1"/>
                          </a:solidFill>
                        </a:rPr>
                        <a:t>5,094%</a:t>
                      </a:r>
                    </a:p>
                  </a:txBody>
                  <a:tcPr marL="91464" marR="91464" marT="45730" marB="4573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 xmlns:a16="http://schemas.microsoft.com/office/drawing/2014/main" val="10007"/>
                  </a:ext>
                </a:extLst>
              </a:tr>
              <a:tr h="310883">
                <a:tc>
                  <a:txBody>
                    <a:bodyPr/>
                    <a:lstStyle/>
                    <a:p>
                      <a:pPr algn="ctr"/>
                      <a:r>
                        <a:rPr lang="it-IT" sz="1400" dirty="0">
                          <a:solidFill>
                            <a:schemeClr val="tx1"/>
                          </a:solidFill>
                        </a:rPr>
                        <a:t>64</a:t>
                      </a:r>
                    </a:p>
                  </a:txBody>
                  <a:tcPr marL="91464" marR="91464" marT="45730" marB="4573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it-IT" sz="1400" dirty="0">
                          <a:solidFill>
                            <a:schemeClr val="tx1"/>
                          </a:solidFill>
                        </a:rPr>
                        <a:t>5,91%</a:t>
                      </a:r>
                    </a:p>
                  </a:txBody>
                  <a:tcPr marL="91464" marR="91464" marT="45730" marB="4573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it-IT" sz="1400" dirty="0">
                          <a:solidFill>
                            <a:schemeClr val="tx1"/>
                          </a:solidFill>
                        </a:rPr>
                        <a:t>5,43%</a:t>
                      </a:r>
                    </a:p>
                  </a:txBody>
                  <a:tcPr marL="91464" marR="91464" marT="45730" marB="4573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it-IT" sz="1400" dirty="0">
                          <a:solidFill>
                            <a:schemeClr val="tx1"/>
                          </a:solidFill>
                        </a:rPr>
                        <a:t>5,259%</a:t>
                      </a:r>
                    </a:p>
                  </a:txBody>
                  <a:tcPr marL="91464" marR="91464" marT="45730" marB="4573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 xmlns:a16="http://schemas.microsoft.com/office/drawing/2014/main" val="10008"/>
                  </a:ext>
                </a:extLst>
              </a:tr>
              <a:tr h="310883">
                <a:tc>
                  <a:txBody>
                    <a:bodyPr/>
                    <a:lstStyle/>
                    <a:p>
                      <a:pPr algn="ctr"/>
                      <a:r>
                        <a:rPr lang="it-IT" sz="1400" dirty="0">
                          <a:solidFill>
                            <a:schemeClr val="tx1"/>
                          </a:solidFill>
                        </a:rPr>
                        <a:t>65</a:t>
                      </a:r>
                    </a:p>
                  </a:txBody>
                  <a:tcPr marL="91464" marR="91464" marT="45730" marB="4573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it-IT" sz="1400" dirty="0">
                          <a:solidFill>
                            <a:schemeClr val="tx1"/>
                          </a:solidFill>
                        </a:rPr>
                        <a:t>6,13%</a:t>
                      </a:r>
                    </a:p>
                  </a:txBody>
                  <a:tcPr marL="91464" marR="91464" marT="45730" marB="4573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75000"/>
                      </a:schemeClr>
                    </a:solidFill>
                  </a:tcPr>
                </a:tc>
                <a:tc>
                  <a:txBody>
                    <a:bodyPr/>
                    <a:lstStyle/>
                    <a:p>
                      <a:pPr algn="ctr"/>
                      <a:r>
                        <a:rPr lang="it-IT" sz="1400" dirty="0">
                          <a:solidFill>
                            <a:schemeClr val="tx1"/>
                          </a:solidFill>
                        </a:rPr>
                        <a:t>5,62%</a:t>
                      </a:r>
                    </a:p>
                  </a:txBody>
                  <a:tcPr marL="91464" marR="91464" marT="45730" marB="4573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a:r>
                        <a:rPr lang="it-IT" sz="1400" dirty="0">
                          <a:solidFill>
                            <a:schemeClr val="tx1"/>
                          </a:solidFill>
                        </a:rPr>
                        <a:t>5,435%</a:t>
                      </a:r>
                    </a:p>
                  </a:txBody>
                  <a:tcPr marL="91464" marR="91464" marT="45730" marB="4573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 xmlns:a16="http://schemas.microsoft.com/office/drawing/2014/main" val="10009"/>
                  </a:ext>
                </a:extLst>
              </a:tr>
              <a:tr h="310883">
                <a:tc>
                  <a:txBody>
                    <a:bodyPr/>
                    <a:lstStyle/>
                    <a:p>
                      <a:pPr algn="ctr"/>
                      <a:r>
                        <a:rPr lang="it-IT" sz="1400" dirty="0">
                          <a:solidFill>
                            <a:schemeClr val="tx1"/>
                          </a:solidFill>
                        </a:rPr>
                        <a:t>66</a:t>
                      </a:r>
                    </a:p>
                  </a:txBody>
                  <a:tcPr marL="91464" marR="91464" marT="45730" marB="4573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it-IT" sz="1400" dirty="0">
                        <a:solidFill>
                          <a:schemeClr val="tx1"/>
                        </a:solidFill>
                      </a:endParaRPr>
                    </a:p>
                  </a:txBody>
                  <a:tcPr marL="91464" marR="91464" marT="45730" marB="4573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endParaRPr lang="it-IT" sz="1400" dirty="0">
                        <a:solidFill>
                          <a:schemeClr val="tx1"/>
                        </a:solidFill>
                      </a:endParaRPr>
                    </a:p>
                  </a:txBody>
                  <a:tcPr marL="91464" marR="91464" marT="45730" marB="4573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it-IT" sz="1400" dirty="0">
                          <a:solidFill>
                            <a:schemeClr val="tx1"/>
                          </a:solidFill>
                        </a:rPr>
                        <a:t>5,624%</a:t>
                      </a:r>
                    </a:p>
                  </a:txBody>
                  <a:tcPr marL="91464" marR="91464" marT="45730" marB="4573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 xmlns:a16="http://schemas.microsoft.com/office/drawing/2014/main" val="10010"/>
                  </a:ext>
                </a:extLst>
              </a:tr>
              <a:tr h="310883">
                <a:tc>
                  <a:txBody>
                    <a:bodyPr/>
                    <a:lstStyle/>
                    <a:p>
                      <a:pPr algn="ctr"/>
                      <a:r>
                        <a:rPr lang="it-IT" sz="1400" dirty="0">
                          <a:solidFill>
                            <a:schemeClr val="tx1"/>
                          </a:solidFill>
                        </a:rPr>
                        <a:t>67</a:t>
                      </a:r>
                    </a:p>
                  </a:txBody>
                  <a:tcPr marL="91464" marR="91464" marT="45730" marB="4573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it-IT" sz="1400" dirty="0">
                        <a:solidFill>
                          <a:schemeClr val="tx1"/>
                        </a:solidFill>
                      </a:endParaRPr>
                    </a:p>
                  </a:txBody>
                  <a:tcPr marL="91464" marR="91464" marT="45730" marB="4573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endParaRPr lang="it-IT" sz="1400" dirty="0">
                        <a:solidFill>
                          <a:schemeClr val="tx1"/>
                        </a:solidFill>
                      </a:endParaRPr>
                    </a:p>
                  </a:txBody>
                  <a:tcPr marL="91464" marR="91464" marT="45730" marB="4573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it-IT" sz="1400" dirty="0">
                          <a:solidFill>
                            <a:schemeClr val="tx1"/>
                          </a:solidFill>
                        </a:rPr>
                        <a:t>5,826%</a:t>
                      </a:r>
                    </a:p>
                  </a:txBody>
                  <a:tcPr marL="91464" marR="91464" marT="45730" marB="4573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 xmlns:a16="http://schemas.microsoft.com/office/drawing/2014/main" val="10011"/>
                  </a:ext>
                </a:extLst>
              </a:tr>
              <a:tr h="310883">
                <a:tc>
                  <a:txBody>
                    <a:bodyPr/>
                    <a:lstStyle/>
                    <a:p>
                      <a:pPr algn="ctr"/>
                      <a:r>
                        <a:rPr lang="it-IT" sz="1400" dirty="0">
                          <a:solidFill>
                            <a:schemeClr val="tx1"/>
                          </a:solidFill>
                        </a:rPr>
                        <a:t>68</a:t>
                      </a:r>
                    </a:p>
                  </a:txBody>
                  <a:tcPr marL="91464" marR="91464" marT="45730" marB="4573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it-IT" sz="1400" dirty="0">
                        <a:solidFill>
                          <a:schemeClr val="tx1"/>
                        </a:solidFill>
                      </a:endParaRPr>
                    </a:p>
                  </a:txBody>
                  <a:tcPr marL="91464" marR="91464" marT="45730" marB="4573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endParaRPr lang="it-IT" sz="1400" dirty="0">
                        <a:solidFill>
                          <a:schemeClr val="tx1"/>
                        </a:solidFill>
                      </a:endParaRPr>
                    </a:p>
                  </a:txBody>
                  <a:tcPr marL="91464" marR="91464" marT="45730" marB="4573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it-IT" sz="1400" dirty="0">
                          <a:solidFill>
                            <a:schemeClr val="tx1"/>
                          </a:solidFill>
                        </a:rPr>
                        <a:t>6,046%</a:t>
                      </a:r>
                    </a:p>
                  </a:txBody>
                  <a:tcPr marL="91464" marR="91464" marT="45730" marB="4573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 xmlns:a16="http://schemas.microsoft.com/office/drawing/2014/main" val="10012"/>
                  </a:ext>
                </a:extLst>
              </a:tr>
              <a:tr h="310883">
                <a:tc>
                  <a:txBody>
                    <a:bodyPr/>
                    <a:lstStyle/>
                    <a:p>
                      <a:pPr algn="ctr"/>
                      <a:r>
                        <a:rPr lang="it-IT" sz="1400" dirty="0">
                          <a:solidFill>
                            <a:schemeClr val="tx1"/>
                          </a:solidFill>
                        </a:rPr>
                        <a:t>69</a:t>
                      </a:r>
                    </a:p>
                  </a:txBody>
                  <a:tcPr marL="91464" marR="91464" marT="45730" marB="4573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it-IT" sz="1400" dirty="0">
                        <a:solidFill>
                          <a:schemeClr val="tx1"/>
                        </a:solidFill>
                      </a:endParaRPr>
                    </a:p>
                  </a:txBody>
                  <a:tcPr marL="91464" marR="91464" marT="45730" marB="4573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endParaRPr lang="it-IT" sz="1400" dirty="0">
                        <a:solidFill>
                          <a:schemeClr val="tx1"/>
                        </a:solidFill>
                      </a:endParaRPr>
                    </a:p>
                  </a:txBody>
                  <a:tcPr marL="91464" marR="91464" marT="45730" marB="4573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it-IT" sz="1400" dirty="0">
                          <a:solidFill>
                            <a:schemeClr val="tx1"/>
                          </a:solidFill>
                        </a:rPr>
                        <a:t>6,283%</a:t>
                      </a:r>
                    </a:p>
                  </a:txBody>
                  <a:tcPr marL="91464" marR="91464" marT="45730" marB="4573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 xmlns:a16="http://schemas.microsoft.com/office/drawing/2014/main" val="10013"/>
                  </a:ext>
                </a:extLst>
              </a:tr>
              <a:tr h="310883">
                <a:tc>
                  <a:txBody>
                    <a:bodyPr/>
                    <a:lstStyle/>
                    <a:p>
                      <a:pPr algn="ctr"/>
                      <a:r>
                        <a:rPr lang="it-IT" sz="1400" dirty="0">
                          <a:solidFill>
                            <a:schemeClr val="tx1"/>
                          </a:solidFill>
                        </a:rPr>
                        <a:t>70</a:t>
                      </a:r>
                    </a:p>
                  </a:txBody>
                  <a:tcPr marL="91464" marR="91464" marT="45730" marB="4573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it-IT" sz="1400" dirty="0">
                        <a:solidFill>
                          <a:schemeClr val="tx1"/>
                        </a:solidFill>
                      </a:endParaRPr>
                    </a:p>
                  </a:txBody>
                  <a:tcPr marL="91464" marR="91464" marT="45730" marB="4573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endParaRPr lang="it-IT" sz="1400" dirty="0">
                        <a:solidFill>
                          <a:schemeClr val="tx1"/>
                        </a:solidFill>
                      </a:endParaRPr>
                    </a:p>
                  </a:txBody>
                  <a:tcPr marL="91464" marR="91464" marT="45730" marB="4573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it-IT" sz="1400" dirty="0">
                          <a:solidFill>
                            <a:schemeClr val="tx1"/>
                          </a:solidFill>
                        </a:rPr>
                        <a:t>6,541%</a:t>
                      </a:r>
                    </a:p>
                  </a:txBody>
                  <a:tcPr marL="91464" marR="91464" marT="45730" marB="4573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 xmlns:a16="http://schemas.microsoft.com/office/drawing/2014/main" val="10014"/>
                  </a:ext>
                </a:extLst>
              </a:tr>
            </a:tbl>
          </a:graphicData>
        </a:graphic>
      </p:graphicFrame>
      <p:sp>
        <p:nvSpPr>
          <p:cNvPr id="15" name="Rettangolo 14"/>
          <p:cNvSpPr/>
          <p:nvPr/>
        </p:nvSpPr>
        <p:spPr>
          <a:xfrm>
            <a:off x="3648076" y="673897"/>
            <a:ext cx="5184775" cy="6731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it-IT" sz="2000" dirty="0">
                <a:solidFill>
                  <a:srgbClr val="002060"/>
                </a:solidFill>
                <a:latin typeface="Comic Sans MS" pitchFamily="66" charset="0"/>
              </a:rPr>
              <a:t>Età = 65 anni             </a:t>
            </a:r>
          </a:p>
          <a:p>
            <a:pPr algn="ctr">
              <a:defRPr/>
            </a:pPr>
            <a:r>
              <a:rPr lang="it-IT" sz="2000" dirty="0">
                <a:solidFill>
                  <a:srgbClr val="002060"/>
                </a:solidFill>
                <a:latin typeface="Comic Sans MS" pitchFamily="66" charset="0"/>
              </a:rPr>
              <a:t>montante contributivo = € 200.000</a:t>
            </a:r>
          </a:p>
        </p:txBody>
      </p:sp>
      <p:sp>
        <p:nvSpPr>
          <p:cNvPr id="16" name="Rettangolo 15"/>
          <p:cNvSpPr/>
          <p:nvPr/>
        </p:nvSpPr>
        <p:spPr>
          <a:xfrm>
            <a:off x="6600825" y="2133600"/>
            <a:ext cx="3860800" cy="630238"/>
          </a:xfrm>
          <a:prstGeom prst="rect">
            <a:avLst/>
          </a:prstGeom>
          <a:ln/>
        </p:spPr>
        <p:style>
          <a:lnRef idx="1">
            <a:schemeClr val="accent1"/>
          </a:lnRef>
          <a:fillRef idx="2">
            <a:schemeClr val="accent1"/>
          </a:fillRef>
          <a:effectRef idx="1">
            <a:schemeClr val="accent1"/>
          </a:effectRef>
          <a:fontRef idx="minor">
            <a:schemeClr val="dk1"/>
          </a:fontRef>
        </p:style>
        <p:txBody>
          <a:bodyPr anchor="ctr"/>
          <a:lstStyle/>
          <a:p>
            <a:pPr algn="ctr">
              <a:defRPr/>
            </a:pPr>
            <a:r>
              <a:rPr lang="it-IT" dirty="0">
                <a:solidFill>
                  <a:schemeClr val="tx1"/>
                </a:solidFill>
                <a:latin typeface="Comic Sans MS" pitchFamily="66" charset="0"/>
              </a:rPr>
              <a:t>200.000  x  </a:t>
            </a:r>
            <a:r>
              <a:rPr lang="it-IT" b="1" dirty="0">
                <a:solidFill>
                  <a:schemeClr val="tx1"/>
                </a:solidFill>
                <a:latin typeface="Comic Sans MS" pitchFamily="66" charset="0"/>
              </a:rPr>
              <a:t>6,13</a:t>
            </a:r>
            <a:r>
              <a:rPr lang="it-IT" dirty="0">
                <a:solidFill>
                  <a:schemeClr val="tx1"/>
                </a:solidFill>
                <a:latin typeface="Comic Sans MS" pitchFamily="66" charset="0"/>
              </a:rPr>
              <a:t> %  = </a:t>
            </a:r>
          </a:p>
          <a:p>
            <a:pPr algn="ctr">
              <a:defRPr/>
            </a:pPr>
            <a:r>
              <a:rPr lang="it-IT" dirty="0">
                <a:solidFill>
                  <a:schemeClr val="tx1"/>
                </a:solidFill>
                <a:latin typeface="Comic Sans MS" pitchFamily="66" charset="0"/>
              </a:rPr>
              <a:t>12.260 : 13 =  </a:t>
            </a:r>
            <a:r>
              <a:rPr lang="it-IT" b="1" dirty="0">
                <a:solidFill>
                  <a:schemeClr val="tx1"/>
                </a:solidFill>
                <a:latin typeface="Comic Sans MS" pitchFamily="66" charset="0"/>
              </a:rPr>
              <a:t>943</a:t>
            </a:r>
          </a:p>
        </p:txBody>
      </p:sp>
      <p:sp>
        <p:nvSpPr>
          <p:cNvPr id="42" name="Rettangolo arrotondato 41"/>
          <p:cNvSpPr/>
          <p:nvPr/>
        </p:nvSpPr>
        <p:spPr>
          <a:xfrm>
            <a:off x="1992314" y="1"/>
            <a:ext cx="8207375" cy="549275"/>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a:defRPr/>
            </a:pPr>
            <a:r>
              <a:rPr lang="it-IT" sz="2800" b="1" dirty="0">
                <a:solidFill>
                  <a:srgbClr val="002060"/>
                </a:solidFill>
              </a:rPr>
              <a:t>Calcolo pensione nel sistema contributivo</a:t>
            </a:r>
          </a:p>
        </p:txBody>
      </p:sp>
      <p:sp>
        <p:nvSpPr>
          <p:cNvPr id="31" name="Rettangolo 30"/>
          <p:cNvSpPr/>
          <p:nvPr/>
        </p:nvSpPr>
        <p:spPr>
          <a:xfrm>
            <a:off x="7680326" y="1700213"/>
            <a:ext cx="1584325" cy="373062"/>
          </a:xfrm>
          <a:prstGeom prst="rect">
            <a:avLst/>
          </a:prstGeom>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it-IT" dirty="0">
                <a:solidFill>
                  <a:schemeClr val="tx1"/>
                </a:solidFill>
                <a:latin typeface="Comic Sans MS" pitchFamily="66" charset="0"/>
              </a:rPr>
              <a:t>20O9</a:t>
            </a:r>
          </a:p>
        </p:txBody>
      </p:sp>
      <p:sp>
        <p:nvSpPr>
          <p:cNvPr id="32" name="Rettangolo 31"/>
          <p:cNvSpPr/>
          <p:nvPr/>
        </p:nvSpPr>
        <p:spPr>
          <a:xfrm>
            <a:off x="6600825" y="3687763"/>
            <a:ext cx="3887788" cy="533400"/>
          </a:xfrm>
          <a:prstGeom prst="rect">
            <a:avLst/>
          </a:prstGeom>
          <a:ln/>
        </p:spPr>
        <p:style>
          <a:lnRef idx="1">
            <a:schemeClr val="accent4"/>
          </a:lnRef>
          <a:fillRef idx="2">
            <a:schemeClr val="accent4"/>
          </a:fillRef>
          <a:effectRef idx="1">
            <a:schemeClr val="accent4"/>
          </a:effectRef>
          <a:fontRef idx="minor">
            <a:schemeClr val="dk1"/>
          </a:fontRef>
        </p:style>
        <p:txBody>
          <a:bodyPr anchor="ctr"/>
          <a:lstStyle/>
          <a:p>
            <a:pPr algn="ctr">
              <a:defRPr/>
            </a:pPr>
            <a:r>
              <a:rPr lang="it-IT" dirty="0">
                <a:solidFill>
                  <a:schemeClr val="tx1"/>
                </a:solidFill>
                <a:latin typeface="Comic Sans MS" pitchFamily="66" charset="0"/>
              </a:rPr>
              <a:t>200.000  x  </a:t>
            </a:r>
            <a:r>
              <a:rPr lang="it-IT" b="1" dirty="0">
                <a:solidFill>
                  <a:schemeClr val="tx1"/>
                </a:solidFill>
                <a:latin typeface="Comic Sans MS" pitchFamily="66" charset="0"/>
              </a:rPr>
              <a:t>5,62</a:t>
            </a:r>
            <a:r>
              <a:rPr lang="it-IT" dirty="0">
                <a:solidFill>
                  <a:schemeClr val="tx1"/>
                </a:solidFill>
                <a:latin typeface="Comic Sans MS" pitchFamily="66" charset="0"/>
              </a:rPr>
              <a:t> %  = </a:t>
            </a:r>
          </a:p>
          <a:p>
            <a:pPr algn="ctr">
              <a:defRPr/>
            </a:pPr>
            <a:r>
              <a:rPr lang="it-IT" dirty="0">
                <a:solidFill>
                  <a:schemeClr val="tx1"/>
                </a:solidFill>
                <a:latin typeface="Comic Sans MS" pitchFamily="66" charset="0"/>
              </a:rPr>
              <a:t>11.240 : 13 =  </a:t>
            </a:r>
            <a:r>
              <a:rPr lang="it-IT" b="1" dirty="0">
                <a:solidFill>
                  <a:schemeClr val="tx1"/>
                </a:solidFill>
                <a:latin typeface="Comic Sans MS" pitchFamily="66" charset="0"/>
              </a:rPr>
              <a:t>864,61</a:t>
            </a:r>
          </a:p>
        </p:txBody>
      </p:sp>
      <p:sp>
        <p:nvSpPr>
          <p:cNvPr id="33" name="Rettangolo 32"/>
          <p:cNvSpPr/>
          <p:nvPr/>
        </p:nvSpPr>
        <p:spPr>
          <a:xfrm>
            <a:off x="7751764" y="3141664"/>
            <a:ext cx="1584325" cy="371475"/>
          </a:xfrm>
          <a:prstGeom prst="rect">
            <a:avLst/>
          </a:prstGeom>
          <a:solidFill>
            <a:srgbClr val="FFFF00"/>
          </a:solidFill>
          <a:ln/>
        </p:spPr>
        <p:style>
          <a:lnRef idx="1">
            <a:schemeClr val="accent4"/>
          </a:lnRef>
          <a:fillRef idx="3">
            <a:schemeClr val="accent4"/>
          </a:fillRef>
          <a:effectRef idx="2">
            <a:schemeClr val="accent4"/>
          </a:effectRef>
          <a:fontRef idx="minor">
            <a:schemeClr val="lt1"/>
          </a:fontRef>
        </p:style>
        <p:txBody>
          <a:bodyPr anchor="ctr"/>
          <a:lstStyle/>
          <a:p>
            <a:pPr algn="ctr">
              <a:defRPr/>
            </a:pPr>
            <a:r>
              <a:rPr lang="it-IT" dirty="0">
                <a:solidFill>
                  <a:schemeClr val="tx1"/>
                </a:solidFill>
                <a:latin typeface="Comic Sans MS" pitchFamily="66" charset="0"/>
              </a:rPr>
              <a:t>2010</a:t>
            </a:r>
          </a:p>
        </p:txBody>
      </p:sp>
      <p:sp>
        <p:nvSpPr>
          <p:cNvPr id="34" name="Rettangolo 33"/>
          <p:cNvSpPr/>
          <p:nvPr/>
        </p:nvSpPr>
        <p:spPr>
          <a:xfrm>
            <a:off x="6672263" y="5041901"/>
            <a:ext cx="3816350" cy="619125"/>
          </a:xfrm>
          <a:prstGeom prst="rect">
            <a:avLst/>
          </a:prstGeom>
          <a:ln/>
        </p:spPr>
        <p:style>
          <a:lnRef idx="1">
            <a:schemeClr val="accent2"/>
          </a:lnRef>
          <a:fillRef idx="2">
            <a:schemeClr val="accent2"/>
          </a:fillRef>
          <a:effectRef idx="1">
            <a:schemeClr val="accent2"/>
          </a:effectRef>
          <a:fontRef idx="minor">
            <a:schemeClr val="dk1"/>
          </a:fontRef>
        </p:style>
        <p:txBody>
          <a:bodyPr anchor="ctr"/>
          <a:lstStyle/>
          <a:p>
            <a:pPr algn="ctr">
              <a:defRPr/>
            </a:pPr>
            <a:r>
              <a:rPr lang="it-IT" sz="1700" dirty="0">
                <a:solidFill>
                  <a:schemeClr val="tx1"/>
                </a:solidFill>
                <a:latin typeface="Comic Sans MS" pitchFamily="66" charset="0"/>
              </a:rPr>
              <a:t>200.000  x  </a:t>
            </a:r>
            <a:r>
              <a:rPr lang="it-IT" sz="1700" b="1" dirty="0">
                <a:solidFill>
                  <a:schemeClr val="tx1"/>
                </a:solidFill>
                <a:latin typeface="Comic Sans MS" pitchFamily="66" charset="0"/>
              </a:rPr>
              <a:t>5,435</a:t>
            </a:r>
            <a:r>
              <a:rPr lang="it-IT" sz="1700" dirty="0">
                <a:solidFill>
                  <a:schemeClr val="tx1"/>
                </a:solidFill>
                <a:latin typeface="Comic Sans MS" pitchFamily="66" charset="0"/>
              </a:rPr>
              <a:t> %  = </a:t>
            </a:r>
          </a:p>
          <a:p>
            <a:pPr algn="ctr">
              <a:defRPr/>
            </a:pPr>
            <a:r>
              <a:rPr lang="it-IT" sz="1700" dirty="0">
                <a:solidFill>
                  <a:schemeClr val="tx1"/>
                </a:solidFill>
                <a:latin typeface="Comic Sans MS" pitchFamily="66" charset="0"/>
              </a:rPr>
              <a:t>10.870 : 13 =  </a:t>
            </a:r>
            <a:r>
              <a:rPr lang="it-IT" sz="1700" b="1" dirty="0">
                <a:solidFill>
                  <a:schemeClr val="tx1"/>
                </a:solidFill>
                <a:latin typeface="Comic Sans MS" pitchFamily="66" charset="0"/>
              </a:rPr>
              <a:t>836,15</a:t>
            </a:r>
          </a:p>
        </p:txBody>
      </p:sp>
      <p:sp>
        <p:nvSpPr>
          <p:cNvPr id="46" name="Rettangolo 45"/>
          <p:cNvSpPr/>
          <p:nvPr/>
        </p:nvSpPr>
        <p:spPr>
          <a:xfrm>
            <a:off x="7896225" y="4495801"/>
            <a:ext cx="1512888" cy="373063"/>
          </a:xfrm>
          <a:prstGeom prst="rect">
            <a:avLst/>
          </a:prstGeom>
          <a:solidFill>
            <a:srgbClr val="FFC000"/>
          </a:solidFill>
          <a:ln/>
        </p:spPr>
        <p:style>
          <a:lnRef idx="1">
            <a:schemeClr val="accent2"/>
          </a:lnRef>
          <a:fillRef idx="2">
            <a:schemeClr val="accent2"/>
          </a:fillRef>
          <a:effectRef idx="1">
            <a:schemeClr val="accent2"/>
          </a:effectRef>
          <a:fontRef idx="minor">
            <a:schemeClr val="dk1"/>
          </a:fontRef>
        </p:style>
        <p:txBody>
          <a:bodyPr anchor="ctr"/>
          <a:lstStyle/>
          <a:p>
            <a:pPr algn="ctr">
              <a:defRPr/>
            </a:pPr>
            <a:r>
              <a:rPr lang="it-IT" dirty="0">
                <a:solidFill>
                  <a:schemeClr val="tx1"/>
                </a:solidFill>
                <a:latin typeface="Comic Sans MS" pitchFamily="66" charset="0"/>
              </a:rPr>
              <a:t>2013</a:t>
            </a:r>
          </a:p>
        </p:txBody>
      </p:sp>
    </p:spTree>
    <p:extLst>
      <p:ext uri="{BB962C8B-B14F-4D97-AF65-F5344CB8AC3E}">
        <p14:creationId xmlns:p14="http://schemas.microsoft.com/office/powerpoint/2010/main" xmlns="" val="1860581210"/>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1"/>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3"/>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2"/>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6"/>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animBg="1"/>
      <p:bldP spid="31" grpId="0" animBg="1"/>
      <p:bldP spid="32" grpId="0" animBg="1"/>
      <p:bldP spid="33" grpId="0" animBg="1"/>
      <p:bldP spid="34" grpId="0" animBg="1"/>
      <p:bldP spid="46"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ttangolo 14"/>
          <p:cNvSpPr/>
          <p:nvPr/>
        </p:nvSpPr>
        <p:spPr>
          <a:xfrm>
            <a:off x="3648076" y="549275"/>
            <a:ext cx="5184775" cy="6731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it-IT" sz="2000" dirty="0">
                <a:solidFill>
                  <a:srgbClr val="002060"/>
                </a:solidFill>
              </a:rPr>
              <a:t>Età = 65 anni             </a:t>
            </a:r>
          </a:p>
          <a:p>
            <a:pPr algn="ctr">
              <a:defRPr/>
            </a:pPr>
            <a:r>
              <a:rPr lang="it-IT" sz="2000" dirty="0">
                <a:solidFill>
                  <a:srgbClr val="002060"/>
                </a:solidFill>
              </a:rPr>
              <a:t>montante contributivo = € 200.000</a:t>
            </a:r>
          </a:p>
        </p:txBody>
      </p:sp>
      <p:sp>
        <p:nvSpPr>
          <p:cNvPr id="16" name="Rettangolo 15"/>
          <p:cNvSpPr/>
          <p:nvPr/>
        </p:nvSpPr>
        <p:spPr>
          <a:xfrm>
            <a:off x="6600825" y="2133600"/>
            <a:ext cx="3860800" cy="630238"/>
          </a:xfrm>
          <a:prstGeom prst="rect">
            <a:avLst/>
          </a:prstGeom>
          <a:ln/>
        </p:spPr>
        <p:style>
          <a:lnRef idx="1">
            <a:schemeClr val="accent1"/>
          </a:lnRef>
          <a:fillRef idx="2">
            <a:schemeClr val="accent1"/>
          </a:fillRef>
          <a:effectRef idx="1">
            <a:schemeClr val="accent1"/>
          </a:effectRef>
          <a:fontRef idx="minor">
            <a:schemeClr val="dk1"/>
          </a:fontRef>
        </p:style>
        <p:txBody>
          <a:bodyPr anchor="ctr"/>
          <a:lstStyle/>
          <a:p>
            <a:pPr algn="ctr">
              <a:defRPr/>
            </a:pPr>
            <a:r>
              <a:rPr lang="it-IT" dirty="0">
                <a:solidFill>
                  <a:schemeClr val="tx1"/>
                </a:solidFill>
              </a:rPr>
              <a:t>200.000  x  </a:t>
            </a:r>
            <a:r>
              <a:rPr lang="it-IT" b="1" dirty="0">
                <a:solidFill>
                  <a:schemeClr val="tx1"/>
                </a:solidFill>
              </a:rPr>
              <a:t>6,13</a:t>
            </a:r>
            <a:r>
              <a:rPr lang="it-IT" dirty="0">
                <a:solidFill>
                  <a:schemeClr val="tx1"/>
                </a:solidFill>
              </a:rPr>
              <a:t> %  = </a:t>
            </a:r>
          </a:p>
          <a:p>
            <a:pPr algn="ctr">
              <a:defRPr/>
            </a:pPr>
            <a:r>
              <a:rPr lang="it-IT" dirty="0">
                <a:solidFill>
                  <a:schemeClr val="tx1"/>
                </a:solidFill>
              </a:rPr>
              <a:t>12.260 : 13 =  </a:t>
            </a:r>
            <a:r>
              <a:rPr lang="it-IT" b="1" dirty="0">
                <a:solidFill>
                  <a:schemeClr val="tx1"/>
                </a:solidFill>
              </a:rPr>
              <a:t>943</a:t>
            </a:r>
          </a:p>
        </p:txBody>
      </p:sp>
      <p:sp>
        <p:nvSpPr>
          <p:cNvPr id="42" name="Rettangolo arrotondato 41"/>
          <p:cNvSpPr/>
          <p:nvPr/>
        </p:nvSpPr>
        <p:spPr>
          <a:xfrm>
            <a:off x="2008216" y="1"/>
            <a:ext cx="8207375" cy="549275"/>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a:defRPr/>
            </a:pPr>
            <a:r>
              <a:rPr lang="it-IT" sz="2000" b="1" dirty="0">
                <a:solidFill>
                  <a:srgbClr val="002060"/>
                </a:solidFill>
              </a:rPr>
              <a:t>Calcolo pensione nel sistema contributivo</a:t>
            </a:r>
          </a:p>
          <a:p>
            <a:pPr algn="ctr">
              <a:defRPr/>
            </a:pPr>
            <a:r>
              <a:rPr lang="it-IT" sz="2000" b="1" dirty="0">
                <a:solidFill>
                  <a:srgbClr val="002060"/>
                </a:solidFill>
              </a:rPr>
              <a:t>COEFFICIENTI VIGENTI</a:t>
            </a:r>
          </a:p>
        </p:txBody>
      </p:sp>
      <p:sp>
        <p:nvSpPr>
          <p:cNvPr id="31" name="Rettangolo 30"/>
          <p:cNvSpPr/>
          <p:nvPr/>
        </p:nvSpPr>
        <p:spPr>
          <a:xfrm>
            <a:off x="7680326" y="1700213"/>
            <a:ext cx="1584325" cy="373062"/>
          </a:xfrm>
          <a:prstGeom prst="rect">
            <a:avLst/>
          </a:prstGeom>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it-IT" dirty="0">
                <a:solidFill>
                  <a:schemeClr val="tx1"/>
                </a:solidFill>
              </a:rPr>
              <a:t>2009</a:t>
            </a:r>
          </a:p>
        </p:txBody>
      </p:sp>
      <p:sp>
        <p:nvSpPr>
          <p:cNvPr id="32" name="Rettangolo 31"/>
          <p:cNvSpPr/>
          <p:nvPr/>
        </p:nvSpPr>
        <p:spPr>
          <a:xfrm>
            <a:off x="6600825" y="3687763"/>
            <a:ext cx="3887788" cy="533400"/>
          </a:xfrm>
          <a:prstGeom prst="rect">
            <a:avLst/>
          </a:prstGeom>
          <a:ln/>
        </p:spPr>
        <p:style>
          <a:lnRef idx="1">
            <a:schemeClr val="accent4"/>
          </a:lnRef>
          <a:fillRef idx="2">
            <a:schemeClr val="accent4"/>
          </a:fillRef>
          <a:effectRef idx="1">
            <a:schemeClr val="accent4"/>
          </a:effectRef>
          <a:fontRef idx="minor">
            <a:schemeClr val="dk1"/>
          </a:fontRef>
        </p:style>
        <p:txBody>
          <a:bodyPr anchor="ctr"/>
          <a:lstStyle/>
          <a:p>
            <a:pPr algn="ctr">
              <a:defRPr/>
            </a:pPr>
            <a:r>
              <a:rPr lang="it-IT" dirty="0">
                <a:solidFill>
                  <a:schemeClr val="tx1"/>
                </a:solidFill>
              </a:rPr>
              <a:t>200.000  x  </a:t>
            </a:r>
            <a:r>
              <a:rPr lang="it-IT" b="1" dirty="0">
                <a:solidFill>
                  <a:schemeClr val="tx1"/>
                </a:solidFill>
              </a:rPr>
              <a:t>5,62</a:t>
            </a:r>
            <a:r>
              <a:rPr lang="it-IT" dirty="0">
                <a:solidFill>
                  <a:schemeClr val="tx1"/>
                </a:solidFill>
              </a:rPr>
              <a:t> %  = </a:t>
            </a:r>
          </a:p>
          <a:p>
            <a:pPr algn="ctr">
              <a:defRPr/>
            </a:pPr>
            <a:r>
              <a:rPr lang="it-IT" dirty="0">
                <a:solidFill>
                  <a:schemeClr val="tx1"/>
                </a:solidFill>
              </a:rPr>
              <a:t>11.240 : 13 =  </a:t>
            </a:r>
            <a:r>
              <a:rPr lang="it-IT" b="1" dirty="0">
                <a:solidFill>
                  <a:schemeClr val="tx1"/>
                </a:solidFill>
              </a:rPr>
              <a:t>864,61</a:t>
            </a:r>
          </a:p>
        </p:txBody>
      </p:sp>
      <p:sp>
        <p:nvSpPr>
          <p:cNvPr id="33" name="Rettangolo 32"/>
          <p:cNvSpPr/>
          <p:nvPr/>
        </p:nvSpPr>
        <p:spPr>
          <a:xfrm>
            <a:off x="7751764" y="3141664"/>
            <a:ext cx="1584325" cy="371475"/>
          </a:xfrm>
          <a:prstGeom prst="rect">
            <a:avLst/>
          </a:prstGeom>
          <a:solidFill>
            <a:srgbClr val="FFFF00"/>
          </a:solidFill>
          <a:ln/>
        </p:spPr>
        <p:style>
          <a:lnRef idx="1">
            <a:schemeClr val="accent4"/>
          </a:lnRef>
          <a:fillRef idx="3">
            <a:schemeClr val="accent4"/>
          </a:fillRef>
          <a:effectRef idx="2">
            <a:schemeClr val="accent4"/>
          </a:effectRef>
          <a:fontRef idx="minor">
            <a:schemeClr val="lt1"/>
          </a:fontRef>
        </p:style>
        <p:txBody>
          <a:bodyPr anchor="ctr"/>
          <a:lstStyle/>
          <a:p>
            <a:pPr algn="ctr">
              <a:defRPr/>
            </a:pPr>
            <a:r>
              <a:rPr lang="it-IT" dirty="0">
                <a:solidFill>
                  <a:schemeClr val="tx1"/>
                </a:solidFill>
              </a:rPr>
              <a:t>2010</a:t>
            </a:r>
          </a:p>
        </p:txBody>
      </p:sp>
      <p:sp>
        <p:nvSpPr>
          <p:cNvPr id="34" name="Rettangolo 33"/>
          <p:cNvSpPr/>
          <p:nvPr/>
        </p:nvSpPr>
        <p:spPr>
          <a:xfrm>
            <a:off x="6672263" y="5041901"/>
            <a:ext cx="3816350" cy="619125"/>
          </a:xfrm>
          <a:prstGeom prst="rect">
            <a:avLst/>
          </a:prstGeom>
          <a:ln/>
        </p:spPr>
        <p:style>
          <a:lnRef idx="1">
            <a:schemeClr val="accent2"/>
          </a:lnRef>
          <a:fillRef idx="2">
            <a:schemeClr val="accent2"/>
          </a:fillRef>
          <a:effectRef idx="1">
            <a:schemeClr val="accent2"/>
          </a:effectRef>
          <a:fontRef idx="minor">
            <a:schemeClr val="dk1"/>
          </a:fontRef>
        </p:style>
        <p:txBody>
          <a:bodyPr anchor="ctr"/>
          <a:lstStyle/>
          <a:p>
            <a:pPr algn="ctr">
              <a:defRPr/>
            </a:pPr>
            <a:r>
              <a:rPr lang="it-IT" sz="1700" dirty="0">
                <a:solidFill>
                  <a:schemeClr val="tx1"/>
                </a:solidFill>
              </a:rPr>
              <a:t>200.000  x  </a:t>
            </a:r>
            <a:r>
              <a:rPr lang="it-IT" sz="1700" b="1" dirty="0">
                <a:solidFill>
                  <a:schemeClr val="tx1"/>
                </a:solidFill>
              </a:rPr>
              <a:t>5,326</a:t>
            </a:r>
            <a:r>
              <a:rPr lang="it-IT" sz="1700" dirty="0">
                <a:solidFill>
                  <a:schemeClr val="tx1"/>
                </a:solidFill>
              </a:rPr>
              <a:t> %  = </a:t>
            </a:r>
          </a:p>
          <a:p>
            <a:pPr algn="ctr">
              <a:defRPr/>
            </a:pPr>
            <a:r>
              <a:rPr lang="it-IT" sz="1700" dirty="0">
                <a:solidFill>
                  <a:schemeClr val="tx1"/>
                </a:solidFill>
              </a:rPr>
              <a:t>10.652 : 13 =  </a:t>
            </a:r>
            <a:r>
              <a:rPr lang="it-IT" sz="1700" b="1" dirty="0">
                <a:solidFill>
                  <a:schemeClr val="tx1"/>
                </a:solidFill>
              </a:rPr>
              <a:t>819,38</a:t>
            </a:r>
          </a:p>
        </p:txBody>
      </p:sp>
      <p:sp>
        <p:nvSpPr>
          <p:cNvPr id="46" name="Rettangolo 45"/>
          <p:cNvSpPr/>
          <p:nvPr/>
        </p:nvSpPr>
        <p:spPr>
          <a:xfrm>
            <a:off x="7896225" y="4495801"/>
            <a:ext cx="1512888" cy="373063"/>
          </a:xfrm>
          <a:prstGeom prst="rect">
            <a:avLst/>
          </a:prstGeom>
          <a:solidFill>
            <a:srgbClr val="FFC000"/>
          </a:solidFill>
          <a:ln/>
        </p:spPr>
        <p:style>
          <a:lnRef idx="1">
            <a:schemeClr val="accent2"/>
          </a:lnRef>
          <a:fillRef idx="2">
            <a:schemeClr val="accent2"/>
          </a:fillRef>
          <a:effectRef idx="1">
            <a:schemeClr val="accent2"/>
          </a:effectRef>
          <a:fontRef idx="minor">
            <a:schemeClr val="dk1"/>
          </a:fontRef>
        </p:style>
        <p:txBody>
          <a:bodyPr anchor="ctr"/>
          <a:lstStyle/>
          <a:p>
            <a:pPr algn="ctr">
              <a:defRPr/>
            </a:pPr>
            <a:r>
              <a:rPr lang="it-IT" dirty="0">
                <a:solidFill>
                  <a:schemeClr val="tx1"/>
                </a:solidFill>
              </a:rPr>
              <a:t>2016-8</a:t>
            </a:r>
          </a:p>
        </p:txBody>
      </p:sp>
      <p:pic>
        <p:nvPicPr>
          <p:cNvPr id="46091" name="Immagine 1"/>
          <p:cNvPicPr>
            <a:picLocks noChangeAspect="1"/>
          </p:cNvPicPr>
          <p:nvPr/>
        </p:nvPicPr>
        <p:blipFill>
          <a:blip r:embed="rId2"/>
          <a:srcRect/>
          <a:stretch>
            <a:fillRect/>
          </a:stretch>
        </p:blipFill>
        <p:spPr bwMode="auto">
          <a:xfrm>
            <a:off x="2244725" y="1516063"/>
            <a:ext cx="3275211" cy="4343400"/>
          </a:xfrm>
          <a:prstGeom prst="rect">
            <a:avLst/>
          </a:prstGeom>
          <a:noFill/>
          <a:ln w="9525">
            <a:noFill/>
            <a:miter lim="800000"/>
            <a:headEnd/>
            <a:tailEnd/>
          </a:ln>
        </p:spPr>
      </p:pic>
      <p:pic>
        <p:nvPicPr>
          <p:cNvPr id="46092" name="Immagine 2"/>
          <p:cNvPicPr>
            <a:picLocks noChangeAspect="1"/>
          </p:cNvPicPr>
          <p:nvPr/>
        </p:nvPicPr>
        <p:blipFill>
          <a:blip r:embed="rId3"/>
          <a:srcRect/>
          <a:stretch>
            <a:fillRect/>
          </a:stretch>
        </p:blipFill>
        <p:spPr bwMode="auto">
          <a:xfrm>
            <a:off x="1557338" y="2055813"/>
            <a:ext cx="635000" cy="3835400"/>
          </a:xfrm>
          <a:prstGeom prst="rect">
            <a:avLst/>
          </a:prstGeom>
          <a:noFill/>
          <a:ln w="9525">
            <a:noFill/>
            <a:miter lim="800000"/>
            <a:headEnd/>
            <a:tailEnd/>
          </a:ln>
        </p:spPr>
      </p:pic>
    </p:spTree>
    <p:extLst>
      <p:ext uri="{BB962C8B-B14F-4D97-AF65-F5344CB8AC3E}">
        <p14:creationId xmlns:p14="http://schemas.microsoft.com/office/powerpoint/2010/main" xmlns="" val="4164736927"/>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1"/>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3"/>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2"/>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6"/>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animBg="1"/>
      <p:bldP spid="31" grpId="0" animBg="1"/>
      <p:bldP spid="32" grpId="0" animBg="1"/>
      <p:bldP spid="33" grpId="0" animBg="1"/>
      <p:bldP spid="34" grpId="0" animBg="1"/>
      <p:bldP spid="46"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olo 1"/>
          <p:cNvSpPr>
            <a:spLocks noGrp="1"/>
          </p:cNvSpPr>
          <p:nvPr>
            <p:ph type="title"/>
          </p:nvPr>
        </p:nvSpPr>
        <p:spPr>
          <a:xfrm>
            <a:off x="2044156" y="601216"/>
            <a:ext cx="6932165" cy="811560"/>
          </a:xfrm>
        </p:spPr>
        <p:style>
          <a:lnRef idx="1">
            <a:schemeClr val="accent1"/>
          </a:lnRef>
          <a:fillRef idx="2">
            <a:schemeClr val="accent1"/>
          </a:fillRef>
          <a:effectRef idx="1">
            <a:schemeClr val="accent1"/>
          </a:effectRef>
          <a:fontRef idx="minor">
            <a:schemeClr val="dk1"/>
          </a:fontRef>
        </p:style>
        <p:txBody>
          <a:bodyPr/>
          <a:lstStyle/>
          <a:p>
            <a:r>
              <a:rPr lang="it-IT" altLang="it-IT" dirty="0" err="1">
                <a:solidFill>
                  <a:srgbClr val="1B3686"/>
                </a:solidFill>
                <a:latin typeface="Comic Sans MS" pitchFamily="66" charset="0"/>
              </a:rPr>
              <a:t>Summary</a:t>
            </a:r>
            <a:endParaRPr lang="it-IT" altLang="it-IT" dirty="0">
              <a:latin typeface="Comic Sans MS" pitchFamily="66" charset="0"/>
            </a:endParaRPr>
          </a:p>
        </p:txBody>
      </p:sp>
      <p:sp>
        <p:nvSpPr>
          <p:cNvPr id="15363" name="Segnaposto contenuto 2"/>
          <p:cNvSpPr>
            <a:spLocks noGrp="1"/>
          </p:cNvSpPr>
          <p:nvPr>
            <p:ph idx="1"/>
          </p:nvPr>
        </p:nvSpPr>
        <p:spPr>
          <a:xfrm>
            <a:off x="2044155" y="1628800"/>
            <a:ext cx="8352928" cy="4267200"/>
          </a:xfrm>
        </p:spPr>
        <p:txBody>
          <a:bodyPr>
            <a:normAutofit fontScale="92500" lnSpcReduction="10000"/>
          </a:bodyPr>
          <a:lstStyle/>
          <a:p>
            <a:pPr algn="just"/>
            <a:r>
              <a:rPr lang="it-IT" altLang="it-IT" sz="2000" dirty="0">
                <a:latin typeface="Comic Sans MS" pitchFamily="66" charset="0"/>
              </a:rPr>
              <a:t>Lo scenario pensionistico post riforma Fornero; (metodo calcolo e accesso; pensione di vecchiaia, anticipata, e deroghe)</a:t>
            </a:r>
          </a:p>
          <a:p>
            <a:pPr algn="just"/>
            <a:endParaRPr lang="it-IT" altLang="it-IT" sz="2000" dirty="0">
              <a:latin typeface="Comic Sans MS" pitchFamily="66" charset="0"/>
            </a:endParaRPr>
          </a:p>
          <a:p>
            <a:pPr algn="just"/>
            <a:r>
              <a:rPr lang="it-IT" altLang="it-IT" sz="2000" dirty="0">
                <a:solidFill>
                  <a:srgbClr val="FF0000"/>
                </a:solidFill>
                <a:latin typeface="Comic Sans MS" pitchFamily="66" charset="0"/>
              </a:rPr>
              <a:t>Il c.707 della L. n. 190/2014: un nuovo metodo retributivo penalizzato</a:t>
            </a:r>
          </a:p>
          <a:p>
            <a:pPr algn="just"/>
            <a:endParaRPr lang="it-IT" altLang="it-IT" sz="2000" dirty="0">
              <a:latin typeface="Comic Sans MS" pitchFamily="66" charset="0"/>
            </a:endParaRPr>
          </a:p>
          <a:p>
            <a:pPr algn="just"/>
            <a:r>
              <a:rPr lang="it-IT" altLang="it-IT" sz="2000" dirty="0">
                <a:latin typeface="Comic Sans MS" pitchFamily="66" charset="0"/>
              </a:rPr>
              <a:t>Il dialogo fra le diverse gestioni previdenziali; (ricongiunzione, totalizzazione e cumulo)</a:t>
            </a:r>
          </a:p>
          <a:p>
            <a:pPr algn="just">
              <a:buNone/>
            </a:pPr>
            <a:endParaRPr lang="it-IT" altLang="it-IT" sz="2000" dirty="0">
              <a:latin typeface="Comic Sans MS" pitchFamily="66" charset="0"/>
            </a:endParaRPr>
          </a:p>
          <a:p>
            <a:pPr algn="just"/>
            <a:r>
              <a:rPr lang="it-IT" altLang="it-IT" sz="2000" dirty="0">
                <a:latin typeface="Comic Sans MS" pitchFamily="66" charset="0"/>
              </a:rPr>
              <a:t>La sentenza n. 70/2015 della Corte Costituzionale e il ‘ripristino’ della perequazione delle cd. ‘Pensioni d’oro’</a:t>
            </a:r>
          </a:p>
          <a:p>
            <a:pPr algn="just"/>
            <a:r>
              <a:rPr lang="it-IT" altLang="it-IT" sz="2000" dirty="0">
                <a:latin typeface="Comic Sans MS" pitchFamily="66" charset="0"/>
              </a:rPr>
              <a:t>Le strategie di pianificazione all’esodo: prepensionamento, opzione donna, contribuzione volontaria e part-time incentivato </a:t>
            </a:r>
          </a:p>
        </p:txBody>
      </p:sp>
      <p:pic>
        <p:nvPicPr>
          <p:cNvPr id="46084" name="Picture 4" descr="https://encrypted-tbn1.gstatic.com/images?q=tbn:ANd9GcStZLUG5XBtYkhVPgBPNr5yGtsQ1jkPR7O88VxiPFO1-AeOgQMT"/>
          <p:cNvPicPr>
            <a:picLocks noChangeAspect="1" noChangeArrowheads="1"/>
          </p:cNvPicPr>
          <p:nvPr/>
        </p:nvPicPr>
        <p:blipFill>
          <a:blip r:embed="rId2"/>
          <a:srcRect/>
          <a:stretch>
            <a:fillRect/>
          </a:stretch>
        </p:blipFill>
        <p:spPr bwMode="auto">
          <a:xfrm>
            <a:off x="9050610" y="11411"/>
            <a:ext cx="1617390" cy="1617390"/>
          </a:xfrm>
          <a:prstGeom prst="rect">
            <a:avLst/>
          </a:prstGeom>
          <a:noFill/>
        </p:spPr>
      </p:pic>
    </p:spTree>
    <p:extLst>
      <p:ext uri="{BB962C8B-B14F-4D97-AF65-F5344CB8AC3E}">
        <p14:creationId xmlns:p14="http://schemas.microsoft.com/office/powerpoint/2010/main" xmlns="" val="3583108002"/>
      </p:ext>
    </p:extLst>
  </p:cSld>
  <p:clrMapOvr>
    <a:masterClrMapping/>
  </p:clrMapOvr>
  <p:transition spd="slow">
    <p:randomBar dir="vert"/>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style>
          <a:lnRef idx="1">
            <a:schemeClr val="accent1"/>
          </a:lnRef>
          <a:fillRef idx="2">
            <a:schemeClr val="accent1"/>
          </a:fillRef>
          <a:effectRef idx="1">
            <a:schemeClr val="accent1"/>
          </a:effectRef>
          <a:fontRef idx="minor">
            <a:schemeClr val="dk1"/>
          </a:fontRef>
        </p:style>
        <p:txBody>
          <a:bodyPr>
            <a:noAutofit/>
          </a:bodyPr>
          <a:lstStyle/>
          <a:p>
            <a:pPr>
              <a:defRPr/>
            </a:pPr>
            <a:r>
              <a:rPr lang="it-IT" sz="3600" dirty="0">
                <a:solidFill>
                  <a:srgbClr val="002060"/>
                </a:solidFill>
                <a:latin typeface="Comic Sans MS" pitchFamily="66" charset="0"/>
              </a:rPr>
              <a:t>LEGGE 190/2014 </a:t>
            </a:r>
            <a:br>
              <a:rPr lang="it-IT" sz="3600" dirty="0">
                <a:solidFill>
                  <a:srgbClr val="002060"/>
                </a:solidFill>
                <a:latin typeface="Comic Sans MS" pitchFamily="66" charset="0"/>
              </a:rPr>
            </a:br>
            <a:r>
              <a:rPr lang="it-IT" sz="3600" dirty="0">
                <a:solidFill>
                  <a:srgbClr val="002060"/>
                </a:solidFill>
                <a:latin typeface="Comic Sans MS" pitchFamily="66" charset="0"/>
              </a:rPr>
              <a:t>ART. 1, COMMA 707</a:t>
            </a:r>
          </a:p>
        </p:txBody>
      </p:sp>
      <p:sp>
        <p:nvSpPr>
          <p:cNvPr id="47107" name="Segnaposto contenuto 2"/>
          <p:cNvSpPr>
            <a:spLocks noGrp="1"/>
          </p:cNvSpPr>
          <p:nvPr>
            <p:ph idx="1"/>
          </p:nvPr>
        </p:nvSpPr>
        <p:spPr>
          <a:xfrm>
            <a:off x="1992313" y="2122259"/>
            <a:ext cx="8153400" cy="4495800"/>
          </a:xfrm>
        </p:spPr>
        <p:txBody>
          <a:bodyPr/>
          <a:lstStyle/>
          <a:p>
            <a:pPr algn="ctr"/>
            <a:endParaRPr lang="it-IT" altLang="it-IT" sz="2000" i="1" dirty="0"/>
          </a:p>
          <a:p>
            <a:pPr algn="ctr">
              <a:buFont typeface="Arial" pitchFamily="34" charset="0"/>
              <a:buNone/>
            </a:pPr>
            <a:r>
              <a:rPr lang="it-IT" altLang="it-IT" sz="2000" i="1" dirty="0"/>
              <a:t>“</a:t>
            </a:r>
            <a:r>
              <a:rPr lang="it-IT" altLang="it-IT" i="1" dirty="0">
                <a:solidFill>
                  <a:srgbClr val="002060"/>
                </a:solidFill>
                <a:latin typeface="Comic Sans MS" pitchFamily="66" charset="0"/>
              </a:rPr>
              <a:t>A decorrere dal 1° gennaio 2012, con riferimento alle anzianità contributive maturate a decorrere da tale data, la quota di pensione corrispondente a tali anzianità è calcolata secondo il sistema contributivo. «In ogni caso, l'importo complessivo del trattamento pensionistico non </a:t>
            </a:r>
            <a:r>
              <a:rPr lang="it-IT" altLang="it-IT" i="1" dirty="0" err="1">
                <a:solidFill>
                  <a:srgbClr val="002060"/>
                </a:solidFill>
                <a:latin typeface="Comic Sans MS" pitchFamily="66" charset="0"/>
              </a:rPr>
              <a:t>può</a:t>
            </a:r>
            <a:r>
              <a:rPr lang="it-IT" altLang="it-IT" i="1" dirty="0">
                <a:solidFill>
                  <a:srgbClr val="002060"/>
                </a:solidFill>
                <a:latin typeface="Comic Sans MS" pitchFamily="66" charset="0"/>
              </a:rPr>
              <a:t> eccedere quello che sarebbe stato liquidato con l'applicazione delle regole di calcolo vigenti prima della data di entrata in vigore del presente decreto computando, ai fini della determinazione della misura del trattamento, l’anzianità contributiva necessaria per il conseguimento del diritto alla prestazione, integrata da quella eventualmente maturata fra la data di conseguimento del diritto e la data di decorrenza del primo periodo utile per la corresponsione della prestazione stessa»”.</a:t>
            </a:r>
          </a:p>
        </p:txBody>
      </p:sp>
    </p:spTree>
    <p:extLst>
      <p:ext uri="{BB962C8B-B14F-4D97-AF65-F5344CB8AC3E}">
        <p14:creationId xmlns:p14="http://schemas.microsoft.com/office/powerpoint/2010/main" xmlns="" val="2831692432"/>
      </p:ext>
    </p:extLst>
  </p:cSld>
  <p:clrMapOvr>
    <a:masterClrMapping/>
  </p:clrMapOvr>
  <p:transition spd="slow">
    <p:randomBar dir="vert"/>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style>
          <a:lnRef idx="1">
            <a:schemeClr val="accent1"/>
          </a:lnRef>
          <a:fillRef idx="2">
            <a:schemeClr val="accent1"/>
          </a:fillRef>
          <a:effectRef idx="1">
            <a:schemeClr val="accent1"/>
          </a:effectRef>
          <a:fontRef idx="minor">
            <a:schemeClr val="dk1"/>
          </a:fontRef>
        </p:style>
        <p:txBody>
          <a:bodyPr>
            <a:noAutofit/>
          </a:bodyPr>
          <a:lstStyle/>
          <a:p>
            <a:pPr>
              <a:defRPr/>
            </a:pPr>
            <a:r>
              <a:rPr lang="it-IT" sz="3600" dirty="0">
                <a:solidFill>
                  <a:srgbClr val="002060"/>
                </a:solidFill>
                <a:latin typeface="Comic Sans MS" pitchFamily="66" charset="0"/>
              </a:rPr>
              <a:t>LEGGE 190/2014 </a:t>
            </a:r>
            <a:br>
              <a:rPr lang="it-IT" sz="3600" dirty="0">
                <a:solidFill>
                  <a:srgbClr val="002060"/>
                </a:solidFill>
                <a:latin typeface="Comic Sans MS" pitchFamily="66" charset="0"/>
              </a:rPr>
            </a:br>
            <a:r>
              <a:rPr lang="it-IT" sz="3600" dirty="0">
                <a:solidFill>
                  <a:srgbClr val="002060"/>
                </a:solidFill>
                <a:latin typeface="Comic Sans MS" pitchFamily="66" charset="0"/>
              </a:rPr>
              <a:t>ART. 1, COMMA 707</a:t>
            </a:r>
          </a:p>
        </p:txBody>
      </p:sp>
      <p:sp>
        <p:nvSpPr>
          <p:cNvPr id="48131" name="Rettangolo 4"/>
          <p:cNvSpPr>
            <a:spLocks noChangeArrowheads="1"/>
          </p:cNvSpPr>
          <p:nvPr/>
        </p:nvSpPr>
        <p:spPr bwMode="auto">
          <a:xfrm>
            <a:off x="1724025" y="1552576"/>
            <a:ext cx="8523288" cy="3139321"/>
          </a:xfrm>
          <a:prstGeom prst="rect">
            <a:avLst/>
          </a:prstGeom>
          <a:noFill/>
          <a:ln w="9525">
            <a:noFill/>
            <a:miter lim="800000"/>
            <a:headEnd/>
            <a:tailEnd/>
          </a:ln>
        </p:spPr>
        <p:txBody>
          <a:bodyPr wrap="square">
            <a:spAutoFit/>
          </a:bodyPr>
          <a:lstStyle/>
          <a:p>
            <a:pPr algn="just"/>
            <a:endParaRPr lang="it-IT" altLang="it-IT" dirty="0">
              <a:solidFill>
                <a:srgbClr val="002060"/>
              </a:solidFill>
              <a:latin typeface="Comic Sans MS" pitchFamily="66" charset="0"/>
              <a:ea typeface="Gill Sans Light"/>
              <a:cs typeface="Gill Sans Light"/>
            </a:endParaRPr>
          </a:p>
          <a:p>
            <a:pPr algn="just"/>
            <a:endParaRPr lang="it-IT" altLang="it-IT" dirty="0">
              <a:solidFill>
                <a:srgbClr val="002060"/>
              </a:solidFill>
              <a:latin typeface="Comic Sans MS" pitchFamily="66" charset="0"/>
              <a:ea typeface="Gill Sans Light"/>
              <a:cs typeface="Gill Sans Light"/>
            </a:endParaRPr>
          </a:p>
          <a:p>
            <a:pPr algn="just"/>
            <a:endParaRPr lang="it-IT" altLang="it-IT" dirty="0">
              <a:solidFill>
                <a:srgbClr val="002060"/>
              </a:solidFill>
              <a:latin typeface="Comic Sans MS" pitchFamily="66" charset="0"/>
              <a:ea typeface="Gill Sans Light"/>
              <a:cs typeface="Gill Sans Light"/>
            </a:endParaRPr>
          </a:p>
          <a:p>
            <a:pPr algn="just"/>
            <a:r>
              <a:rPr lang="it-IT" altLang="it-IT" dirty="0">
                <a:solidFill>
                  <a:srgbClr val="002060"/>
                </a:solidFill>
                <a:latin typeface="Comic Sans MS" pitchFamily="66" charset="0"/>
                <a:ea typeface="Gill Sans Light"/>
                <a:cs typeface="Gill Sans Light"/>
              </a:rPr>
              <a:t>La norma interessa i soggetti iscritti all’A.G.O. ed alle forme sostitutive ed esclusive della stessa che alla data del 31 dicembre 1995 possono far valere un’anzianità contributiva pari o superiore a 18 anni e con riferimento ai quali la quota di pensione relativa alle anzianità contributive maturate dal 1° gennaio 2012 è calcolata secondo il sistema contributivo. Nei confronti di tali lavoratori ai fini della determinazione dell’importo del trattamento pensionistico la norma prevede che venga effettuato un doppio calcolo con le seguenti regole</a:t>
            </a:r>
          </a:p>
        </p:txBody>
      </p:sp>
      <p:sp>
        <p:nvSpPr>
          <p:cNvPr id="48132" name="Rettangolo 5"/>
          <p:cNvSpPr>
            <a:spLocks noChangeArrowheads="1"/>
          </p:cNvSpPr>
          <p:nvPr/>
        </p:nvSpPr>
        <p:spPr bwMode="auto">
          <a:xfrm>
            <a:off x="1679575" y="4691897"/>
            <a:ext cx="8497888" cy="2032000"/>
          </a:xfrm>
          <a:prstGeom prst="rect">
            <a:avLst/>
          </a:prstGeom>
          <a:noFill/>
          <a:ln w="9525">
            <a:noFill/>
            <a:miter lim="800000"/>
            <a:headEnd/>
            <a:tailEnd/>
          </a:ln>
        </p:spPr>
        <p:txBody>
          <a:bodyPr>
            <a:spAutoFit/>
          </a:bodyPr>
          <a:lstStyle/>
          <a:p>
            <a:pPr algn="just"/>
            <a:r>
              <a:rPr lang="it-IT" altLang="it-IT" dirty="0">
                <a:solidFill>
                  <a:srgbClr val="002060"/>
                </a:solidFill>
                <a:latin typeface="Comic Sans MS" pitchFamily="66" charset="0"/>
                <a:ea typeface="Gill Sans Light"/>
                <a:cs typeface="Gill Sans Light"/>
              </a:rPr>
              <a:t>I </a:t>
            </a:r>
            <a:r>
              <a:rPr lang="it-IT" altLang="it-IT" i="1" dirty="0">
                <a:solidFill>
                  <a:srgbClr val="002060"/>
                </a:solidFill>
                <a:latin typeface="Comic Sans MS" pitchFamily="66" charset="0"/>
                <a:ea typeface="Gill Sans Light"/>
                <a:cs typeface="Gill Sans Light"/>
              </a:rPr>
              <a:t>due sistemi di calcolo </a:t>
            </a:r>
            <a:r>
              <a:rPr lang="it-IT" altLang="it-IT" dirty="0">
                <a:solidFill>
                  <a:srgbClr val="002060"/>
                </a:solidFill>
                <a:latin typeface="Comic Sans MS" pitchFamily="66" charset="0"/>
                <a:ea typeface="Gill Sans Light"/>
                <a:cs typeface="Gill Sans Light"/>
              </a:rPr>
              <a:t>della pensione da mettere a confronto sono i seguenti:</a:t>
            </a:r>
          </a:p>
          <a:p>
            <a:pPr algn="just"/>
            <a:r>
              <a:rPr lang="it-IT" altLang="it-IT" dirty="0">
                <a:solidFill>
                  <a:srgbClr val="002060"/>
                </a:solidFill>
                <a:latin typeface="Comic Sans MS" pitchFamily="66" charset="0"/>
                <a:ea typeface="Gill Sans Light"/>
                <a:cs typeface="Gill Sans Light"/>
              </a:rPr>
              <a:t> a. </a:t>
            </a:r>
            <a:r>
              <a:rPr lang="it-IT" altLang="it-IT" b="1" dirty="0">
                <a:solidFill>
                  <a:srgbClr val="002060"/>
                </a:solidFill>
                <a:latin typeface="Comic Sans MS" pitchFamily="66" charset="0"/>
                <a:ea typeface="Gill Sans Light"/>
                <a:cs typeface="Gill Sans Light"/>
              </a:rPr>
              <a:t>pensione calcolata applicando i criteri vigenti a partire dal 1° gennaio 2012</a:t>
            </a:r>
            <a:r>
              <a:rPr lang="it-IT" altLang="it-IT" dirty="0">
                <a:solidFill>
                  <a:srgbClr val="002060"/>
                </a:solidFill>
                <a:latin typeface="Comic Sans MS" pitchFamily="66" charset="0"/>
                <a:ea typeface="Gill Sans Light"/>
                <a:cs typeface="Gill Sans Light"/>
              </a:rPr>
              <a:t>: calcolo retributivo secondo le regole vigenti al 31 dicembre 2011 per le anzianità contributive maturate a tale data e calcolo contributivo per le anzianità maturate a partire dal 1° gennaio 2012; </a:t>
            </a:r>
          </a:p>
          <a:p>
            <a:pPr algn="just"/>
            <a:r>
              <a:rPr lang="it-IT" altLang="it-IT" dirty="0">
                <a:solidFill>
                  <a:srgbClr val="002060"/>
                </a:solidFill>
                <a:latin typeface="Comic Sans MS" pitchFamily="66" charset="0"/>
                <a:ea typeface="Gill Sans Light"/>
                <a:cs typeface="Gill Sans Light"/>
              </a:rPr>
              <a:t>b. </a:t>
            </a:r>
            <a:r>
              <a:rPr lang="it-IT" altLang="it-IT" b="1" dirty="0">
                <a:solidFill>
                  <a:srgbClr val="002060"/>
                </a:solidFill>
                <a:latin typeface="Comic Sans MS" pitchFamily="66" charset="0"/>
                <a:ea typeface="Gill Sans Light"/>
                <a:cs typeface="Gill Sans Light"/>
              </a:rPr>
              <a:t>pensione calcolata applicando il calcolo interamente retributivo per tutte le anzianità contributive maturate dall’assicurato</a:t>
            </a:r>
            <a:r>
              <a:rPr lang="it-IT" altLang="it-IT" dirty="0">
                <a:solidFill>
                  <a:srgbClr val="002060"/>
                </a:solidFill>
                <a:latin typeface="Comic Sans MS" pitchFamily="66" charset="0"/>
                <a:ea typeface="Gill Sans Light"/>
                <a:cs typeface="Gill Sans Light"/>
              </a:rPr>
              <a:t>.</a:t>
            </a:r>
          </a:p>
        </p:txBody>
      </p:sp>
      <p:sp>
        <p:nvSpPr>
          <p:cNvPr id="166914" name="AutoShape 2" descr="data:image/jpeg;base64,/9j/4AAQSkZJRgABAQAAAQABAAD/2wCEAAkGBxISEhUSEhMQFhAVEA8QEBAPFg8QDxAQFRIWFhUSFRUYHSggGBolHhUWITIhKCkrLi4uFx8zODMtNygtLisBCgoKDg0OGhAQGzglHiUvMjU3LSs3OC0yLzEwMC01NzEwNjcvNystMC03LS0vLS0tLTgtLTU1LS01OC01Lys1Nf/AABEIALgAlAMBIgACEQEDEQH/xAAbAAEAAQUBAAAAAAAAAAAAAAAABQEDBAYHAv/EADoQAAIBAgQDBgEKBgMBAAAAAAABAgMRBAUSIQYxQRMiUWFxgZEHFCMyQlJyobHBM1NigtHhFWOSQ//EABkBAQEBAQEBAAAAAAAAAAAAAAAEAwIFAf/EACQRAQEAAgIBAgcBAAAAAAAAAAABAgMEERITMRQhQUJRYfCR/9oADAMBAAIRAxEAPwDuIAAAAADzOVldmHPEXAzNaGswe1CrAZ6ZUwFWMujV1eoFwAAAAAAAAAAAAAAAAAARuaYmzUfK7/YwPnBazutaq1/TEwe3Ak+3KquRfblVXAlFXL+GxNpLw6kN256VcDbweafJeiPQAAAAAAAAAAAAAAAAGrcX03GUKnRrQ/VbogI1zfc0wMa1OVOXVbPrGXRnMcdTnRqOnNWkvg10a8gJPtivbEMsWV+deYEyqxkZdepVhBdZK/klu2a+sVdpK7bdklu2/BG+8LZQ6MNdRfSyXL7kfD1An0AAAAAAAAAAAAAAAAAUbAEHxXgqNWk9bSqJN05c5J+FuqZ7zPEyfJtLwWxBa4yduvXxA12WUTXJotSwVRfZibVSpuT0r49EZ9DAqO606vvS/ZAahgKNWl3k1GX3klqXkm+RNZbnleL703Jf12Zn18qdRtzqXv0hHTt4XLlHLqdNX0L1l3n+YEpg81U+cfdbokoyua1/y0YbNr2MjKs2VSooR32bl5LxAngAAAAAAAAAAAAAsYudo28di+Q+dYvRKK/pb/MCxjINrZEDhcqmqrqTmoxtbSu9J/4MrE5yl1IetxFBPx9NwNnlXhFbL/Zj1s3hFXbikafjM7nUemC0p9XzKLDxgtc25S8H1YE/U4od+4pPw2sjOyyVXGxknPs0nZpLU31Od8NZrKtKXaWUpSlKMVyil9helv1Ol8G7Oa8Yp/BnOOUyncdZY3G9V4nwWnzxE/aMV+5OZRlNPDx001u/rTlvOT82SAOnIAAAAAAAAAAAAAEdnGUQxEUpOSavpnDaSuSIA1fDcEYdO9SVWp5SemPwRr3FmX04VtNKMYxUIJqPLVv/AKOj1JWTfgm/gc9zCTlKUn1bYELTj2dOU9lK+lSkrqG2zsYSxUlKLk5p3Ub3vFyftsSs5WurJxatKL3TXmYyp0ou6pq65Xd0vRWPjqWdfNrUoSo4id7J9o6kdNraZd6L29TqfBWIU5KS+1B3Xg090czz+L7dTf24Je8dv0sbb8m+YLt1Bv68ZafxpcvdIlxy8Ntx+lVZ4+eqZfWOoAArRgAAAAAAAAAAAAAAAMHOqmmjN+KS+JpGJnsbhxJ/Bf4oml14AReIqmPGrcyK2GcpKK5ylGK9W7GPmWAqUK86Mmm42tJbaotXTAj8+henqXOElP25MxstxTpTp1Y9JRqR9U918LkzTw19nuns/QgvmzpupQfOP0lJ+MHv/ok5OH3RZxs/trv2HqqcYyXKUYyXo1cuGvcCY7tcFSfWCdKXrF7flY2EpxvclS5TxtgADpyAAAAAAAAAAAAAIniV/Rf3o0+sbfxN/CX41+jNOxEgLWBjevSX/bT/AFJHj/C2rUqn3oOD9Yu6/Uwcoi3iaPh2sSb4/qRtSjfv63Ky56bWuBq0ERPEVFPs5dU5Rv5NXsS0VHxZ5rYXDVVorzko7uPZ7Vddu7p9zPb14Xt3rvWUe+BM87CtCjzhWlGGne6nbaS+Fn5HVmzjfDHDWJp1Y4jVZ03JxnUepPZpLeyW3qXs3zetW7tStVlH+XTWmL9WtrHn6Odq6uON76WZ6Lty7nydIhxJhXN01VjqUtHXTqva2rlz2JZHBcPUTpuGpK3d0rndPbf8zr3BuavEYaEpfxIfRVPOUdtXvzK9G+52yst+iYSWJ0AFKUAAAAAACjAApco2BDcV1bUl5zX6Gk1qyNw4xV6Mfx/saDWiBJ5JVviaW+0ZOb9IxbZhZtmDrVp1H1dl5RXJFrDbapJtWi439ehHSlvzArmFa91d2WlpQ5pJrU38ROcacoyjGzUoy1zd57P7vIj8bKSaavZpxdi3hsLKorylazs14WPN3YXLOyvT05SYTpveIzmD3SlUlzUqjuvaK2NPzipWlNwd1Fd5L6sdMt0TfD2Y4aNJ9rNKdObptfakucXf0IPi7iKhNxlRjZwunOX2k+V16nkcTj3TtuNdepIjYUtE7Sb7y1Rttdrmvhv7G/8AyV476WrR6Sh2i8NUGot+6aZoGVcL5nj9NSFPTS5wrVnohbxiubOlfJ3wTVwdSdfETi6rUoQp0nekotq891e7ty6Hu69VmUsT7NuNxsroAueblbliJUqeblQKgoAKNniUzxORjTmBk9oeHVMSVQsVKwFriLvwUFzvq9katPJajV3pXk92SGZ5q6cryi9Lt3uaXqR9XPabX118QPSwGnC1r27SNWFTbrCyX7sh6eDjIvSzZNvS73Ti14pqzRi0lUXR+QFc6pUqeHkpTjCXOk5b3qL7Nut1de5zytms5XSdpP68eV2vtGyZ3UbqONS6StpT5Lbn6lnDYVO77v8AdFu/uiLbunl7LtWm+PugcBGCd6k5u9rxp2V/WUv8G65DxPgcM06eATqfzatTtJ+u8bL2I2GGi+caXxcS780h9yHtO5j6s77jX0O/du9H5T4Pnhp/2zi/2JDDfKJhpfWp14+dozX5M5ooW+zH3kXVVl07Ne7kzr4nOPnwuDsmWcQYau9NKrFztfs33alvwvmSakcMw+NlSmq2vvweqNlbddN+nkdjwGM7SnTm1Zzpwm4vo5RTt+ZVp3eful36fT9kkpHpMxVULsJG6deB5TAFqaLFSBmNHiUAMCVMtSpEi6ZblTAiqmFT5ow6uT0nzpw+CJ/szy6IGtvKYLlCK9EkWauXvobQ6B5eGA5NnXD2KVSc6cVUhKWrSrak2t9nzIeVF0/4lCpB9e7OK+KO4fNUPmpNnxMMr2ox5GUnVjh2HxNK/Oa9JP8AckaeIw9t+2b8px/wdcnlsHzhB+sYst/8LR/l0/8AzEyvCn5aTlfpxvE4mh07Vesl/gw+3pvlqf8AdJ/odxjktFf/ACp/+YmRSwEI8oxXpFIThT8/3+l5X6cSwWX4iq/ocPPynKLjFed5HWsiw9SnQp057yhThGT57pbk12J7VIo1aMdfsw2bbmsQizJgj0oHtRNmSiKnqwA9FLAAUaKOJQANJTQVAFNA0AANA0AANA0FQA0jSABXSVUQAK2KgAAAB//Z"/>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it-IT"/>
          </a:p>
        </p:txBody>
      </p:sp>
      <p:sp>
        <p:nvSpPr>
          <p:cNvPr id="166916" name="AutoShape 4" descr="data:image/jpeg;base64,/9j/4AAQSkZJRgABAQAAAQABAAD/2wCEAAkGBxISEhUSEhMQFhAVEA8QEBAPFg8QDxAQFRIWFhUSFRUYHSggGBolHhUWITIhKCkrLi4uFx8zODMtNygtLisBCgoKDg0OGhAQGzglHiUvMjU3LSs3OC0yLzEwMC01NzEwNjcvNystMC03LS0vLS0tLTgtLTU1LS01OC01Lys1Nf/AABEIALgAlAMBIgACEQEDEQH/xAAbAAEAAQUBAAAAAAAAAAAAAAAABQEDBAYHAv/EADoQAAIBAgQDBgEKBgMBAAAAAAABAgMRBAUSIQYxQRMiUWFxgZEHFCMyQlJyobHBM1NigtHhFWOSQ//EABkBAQEBAQEBAAAAAAAAAAAAAAAEAwIFAf/EACQRAQEAAgIBAgcBAAAAAAAAAAABAgMEERITMRQhQUJRYfCR/9oADAMBAAIRAxEAPwDuIAAAAADzOVldmHPEXAzNaGswe1CrAZ6ZUwFWMujV1eoFwAAAAAAAAAAAAAAAAAARuaYmzUfK7/YwPnBazutaq1/TEwe3Ak+3KquRfblVXAlFXL+GxNpLw6kN256VcDbweafJeiPQAAAAAAAAAAAAAAAAGrcX03GUKnRrQ/VbogI1zfc0wMa1OVOXVbPrGXRnMcdTnRqOnNWkvg10a8gJPtivbEMsWV+deYEyqxkZdepVhBdZK/klu2a+sVdpK7bdklu2/BG+8LZQ6MNdRfSyXL7kfD1An0AAAAAAAAAAAAAAAAAUbAEHxXgqNWk9bSqJN05c5J+FuqZ7zPEyfJtLwWxBa4yduvXxA12WUTXJotSwVRfZibVSpuT0r49EZ9DAqO606vvS/ZAahgKNWl3k1GX3klqXkm+RNZbnleL703Jf12Zn18qdRtzqXv0hHTt4XLlHLqdNX0L1l3n+YEpg81U+cfdbokoyua1/y0YbNr2MjKs2VSooR32bl5LxAngAAAAAAAAAAAAAsYudo28di+Q+dYvRKK/pb/MCxjINrZEDhcqmqrqTmoxtbSu9J/4MrE5yl1IetxFBPx9NwNnlXhFbL/Zj1s3hFXbikafjM7nUemC0p9XzKLDxgtc25S8H1YE/U4od+4pPw2sjOyyVXGxknPs0nZpLU31Od8NZrKtKXaWUpSlKMVyil9helv1Ol8G7Oa8Yp/BnOOUyncdZY3G9V4nwWnzxE/aMV+5OZRlNPDx001u/rTlvOT82SAOnIAAAAAAAAAAAAAEdnGUQxEUpOSavpnDaSuSIA1fDcEYdO9SVWp5SemPwRr3FmX04VtNKMYxUIJqPLVv/AKOj1JWTfgm/gc9zCTlKUn1bYELTj2dOU9lK+lSkrqG2zsYSxUlKLk5p3Ub3vFyftsSs5WurJxatKL3TXmYyp0ou6pq65Xd0vRWPjqWdfNrUoSo4id7J9o6kdNraZd6L29TqfBWIU5KS+1B3Xg090czz+L7dTf24Je8dv0sbb8m+YLt1Bv68ZafxpcvdIlxy8Ntx+lVZ4+eqZfWOoAArRgAAAAAAAAAAAAAAAMHOqmmjN+KS+JpGJnsbhxJ/Bf4oml14AReIqmPGrcyK2GcpKK5ylGK9W7GPmWAqUK86Mmm42tJbaotXTAj8+henqXOElP25MxstxTpTp1Y9JRqR9U918LkzTw19nuns/QgvmzpupQfOP0lJ+MHv/ok5OH3RZxs/trv2HqqcYyXKUYyXo1cuGvcCY7tcFSfWCdKXrF7flY2EpxvclS5TxtgADpyAAAAAAAAAAAAAIniV/Rf3o0+sbfxN/CX41+jNOxEgLWBjevSX/bT/AFJHj/C2rUqn3oOD9Yu6/Uwcoi3iaPh2sSb4/qRtSjfv63Ky56bWuBq0ERPEVFPs5dU5Rv5NXsS0VHxZ5rYXDVVorzko7uPZ7Vddu7p9zPb14Xt3rvWUe+BM87CtCjzhWlGGne6nbaS+Fn5HVmzjfDHDWJp1Y4jVZ03JxnUepPZpLeyW3qXs3zetW7tStVlH+XTWmL9WtrHn6Odq6uON76WZ6Lty7nydIhxJhXN01VjqUtHXTqva2rlz2JZHBcPUTpuGpK3d0rndPbf8zr3BuavEYaEpfxIfRVPOUdtXvzK9G+52yst+iYSWJ0AFKUAAAAAACjAApco2BDcV1bUl5zX6Gk1qyNw4xV6Mfx/saDWiBJ5JVviaW+0ZOb9IxbZhZtmDrVp1H1dl5RXJFrDbapJtWi439ehHSlvzArmFa91d2WlpQ5pJrU38ROcacoyjGzUoy1zd57P7vIj8bKSaavZpxdi3hsLKorylazs14WPN3YXLOyvT05SYTpveIzmD3SlUlzUqjuvaK2NPzipWlNwd1Fd5L6sdMt0TfD2Y4aNJ9rNKdObptfakucXf0IPi7iKhNxlRjZwunOX2k+V16nkcTj3TtuNdepIjYUtE7Sb7y1Rttdrmvhv7G/8AyV476WrR6Sh2i8NUGot+6aZoGVcL5nj9NSFPTS5wrVnohbxiubOlfJ3wTVwdSdfETi6rUoQp0nekotq891e7ty6Hu69VmUsT7NuNxsroAueblbliJUqeblQKgoAKNniUzxORjTmBk9oeHVMSVQsVKwFriLvwUFzvq9katPJajV3pXk92SGZ5q6cryi9Lt3uaXqR9XPabX118QPSwGnC1r27SNWFTbrCyX7sh6eDjIvSzZNvS73Ti14pqzRi0lUXR+QFc6pUqeHkpTjCXOk5b3qL7Nut1de5zytms5XSdpP68eV2vtGyZ3UbqONS6StpT5Lbn6lnDYVO77v8AdFu/uiLbunl7LtWm+PugcBGCd6k5u9rxp2V/WUv8G65DxPgcM06eATqfzatTtJ+u8bL2I2GGi+caXxcS780h9yHtO5j6s77jX0O/du9H5T4Pnhp/2zi/2JDDfKJhpfWp14+dozX5M5ooW+zH3kXVVl07Ne7kzr4nOPnwuDsmWcQYau9NKrFztfs33alvwvmSakcMw+NlSmq2vvweqNlbddN+nkdjwGM7SnTm1Zzpwm4vo5RTt+ZVp3eful36fT9kkpHpMxVULsJG6deB5TAFqaLFSBmNHiUAMCVMtSpEi6ZblTAiqmFT5ow6uT0nzpw+CJ/szy6IGtvKYLlCK9EkWauXvobQ6B5eGA5NnXD2KVSc6cVUhKWrSrak2t9nzIeVF0/4lCpB9e7OK+KO4fNUPmpNnxMMr2ox5GUnVjh2HxNK/Oa9JP8AckaeIw9t+2b8px/wdcnlsHzhB+sYst/8LR/l0/8AzEyvCn5aTlfpxvE4mh07Vesl/gw+3pvlqf8AdJ/odxjktFf/ACp/+YmRSwEI8oxXpFIThT8/3+l5X6cSwWX4iq/ocPPynKLjFed5HWsiw9SnQp057yhThGT57pbk12J7VIo1aMdfsw2bbmsQizJgj0oHtRNmSiKnqwA9FLAAUaKOJQANJTQVAFNA0AANA0AANA0FQA0jSABXSVUQAK2KgAAAB//Z"/>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it-IT"/>
          </a:p>
        </p:txBody>
      </p:sp>
      <p:sp>
        <p:nvSpPr>
          <p:cNvPr id="166918" name="AutoShape 6" descr="data:image/jpeg;base64,/9j/4AAQSkZJRgABAQAAAQABAAD/2wCEAAkGBxISEhUSEhMQFhAVEA8QEBAPFg8QDxAQFRIWFhUSFRUYHSggGBolHhUWITIhKCkrLi4uFx8zODMtNygtLisBCgoKDg0OGhAQGzglHiUvMjU3LSs3OC0yLzEwMC01NzEwNjcvNystMC03LS0vLS0tLTgtLTU1LS01OC01Lys1Nf/AABEIALgAlAMBIgACEQEDEQH/xAAbAAEAAQUBAAAAAAAAAAAAAAAABQEDBAYHAv/EADoQAAIBAgQDBgEKBgMBAAAAAAABAgMRBAUSIQYxQRMiUWFxgZEHFCMyQlJyobHBM1NigtHhFWOSQ//EABkBAQEBAQEBAAAAAAAAAAAAAAAEAwIFAf/EACQRAQEAAgIBAgcBAAAAAAAAAAABAgMEERITMRQhQUJRYfCR/9oADAMBAAIRAxEAPwDuIAAAAADzOVldmHPEXAzNaGswe1CrAZ6ZUwFWMujV1eoFwAAAAAAAAAAAAAAAAAARuaYmzUfK7/YwPnBazutaq1/TEwe3Ak+3KquRfblVXAlFXL+GxNpLw6kN256VcDbweafJeiPQAAAAAAAAAAAAAAAAGrcX03GUKnRrQ/VbogI1zfc0wMa1OVOXVbPrGXRnMcdTnRqOnNWkvg10a8gJPtivbEMsWV+deYEyqxkZdepVhBdZK/klu2a+sVdpK7bdklu2/BG+8LZQ6MNdRfSyXL7kfD1An0AAAAAAAAAAAAAAAAAUbAEHxXgqNWk9bSqJN05c5J+FuqZ7zPEyfJtLwWxBa4yduvXxA12WUTXJotSwVRfZibVSpuT0r49EZ9DAqO606vvS/ZAahgKNWl3k1GX3klqXkm+RNZbnleL703Jf12Zn18qdRtzqXv0hHTt4XLlHLqdNX0L1l3n+YEpg81U+cfdbokoyua1/y0YbNr2MjKs2VSooR32bl5LxAngAAAAAAAAAAAAAsYudo28di+Q+dYvRKK/pb/MCxjINrZEDhcqmqrqTmoxtbSu9J/4MrE5yl1IetxFBPx9NwNnlXhFbL/Zj1s3hFXbikafjM7nUemC0p9XzKLDxgtc25S8H1YE/U4od+4pPw2sjOyyVXGxknPs0nZpLU31Od8NZrKtKXaWUpSlKMVyil9helv1Ol8G7Oa8Yp/BnOOUyncdZY3G9V4nwWnzxE/aMV+5OZRlNPDx001u/rTlvOT82SAOnIAAAAAAAAAAAAAEdnGUQxEUpOSavpnDaSuSIA1fDcEYdO9SVWp5SemPwRr3FmX04VtNKMYxUIJqPLVv/AKOj1JWTfgm/gc9zCTlKUn1bYELTj2dOU9lK+lSkrqG2zsYSxUlKLk5p3Ub3vFyftsSs5WurJxatKL3TXmYyp0ou6pq65Xd0vRWPjqWdfNrUoSo4id7J9o6kdNraZd6L29TqfBWIU5KS+1B3Xg090czz+L7dTf24Je8dv0sbb8m+YLt1Bv68ZafxpcvdIlxy8Ntx+lVZ4+eqZfWOoAArRgAAAAAAAAAAAAAAAMHOqmmjN+KS+JpGJnsbhxJ/Bf4oml14AReIqmPGrcyK2GcpKK5ylGK9W7GPmWAqUK86Mmm42tJbaotXTAj8+henqXOElP25MxstxTpTp1Y9JRqR9U918LkzTw19nuns/QgvmzpupQfOP0lJ+MHv/ok5OH3RZxs/trv2HqqcYyXKUYyXo1cuGvcCY7tcFSfWCdKXrF7flY2EpxvclS5TxtgADpyAAAAAAAAAAAAAIniV/Rf3o0+sbfxN/CX41+jNOxEgLWBjevSX/bT/AFJHj/C2rUqn3oOD9Yu6/Uwcoi3iaPh2sSb4/qRtSjfv63Ky56bWuBq0ERPEVFPs5dU5Rv5NXsS0VHxZ5rYXDVVorzko7uPZ7Vddu7p9zPb14Xt3rvWUe+BM87CtCjzhWlGGne6nbaS+Fn5HVmzjfDHDWJp1Y4jVZ03JxnUepPZpLeyW3qXs3zetW7tStVlH+XTWmL9WtrHn6Odq6uON76WZ6Lty7nydIhxJhXN01VjqUtHXTqva2rlz2JZHBcPUTpuGpK3d0rndPbf8zr3BuavEYaEpfxIfRVPOUdtXvzK9G+52yst+iYSWJ0AFKUAAAAAACjAApco2BDcV1bUl5zX6Gk1qyNw4xV6Mfx/saDWiBJ5JVviaW+0ZOb9IxbZhZtmDrVp1H1dl5RXJFrDbapJtWi439ehHSlvzArmFa91d2WlpQ5pJrU38ROcacoyjGzUoy1zd57P7vIj8bKSaavZpxdi3hsLKorylazs14WPN3YXLOyvT05SYTpveIzmD3SlUlzUqjuvaK2NPzipWlNwd1Fd5L6sdMt0TfD2Y4aNJ9rNKdObptfakucXf0IPi7iKhNxlRjZwunOX2k+V16nkcTj3TtuNdepIjYUtE7Sb7y1Rttdrmvhv7G/8AyV476WrR6Sh2i8NUGot+6aZoGVcL5nj9NSFPTS5wrVnohbxiubOlfJ3wTVwdSdfETi6rUoQp0nekotq891e7ty6Hu69VmUsT7NuNxsroAueblbliJUqeblQKgoAKNniUzxORjTmBk9oeHVMSVQsVKwFriLvwUFzvq9katPJajV3pXk92SGZ5q6cryi9Lt3uaXqR9XPabX118QPSwGnC1r27SNWFTbrCyX7sh6eDjIvSzZNvS73Ti14pqzRi0lUXR+QFc6pUqeHkpTjCXOk5b3qL7Nut1de5zytms5XSdpP68eV2vtGyZ3UbqONS6StpT5Lbn6lnDYVO77v8AdFu/uiLbunl7LtWm+PugcBGCd6k5u9rxp2V/WUv8G65DxPgcM06eATqfzatTtJ+u8bL2I2GGi+caXxcS780h9yHtO5j6s77jX0O/du9H5T4Pnhp/2zi/2JDDfKJhpfWp14+dozX5M5ooW+zH3kXVVl07Ne7kzr4nOPnwuDsmWcQYau9NKrFztfs33alvwvmSakcMw+NlSmq2vvweqNlbddN+nkdjwGM7SnTm1Zzpwm4vo5RTt+ZVp3eful36fT9kkpHpMxVULsJG6deB5TAFqaLFSBmNHiUAMCVMtSpEi6ZblTAiqmFT5ow6uT0nzpw+CJ/szy6IGtvKYLlCK9EkWauXvobQ6B5eGA5NnXD2KVSc6cVUhKWrSrak2t9nzIeVF0/4lCpB9e7OK+KO4fNUPmpNnxMMr2ox5GUnVjh2HxNK/Oa9JP8AckaeIw9t+2b8px/wdcnlsHzhB+sYst/8LR/l0/8AzEyvCn5aTlfpxvE4mh07Vesl/gw+3pvlqf8AdJ/odxjktFf/ACp/+YmRSwEI8oxXpFIThT8/3+l5X6cSwWX4iq/ocPPynKLjFed5HWsiw9SnQp057yhThGT57pbk12J7VIo1aMdfsw2bbmsQizJgj0oHtRNmSiKnqwA9FLAAUaKOJQANJTQVAFNA0AANA0AANA0FQA0jSABXSVUQAK2KgAAAB//Z"/>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it-IT"/>
          </a:p>
        </p:txBody>
      </p:sp>
    </p:spTree>
    <p:extLst>
      <p:ext uri="{BB962C8B-B14F-4D97-AF65-F5344CB8AC3E}">
        <p14:creationId xmlns:p14="http://schemas.microsoft.com/office/powerpoint/2010/main" xmlns="" val="2545927995"/>
      </p:ext>
    </p:extLst>
  </p:cSld>
  <p:clrMapOvr>
    <a:masterClrMapping/>
  </p:clrMapOvr>
  <p:transition spd="slow">
    <p:randomBar dir="vert"/>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style>
          <a:lnRef idx="1">
            <a:schemeClr val="accent1"/>
          </a:lnRef>
          <a:fillRef idx="2">
            <a:schemeClr val="accent1"/>
          </a:fillRef>
          <a:effectRef idx="1">
            <a:schemeClr val="accent1"/>
          </a:effectRef>
          <a:fontRef idx="minor">
            <a:schemeClr val="dk1"/>
          </a:fontRef>
        </p:style>
        <p:txBody>
          <a:bodyPr>
            <a:noAutofit/>
          </a:bodyPr>
          <a:lstStyle/>
          <a:p>
            <a:pPr>
              <a:defRPr/>
            </a:pPr>
            <a:r>
              <a:rPr lang="it-IT" sz="3600" dirty="0">
                <a:solidFill>
                  <a:srgbClr val="002060"/>
                </a:solidFill>
                <a:latin typeface="Comic Sans MS" pitchFamily="66" charset="0"/>
              </a:rPr>
              <a:t>LEGGE 190/2014 </a:t>
            </a:r>
            <a:br>
              <a:rPr lang="it-IT" sz="3600" dirty="0">
                <a:solidFill>
                  <a:srgbClr val="002060"/>
                </a:solidFill>
                <a:latin typeface="Comic Sans MS" pitchFamily="66" charset="0"/>
              </a:rPr>
            </a:br>
            <a:r>
              <a:rPr lang="it-IT" sz="3600" dirty="0">
                <a:solidFill>
                  <a:srgbClr val="002060"/>
                </a:solidFill>
                <a:latin typeface="Comic Sans MS" pitchFamily="66" charset="0"/>
              </a:rPr>
              <a:t>ART. 1, COMMA 707</a:t>
            </a:r>
          </a:p>
        </p:txBody>
      </p:sp>
      <p:sp>
        <p:nvSpPr>
          <p:cNvPr id="49155" name="Rettangolo 6"/>
          <p:cNvSpPr>
            <a:spLocks noChangeArrowheads="1"/>
          </p:cNvSpPr>
          <p:nvPr/>
        </p:nvSpPr>
        <p:spPr bwMode="auto">
          <a:xfrm>
            <a:off x="1847850" y="2350861"/>
            <a:ext cx="8496300" cy="3416320"/>
          </a:xfrm>
          <a:prstGeom prst="rect">
            <a:avLst/>
          </a:prstGeom>
          <a:noFill/>
          <a:ln w="9525">
            <a:noFill/>
            <a:miter lim="800000"/>
            <a:headEnd/>
            <a:tailEnd/>
          </a:ln>
        </p:spPr>
        <p:txBody>
          <a:bodyPr>
            <a:spAutoFit/>
          </a:bodyPr>
          <a:lstStyle/>
          <a:p>
            <a:pPr algn="just"/>
            <a:r>
              <a:rPr lang="it-IT" altLang="it-IT" dirty="0">
                <a:solidFill>
                  <a:srgbClr val="002060"/>
                </a:solidFill>
                <a:ea typeface="Gill Sans Light"/>
                <a:cs typeface="Gill Sans Light"/>
              </a:rPr>
              <a:t>L’anzianità contributiva che </a:t>
            </a:r>
            <a:r>
              <a:rPr lang="it-IT" altLang="it-IT" dirty="0" err="1">
                <a:solidFill>
                  <a:srgbClr val="002060"/>
                </a:solidFill>
                <a:ea typeface="Gill Sans Light"/>
                <a:cs typeface="Gill Sans Light"/>
              </a:rPr>
              <a:t>puo</a:t>
            </a:r>
            <a:r>
              <a:rPr lang="it-IT" altLang="it-IT" dirty="0">
                <a:solidFill>
                  <a:srgbClr val="002060"/>
                </a:solidFill>
                <a:ea typeface="Gill Sans Light"/>
                <a:cs typeface="Gill Sans Light"/>
              </a:rPr>
              <a:t>̀ essere valorizzata ai fini della determinazione della misura della pensione è pari “all’anzianità contributiva necessaria per il conseguimento del diritto alla prestazione, integrata da quella eventualmente maturata fra la data di conseguimento del diritto e la data di decorrenza del primo periodo utile per la corresponsione della prestazione stessa”. Viene così </a:t>
            </a:r>
            <a:r>
              <a:rPr lang="it-IT" altLang="it-IT" b="1" dirty="0">
                <a:solidFill>
                  <a:srgbClr val="002060"/>
                </a:solidFill>
                <a:ea typeface="Gill Sans Light"/>
                <a:cs typeface="Gill Sans Light"/>
              </a:rPr>
              <a:t>superato il concetto di massima anzianità contributiva, stabilendo che l’anzianità contributiva valorizzabile sia pari a quella necessaria per il conseguimento del diritto alla prestazione che deve essere incrementata con l’anzianità contributiva che dovesse maturare il lavoratore fino al primo periodo utile per la corresponsione della prestazione.</a:t>
            </a:r>
            <a:r>
              <a:rPr lang="it-IT" altLang="it-IT" dirty="0">
                <a:solidFill>
                  <a:srgbClr val="002060"/>
                </a:solidFill>
                <a:ea typeface="Gill Sans Light"/>
                <a:cs typeface="Gill Sans Light"/>
              </a:rPr>
              <a:t> I lavoratori conseguano, quindi, la valorizzazione di tutti i periodi lavorativi accreditati compresi quelli eventualmente maturati dalla data di conseguimento del diritto a quella di effettiva corresponsione della pensione. </a:t>
            </a:r>
          </a:p>
        </p:txBody>
      </p:sp>
    </p:spTree>
    <p:extLst>
      <p:ext uri="{BB962C8B-B14F-4D97-AF65-F5344CB8AC3E}">
        <p14:creationId xmlns:p14="http://schemas.microsoft.com/office/powerpoint/2010/main" xmlns="" val="2285311797"/>
      </p:ext>
    </p:extLst>
  </p:cSld>
  <p:clrMapOvr>
    <a:masterClrMapping/>
  </p:clrMapOvr>
  <p:transition spd="slow">
    <p:randomBar dir="vert"/>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2191916" y="531813"/>
            <a:ext cx="5770984" cy="1143000"/>
          </a:xfrm>
        </p:spPr>
        <p:style>
          <a:lnRef idx="1">
            <a:schemeClr val="accent1"/>
          </a:lnRef>
          <a:fillRef idx="2">
            <a:schemeClr val="accent1"/>
          </a:fillRef>
          <a:effectRef idx="1">
            <a:schemeClr val="accent1"/>
          </a:effectRef>
          <a:fontRef idx="minor">
            <a:schemeClr val="dk1"/>
          </a:fontRef>
        </p:style>
        <p:txBody>
          <a:bodyPr>
            <a:noAutofit/>
          </a:bodyPr>
          <a:lstStyle/>
          <a:p>
            <a:pPr>
              <a:defRPr/>
            </a:pPr>
            <a:r>
              <a:rPr lang="it-IT" sz="3600" dirty="0">
                <a:solidFill>
                  <a:srgbClr val="002060"/>
                </a:solidFill>
                <a:latin typeface="Comic Sans MS" pitchFamily="66" charset="0"/>
              </a:rPr>
              <a:t>Messaggio INPS 1180/2016</a:t>
            </a:r>
          </a:p>
        </p:txBody>
      </p:sp>
      <p:sp>
        <p:nvSpPr>
          <p:cNvPr id="50179" name="Rettangolo 6"/>
          <p:cNvSpPr>
            <a:spLocks noChangeArrowheads="1"/>
          </p:cNvSpPr>
          <p:nvPr/>
        </p:nvSpPr>
        <p:spPr bwMode="auto">
          <a:xfrm>
            <a:off x="1847850" y="2060576"/>
            <a:ext cx="8496300" cy="2862263"/>
          </a:xfrm>
          <a:prstGeom prst="rect">
            <a:avLst/>
          </a:prstGeom>
          <a:noFill/>
          <a:ln w="9525">
            <a:noFill/>
            <a:miter lim="800000"/>
            <a:headEnd/>
            <a:tailEnd/>
          </a:ln>
        </p:spPr>
        <p:txBody>
          <a:bodyPr>
            <a:spAutoFit/>
          </a:bodyPr>
          <a:lstStyle/>
          <a:p>
            <a:pPr algn="ctr"/>
            <a:r>
              <a:rPr lang="it-IT" altLang="it-IT" dirty="0">
                <a:solidFill>
                  <a:srgbClr val="002060"/>
                </a:solidFill>
                <a:latin typeface="Comic Sans MS" pitchFamily="66" charset="0"/>
                <a:ea typeface="Gill Sans Light"/>
                <a:cs typeface="Gill Sans Light"/>
              </a:rPr>
              <a:t>Tale disposizione si applica a tutte le pensioni liquidate o da liquidare, a decorrere dal 2 gennaio 2012, ai soggetti iscritti all’AGO ed alle forme sostitutive ed esclusive della stessa, in possesso di un’anzianità contributiva pari o superiore a 18 anni al 31 dicembre 1995 e con contribuzione  successiva al 31 dicembre 2011.</a:t>
            </a:r>
          </a:p>
          <a:p>
            <a:pPr algn="ctr"/>
            <a:r>
              <a:rPr lang="it-IT" altLang="it-IT" dirty="0">
                <a:solidFill>
                  <a:srgbClr val="002060"/>
                </a:solidFill>
                <a:latin typeface="Comic Sans MS" pitchFamily="66" charset="0"/>
                <a:ea typeface="Gill Sans Light"/>
                <a:cs typeface="Gill Sans Light"/>
              </a:rPr>
              <a:t>Per tali pensioni, il comma 707 della legge 190/2014 ha disposto che venga effettuato dalla decorrenza originaria </a:t>
            </a:r>
            <a:r>
              <a:rPr lang="it-IT" altLang="it-IT" b="1" dirty="0">
                <a:solidFill>
                  <a:srgbClr val="002060"/>
                </a:solidFill>
                <a:latin typeface="Comic Sans MS" pitchFamily="66" charset="0"/>
                <a:ea typeface="Gill Sans Light"/>
                <a:cs typeface="Gill Sans Light"/>
              </a:rPr>
              <a:t>un secondo calcolo interamente</a:t>
            </a:r>
          </a:p>
          <a:p>
            <a:pPr algn="ctr"/>
            <a:r>
              <a:rPr lang="it-IT" altLang="it-IT" b="1" dirty="0">
                <a:solidFill>
                  <a:srgbClr val="002060"/>
                </a:solidFill>
                <a:latin typeface="Comic Sans MS" pitchFamily="66" charset="0"/>
                <a:ea typeface="Gill Sans Light"/>
                <a:cs typeface="Gill Sans Light"/>
              </a:rPr>
              <a:t>retributivo, oltre a quello previsto dall’art 24, comma 2 della legge 214/2011 e che, a decorrere dal 1° gennaio 2015, venga posto in pagamento l’importo meno favorevole dei due</a:t>
            </a:r>
            <a:r>
              <a:rPr lang="it-IT" altLang="it-IT" b="1" dirty="0">
                <a:solidFill>
                  <a:srgbClr val="002060"/>
                </a:solidFill>
                <a:ea typeface="Gill Sans Light"/>
                <a:cs typeface="Gill Sans Light"/>
              </a:rPr>
              <a:t>.</a:t>
            </a:r>
          </a:p>
        </p:txBody>
      </p:sp>
      <p:pic>
        <p:nvPicPr>
          <p:cNvPr id="164866" name="Picture 2" descr="http://static.guide.supereva.it/guide/disoccupazione-mobilita-ammortizzatori-sociali/I.jpg"/>
          <p:cNvPicPr>
            <a:picLocks noChangeAspect="1" noChangeArrowheads="1"/>
          </p:cNvPicPr>
          <p:nvPr/>
        </p:nvPicPr>
        <p:blipFill>
          <a:blip r:embed="rId2"/>
          <a:srcRect/>
          <a:stretch>
            <a:fillRect/>
          </a:stretch>
        </p:blipFill>
        <p:spPr bwMode="auto">
          <a:xfrm>
            <a:off x="7962900" y="274639"/>
            <a:ext cx="2381250" cy="1400175"/>
          </a:xfrm>
          <a:prstGeom prst="rect">
            <a:avLst/>
          </a:prstGeom>
          <a:noFill/>
        </p:spPr>
      </p:pic>
    </p:spTree>
    <p:extLst>
      <p:ext uri="{BB962C8B-B14F-4D97-AF65-F5344CB8AC3E}">
        <p14:creationId xmlns:p14="http://schemas.microsoft.com/office/powerpoint/2010/main" xmlns="" val="3918279415"/>
      </p:ext>
    </p:extLst>
  </p:cSld>
  <p:clrMapOvr>
    <a:masterClrMapping/>
  </p:clrMapOvr>
  <p:transition spd="slow">
    <p:randomBar dir="vert"/>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981200" y="274638"/>
            <a:ext cx="5698976" cy="1143000"/>
          </a:xfrm>
        </p:spPr>
        <p:style>
          <a:lnRef idx="1">
            <a:schemeClr val="accent1"/>
          </a:lnRef>
          <a:fillRef idx="2">
            <a:schemeClr val="accent1"/>
          </a:fillRef>
          <a:effectRef idx="1">
            <a:schemeClr val="accent1"/>
          </a:effectRef>
          <a:fontRef idx="minor">
            <a:schemeClr val="dk1"/>
          </a:fontRef>
        </p:style>
        <p:txBody>
          <a:bodyPr>
            <a:noAutofit/>
          </a:bodyPr>
          <a:lstStyle/>
          <a:p>
            <a:pPr>
              <a:defRPr/>
            </a:pPr>
            <a:r>
              <a:rPr lang="it-IT" sz="3600" dirty="0">
                <a:solidFill>
                  <a:srgbClr val="002060"/>
                </a:solidFill>
              </a:rPr>
              <a:t>Messaggio INPS 1180/2016</a:t>
            </a:r>
          </a:p>
        </p:txBody>
      </p:sp>
      <p:sp>
        <p:nvSpPr>
          <p:cNvPr id="51203" name="Rettangolo 6"/>
          <p:cNvSpPr>
            <a:spLocks noChangeArrowheads="1"/>
          </p:cNvSpPr>
          <p:nvPr/>
        </p:nvSpPr>
        <p:spPr bwMode="auto">
          <a:xfrm>
            <a:off x="1847850" y="1674813"/>
            <a:ext cx="8496300" cy="3970318"/>
          </a:xfrm>
          <a:prstGeom prst="rect">
            <a:avLst/>
          </a:prstGeom>
          <a:noFill/>
          <a:ln w="9525">
            <a:noFill/>
            <a:miter lim="800000"/>
            <a:headEnd/>
            <a:tailEnd/>
          </a:ln>
        </p:spPr>
        <p:txBody>
          <a:bodyPr>
            <a:spAutoFit/>
          </a:bodyPr>
          <a:lstStyle/>
          <a:p>
            <a:pPr algn="just"/>
            <a:r>
              <a:rPr lang="it-IT" altLang="it-IT" dirty="0">
                <a:solidFill>
                  <a:srgbClr val="002060"/>
                </a:solidFill>
                <a:latin typeface="Comic Sans MS" pitchFamily="66" charset="0"/>
                <a:ea typeface="Gill Sans Light"/>
                <a:cs typeface="Gill Sans Light"/>
              </a:rPr>
              <a:t>1.2 Calcolo ai sensi del comma 707 legge 190/2014</a:t>
            </a:r>
          </a:p>
          <a:p>
            <a:pPr algn="just"/>
            <a:r>
              <a:rPr lang="it-IT" altLang="it-IT" dirty="0">
                <a:solidFill>
                  <a:srgbClr val="002060"/>
                </a:solidFill>
                <a:latin typeface="Comic Sans MS" pitchFamily="66" charset="0"/>
                <a:ea typeface="Gill Sans Light"/>
                <a:cs typeface="Gill Sans Light"/>
              </a:rPr>
              <a:t>Viene effettuato il calcolo in base alla normativa citata. La pensione è calcolata </a:t>
            </a:r>
          </a:p>
          <a:p>
            <a:pPr algn="just"/>
            <a:r>
              <a:rPr lang="it-IT" altLang="it-IT" dirty="0">
                <a:solidFill>
                  <a:srgbClr val="002060"/>
                </a:solidFill>
                <a:latin typeface="Comic Sans MS" pitchFamily="66" charset="0"/>
                <a:ea typeface="Gill Sans Light"/>
                <a:cs typeface="Gill Sans Light"/>
              </a:rPr>
              <a:t>interamente con il sistema retributivo senza effettuare il taglio ai 40 </a:t>
            </a:r>
          </a:p>
          <a:p>
            <a:pPr algn="just"/>
            <a:r>
              <a:rPr lang="it-IT" altLang="it-IT" dirty="0">
                <a:solidFill>
                  <a:srgbClr val="002060"/>
                </a:solidFill>
                <a:latin typeface="Comic Sans MS" pitchFamily="66" charset="0"/>
                <a:ea typeface="Gill Sans Light"/>
                <a:cs typeface="Gill Sans Light"/>
              </a:rPr>
              <a:t>anni di contribuzione, e quindi:</a:t>
            </a:r>
          </a:p>
          <a:p>
            <a:pPr algn="just"/>
            <a:r>
              <a:rPr lang="it-IT" altLang="it-IT" dirty="0">
                <a:solidFill>
                  <a:srgbClr val="002060"/>
                </a:solidFill>
                <a:latin typeface="Comic Sans MS" pitchFamily="66" charset="0"/>
                <a:ea typeface="Gill Sans Light"/>
                <a:cs typeface="Gill Sans Light"/>
              </a:rPr>
              <a:t>• Quota A per le anzianità maturate fino al 31 dicembre 1992;</a:t>
            </a:r>
          </a:p>
          <a:p>
            <a:pPr algn="just"/>
            <a:r>
              <a:rPr lang="it-IT" altLang="it-IT" b="1" dirty="0">
                <a:solidFill>
                  <a:srgbClr val="002060"/>
                </a:solidFill>
                <a:latin typeface="Comic Sans MS" pitchFamily="66" charset="0"/>
                <a:ea typeface="Gill Sans Light"/>
                <a:cs typeface="Gill Sans Light"/>
              </a:rPr>
              <a:t>• Quota B per le anzianità maturate dal 1° gennaio 1993 fino alla decorrenza della pensione.</a:t>
            </a:r>
          </a:p>
          <a:p>
            <a:pPr algn="just"/>
            <a:r>
              <a:rPr lang="it-IT" altLang="it-IT" dirty="0">
                <a:solidFill>
                  <a:srgbClr val="002060"/>
                </a:solidFill>
                <a:latin typeface="Comic Sans MS" pitchFamily="66" charset="0"/>
                <a:ea typeface="Gill Sans Light"/>
                <a:cs typeface="Gill Sans Light"/>
              </a:rPr>
              <a:t>Anche in questo caso per le pensioni liquidate a carico dei fondi speciali la quota B è suddivisa nelle ulteriori quote secondo la specifica normativa </a:t>
            </a:r>
          </a:p>
          <a:p>
            <a:pPr algn="just"/>
            <a:r>
              <a:rPr lang="it-IT" altLang="it-IT" dirty="0">
                <a:solidFill>
                  <a:srgbClr val="002060"/>
                </a:solidFill>
                <a:latin typeface="Comic Sans MS" pitchFamily="66" charset="0"/>
                <a:ea typeface="Gill Sans Light"/>
                <a:cs typeface="Gill Sans Light"/>
              </a:rPr>
              <a:t>vigente in ciascun fondo.</a:t>
            </a:r>
          </a:p>
          <a:p>
            <a:pPr algn="just"/>
            <a:r>
              <a:rPr lang="it-IT" altLang="it-IT" dirty="0">
                <a:solidFill>
                  <a:srgbClr val="002060"/>
                </a:solidFill>
                <a:latin typeface="Comic Sans MS" pitchFamily="66" charset="0"/>
                <a:ea typeface="Gill Sans Light"/>
                <a:cs typeface="Gill Sans Light"/>
              </a:rPr>
              <a:t>L’eventuale penalizzazione prevista dall’articolo 24, comma 10, della legge n. 214/2011 e successive modifiche viene applicata sull’intera pensione</a:t>
            </a:r>
          </a:p>
          <a:p>
            <a:pPr algn="just"/>
            <a:r>
              <a:rPr lang="it-IT" altLang="it-IT" dirty="0">
                <a:solidFill>
                  <a:srgbClr val="002060"/>
                </a:solidFill>
                <a:latin typeface="Comic Sans MS" pitchFamily="66" charset="0"/>
                <a:ea typeface="Gill Sans Light"/>
                <a:cs typeface="Gill Sans Light"/>
              </a:rPr>
              <a:t>poiché calcolata interamente con il sistema retributivo</a:t>
            </a:r>
            <a:endParaRPr lang="it-IT" altLang="it-IT" b="1" dirty="0">
              <a:solidFill>
                <a:srgbClr val="002060"/>
              </a:solidFill>
              <a:latin typeface="Comic Sans MS" pitchFamily="66" charset="0"/>
              <a:ea typeface="Gill Sans Light"/>
              <a:cs typeface="Gill Sans Light"/>
            </a:endParaRPr>
          </a:p>
        </p:txBody>
      </p:sp>
      <p:pic>
        <p:nvPicPr>
          <p:cNvPr id="163842" name="Picture 2" descr="http://static.guide.supereva.it/guide/disoccupazione-mobilita-ammortizzatori-sociali/I.jpg"/>
          <p:cNvPicPr>
            <a:picLocks noChangeAspect="1" noChangeArrowheads="1"/>
          </p:cNvPicPr>
          <p:nvPr/>
        </p:nvPicPr>
        <p:blipFill>
          <a:blip r:embed="rId2"/>
          <a:srcRect/>
          <a:stretch>
            <a:fillRect/>
          </a:stretch>
        </p:blipFill>
        <p:spPr bwMode="auto">
          <a:xfrm>
            <a:off x="7962900" y="274639"/>
            <a:ext cx="2381250" cy="1400175"/>
          </a:xfrm>
          <a:prstGeom prst="rect">
            <a:avLst/>
          </a:prstGeom>
          <a:noFill/>
        </p:spPr>
      </p:pic>
    </p:spTree>
    <p:extLst>
      <p:ext uri="{BB962C8B-B14F-4D97-AF65-F5344CB8AC3E}">
        <p14:creationId xmlns:p14="http://schemas.microsoft.com/office/powerpoint/2010/main" xmlns="" val="4090220145"/>
      </p:ext>
    </p:extLst>
  </p:cSld>
  <p:clrMapOvr>
    <a:masterClrMapping/>
  </p:clrMapOvr>
  <p:transition spd="slow">
    <p:randomBar dir="vert"/>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919079" y="298706"/>
            <a:ext cx="7729728" cy="1188720"/>
          </a:xfrm>
        </p:spPr>
        <p:style>
          <a:lnRef idx="1">
            <a:schemeClr val="accent1"/>
          </a:lnRef>
          <a:fillRef idx="2">
            <a:schemeClr val="accent1"/>
          </a:fillRef>
          <a:effectRef idx="1">
            <a:schemeClr val="accent1"/>
          </a:effectRef>
          <a:fontRef idx="minor">
            <a:schemeClr val="dk1"/>
          </a:fontRef>
        </p:style>
        <p:txBody>
          <a:bodyPr>
            <a:noAutofit/>
          </a:bodyPr>
          <a:lstStyle/>
          <a:p>
            <a:pPr>
              <a:defRPr/>
            </a:pPr>
            <a:r>
              <a:rPr lang="it-IT" sz="3600" dirty="0">
                <a:solidFill>
                  <a:srgbClr val="002060"/>
                </a:solidFill>
                <a:latin typeface="Comic Sans MS" pitchFamily="66" charset="0"/>
              </a:rPr>
              <a:t>LEGGE 190/2014 </a:t>
            </a:r>
            <a:br>
              <a:rPr lang="it-IT" sz="3600" dirty="0">
                <a:solidFill>
                  <a:srgbClr val="002060"/>
                </a:solidFill>
                <a:latin typeface="Comic Sans MS" pitchFamily="66" charset="0"/>
              </a:rPr>
            </a:br>
            <a:r>
              <a:rPr lang="it-IT" sz="3600" dirty="0">
                <a:solidFill>
                  <a:srgbClr val="002060"/>
                </a:solidFill>
                <a:latin typeface="Comic Sans MS" pitchFamily="66" charset="0"/>
              </a:rPr>
              <a:t>ART. 1, COMMA 707</a:t>
            </a:r>
          </a:p>
        </p:txBody>
      </p:sp>
      <p:graphicFrame>
        <p:nvGraphicFramePr>
          <p:cNvPr id="3" name="Tabella 2"/>
          <p:cNvGraphicFramePr>
            <a:graphicFrameLocks noGrp="1"/>
          </p:cNvGraphicFramePr>
          <p:nvPr>
            <p:extLst/>
          </p:nvPr>
        </p:nvGraphicFramePr>
        <p:xfrm>
          <a:off x="1775514" y="1703450"/>
          <a:ext cx="8435286" cy="2805670"/>
        </p:xfrm>
        <a:graphic>
          <a:graphicData uri="http://schemas.openxmlformats.org/drawingml/2006/table">
            <a:tbl>
              <a:tblPr/>
              <a:tblGrid>
                <a:gridCol w="1405881">
                  <a:extLst>
                    <a:ext uri="{9D8B030D-6E8A-4147-A177-3AD203B41FA5}">
                      <a16:colId xmlns="" xmlns:a16="http://schemas.microsoft.com/office/drawing/2014/main" val="3646454323"/>
                    </a:ext>
                  </a:extLst>
                </a:gridCol>
                <a:gridCol w="1405881">
                  <a:extLst>
                    <a:ext uri="{9D8B030D-6E8A-4147-A177-3AD203B41FA5}">
                      <a16:colId xmlns="" xmlns:a16="http://schemas.microsoft.com/office/drawing/2014/main" val="2253180490"/>
                    </a:ext>
                  </a:extLst>
                </a:gridCol>
                <a:gridCol w="1405881">
                  <a:extLst>
                    <a:ext uri="{9D8B030D-6E8A-4147-A177-3AD203B41FA5}">
                      <a16:colId xmlns="" xmlns:a16="http://schemas.microsoft.com/office/drawing/2014/main" val="599828604"/>
                    </a:ext>
                  </a:extLst>
                </a:gridCol>
                <a:gridCol w="1405881">
                  <a:extLst>
                    <a:ext uri="{9D8B030D-6E8A-4147-A177-3AD203B41FA5}">
                      <a16:colId xmlns="" xmlns:a16="http://schemas.microsoft.com/office/drawing/2014/main" val="2434362128"/>
                    </a:ext>
                  </a:extLst>
                </a:gridCol>
                <a:gridCol w="1405881">
                  <a:extLst>
                    <a:ext uri="{9D8B030D-6E8A-4147-A177-3AD203B41FA5}">
                      <a16:colId xmlns="" xmlns:a16="http://schemas.microsoft.com/office/drawing/2014/main" val="2119041019"/>
                    </a:ext>
                  </a:extLst>
                </a:gridCol>
                <a:gridCol w="1405881">
                  <a:extLst>
                    <a:ext uri="{9D8B030D-6E8A-4147-A177-3AD203B41FA5}">
                      <a16:colId xmlns="" xmlns:a16="http://schemas.microsoft.com/office/drawing/2014/main" val="324269496"/>
                    </a:ext>
                  </a:extLst>
                </a:gridCol>
              </a:tblGrid>
              <a:tr h="200405">
                <a:tc>
                  <a:txBody>
                    <a:bodyPr/>
                    <a:lstStyle/>
                    <a:p>
                      <a:pPr algn="ctr"/>
                      <a:r>
                        <a:rPr lang="it-IT" sz="1000" b="0" dirty="0">
                          <a:solidFill>
                            <a:srgbClr val="000000"/>
                          </a:solidFill>
                          <a:effectLst/>
                        </a:rPr>
                        <a:t> 01/01/2006 </a:t>
                      </a:r>
                    </a:p>
                  </a:txBody>
                  <a:tcPr marL="20515" marR="20515" marT="10258" marB="10258" anchor="ctr">
                    <a:lnL w="6350" cap="flat" cmpd="sng" algn="ctr">
                      <a:solidFill>
                        <a:srgbClr val="5290BA"/>
                      </a:solidFill>
                      <a:prstDash val="solid"/>
                      <a:round/>
                      <a:headEnd type="none" w="med" len="med"/>
                      <a:tailEnd type="none" w="med" len="med"/>
                    </a:lnL>
                    <a:lnR w="6350" cap="flat" cmpd="sng" algn="ctr">
                      <a:solidFill>
                        <a:srgbClr val="5290BA"/>
                      </a:solidFill>
                      <a:prstDash val="solid"/>
                      <a:round/>
                      <a:headEnd type="none" w="med" len="med"/>
                      <a:tailEnd type="none" w="med" len="med"/>
                    </a:lnR>
                    <a:lnT w="6350" cap="flat" cmpd="sng" algn="ctr">
                      <a:solidFill>
                        <a:srgbClr val="5290BA"/>
                      </a:solidFill>
                      <a:prstDash val="solid"/>
                      <a:round/>
                      <a:headEnd type="none" w="med" len="med"/>
                      <a:tailEnd type="none" w="med" len="med"/>
                    </a:lnT>
                    <a:lnB w="6350" cap="flat" cmpd="sng" algn="ctr">
                      <a:solidFill>
                        <a:srgbClr val="5290BA"/>
                      </a:solidFill>
                      <a:prstDash val="solid"/>
                      <a:round/>
                      <a:headEnd type="none" w="med" len="med"/>
                      <a:tailEnd type="none" w="med" len="med"/>
                    </a:lnB>
                  </a:tcPr>
                </a:tc>
                <a:tc>
                  <a:txBody>
                    <a:bodyPr/>
                    <a:lstStyle/>
                    <a:p>
                      <a:pPr algn="ctr"/>
                      <a:r>
                        <a:rPr lang="it-IT" sz="1000" b="0">
                          <a:solidFill>
                            <a:srgbClr val="000000"/>
                          </a:solidFill>
                          <a:effectLst/>
                        </a:rPr>
                        <a:t> 31/12/2006 </a:t>
                      </a:r>
                    </a:p>
                  </a:txBody>
                  <a:tcPr marL="20515" marR="20515" marT="10258" marB="10258" anchor="ctr">
                    <a:lnL w="6350" cap="flat" cmpd="sng" algn="ctr">
                      <a:solidFill>
                        <a:srgbClr val="5290BA"/>
                      </a:solidFill>
                      <a:prstDash val="solid"/>
                      <a:round/>
                      <a:headEnd type="none" w="med" len="med"/>
                      <a:tailEnd type="none" w="med" len="med"/>
                    </a:lnL>
                    <a:lnR w="6350" cap="flat" cmpd="sng" algn="ctr">
                      <a:solidFill>
                        <a:srgbClr val="5290BA"/>
                      </a:solidFill>
                      <a:prstDash val="solid"/>
                      <a:round/>
                      <a:headEnd type="none" w="med" len="med"/>
                      <a:tailEnd type="none" w="med" len="med"/>
                    </a:lnR>
                    <a:lnT w="6350" cap="flat" cmpd="sng" algn="ctr">
                      <a:solidFill>
                        <a:srgbClr val="5290BA"/>
                      </a:solidFill>
                      <a:prstDash val="solid"/>
                      <a:round/>
                      <a:headEnd type="none" w="med" len="med"/>
                      <a:tailEnd type="none" w="med" len="med"/>
                    </a:lnT>
                    <a:lnB w="6350" cap="flat" cmpd="sng" algn="ctr">
                      <a:solidFill>
                        <a:srgbClr val="5290BA"/>
                      </a:solidFill>
                      <a:prstDash val="solid"/>
                      <a:round/>
                      <a:headEnd type="none" w="med" len="med"/>
                      <a:tailEnd type="none" w="med" len="med"/>
                    </a:lnB>
                  </a:tcPr>
                </a:tc>
                <a:tc>
                  <a:txBody>
                    <a:bodyPr/>
                    <a:lstStyle/>
                    <a:p>
                      <a:pPr algn="l"/>
                      <a:r>
                        <a:rPr lang="it-IT" sz="1000" b="0" dirty="0">
                          <a:solidFill>
                            <a:srgbClr val="000000"/>
                          </a:solidFill>
                          <a:effectLst/>
                        </a:rPr>
                        <a:t>Lavoro dipendente </a:t>
                      </a:r>
                    </a:p>
                  </a:txBody>
                  <a:tcPr marL="20515" marR="20515" marT="10258" marB="10258" anchor="ctr">
                    <a:lnL w="6350" cap="flat" cmpd="sng" algn="ctr">
                      <a:solidFill>
                        <a:srgbClr val="5290BA"/>
                      </a:solidFill>
                      <a:prstDash val="solid"/>
                      <a:round/>
                      <a:headEnd type="none" w="med" len="med"/>
                      <a:tailEnd type="none" w="med" len="med"/>
                    </a:lnL>
                    <a:lnR w="6350" cap="flat" cmpd="sng" algn="ctr">
                      <a:solidFill>
                        <a:srgbClr val="5290BA"/>
                      </a:solidFill>
                      <a:prstDash val="solid"/>
                      <a:round/>
                      <a:headEnd type="none" w="med" len="med"/>
                      <a:tailEnd type="none" w="med" len="med"/>
                    </a:lnR>
                    <a:lnT w="6350" cap="flat" cmpd="sng" algn="ctr">
                      <a:solidFill>
                        <a:srgbClr val="5290BA"/>
                      </a:solidFill>
                      <a:prstDash val="solid"/>
                      <a:round/>
                      <a:headEnd type="none" w="med" len="med"/>
                      <a:tailEnd type="none" w="med" len="med"/>
                    </a:lnT>
                    <a:lnB w="6350" cap="flat" cmpd="sng" algn="ctr">
                      <a:solidFill>
                        <a:srgbClr val="5290BA"/>
                      </a:solidFill>
                      <a:prstDash val="solid"/>
                      <a:round/>
                      <a:headEnd type="none" w="med" len="med"/>
                      <a:tailEnd type="none" w="med" len="med"/>
                    </a:lnB>
                  </a:tcPr>
                </a:tc>
                <a:tc>
                  <a:txBody>
                    <a:bodyPr/>
                    <a:lstStyle/>
                    <a:p>
                      <a:pPr algn="r"/>
                      <a:r>
                        <a:rPr lang="it-IT" sz="1000" b="0" dirty="0">
                          <a:solidFill>
                            <a:srgbClr val="000000"/>
                          </a:solidFill>
                          <a:effectLst/>
                        </a:rPr>
                        <a:t> 52,000 </a:t>
                      </a:r>
                    </a:p>
                  </a:txBody>
                  <a:tcPr marL="20515" marR="20515" marT="10258" marB="10258" anchor="ctr">
                    <a:lnL w="6350" cap="flat" cmpd="sng" algn="ctr">
                      <a:solidFill>
                        <a:srgbClr val="5290BA"/>
                      </a:solidFill>
                      <a:prstDash val="solid"/>
                      <a:round/>
                      <a:headEnd type="none" w="med" len="med"/>
                      <a:tailEnd type="none" w="med" len="med"/>
                    </a:lnL>
                    <a:lnR w="6350" cap="flat" cmpd="sng" algn="ctr">
                      <a:solidFill>
                        <a:srgbClr val="5290BA"/>
                      </a:solidFill>
                      <a:prstDash val="solid"/>
                      <a:round/>
                      <a:headEnd type="none" w="med" len="med"/>
                      <a:tailEnd type="none" w="med" len="med"/>
                    </a:lnR>
                    <a:lnT w="6350" cap="flat" cmpd="sng" algn="ctr">
                      <a:solidFill>
                        <a:srgbClr val="5290BA"/>
                      </a:solidFill>
                      <a:prstDash val="solid"/>
                      <a:round/>
                      <a:headEnd type="none" w="med" len="med"/>
                      <a:tailEnd type="none" w="med" len="med"/>
                    </a:lnT>
                    <a:lnB w="6350" cap="flat" cmpd="sng" algn="ctr">
                      <a:solidFill>
                        <a:srgbClr val="5290BA"/>
                      </a:solidFill>
                      <a:prstDash val="solid"/>
                      <a:round/>
                      <a:headEnd type="none" w="med" len="med"/>
                      <a:tailEnd type="none" w="med" len="med"/>
                    </a:lnB>
                  </a:tcPr>
                </a:tc>
                <a:tc>
                  <a:txBody>
                    <a:bodyPr/>
                    <a:lstStyle/>
                    <a:p>
                      <a:pPr algn="r"/>
                      <a:r>
                        <a:rPr lang="it-IT" sz="1000" b="0" dirty="0">
                          <a:solidFill>
                            <a:srgbClr val="000000"/>
                          </a:solidFill>
                          <a:effectLst/>
                        </a:rPr>
                        <a:t> 1.067.388.200 </a:t>
                      </a:r>
                    </a:p>
                  </a:txBody>
                  <a:tcPr marL="20515" marR="20515" marT="10258" marB="10258" anchor="ctr">
                    <a:lnL w="6350" cap="flat" cmpd="sng" algn="ctr">
                      <a:solidFill>
                        <a:srgbClr val="5290BA"/>
                      </a:solidFill>
                      <a:prstDash val="solid"/>
                      <a:round/>
                      <a:headEnd type="none" w="med" len="med"/>
                      <a:tailEnd type="none" w="med" len="med"/>
                    </a:lnL>
                    <a:lnR w="6350" cap="flat" cmpd="sng" algn="ctr">
                      <a:solidFill>
                        <a:srgbClr val="5290BA"/>
                      </a:solidFill>
                      <a:prstDash val="solid"/>
                      <a:round/>
                      <a:headEnd type="none" w="med" len="med"/>
                      <a:tailEnd type="none" w="med" len="med"/>
                    </a:lnR>
                    <a:lnT w="6350" cap="flat" cmpd="sng" algn="ctr">
                      <a:solidFill>
                        <a:srgbClr val="5290BA"/>
                      </a:solidFill>
                      <a:prstDash val="solid"/>
                      <a:round/>
                      <a:headEnd type="none" w="med" len="med"/>
                      <a:tailEnd type="none" w="med" len="med"/>
                    </a:lnT>
                    <a:lnB w="6350" cap="flat" cmpd="sng" algn="ctr">
                      <a:solidFill>
                        <a:srgbClr val="5290BA"/>
                      </a:solidFill>
                      <a:prstDash val="solid"/>
                      <a:round/>
                      <a:headEnd type="none" w="med" len="med"/>
                      <a:tailEnd type="none" w="med" len="med"/>
                    </a:lnB>
                  </a:tcPr>
                </a:tc>
                <a:tc>
                  <a:txBody>
                    <a:bodyPr/>
                    <a:lstStyle/>
                    <a:p>
                      <a:pPr algn="r"/>
                      <a:r>
                        <a:rPr lang="it-IT" sz="1000" b="0" dirty="0">
                          <a:solidFill>
                            <a:srgbClr val="000000"/>
                          </a:solidFill>
                          <a:effectLst/>
                        </a:rPr>
                        <a:t> 551.260,00 </a:t>
                      </a:r>
                    </a:p>
                  </a:txBody>
                  <a:tcPr marL="20515" marR="20515" marT="10258" marB="10258" anchor="ctr">
                    <a:lnL w="6350" cap="flat" cmpd="sng" algn="ctr">
                      <a:solidFill>
                        <a:srgbClr val="5290BA"/>
                      </a:solidFill>
                      <a:prstDash val="solid"/>
                      <a:round/>
                      <a:headEnd type="none" w="med" len="med"/>
                      <a:tailEnd type="none" w="med" len="med"/>
                    </a:lnL>
                    <a:lnR w="6350" cap="flat" cmpd="sng" algn="ctr">
                      <a:solidFill>
                        <a:srgbClr val="5290BA"/>
                      </a:solidFill>
                      <a:prstDash val="solid"/>
                      <a:round/>
                      <a:headEnd type="none" w="med" len="med"/>
                      <a:tailEnd type="none" w="med" len="med"/>
                    </a:lnR>
                    <a:lnT w="6350" cap="flat" cmpd="sng" algn="ctr">
                      <a:solidFill>
                        <a:srgbClr val="5290BA"/>
                      </a:solidFill>
                      <a:prstDash val="solid"/>
                      <a:round/>
                      <a:headEnd type="none" w="med" len="med"/>
                      <a:tailEnd type="none" w="med" len="med"/>
                    </a:lnT>
                    <a:lnB w="6350" cap="flat" cmpd="sng" algn="ctr">
                      <a:solidFill>
                        <a:srgbClr val="5290BA"/>
                      </a:solidFill>
                      <a:prstDash val="solid"/>
                      <a:round/>
                      <a:headEnd type="none" w="med" len="med"/>
                      <a:tailEnd type="none" w="med" len="med"/>
                    </a:lnB>
                  </a:tcPr>
                </a:tc>
                <a:extLst>
                  <a:ext uri="{0D108BD9-81ED-4DB2-BD59-A6C34878D82A}">
                    <a16:rowId xmlns="" xmlns:a16="http://schemas.microsoft.com/office/drawing/2014/main" val="1356924949"/>
                  </a:ext>
                </a:extLst>
              </a:tr>
              <a:tr h="200405">
                <a:tc>
                  <a:txBody>
                    <a:bodyPr/>
                    <a:lstStyle/>
                    <a:p>
                      <a:pPr algn="ctr"/>
                      <a:r>
                        <a:rPr lang="it-IT" sz="1000" b="0" dirty="0">
                          <a:solidFill>
                            <a:srgbClr val="000000"/>
                          </a:solidFill>
                          <a:effectLst/>
                        </a:rPr>
                        <a:t> 01/01/2007 </a:t>
                      </a:r>
                    </a:p>
                  </a:txBody>
                  <a:tcPr marL="20515" marR="20515" marT="10258" marB="10258" anchor="ctr">
                    <a:lnL w="6350" cap="flat" cmpd="sng" algn="ctr">
                      <a:solidFill>
                        <a:srgbClr val="5290BA"/>
                      </a:solidFill>
                      <a:prstDash val="solid"/>
                      <a:round/>
                      <a:headEnd type="none" w="med" len="med"/>
                      <a:tailEnd type="none" w="med" len="med"/>
                    </a:lnL>
                    <a:lnR w="6350" cap="flat" cmpd="sng" algn="ctr">
                      <a:solidFill>
                        <a:srgbClr val="5290BA"/>
                      </a:solidFill>
                      <a:prstDash val="solid"/>
                      <a:round/>
                      <a:headEnd type="none" w="med" len="med"/>
                      <a:tailEnd type="none" w="med" len="med"/>
                    </a:lnR>
                    <a:lnT w="6350" cap="flat" cmpd="sng" algn="ctr">
                      <a:solidFill>
                        <a:srgbClr val="5290BA"/>
                      </a:solidFill>
                      <a:prstDash val="solid"/>
                      <a:round/>
                      <a:headEnd type="none" w="med" len="med"/>
                      <a:tailEnd type="none" w="med" len="med"/>
                    </a:lnT>
                    <a:lnB w="6350" cap="flat" cmpd="sng" algn="ctr">
                      <a:solidFill>
                        <a:srgbClr val="5290BA"/>
                      </a:solidFill>
                      <a:prstDash val="solid"/>
                      <a:round/>
                      <a:headEnd type="none" w="med" len="med"/>
                      <a:tailEnd type="none" w="med" len="med"/>
                    </a:lnB>
                  </a:tcPr>
                </a:tc>
                <a:tc>
                  <a:txBody>
                    <a:bodyPr/>
                    <a:lstStyle/>
                    <a:p>
                      <a:pPr algn="ctr"/>
                      <a:r>
                        <a:rPr lang="it-IT" sz="1000" b="0">
                          <a:solidFill>
                            <a:srgbClr val="000000"/>
                          </a:solidFill>
                          <a:effectLst/>
                        </a:rPr>
                        <a:t> 31/12/2007 </a:t>
                      </a:r>
                    </a:p>
                  </a:txBody>
                  <a:tcPr marL="20515" marR="20515" marT="10258" marB="10258" anchor="ctr">
                    <a:lnL w="6350" cap="flat" cmpd="sng" algn="ctr">
                      <a:solidFill>
                        <a:srgbClr val="5290BA"/>
                      </a:solidFill>
                      <a:prstDash val="solid"/>
                      <a:round/>
                      <a:headEnd type="none" w="med" len="med"/>
                      <a:tailEnd type="none" w="med" len="med"/>
                    </a:lnL>
                    <a:lnR w="6350" cap="flat" cmpd="sng" algn="ctr">
                      <a:solidFill>
                        <a:srgbClr val="5290BA"/>
                      </a:solidFill>
                      <a:prstDash val="solid"/>
                      <a:round/>
                      <a:headEnd type="none" w="med" len="med"/>
                      <a:tailEnd type="none" w="med" len="med"/>
                    </a:lnR>
                    <a:lnT w="6350" cap="flat" cmpd="sng" algn="ctr">
                      <a:solidFill>
                        <a:srgbClr val="5290BA"/>
                      </a:solidFill>
                      <a:prstDash val="solid"/>
                      <a:round/>
                      <a:headEnd type="none" w="med" len="med"/>
                      <a:tailEnd type="none" w="med" len="med"/>
                    </a:lnT>
                    <a:lnB w="6350" cap="flat" cmpd="sng" algn="ctr">
                      <a:solidFill>
                        <a:srgbClr val="5290BA"/>
                      </a:solidFill>
                      <a:prstDash val="solid"/>
                      <a:round/>
                      <a:headEnd type="none" w="med" len="med"/>
                      <a:tailEnd type="none" w="med" len="med"/>
                    </a:lnB>
                  </a:tcPr>
                </a:tc>
                <a:tc>
                  <a:txBody>
                    <a:bodyPr/>
                    <a:lstStyle/>
                    <a:p>
                      <a:pPr algn="l"/>
                      <a:r>
                        <a:rPr lang="it-IT" sz="1000" b="0">
                          <a:solidFill>
                            <a:srgbClr val="000000"/>
                          </a:solidFill>
                          <a:effectLst/>
                        </a:rPr>
                        <a:t>Lavoro dipendente </a:t>
                      </a:r>
                    </a:p>
                  </a:txBody>
                  <a:tcPr marL="20515" marR="20515" marT="10258" marB="10258" anchor="ctr">
                    <a:lnL w="6350" cap="flat" cmpd="sng" algn="ctr">
                      <a:solidFill>
                        <a:srgbClr val="5290BA"/>
                      </a:solidFill>
                      <a:prstDash val="solid"/>
                      <a:round/>
                      <a:headEnd type="none" w="med" len="med"/>
                      <a:tailEnd type="none" w="med" len="med"/>
                    </a:lnL>
                    <a:lnR w="6350" cap="flat" cmpd="sng" algn="ctr">
                      <a:solidFill>
                        <a:srgbClr val="5290BA"/>
                      </a:solidFill>
                      <a:prstDash val="solid"/>
                      <a:round/>
                      <a:headEnd type="none" w="med" len="med"/>
                      <a:tailEnd type="none" w="med" len="med"/>
                    </a:lnR>
                    <a:lnT w="6350" cap="flat" cmpd="sng" algn="ctr">
                      <a:solidFill>
                        <a:srgbClr val="5290BA"/>
                      </a:solidFill>
                      <a:prstDash val="solid"/>
                      <a:round/>
                      <a:headEnd type="none" w="med" len="med"/>
                      <a:tailEnd type="none" w="med" len="med"/>
                    </a:lnT>
                    <a:lnB w="6350" cap="flat" cmpd="sng" algn="ctr">
                      <a:solidFill>
                        <a:srgbClr val="5290BA"/>
                      </a:solidFill>
                      <a:prstDash val="solid"/>
                      <a:round/>
                      <a:headEnd type="none" w="med" len="med"/>
                      <a:tailEnd type="none" w="med" len="med"/>
                    </a:lnB>
                  </a:tcPr>
                </a:tc>
                <a:tc>
                  <a:txBody>
                    <a:bodyPr/>
                    <a:lstStyle/>
                    <a:p>
                      <a:pPr algn="r"/>
                      <a:r>
                        <a:rPr lang="it-IT" sz="1000" b="0">
                          <a:solidFill>
                            <a:srgbClr val="000000"/>
                          </a:solidFill>
                          <a:effectLst/>
                        </a:rPr>
                        <a:t> 52,000 </a:t>
                      </a:r>
                    </a:p>
                  </a:txBody>
                  <a:tcPr marL="20515" marR="20515" marT="10258" marB="10258" anchor="ctr">
                    <a:lnL w="6350" cap="flat" cmpd="sng" algn="ctr">
                      <a:solidFill>
                        <a:srgbClr val="5290BA"/>
                      </a:solidFill>
                      <a:prstDash val="solid"/>
                      <a:round/>
                      <a:headEnd type="none" w="med" len="med"/>
                      <a:tailEnd type="none" w="med" len="med"/>
                    </a:lnL>
                    <a:lnR w="6350" cap="flat" cmpd="sng" algn="ctr">
                      <a:solidFill>
                        <a:srgbClr val="5290BA"/>
                      </a:solidFill>
                      <a:prstDash val="solid"/>
                      <a:round/>
                      <a:headEnd type="none" w="med" len="med"/>
                      <a:tailEnd type="none" w="med" len="med"/>
                    </a:lnR>
                    <a:lnT w="6350" cap="flat" cmpd="sng" algn="ctr">
                      <a:solidFill>
                        <a:srgbClr val="5290BA"/>
                      </a:solidFill>
                      <a:prstDash val="solid"/>
                      <a:round/>
                      <a:headEnd type="none" w="med" len="med"/>
                      <a:tailEnd type="none" w="med" len="med"/>
                    </a:lnT>
                    <a:lnB w="6350" cap="flat" cmpd="sng" algn="ctr">
                      <a:solidFill>
                        <a:srgbClr val="5290BA"/>
                      </a:solidFill>
                      <a:prstDash val="solid"/>
                      <a:round/>
                      <a:headEnd type="none" w="med" len="med"/>
                      <a:tailEnd type="none" w="med" len="med"/>
                    </a:lnB>
                  </a:tcPr>
                </a:tc>
                <a:tc>
                  <a:txBody>
                    <a:bodyPr/>
                    <a:lstStyle/>
                    <a:p>
                      <a:pPr algn="r"/>
                      <a:r>
                        <a:rPr lang="it-IT" sz="1000" b="0">
                          <a:solidFill>
                            <a:srgbClr val="000000"/>
                          </a:solidFill>
                          <a:effectLst/>
                        </a:rPr>
                        <a:t> 1.106.129.090 </a:t>
                      </a:r>
                    </a:p>
                  </a:txBody>
                  <a:tcPr marL="20515" marR="20515" marT="10258" marB="10258" anchor="ctr">
                    <a:lnL w="6350" cap="flat" cmpd="sng" algn="ctr">
                      <a:solidFill>
                        <a:srgbClr val="5290BA"/>
                      </a:solidFill>
                      <a:prstDash val="solid"/>
                      <a:round/>
                      <a:headEnd type="none" w="med" len="med"/>
                      <a:tailEnd type="none" w="med" len="med"/>
                    </a:lnL>
                    <a:lnR w="6350" cap="flat" cmpd="sng" algn="ctr">
                      <a:solidFill>
                        <a:srgbClr val="5290BA"/>
                      </a:solidFill>
                      <a:prstDash val="solid"/>
                      <a:round/>
                      <a:headEnd type="none" w="med" len="med"/>
                      <a:tailEnd type="none" w="med" len="med"/>
                    </a:lnR>
                    <a:lnT w="6350" cap="flat" cmpd="sng" algn="ctr">
                      <a:solidFill>
                        <a:srgbClr val="5290BA"/>
                      </a:solidFill>
                      <a:prstDash val="solid"/>
                      <a:round/>
                      <a:headEnd type="none" w="med" len="med"/>
                      <a:tailEnd type="none" w="med" len="med"/>
                    </a:lnT>
                    <a:lnB w="6350" cap="flat" cmpd="sng" algn="ctr">
                      <a:solidFill>
                        <a:srgbClr val="5290BA"/>
                      </a:solidFill>
                      <a:prstDash val="solid"/>
                      <a:round/>
                      <a:headEnd type="none" w="med" len="med"/>
                      <a:tailEnd type="none" w="med" len="med"/>
                    </a:lnB>
                  </a:tcPr>
                </a:tc>
                <a:tc>
                  <a:txBody>
                    <a:bodyPr/>
                    <a:lstStyle/>
                    <a:p>
                      <a:pPr algn="r"/>
                      <a:r>
                        <a:rPr lang="it-IT" sz="1000" b="0">
                          <a:solidFill>
                            <a:srgbClr val="000000"/>
                          </a:solidFill>
                          <a:effectLst/>
                        </a:rPr>
                        <a:t> 571.268,00 </a:t>
                      </a:r>
                    </a:p>
                  </a:txBody>
                  <a:tcPr marL="20515" marR="20515" marT="10258" marB="10258" anchor="ctr">
                    <a:lnL w="6350" cap="flat" cmpd="sng" algn="ctr">
                      <a:solidFill>
                        <a:srgbClr val="5290BA"/>
                      </a:solidFill>
                      <a:prstDash val="solid"/>
                      <a:round/>
                      <a:headEnd type="none" w="med" len="med"/>
                      <a:tailEnd type="none" w="med" len="med"/>
                    </a:lnL>
                    <a:lnR w="6350" cap="flat" cmpd="sng" algn="ctr">
                      <a:solidFill>
                        <a:srgbClr val="5290BA"/>
                      </a:solidFill>
                      <a:prstDash val="solid"/>
                      <a:round/>
                      <a:headEnd type="none" w="med" len="med"/>
                      <a:tailEnd type="none" w="med" len="med"/>
                    </a:lnR>
                    <a:lnT w="6350" cap="flat" cmpd="sng" algn="ctr">
                      <a:solidFill>
                        <a:srgbClr val="5290BA"/>
                      </a:solidFill>
                      <a:prstDash val="solid"/>
                      <a:round/>
                      <a:headEnd type="none" w="med" len="med"/>
                      <a:tailEnd type="none" w="med" len="med"/>
                    </a:lnT>
                    <a:lnB w="6350" cap="flat" cmpd="sng" algn="ctr">
                      <a:solidFill>
                        <a:srgbClr val="5290BA"/>
                      </a:solidFill>
                      <a:prstDash val="solid"/>
                      <a:round/>
                      <a:headEnd type="none" w="med" len="med"/>
                      <a:tailEnd type="none" w="med" len="med"/>
                    </a:lnB>
                  </a:tcPr>
                </a:tc>
                <a:extLst>
                  <a:ext uri="{0D108BD9-81ED-4DB2-BD59-A6C34878D82A}">
                    <a16:rowId xmlns="" xmlns:a16="http://schemas.microsoft.com/office/drawing/2014/main" val="2684284640"/>
                  </a:ext>
                </a:extLst>
              </a:tr>
              <a:tr h="200405">
                <a:tc>
                  <a:txBody>
                    <a:bodyPr/>
                    <a:lstStyle/>
                    <a:p>
                      <a:pPr algn="ctr"/>
                      <a:r>
                        <a:rPr lang="it-IT" sz="1000" b="0">
                          <a:solidFill>
                            <a:srgbClr val="000000"/>
                          </a:solidFill>
                          <a:effectLst/>
                        </a:rPr>
                        <a:t> 01/01/2008 </a:t>
                      </a:r>
                    </a:p>
                  </a:txBody>
                  <a:tcPr marL="20515" marR="20515" marT="10258" marB="10258" anchor="ctr">
                    <a:lnL w="6350" cap="flat" cmpd="sng" algn="ctr">
                      <a:solidFill>
                        <a:srgbClr val="5290BA"/>
                      </a:solidFill>
                      <a:prstDash val="solid"/>
                      <a:round/>
                      <a:headEnd type="none" w="med" len="med"/>
                      <a:tailEnd type="none" w="med" len="med"/>
                    </a:lnL>
                    <a:lnR w="6350" cap="flat" cmpd="sng" algn="ctr">
                      <a:solidFill>
                        <a:srgbClr val="5290BA"/>
                      </a:solidFill>
                      <a:prstDash val="solid"/>
                      <a:round/>
                      <a:headEnd type="none" w="med" len="med"/>
                      <a:tailEnd type="none" w="med" len="med"/>
                    </a:lnR>
                    <a:lnT w="6350" cap="flat" cmpd="sng" algn="ctr">
                      <a:solidFill>
                        <a:srgbClr val="5290BA"/>
                      </a:solidFill>
                      <a:prstDash val="solid"/>
                      <a:round/>
                      <a:headEnd type="none" w="med" len="med"/>
                      <a:tailEnd type="none" w="med" len="med"/>
                    </a:lnT>
                    <a:lnB w="6350" cap="flat" cmpd="sng" algn="ctr">
                      <a:solidFill>
                        <a:srgbClr val="5290BA"/>
                      </a:solidFill>
                      <a:prstDash val="solid"/>
                      <a:round/>
                      <a:headEnd type="none" w="med" len="med"/>
                      <a:tailEnd type="none" w="med" len="med"/>
                    </a:lnB>
                  </a:tcPr>
                </a:tc>
                <a:tc>
                  <a:txBody>
                    <a:bodyPr/>
                    <a:lstStyle/>
                    <a:p>
                      <a:pPr algn="ctr"/>
                      <a:r>
                        <a:rPr lang="it-IT" sz="1000" b="0" dirty="0">
                          <a:solidFill>
                            <a:srgbClr val="000000"/>
                          </a:solidFill>
                          <a:effectLst/>
                        </a:rPr>
                        <a:t> 31/12/2008 </a:t>
                      </a:r>
                    </a:p>
                  </a:txBody>
                  <a:tcPr marL="20515" marR="20515" marT="10258" marB="10258" anchor="ctr">
                    <a:lnL w="6350" cap="flat" cmpd="sng" algn="ctr">
                      <a:solidFill>
                        <a:srgbClr val="5290BA"/>
                      </a:solidFill>
                      <a:prstDash val="solid"/>
                      <a:round/>
                      <a:headEnd type="none" w="med" len="med"/>
                      <a:tailEnd type="none" w="med" len="med"/>
                    </a:lnL>
                    <a:lnR w="6350" cap="flat" cmpd="sng" algn="ctr">
                      <a:solidFill>
                        <a:srgbClr val="5290BA"/>
                      </a:solidFill>
                      <a:prstDash val="solid"/>
                      <a:round/>
                      <a:headEnd type="none" w="med" len="med"/>
                      <a:tailEnd type="none" w="med" len="med"/>
                    </a:lnR>
                    <a:lnT w="6350" cap="flat" cmpd="sng" algn="ctr">
                      <a:solidFill>
                        <a:srgbClr val="5290BA"/>
                      </a:solidFill>
                      <a:prstDash val="solid"/>
                      <a:round/>
                      <a:headEnd type="none" w="med" len="med"/>
                      <a:tailEnd type="none" w="med" len="med"/>
                    </a:lnT>
                    <a:lnB w="6350" cap="flat" cmpd="sng" algn="ctr">
                      <a:solidFill>
                        <a:srgbClr val="5290BA"/>
                      </a:solidFill>
                      <a:prstDash val="solid"/>
                      <a:round/>
                      <a:headEnd type="none" w="med" len="med"/>
                      <a:tailEnd type="none" w="med" len="med"/>
                    </a:lnB>
                  </a:tcPr>
                </a:tc>
                <a:tc>
                  <a:txBody>
                    <a:bodyPr/>
                    <a:lstStyle/>
                    <a:p>
                      <a:pPr algn="l"/>
                      <a:r>
                        <a:rPr lang="it-IT" sz="1000" b="0">
                          <a:solidFill>
                            <a:srgbClr val="000000"/>
                          </a:solidFill>
                          <a:effectLst/>
                        </a:rPr>
                        <a:t>Lavoro dipendente </a:t>
                      </a:r>
                    </a:p>
                  </a:txBody>
                  <a:tcPr marL="20515" marR="20515" marT="10258" marB="10258" anchor="ctr">
                    <a:lnL w="6350" cap="flat" cmpd="sng" algn="ctr">
                      <a:solidFill>
                        <a:srgbClr val="5290BA"/>
                      </a:solidFill>
                      <a:prstDash val="solid"/>
                      <a:round/>
                      <a:headEnd type="none" w="med" len="med"/>
                      <a:tailEnd type="none" w="med" len="med"/>
                    </a:lnL>
                    <a:lnR w="6350" cap="flat" cmpd="sng" algn="ctr">
                      <a:solidFill>
                        <a:srgbClr val="5290BA"/>
                      </a:solidFill>
                      <a:prstDash val="solid"/>
                      <a:round/>
                      <a:headEnd type="none" w="med" len="med"/>
                      <a:tailEnd type="none" w="med" len="med"/>
                    </a:lnR>
                    <a:lnT w="6350" cap="flat" cmpd="sng" algn="ctr">
                      <a:solidFill>
                        <a:srgbClr val="5290BA"/>
                      </a:solidFill>
                      <a:prstDash val="solid"/>
                      <a:round/>
                      <a:headEnd type="none" w="med" len="med"/>
                      <a:tailEnd type="none" w="med" len="med"/>
                    </a:lnT>
                    <a:lnB w="6350" cap="flat" cmpd="sng" algn="ctr">
                      <a:solidFill>
                        <a:srgbClr val="5290BA"/>
                      </a:solidFill>
                      <a:prstDash val="solid"/>
                      <a:round/>
                      <a:headEnd type="none" w="med" len="med"/>
                      <a:tailEnd type="none" w="med" len="med"/>
                    </a:lnB>
                  </a:tcPr>
                </a:tc>
                <a:tc>
                  <a:txBody>
                    <a:bodyPr/>
                    <a:lstStyle/>
                    <a:p>
                      <a:pPr algn="r"/>
                      <a:r>
                        <a:rPr lang="it-IT" sz="1000" b="0">
                          <a:solidFill>
                            <a:srgbClr val="000000"/>
                          </a:solidFill>
                          <a:effectLst/>
                        </a:rPr>
                        <a:t> 52,000 </a:t>
                      </a:r>
                    </a:p>
                  </a:txBody>
                  <a:tcPr marL="20515" marR="20515" marT="10258" marB="10258" anchor="ctr">
                    <a:lnL w="6350" cap="flat" cmpd="sng" algn="ctr">
                      <a:solidFill>
                        <a:srgbClr val="5290BA"/>
                      </a:solidFill>
                      <a:prstDash val="solid"/>
                      <a:round/>
                      <a:headEnd type="none" w="med" len="med"/>
                      <a:tailEnd type="none" w="med" len="med"/>
                    </a:lnL>
                    <a:lnR w="6350" cap="flat" cmpd="sng" algn="ctr">
                      <a:solidFill>
                        <a:srgbClr val="5290BA"/>
                      </a:solidFill>
                      <a:prstDash val="solid"/>
                      <a:round/>
                      <a:headEnd type="none" w="med" len="med"/>
                      <a:tailEnd type="none" w="med" len="med"/>
                    </a:lnR>
                    <a:lnT w="6350" cap="flat" cmpd="sng" algn="ctr">
                      <a:solidFill>
                        <a:srgbClr val="5290BA"/>
                      </a:solidFill>
                      <a:prstDash val="solid"/>
                      <a:round/>
                      <a:headEnd type="none" w="med" len="med"/>
                      <a:tailEnd type="none" w="med" len="med"/>
                    </a:lnT>
                    <a:lnB w="6350" cap="flat" cmpd="sng" algn="ctr">
                      <a:solidFill>
                        <a:srgbClr val="5290BA"/>
                      </a:solidFill>
                      <a:prstDash val="solid"/>
                      <a:round/>
                      <a:headEnd type="none" w="med" len="med"/>
                      <a:tailEnd type="none" w="med" len="med"/>
                    </a:lnB>
                  </a:tcPr>
                </a:tc>
                <a:tc>
                  <a:txBody>
                    <a:bodyPr/>
                    <a:lstStyle/>
                    <a:p>
                      <a:pPr algn="r"/>
                      <a:r>
                        <a:rPr lang="it-IT" sz="1000" b="0">
                          <a:solidFill>
                            <a:srgbClr val="000000"/>
                          </a:solidFill>
                          <a:effectLst/>
                        </a:rPr>
                        <a:t> 1.541.785.968 </a:t>
                      </a:r>
                    </a:p>
                  </a:txBody>
                  <a:tcPr marL="20515" marR="20515" marT="10258" marB="10258" anchor="ctr">
                    <a:lnL w="6350" cap="flat" cmpd="sng" algn="ctr">
                      <a:solidFill>
                        <a:srgbClr val="5290BA"/>
                      </a:solidFill>
                      <a:prstDash val="solid"/>
                      <a:round/>
                      <a:headEnd type="none" w="med" len="med"/>
                      <a:tailEnd type="none" w="med" len="med"/>
                    </a:lnL>
                    <a:lnR w="6350" cap="flat" cmpd="sng" algn="ctr">
                      <a:solidFill>
                        <a:srgbClr val="5290BA"/>
                      </a:solidFill>
                      <a:prstDash val="solid"/>
                      <a:round/>
                      <a:headEnd type="none" w="med" len="med"/>
                      <a:tailEnd type="none" w="med" len="med"/>
                    </a:lnR>
                    <a:lnT w="6350" cap="flat" cmpd="sng" algn="ctr">
                      <a:solidFill>
                        <a:srgbClr val="5290BA"/>
                      </a:solidFill>
                      <a:prstDash val="solid"/>
                      <a:round/>
                      <a:headEnd type="none" w="med" len="med"/>
                      <a:tailEnd type="none" w="med" len="med"/>
                    </a:lnT>
                    <a:lnB w="6350" cap="flat" cmpd="sng" algn="ctr">
                      <a:solidFill>
                        <a:srgbClr val="5290BA"/>
                      </a:solidFill>
                      <a:prstDash val="solid"/>
                      <a:round/>
                      <a:headEnd type="none" w="med" len="med"/>
                      <a:tailEnd type="none" w="med" len="med"/>
                    </a:lnB>
                  </a:tcPr>
                </a:tc>
                <a:tc>
                  <a:txBody>
                    <a:bodyPr/>
                    <a:lstStyle/>
                    <a:p>
                      <a:pPr algn="r"/>
                      <a:r>
                        <a:rPr lang="it-IT" sz="1000" b="0">
                          <a:solidFill>
                            <a:srgbClr val="000000"/>
                          </a:solidFill>
                          <a:effectLst/>
                        </a:rPr>
                        <a:t> 796.266,00 </a:t>
                      </a:r>
                    </a:p>
                  </a:txBody>
                  <a:tcPr marL="20515" marR="20515" marT="10258" marB="10258" anchor="ctr">
                    <a:lnL w="6350" cap="flat" cmpd="sng" algn="ctr">
                      <a:solidFill>
                        <a:srgbClr val="5290BA"/>
                      </a:solidFill>
                      <a:prstDash val="solid"/>
                      <a:round/>
                      <a:headEnd type="none" w="med" len="med"/>
                      <a:tailEnd type="none" w="med" len="med"/>
                    </a:lnL>
                    <a:lnR w="6350" cap="flat" cmpd="sng" algn="ctr">
                      <a:solidFill>
                        <a:srgbClr val="5290BA"/>
                      </a:solidFill>
                      <a:prstDash val="solid"/>
                      <a:round/>
                      <a:headEnd type="none" w="med" len="med"/>
                      <a:tailEnd type="none" w="med" len="med"/>
                    </a:lnR>
                    <a:lnT w="6350" cap="flat" cmpd="sng" algn="ctr">
                      <a:solidFill>
                        <a:srgbClr val="5290BA"/>
                      </a:solidFill>
                      <a:prstDash val="solid"/>
                      <a:round/>
                      <a:headEnd type="none" w="med" len="med"/>
                      <a:tailEnd type="none" w="med" len="med"/>
                    </a:lnT>
                    <a:lnB w="6350" cap="flat" cmpd="sng" algn="ctr">
                      <a:solidFill>
                        <a:srgbClr val="5290BA"/>
                      </a:solidFill>
                      <a:prstDash val="solid"/>
                      <a:round/>
                      <a:headEnd type="none" w="med" len="med"/>
                      <a:tailEnd type="none" w="med" len="med"/>
                    </a:lnB>
                  </a:tcPr>
                </a:tc>
                <a:extLst>
                  <a:ext uri="{0D108BD9-81ED-4DB2-BD59-A6C34878D82A}">
                    <a16:rowId xmlns="" xmlns:a16="http://schemas.microsoft.com/office/drawing/2014/main" val="3519869119"/>
                  </a:ext>
                </a:extLst>
              </a:tr>
              <a:tr h="200405">
                <a:tc>
                  <a:txBody>
                    <a:bodyPr/>
                    <a:lstStyle/>
                    <a:p>
                      <a:pPr algn="ctr"/>
                      <a:r>
                        <a:rPr lang="it-IT" sz="1000" b="0">
                          <a:solidFill>
                            <a:srgbClr val="000000"/>
                          </a:solidFill>
                          <a:effectLst/>
                        </a:rPr>
                        <a:t> 01/01/2009 </a:t>
                      </a:r>
                    </a:p>
                  </a:txBody>
                  <a:tcPr marL="20515" marR="20515" marT="10258" marB="10258" anchor="ctr">
                    <a:lnL w="6350" cap="flat" cmpd="sng" algn="ctr">
                      <a:solidFill>
                        <a:srgbClr val="5290BA"/>
                      </a:solidFill>
                      <a:prstDash val="solid"/>
                      <a:round/>
                      <a:headEnd type="none" w="med" len="med"/>
                      <a:tailEnd type="none" w="med" len="med"/>
                    </a:lnL>
                    <a:lnR w="6350" cap="flat" cmpd="sng" algn="ctr">
                      <a:solidFill>
                        <a:srgbClr val="5290BA"/>
                      </a:solidFill>
                      <a:prstDash val="solid"/>
                      <a:round/>
                      <a:headEnd type="none" w="med" len="med"/>
                      <a:tailEnd type="none" w="med" len="med"/>
                    </a:lnR>
                    <a:lnT w="6350" cap="flat" cmpd="sng" algn="ctr">
                      <a:solidFill>
                        <a:srgbClr val="5290BA"/>
                      </a:solidFill>
                      <a:prstDash val="solid"/>
                      <a:round/>
                      <a:headEnd type="none" w="med" len="med"/>
                      <a:tailEnd type="none" w="med" len="med"/>
                    </a:lnT>
                    <a:lnB w="6350" cap="flat" cmpd="sng" algn="ctr">
                      <a:solidFill>
                        <a:srgbClr val="5290BA"/>
                      </a:solidFill>
                      <a:prstDash val="solid"/>
                      <a:round/>
                      <a:headEnd type="none" w="med" len="med"/>
                      <a:tailEnd type="none" w="med" len="med"/>
                    </a:lnB>
                  </a:tcPr>
                </a:tc>
                <a:tc>
                  <a:txBody>
                    <a:bodyPr/>
                    <a:lstStyle/>
                    <a:p>
                      <a:pPr algn="ctr"/>
                      <a:r>
                        <a:rPr lang="it-IT" sz="1000" b="0" dirty="0">
                          <a:solidFill>
                            <a:srgbClr val="000000"/>
                          </a:solidFill>
                          <a:effectLst/>
                        </a:rPr>
                        <a:t> 31/12/2009 </a:t>
                      </a:r>
                    </a:p>
                  </a:txBody>
                  <a:tcPr marL="20515" marR="20515" marT="10258" marB="10258" anchor="ctr">
                    <a:lnL w="6350" cap="flat" cmpd="sng" algn="ctr">
                      <a:solidFill>
                        <a:srgbClr val="5290BA"/>
                      </a:solidFill>
                      <a:prstDash val="solid"/>
                      <a:round/>
                      <a:headEnd type="none" w="med" len="med"/>
                      <a:tailEnd type="none" w="med" len="med"/>
                    </a:lnL>
                    <a:lnR w="6350" cap="flat" cmpd="sng" algn="ctr">
                      <a:solidFill>
                        <a:srgbClr val="5290BA"/>
                      </a:solidFill>
                      <a:prstDash val="solid"/>
                      <a:round/>
                      <a:headEnd type="none" w="med" len="med"/>
                      <a:tailEnd type="none" w="med" len="med"/>
                    </a:lnR>
                    <a:lnT w="6350" cap="flat" cmpd="sng" algn="ctr">
                      <a:solidFill>
                        <a:srgbClr val="5290BA"/>
                      </a:solidFill>
                      <a:prstDash val="solid"/>
                      <a:round/>
                      <a:headEnd type="none" w="med" len="med"/>
                      <a:tailEnd type="none" w="med" len="med"/>
                    </a:lnT>
                    <a:lnB w="6350" cap="flat" cmpd="sng" algn="ctr">
                      <a:solidFill>
                        <a:srgbClr val="5290BA"/>
                      </a:solidFill>
                      <a:prstDash val="solid"/>
                      <a:round/>
                      <a:headEnd type="none" w="med" len="med"/>
                      <a:tailEnd type="none" w="med" len="med"/>
                    </a:lnB>
                  </a:tcPr>
                </a:tc>
                <a:tc>
                  <a:txBody>
                    <a:bodyPr/>
                    <a:lstStyle/>
                    <a:p>
                      <a:pPr algn="l"/>
                      <a:r>
                        <a:rPr lang="it-IT" sz="1000" b="0">
                          <a:solidFill>
                            <a:srgbClr val="000000"/>
                          </a:solidFill>
                          <a:effectLst/>
                        </a:rPr>
                        <a:t>Lavoro dipendente </a:t>
                      </a:r>
                    </a:p>
                  </a:txBody>
                  <a:tcPr marL="20515" marR="20515" marT="10258" marB="10258" anchor="ctr">
                    <a:lnL w="6350" cap="flat" cmpd="sng" algn="ctr">
                      <a:solidFill>
                        <a:srgbClr val="5290BA"/>
                      </a:solidFill>
                      <a:prstDash val="solid"/>
                      <a:round/>
                      <a:headEnd type="none" w="med" len="med"/>
                      <a:tailEnd type="none" w="med" len="med"/>
                    </a:lnL>
                    <a:lnR w="6350" cap="flat" cmpd="sng" algn="ctr">
                      <a:solidFill>
                        <a:srgbClr val="5290BA"/>
                      </a:solidFill>
                      <a:prstDash val="solid"/>
                      <a:round/>
                      <a:headEnd type="none" w="med" len="med"/>
                      <a:tailEnd type="none" w="med" len="med"/>
                    </a:lnR>
                    <a:lnT w="6350" cap="flat" cmpd="sng" algn="ctr">
                      <a:solidFill>
                        <a:srgbClr val="5290BA"/>
                      </a:solidFill>
                      <a:prstDash val="solid"/>
                      <a:round/>
                      <a:headEnd type="none" w="med" len="med"/>
                      <a:tailEnd type="none" w="med" len="med"/>
                    </a:lnT>
                    <a:lnB w="6350" cap="flat" cmpd="sng" algn="ctr">
                      <a:solidFill>
                        <a:srgbClr val="5290BA"/>
                      </a:solidFill>
                      <a:prstDash val="solid"/>
                      <a:round/>
                      <a:headEnd type="none" w="med" len="med"/>
                      <a:tailEnd type="none" w="med" len="med"/>
                    </a:lnB>
                  </a:tcPr>
                </a:tc>
                <a:tc>
                  <a:txBody>
                    <a:bodyPr/>
                    <a:lstStyle/>
                    <a:p>
                      <a:pPr algn="r"/>
                      <a:r>
                        <a:rPr lang="it-IT" sz="1000" b="0">
                          <a:solidFill>
                            <a:srgbClr val="000000"/>
                          </a:solidFill>
                          <a:effectLst/>
                        </a:rPr>
                        <a:t> 52,000 </a:t>
                      </a:r>
                    </a:p>
                  </a:txBody>
                  <a:tcPr marL="20515" marR="20515" marT="10258" marB="10258" anchor="ctr">
                    <a:lnL w="6350" cap="flat" cmpd="sng" algn="ctr">
                      <a:solidFill>
                        <a:srgbClr val="5290BA"/>
                      </a:solidFill>
                      <a:prstDash val="solid"/>
                      <a:round/>
                      <a:headEnd type="none" w="med" len="med"/>
                      <a:tailEnd type="none" w="med" len="med"/>
                    </a:lnL>
                    <a:lnR w="6350" cap="flat" cmpd="sng" algn="ctr">
                      <a:solidFill>
                        <a:srgbClr val="5290BA"/>
                      </a:solidFill>
                      <a:prstDash val="solid"/>
                      <a:round/>
                      <a:headEnd type="none" w="med" len="med"/>
                      <a:tailEnd type="none" w="med" len="med"/>
                    </a:lnR>
                    <a:lnT w="6350" cap="flat" cmpd="sng" algn="ctr">
                      <a:solidFill>
                        <a:srgbClr val="5290BA"/>
                      </a:solidFill>
                      <a:prstDash val="solid"/>
                      <a:round/>
                      <a:headEnd type="none" w="med" len="med"/>
                      <a:tailEnd type="none" w="med" len="med"/>
                    </a:lnT>
                    <a:lnB w="6350" cap="flat" cmpd="sng" algn="ctr">
                      <a:solidFill>
                        <a:srgbClr val="5290BA"/>
                      </a:solidFill>
                      <a:prstDash val="solid"/>
                      <a:round/>
                      <a:headEnd type="none" w="med" len="med"/>
                      <a:tailEnd type="none" w="med" len="med"/>
                    </a:lnB>
                  </a:tcPr>
                </a:tc>
                <a:tc>
                  <a:txBody>
                    <a:bodyPr/>
                    <a:lstStyle/>
                    <a:p>
                      <a:pPr algn="r"/>
                      <a:r>
                        <a:rPr lang="it-IT" sz="1000" b="0">
                          <a:solidFill>
                            <a:srgbClr val="000000"/>
                          </a:solidFill>
                          <a:effectLst/>
                        </a:rPr>
                        <a:t> 1.068.571.261 </a:t>
                      </a:r>
                    </a:p>
                  </a:txBody>
                  <a:tcPr marL="20515" marR="20515" marT="10258" marB="10258" anchor="ctr">
                    <a:lnL w="6350" cap="flat" cmpd="sng" algn="ctr">
                      <a:solidFill>
                        <a:srgbClr val="5290BA"/>
                      </a:solidFill>
                      <a:prstDash val="solid"/>
                      <a:round/>
                      <a:headEnd type="none" w="med" len="med"/>
                      <a:tailEnd type="none" w="med" len="med"/>
                    </a:lnL>
                    <a:lnR w="6350" cap="flat" cmpd="sng" algn="ctr">
                      <a:solidFill>
                        <a:srgbClr val="5290BA"/>
                      </a:solidFill>
                      <a:prstDash val="solid"/>
                      <a:round/>
                      <a:headEnd type="none" w="med" len="med"/>
                      <a:tailEnd type="none" w="med" len="med"/>
                    </a:lnR>
                    <a:lnT w="6350" cap="flat" cmpd="sng" algn="ctr">
                      <a:solidFill>
                        <a:srgbClr val="5290BA"/>
                      </a:solidFill>
                      <a:prstDash val="solid"/>
                      <a:round/>
                      <a:headEnd type="none" w="med" len="med"/>
                      <a:tailEnd type="none" w="med" len="med"/>
                    </a:lnT>
                    <a:lnB w="6350" cap="flat" cmpd="sng" algn="ctr">
                      <a:solidFill>
                        <a:srgbClr val="5290BA"/>
                      </a:solidFill>
                      <a:prstDash val="solid"/>
                      <a:round/>
                      <a:headEnd type="none" w="med" len="med"/>
                      <a:tailEnd type="none" w="med" len="med"/>
                    </a:lnB>
                  </a:tcPr>
                </a:tc>
                <a:tc>
                  <a:txBody>
                    <a:bodyPr/>
                    <a:lstStyle/>
                    <a:p>
                      <a:pPr algn="r"/>
                      <a:r>
                        <a:rPr lang="it-IT" sz="1000" b="0">
                          <a:solidFill>
                            <a:srgbClr val="000000"/>
                          </a:solidFill>
                          <a:effectLst/>
                        </a:rPr>
                        <a:t> 551.871,00 </a:t>
                      </a:r>
                    </a:p>
                  </a:txBody>
                  <a:tcPr marL="20515" marR="20515" marT="10258" marB="10258" anchor="ctr">
                    <a:lnL w="6350" cap="flat" cmpd="sng" algn="ctr">
                      <a:solidFill>
                        <a:srgbClr val="5290BA"/>
                      </a:solidFill>
                      <a:prstDash val="solid"/>
                      <a:round/>
                      <a:headEnd type="none" w="med" len="med"/>
                      <a:tailEnd type="none" w="med" len="med"/>
                    </a:lnL>
                    <a:lnR w="6350" cap="flat" cmpd="sng" algn="ctr">
                      <a:solidFill>
                        <a:srgbClr val="5290BA"/>
                      </a:solidFill>
                      <a:prstDash val="solid"/>
                      <a:round/>
                      <a:headEnd type="none" w="med" len="med"/>
                      <a:tailEnd type="none" w="med" len="med"/>
                    </a:lnR>
                    <a:lnT w="6350" cap="flat" cmpd="sng" algn="ctr">
                      <a:solidFill>
                        <a:srgbClr val="5290BA"/>
                      </a:solidFill>
                      <a:prstDash val="solid"/>
                      <a:round/>
                      <a:headEnd type="none" w="med" len="med"/>
                      <a:tailEnd type="none" w="med" len="med"/>
                    </a:lnT>
                    <a:lnB w="6350" cap="flat" cmpd="sng" algn="ctr">
                      <a:solidFill>
                        <a:srgbClr val="5290BA"/>
                      </a:solidFill>
                      <a:prstDash val="solid"/>
                      <a:round/>
                      <a:headEnd type="none" w="med" len="med"/>
                      <a:tailEnd type="none" w="med" len="med"/>
                    </a:lnB>
                  </a:tcPr>
                </a:tc>
                <a:extLst>
                  <a:ext uri="{0D108BD9-81ED-4DB2-BD59-A6C34878D82A}">
                    <a16:rowId xmlns="" xmlns:a16="http://schemas.microsoft.com/office/drawing/2014/main" val="2902687531"/>
                  </a:ext>
                </a:extLst>
              </a:tr>
              <a:tr h="200405">
                <a:tc>
                  <a:txBody>
                    <a:bodyPr/>
                    <a:lstStyle/>
                    <a:p>
                      <a:pPr algn="ctr"/>
                      <a:r>
                        <a:rPr lang="it-IT" sz="1000" b="0">
                          <a:solidFill>
                            <a:srgbClr val="000000"/>
                          </a:solidFill>
                          <a:effectLst/>
                        </a:rPr>
                        <a:t> 01/01/2010 </a:t>
                      </a:r>
                    </a:p>
                  </a:txBody>
                  <a:tcPr marL="20515" marR="20515" marT="10258" marB="10258" anchor="ctr">
                    <a:lnL w="6350" cap="flat" cmpd="sng" algn="ctr">
                      <a:solidFill>
                        <a:srgbClr val="5290BA"/>
                      </a:solidFill>
                      <a:prstDash val="solid"/>
                      <a:round/>
                      <a:headEnd type="none" w="med" len="med"/>
                      <a:tailEnd type="none" w="med" len="med"/>
                    </a:lnL>
                    <a:lnR w="6350" cap="flat" cmpd="sng" algn="ctr">
                      <a:solidFill>
                        <a:srgbClr val="5290BA"/>
                      </a:solidFill>
                      <a:prstDash val="solid"/>
                      <a:round/>
                      <a:headEnd type="none" w="med" len="med"/>
                      <a:tailEnd type="none" w="med" len="med"/>
                    </a:lnR>
                    <a:lnT w="6350" cap="flat" cmpd="sng" algn="ctr">
                      <a:solidFill>
                        <a:srgbClr val="5290BA"/>
                      </a:solidFill>
                      <a:prstDash val="solid"/>
                      <a:round/>
                      <a:headEnd type="none" w="med" len="med"/>
                      <a:tailEnd type="none" w="med" len="med"/>
                    </a:lnT>
                    <a:lnB w="6350" cap="flat" cmpd="sng" algn="ctr">
                      <a:solidFill>
                        <a:srgbClr val="5290BA"/>
                      </a:solidFill>
                      <a:prstDash val="solid"/>
                      <a:round/>
                      <a:headEnd type="none" w="med" len="med"/>
                      <a:tailEnd type="none" w="med" len="med"/>
                    </a:lnB>
                  </a:tcPr>
                </a:tc>
                <a:tc>
                  <a:txBody>
                    <a:bodyPr/>
                    <a:lstStyle/>
                    <a:p>
                      <a:pPr algn="ctr"/>
                      <a:r>
                        <a:rPr lang="it-IT" sz="1000" b="0">
                          <a:solidFill>
                            <a:srgbClr val="000000"/>
                          </a:solidFill>
                          <a:effectLst/>
                        </a:rPr>
                        <a:t> 31/12/2010 </a:t>
                      </a:r>
                    </a:p>
                  </a:txBody>
                  <a:tcPr marL="20515" marR="20515" marT="10258" marB="10258" anchor="ctr">
                    <a:lnL w="6350" cap="flat" cmpd="sng" algn="ctr">
                      <a:solidFill>
                        <a:srgbClr val="5290BA"/>
                      </a:solidFill>
                      <a:prstDash val="solid"/>
                      <a:round/>
                      <a:headEnd type="none" w="med" len="med"/>
                      <a:tailEnd type="none" w="med" len="med"/>
                    </a:lnL>
                    <a:lnR w="6350" cap="flat" cmpd="sng" algn="ctr">
                      <a:solidFill>
                        <a:srgbClr val="5290BA"/>
                      </a:solidFill>
                      <a:prstDash val="solid"/>
                      <a:round/>
                      <a:headEnd type="none" w="med" len="med"/>
                      <a:tailEnd type="none" w="med" len="med"/>
                    </a:lnR>
                    <a:lnT w="6350" cap="flat" cmpd="sng" algn="ctr">
                      <a:solidFill>
                        <a:srgbClr val="5290BA"/>
                      </a:solidFill>
                      <a:prstDash val="solid"/>
                      <a:round/>
                      <a:headEnd type="none" w="med" len="med"/>
                      <a:tailEnd type="none" w="med" len="med"/>
                    </a:lnT>
                    <a:lnB w="6350" cap="flat" cmpd="sng" algn="ctr">
                      <a:solidFill>
                        <a:srgbClr val="5290BA"/>
                      </a:solidFill>
                      <a:prstDash val="solid"/>
                      <a:round/>
                      <a:headEnd type="none" w="med" len="med"/>
                      <a:tailEnd type="none" w="med" len="med"/>
                    </a:lnB>
                  </a:tcPr>
                </a:tc>
                <a:tc>
                  <a:txBody>
                    <a:bodyPr/>
                    <a:lstStyle/>
                    <a:p>
                      <a:pPr algn="l"/>
                      <a:r>
                        <a:rPr lang="it-IT" sz="1000" b="0" dirty="0">
                          <a:solidFill>
                            <a:srgbClr val="000000"/>
                          </a:solidFill>
                          <a:effectLst/>
                        </a:rPr>
                        <a:t>Lavoro dipendente </a:t>
                      </a:r>
                    </a:p>
                  </a:txBody>
                  <a:tcPr marL="20515" marR="20515" marT="10258" marB="10258" anchor="ctr">
                    <a:lnL w="6350" cap="flat" cmpd="sng" algn="ctr">
                      <a:solidFill>
                        <a:srgbClr val="5290BA"/>
                      </a:solidFill>
                      <a:prstDash val="solid"/>
                      <a:round/>
                      <a:headEnd type="none" w="med" len="med"/>
                      <a:tailEnd type="none" w="med" len="med"/>
                    </a:lnL>
                    <a:lnR w="6350" cap="flat" cmpd="sng" algn="ctr">
                      <a:solidFill>
                        <a:srgbClr val="5290BA"/>
                      </a:solidFill>
                      <a:prstDash val="solid"/>
                      <a:round/>
                      <a:headEnd type="none" w="med" len="med"/>
                      <a:tailEnd type="none" w="med" len="med"/>
                    </a:lnR>
                    <a:lnT w="6350" cap="flat" cmpd="sng" algn="ctr">
                      <a:solidFill>
                        <a:srgbClr val="5290BA"/>
                      </a:solidFill>
                      <a:prstDash val="solid"/>
                      <a:round/>
                      <a:headEnd type="none" w="med" len="med"/>
                      <a:tailEnd type="none" w="med" len="med"/>
                    </a:lnT>
                    <a:lnB w="6350" cap="flat" cmpd="sng" algn="ctr">
                      <a:solidFill>
                        <a:srgbClr val="5290BA"/>
                      </a:solidFill>
                      <a:prstDash val="solid"/>
                      <a:round/>
                      <a:headEnd type="none" w="med" len="med"/>
                      <a:tailEnd type="none" w="med" len="med"/>
                    </a:lnB>
                  </a:tcPr>
                </a:tc>
                <a:tc>
                  <a:txBody>
                    <a:bodyPr/>
                    <a:lstStyle/>
                    <a:p>
                      <a:pPr algn="r"/>
                      <a:r>
                        <a:rPr lang="it-IT" sz="1000" b="0">
                          <a:solidFill>
                            <a:srgbClr val="000000"/>
                          </a:solidFill>
                          <a:effectLst/>
                        </a:rPr>
                        <a:t> 52,000 </a:t>
                      </a:r>
                    </a:p>
                  </a:txBody>
                  <a:tcPr marL="20515" marR="20515" marT="10258" marB="10258" anchor="ctr">
                    <a:lnL w="6350" cap="flat" cmpd="sng" algn="ctr">
                      <a:solidFill>
                        <a:srgbClr val="5290BA"/>
                      </a:solidFill>
                      <a:prstDash val="solid"/>
                      <a:round/>
                      <a:headEnd type="none" w="med" len="med"/>
                      <a:tailEnd type="none" w="med" len="med"/>
                    </a:lnL>
                    <a:lnR w="6350" cap="flat" cmpd="sng" algn="ctr">
                      <a:solidFill>
                        <a:srgbClr val="5290BA"/>
                      </a:solidFill>
                      <a:prstDash val="solid"/>
                      <a:round/>
                      <a:headEnd type="none" w="med" len="med"/>
                      <a:tailEnd type="none" w="med" len="med"/>
                    </a:lnR>
                    <a:lnT w="6350" cap="flat" cmpd="sng" algn="ctr">
                      <a:solidFill>
                        <a:srgbClr val="5290BA"/>
                      </a:solidFill>
                      <a:prstDash val="solid"/>
                      <a:round/>
                      <a:headEnd type="none" w="med" len="med"/>
                      <a:tailEnd type="none" w="med" len="med"/>
                    </a:lnT>
                    <a:lnB w="6350" cap="flat" cmpd="sng" algn="ctr">
                      <a:solidFill>
                        <a:srgbClr val="5290BA"/>
                      </a:solidFill>
                      <a:prstDash val="solid"/>
                      <a:round/>
                      <a:headEnd type="none" w="med" len="med"/>
                      <a:tailEnd type="none" w="med" len="med"/>
                    </a:lnB>
                  </a:tcPr>
                </a:tc>
                <a:tc>
                  <a:txBody>
                    <a:bodyPr/>
                    <a:lstStyle/>
                    <a:p>
                      <a:pPr algn="r"/>
                      <a:r>
                        <a:rPr lang="it-IT" sz="1000" b="0">
                          <a:solidFill>
                            <a:srgbClr val="000000"/>
                          </a:solidFill>
                          <a:effectLst/>
                        </a:rPr>
                        <a:t> 1.041.440.246 </a:t>
                      </a:r>
                    </a:p>
                  </a:txBody>
                  <a:tcPr marL="20515" marR="20515" marT="10258" marB="10258" anchor="ctr">
                    <a:lnL w="6350" cap="flat" cmpd="sng" algn="ctr">
                      <a:solidFill>
                        <a:srgbClr val="5290BA"/>
                      </a:solidFill>
                      <a:prstDash val="solid"/>
                      <a:round/>
                      <a:headEnd type="none" w="med" len="med"/>
                      <a:tailEnd type="none" w="med" len="med"/>
                    </a:lnL>
                    <a:lnR w="6350" cap="flat" cmpd="sng" algn="ctr">
                      <a:solidFill>
                        <a:srgbClr val="5290BA"/>
                      </a:solidFill>
                      <a:prstDash val="solid"/>
                      <a:round/>
                      <a:headEnd type="none" w="med" len="med"/>
                      <a:tailEnd type="none" w="med" len="med"/>
                    </a:lnR>
                    <a:lnT w="6350" cap="flat" cmpd="sng" algn="ctr">
                      <a:solidFill>
                        <a:srgbClr val="5290BA"/>
                      </a:solidFill>
                      <a:prstDash val="solid"/>
                      <a:round/>
                      <a:headEnd type="none" w="med" len="med"/>
                      <a:tailEnd type="none" w="med" len="med"/>
                    </a:lnT>
                    <a:lnB w="6350" cap="flat" cmpd="sng" algn="ctr">
                      <a:solidFill>
                        <a:srgbClr val="5290BA"/>
                      </a:solidFill>
                      <a:prstDash val="solid"/>
                      <a:round/>
                      <a:headEnd type="none" w="med" len="med"/>
                      <a:tailEnd type="none" w="med" len="med"/>
                    </a:lnB>
                  </a:tcPr>
                </a:tc>
                <a:tc>
                  <a:txBody>
                    <a:bodyPr/>
                    <a:lstStyle/>
                    <a:p>
                      <a:pPr algn="r"/>
                      <a:r>
                        <a:rPr lang="it-IT" sz="1000" b="0">
                          <a:solidFill>
                            <a:srgbClr val="000000"/>
                          </a:solidFill>
                          <a:effectLst/>
                        </a:rPr>
                        <a:t> 537.859,00 </a:t>
                      </a:r>
                    </a:p>
                  </a:txBody>
                  <a:tcPr marL="20515" marR="20515" marT="10258" marB="10258" anchor="ctr">
                    <a:lnL w="6350" cap="flat" cmpd="sng" algn="ctr">
                      <a:solidFill>
                        <a:srgbClr val="5290BA"/>
                      </a:solidFill>
                      <a:prstDash val="solid"/>
                      <a:round/>
                      <a:headEnd type="none" w="med" len="med"/>
                      <a:tailEnd type="none" w="med" len="med"/>
                    </a:lnL>
                    <a:lnR w="6350" cap="flat" cmpd="sng" algn="ctr">
                      <a:solidFill>
                        <a:srgbClr val="5290BA"/>
                      </a:solidFill>
                      <a:prstDash val="solid"/>
                      <a:round/>
                      <a:headEnd type="none" w="med" len="med"/>
                      <a:tailEnd type="none" w="med" len="med"/>
                    </a:lnR>
                    <a:lnT w="6350" cap="flat" cmpd="sng" algn="ctr">
                      <a:solidFill>
                        <a:srgbClr val="5290BA"/>
                      </a:solidFill>
                      <a:prstDash val="solid"/>
                      <a:round/>
                      <a:headEnd type="none" w="med" len="med"/>
                      <a:tailEnd type="none" w="med" len="med"/>
                    </a:lnT>
                    <a:lnB w="6350" cap="flat" cmpd="sng" algn="ctr">
                      <a:solidFill>
                        <a:srgbClr val="5290BA"/>
                      </a:solidFill>
                      <a:prstDash val="solid"/>
                      <a:round/>
                      <a:headEnd type="none" w="med" len="med"/>
                      <a:tailEnd type="none" w="med" len="med"/>
                    </a:lnB>
                  </a:tcPr>
                </a:tc>
                <a:extLst>
                  <a:ext uri="{0D108BD9-81ED-4DB2-BD59-A6C34878D82A}">
                    <a16:rowId xmlns="" xmlns:a16="http://schemas.microsoft.com/office/drawing/2014/main" val="3667349585"/>
                  </a:ext>
                </a:extLst>
              </a:tr>
              <a:tr h="200405">
                <a:tc>
                  <a:txBody>
                    <a:bodyPr/>
                    <a:lstStyle/>
                    <a:p>
                      <a:pPr algn="ctr"/>
                      <a:r>
                        <a:rPr lang="it-IT" sz="1000" b="0">
                          <a:solidFill>
                            <a:srgbClr val="000000"/>
                          </a:solidFill>
                          <a:effectLst/>
                        </a:rPr>
                        <a:t> 01/01/2011 </a:t>
                      </a:r>
                    </a:p>
                  </a:txBody>
                  <a:tcPr marL="20515" marR="20515" marT="10258" marB="10258" anchor="ctr">
                    <a:lnL w="6350" cap="flat" cmpd="sng" algn="ctr">
                      <a:solidFill>
                        <a:srgbClr val="5290BA"/>
                      </a:solidFill>
                      <a:prstDash val="solid"/>
                      <a:round/>
                      <a:headEnd type="none" w="med" len="med"/>
                      <a:tailEnd type="none" w="med" len="med"/>
                    </a:lnL>
                    <a:lnR w="6350" cap="flat" cmpd="sng" algn="ctr">
                      <a:solidFill>
                        <a:srgbClr val="5290BA"/>
                      </a:solidFill>
                      <a:prstDash val="solid"/>
                      <a:round/>
                      <a:headEnd type="none" w="med" len="med"/>
                      <a:tailEnd type="none" w="med" len="med"/>
                    </a:lnR>
                    <a:lnT w="6350" cap="flat" cmpd="sng" algn="ctr">
                      <a:solidFill>
                        <a:srgbClr val="5290BA"/>
                      </a:solidFill>
                      <a:prstDash val="solid"/>
                      <a:round/>
                      <a:headEnd type="none" w="med" len="med"/>
                      <a:tailEnd type="none" w="med" len="med"/>
                    </a:lnT>
                    <a:lnB w="6350" cap="flat" cmpd="sng" algn="ctr">
                      <a:solidFill>
                        <a:srgbClr val="5290BA"/>
                      </a:solidFill>
                      <a:prstDash val="solid"/>
                      <a:round/>
                      <a:headEnd type="none" w="med" len="med"/>
                      <a:tailEnd type="none" w="med" len="med"/>
                    </a:lnB>
                  </a:tcPr>
                </a:tc>
                <a:tc>
                  <a:txBody>
                    <a:bodyPr/>
                    <a:lstStyle/>
                    <a:p>
                      <a:pPr algn="ctr"/>
                      <a:r>
                        <a:rPr lang="it-IT" sz="1000" b="0">
                          <a:solidFill>
                            <a:srgbClr val="000000"/>
                          </a:solidFill>
                          <a:effectLst/>
                        </a:rPr>
                        <a:t> 31/12/2011 </a:t>
                      </a:r>
                    </a:p>
                  </a:txBody>
                  <a:tcPr marL="20515" marR="20515" marT="10258" marB="10258" anchor="ctr">
                    <a:lnL w="6350" cap="flat" cmpd="sng" algn="ctr">
                      <a:solidFill>
                        <a:srgbClr val="5290BA"/>
                      </a:solidFill>
                      <a:prstDash val="solid"/>
                      <a:round/>
                      <a:headEnd type="none" w="med" len="med"/>
                      <a:tailEnd type="none" w="med" len="med"/>
                    </a:lnL>
                    <a:lnR w="6350" cap="flat" cmpd="sng" algn="ctr">
                      <a:solidFill>
                        <a:srgbClr val="5290BA"/>
                      </a:solidFill>
                      <a:prstDash val="solid"/>
                      <a:round/>
                      <a:headEnd type="none" w="med" len="med"/>
                      <a:tailEnd type="none" w="med" len="med"/>
                    </a:lnR>
                    <a:lnT w="6350" cap="flat" cmpd="sng" algn="ctr">
                      <a:solidFill>
                        <a:srgbClr val="5290BA"/>
                      </a:solidFill>
                      <a:prstDash val="solid"/>
                      <a:round/>
                      <a:headEnd type="none" w="med" len="med"/>
                      <a:tailEnd type="none" w="med" len="med"/>
                    </a:lnT>
                    <a:lnB w="6350" cap="flat" cmpd="sng" algn="ctr">
                      <a:solidFill>
                        <a:srgbClr val="5290BA"/>
                      </a:solidFill>
                      <a:prstDash val="solid"/>
                      <a:round/>
                      <a:headEnd type="none" w="med" len="med"/>
                      <a:tailEnd type="none" w="med" len="med"/>
                    </a:lnB>
                  </a:tcPr>
                </a:tc>
                <a:tc>
                  <a:txBody>
                    <a:bodyPr/>
                    <a:lstStyle/>
                    <a:p>
                      <a:pPr algn="l"/>
                      <a:r>
                        <a:rPr lang="it-IT" sz="1000" b="0" dirty="0">
                          <a:solidFill>
                            <a:srgbClr val="000000"/>
                          </a:solidFill>
                          <a:effectLst/>
                        </a:rPr>
                        <a:t>Lavoro dipendente </a:t>
                      </a:r>
                    </a:p>
                  </a:txBody>
                  <a:tcPr marL="20515" marR="20515" marT="10258" marB="10258" anchor="ctr">
                    <a:lnL w="6350" cap="flat" cmpd="sng" algn="ctr">
                      <a:solidFill>
                        <a:srgbClr val="5290BA"/>
                      </a:solidFill>
                      <a:prstDash val="solid"/>
                      <a:round/>
                      <a:headEnd type="none" w="med" len="med"/>
                      <a:tailEnd type="none" w="med" len="med"/>
                    </a:lnL>
                    <a:lnR w="6350" cap="flat" cmpd="sng" algn="ctr">
                      <a:solidFill>
                        <a:srgbClr val="5290BA"/>
                      </a:solidFill>
                      <a:prstDash val="solid"/>
                      <a:round/>
                      <a:headEnd type="none" w="med" len="med"/>
                      <a:tailEnd type="none" w="med" len="med"/>
                    </a:lnR>
                    <a:lnT w="6350" cap="flat" cmpd="sng" algn="ctr">
                      <a:solidFill>
                        <a:srgbClr val="5290BA"/>
                      </a:solidFill>
                      <a:prstDash val="solid"/>
                      <a:round/>
                      <a:headEnd type="none" w="med" len="med"/>
                      <a:tailEnd type="none" w="med" len="med"/>
                    </a:lnT>
                    <a:lnB w="6350" cap="flat" cmpd="sng" algn="ctr">
                      <a:solidFill>
                        <a:srgbClr val="5290BA"/>
                      </a:solidFill>
                      <a:prstDash val="solid"/>
                      <a:round/>
                      <a:headEnd type="none" w="med" len="med"/>
                      <a:tailEnd type="none" w="med" len="med"/>
                    </a:lnB>
                  </a:tcPr>
                </a:tc>
                <a:tc>
                  <a:txBody>
                    <a:bodyPr/>
                    <a:lstStyle/>
                    <a:p>
                      <a:pPr algn="r"/>
                      <a:r>
                        <a:rPr lang="it-IT" sz="1000" b="0">
                          <a:solidFill>
                            <a:srgbClr val="000000"/>
                          </a:solidFill>
                          <a:effectLst/>
                        </a:rPr>
                        <a:t> 52,000 </a:t>
                      </a:r>
                    </a:p>
                  </a:txBody>
                  <a:tcPr marL="20515" marR="20515" marT="10258" marB="10258" anchor="ctr">
                    <a:lnL w="6350" cap="flat" cmpd="sng" algn="ctr">
                      <a:solidFill>
                        <a:srgbClr val="5290BA"/>
                      </a:solidFill>
                      <a:prstDash val="solid"/>
                      <a:round/>
                      <a:headEnd type="none" w="med" len="med"/>
                      <a:tailEnd type="none" w="med" len="med"/>
                    </a:lnL>
                    <a:lnR w="6350" cap="flat" cmpd="sng" algn="ctr">
                      <a:solidFill>
                        <a:srgbClr val="5290BA"/>
                      </a:solidFill>
                      <a:prstDash val="solid"/>
                      <a:round/>
                      <a:headEnd type="none" w="med" len="med"/>
                      <a:tailEnd type="none" w="med" len="med"/>
                    </a:lnR>
                    <a:lnT w="6350" cap="flat" cmpd="sng" algn="ctr">
                      <a:solidFill>
                        <a:srgbClr val="5290BA"/>
                      </a:solidFill>
                      <a:prstDash val="solid"/>
                      <a:round/>
                      <a:headEnd type="none" w="med" len="med"/>
                      <a:tailEnd type="none" w="med" len="med"/>
                    </a:lnT>
                    <a:lnB w="6350" cap="flat" cmpd="sng" algn="ctr">
                      <a:solidFill>
                        <a:srgbClr val="5290BA"/>
                      </a:solidFill>
                      <a:prstDash val="solid"/>
                      <a:round/>
                      <a:headEnd type="none" w="med" len="med"/>
                      <a:tailEnd type="none" w="med" len="med"/>
                    </a:lnB>
                  </a:tcPr>
                </a:tc>
                <a:tc>
                  <a:txBody>
                    <a:bodyPr/>
                    <a:lstStyle/>
                    <a:p>
                      <a:pPr algn="r"/>
                      <a:r>
                        <a:rPr lang="it-IT" sz="1000" b="0">
                          <a:solidFill>
                            <a:srgbClr val="000000"/>
                          </a:solidFill>
                          <a:effectLst/>
                        </a:rPr>
                        <a:t> 1.071.171.672 </a:t>
                      </a:r>
                    </a:p>
                  </a:txBody>
                  <a:tcPr marL="20515" marR="20515" marT="10258" marB="10258" anchor="ctr">
                    <a:lnL w="6350" cap="flat" cmpd="sng" algn="ctr">
                      <a:solidFill>
                        <a:srgbClr val="5290BA"/>
                      </a:solidFill>
                      <a:prstDash val="solid"/>
                      <a:round/>
                      <a:headEnd type="none" w="med" len="med"/>
                      <a:tailEnd type="none" w="med" len="med"/>
                    </a:lnL>
                    <a:lnR w="6350" cap="flat" cmpd="sng" algn="ctr">
                      <a:solidFill>
                        <a:srgbClr val="5290BA"/>
                      </a:solidFill>
                      <a:prstDash val="solid"/>
                      <a:round/>
                      <a:headEnd type="none" w="med" len="med"/>
                      <a:tailEnd type="none" w="med" len="med"/>
                    </a:lnR>
                    <a:lnT w="6350" cap="flat" cmpd="sng" algn="ctr">
                      <a:solidFill>
                        <a:srgbClr val="5290BA"/>
                      </a:solidFill>
                      <a:prstDash val="solid"/>
                      <a:round/>
                      <a:headEnd type="none" w="med" len="med"/>
                      <a:tailEnd type="none" w="med" len="med"/>
                    </a:lnT>
                    <a:lnB w="6350" cap="flat" cmpd="sng" algn="ctr">
                      <a:solidFill>
                        <a:srgbClr val="5290BA"/>
                      </a:solidFill>
                      <a:prstDash val="solid"/>
                      <a:round/>
                      <a:headEnd type="none" w="med" len="med"/>
                      <a:tailEnd type="none" w="med" len="med"/>
                    </a:lnB>
                  </a:tcPr>
                </a:tc>
                <a:tc>
                  <a:txBody>
                    <a:bodyPr/>
                    <a:lstStyle/>
                    <a:p>
                      <a:pPr algn="r"/>
                      <a:r>
                        <a:rPr lang="it-IT" sz="1000" b="0">
                          <a:solidFill>
                            <a:srgbClr val="000000"/>
                          </a:solidFill>
                          <a:effectLst/>
                        </a:rPr>
                        <a:t> 553.214,00 </a:t>
                      </a:r>
                    </a:p>
                  </a:txBody>
                  <a:tcPr marL="20515" marR="20515" marT="10258" marB="10258" anchor="ctr">
                    <a:lnL w="6350" cap="flat" cmpd="sng" algn="ctr">
                      <a:solidFill>
                        <a:srgbClr val="5290BA"/>
                      </a:solidFill>
                      <a:prstDash val="solid"/>
                      <a:round/>
                      <a:headEnd type="none" w="med" len="med"/>
                      <a:tailEnd type="none" w="med" len="med"/>
                    </a:lnL>
                    <a:lnR w="6350" cap="flat" cmpd="sng" algn="ctr">
                      <a:solidFill>
                        <a:srgbClr val="5290BA"/>
                      </a:solidFill>
                      <a:prstDash val="solid"/>
                      <a:round/>
                      <a:headEnd type="none" w="med" len="med"/>
                      <a:tailEnd type="none" w="med" len="med"/>
                    </a:lnR>
                    <a:lnT w="6350" cap="flat" cmpd="sng" algn="ctr">
                      <a:solidFill>
                        <a:srgbClr val="5290BA"/>
                      </a:solidFill>
                      <a:prstDash val="solid"/>
                      <a:round/>
                      <a:headEnd type="none" w="med" len="med"/>
                      <a:tailEnd type="none" w="med" len="med"/>
                    </a:lnT>
                    <a:lnB w="6350" cap="flat" cmpd="sng" algn="ctr">
                      <a:solidFill>
                        <a:srgbClr val="5290BA"/>
                      </a:solidFill>
                      <a:prstDash val="solid"/>
                      <a:round/>
                      <a:headEnd type="none" w="med" len="med"/>
                      <a:tailEnd type="none" w="med" len="med"/>
                    </a:lnB>
                  </a:tcPr>
                </a:tc>
                <a:extLst>
                  <a:ext uri="{0D108BD9-81ED-4DB2-BD59-A6C34878D82A}">
                    <a16:rowId xmlns="" xmlns:a16="http://schemas.microsoft.com/office/drawing/2014/main" val="378461809"/>
                  </a:ext>
                </a:extLst>
              </a:tr>
              <a:tr h="200405">
                <a:tc>
                  <a:txBody>
                    <a:bodyPr/>
                    <a:lstStyle/>
                    <a:p>
                      <a:pPr algn="ctr"/>
                      <a:r>
                        <a:rPr lang="it-IT" sz="1000" b="1" dirty="0">
                          <a:solidFill>
                            <a:srgbClr val="000000"/>
                          </a:solidFill>
                          <a:effectLst/>
                        </a:rPr>
                        <a:t> 01/01/2012 </a:t>
                      </a:r>
                    </a:p>
                  </a:txBody>
                  <a:tcPr marL="20515" marR="20515" marT="10258" marB="10258" anchor="ctr">
                    <a:lnL w="6350" cap="flat" cmpd="sng" algn="ctr">
                      <a:solidFill>
                        <a:srgbClr val="5290BA"/>
                      </a:solidFill>
                      <a:prstDash val="solid"/>
                      <a:round/>
                      <a:headEnd type="none" w="med" len="med"/>
                      <a:tailEnd type="none" w="med" len="med"/>
                    </a:lnL>
                    <a:lnR w="6350" cap="flat" cmpd="sng" algn="ctr">
                      <a:solidFill>
                        <a:srgbClr val="5290BA"/>
                      </a:solidFill>
                      <a:prstDash val="solid"/>
                      <a:round/>
                      <a:headEnd type="none" w="med" len="med"/>
                      <a:tailEnd type="none" w="med" len="med"/>
                    </a:lnR>
                    <a:lnT w="6350" cap="flat" cmpd="sng" algn="ctr">
                      <a:solidFill>
                        <a:srgbClr val="5290BA"/>
                      </a:solidFill>
                      <a:prstDash val="solid"/>
                      <a:round/>
                      <a:headEnd type="none" w="med" len="med"/>
                      <a:tailEnd type="none" w="med" len="med"/>
                    </a:lnT>
                    <a:lnB w="6350" cap="flat" cmpd="sng" algn="ctr">
                      <a:solidFill>
                        <a:srgbClr val="5290BA"/>
                      </a:solidFill>
                      <a:prstDash val="solid"/>
                      <a:round/>
                      <a:headEnd type="none" w="med" len="med"/>
                      <a:tailEnd type="none" w="med" len="med"/>
                    </a:lnB>
                  </a:tcPr>
                </a:tc>
                <a:tc>
                  <a:txBody>
                    <a:bodyPr/>
                    <a:lstStyle/>
                    <a:p>
                      <a:pPr algn="ctr"/>
                      <a:r>
                        <a:rPr lang="it-IT" sz="1000" b="1">
                          <a:solidFill>
                            <a:srgbClr val="000000"/>
                          </a:solidFill>
                          <a:effectLst/>
                        </a:rPr>
                        <a:t> 31/12/2012 </a:t>
                      </a:r>
                    </a:p>
                  </a:txBody>
                  <a:tcPr marL="20515" marR="20515" marT="10258" marB="10258" anchor="ctr">
                    <a:lnL w="6350" cap="flat" cmpd="sng" algn="ctr">
                      <a:solidFill>
                        <a:srgbClr val="5290BA"/>
                      </a:solidFill>
                      <a:prstDash val="solid"/>
                      <a:round/>
                      <a:headEnd type="none" w="med" len="med"/>
                      <a:tailEnd type="none" w="med" len="med"/>
                    </a:lnL>
                    <a:lnR w="6350" cap="flat" cmpd="sng" algn="ctr">
                      <a:solidFill>
                        <a:srgbClr val="5290BA"/>
                      </a:solidFill>
                      <a:prstDash val="solid"/>
                      <a:round/>
                      <a:headEnd type="none" w="med" len="med"/>
                      <a:tailEnd type="none" w="med" len="med"/>
                    </a:lnR>
                    <a:lnT w="6350" cap="flat" cmpd="sng" algn="ctr">
                      <a:solidFill>
                        <a:srgbClr val="5290BA"/>
                      </a:solidFill>
                      <a:prstDash val="solid"/>
                      <a:round/>
                      <a:headEnd type="none" w="med" len="med"/>
                      <a:tailEnd type="none" w="med" len="med"/>
                    </a:lnT>
                    <a:lnB w="6350" cap="flat" cmpd="sng" algn="ctr">
                      <a:solidFill>
                        <a:srgbClr val="5290BA"/>
                      </a:solidFill>
                      <a:prstDash val="solid"/>
                      <a:round/>
                      <a:headEnd type="none" w="med" len="med"/>
                      <a:tailEnd type="none" w="med" len="med"/>
                    </a:lnB>
                  </a:tcPr>
                </a:tc>
                <a:tc>
                  <a:txBody>
                    <a:bodyPr/>
                    <a:lstStyle/>
                    <a:p>
                      <a:pPr algn="l"/>
                      <a:r>
                        <a:rPr lang="it-IT" sz="1000" b="1">
                          <a:solidFill>
                            <a:srgbClr val="000000"/>
                          </a:solidFill>
                          <a:effectLst/>
                        </a:rPr>
                        <a:t>Lavoro dipendente </a:t>
                      </a:r>
                    </a:p>
                  </a:txBody>
                  <a:tcPr marL="20515" marR="20515" marT="10258" marB="10258" anchor="ctr">
                    <a:lnL w="6350" cap="flat" cmpd="sng" algn="ctr">
                      <a:solidFill>
                        <a:srgbClr val="5290BA"/>
                      </a:solidFill>
                      <a:prstDash val="solid"/>
                      <a:round/>
                      <a:headEnd type="none" w="med" len="med"/>
                      <a:tailEnd type="none" w="med" len="med"/>
                    </a:lnL>
                    <a:lnR w="6350" cap="flat" cmpd="sng" algn="ctr">
                      <a:solidFill>
                        <a:srgbClr val="5290BA"/>
                      </a:solidFill>
                      <a:prstDash val="solid"/>
                      <a:round/>
                      <a:headEnd type="none" w="med" len="med"/>
                      <a:tailEnd type="none" w="med" len="med"/>
                    </a:lnR>
                    <a:lnT w="6350" cap="flat" cmpd="sng" algn="ctr">
                      <a:solidFill>
                        <a:srgbClr val="5290BA"/>
                      </a:solidFill>
                      <a:prstDash val="solid"/>
                      <a:round/>
                      <a:headEnd type="none" w="med" len="med"/>
                      <a:tailEnd type="none" w="med" len="med"/>
                    </a:lnT>
                    <a:lnB w="6350" cap="flat" cmpd="sng" algn="ctr">
                      <a:solidFill>
                        <a:srgbClr val="5290BA"/>
                      </a:solidFill>
                      <a:prstDash val="solid"/>
                      <a:round/>
                      <a:headEnd type="none" w="med" len="med"/>
                      <a:tailEnd type="none" w="med" len="med"/>
                    </a:lnB>
                  </a:tcPr>
                </a:tc>
                <a:tc>
                  <a:txBody>
                    <a:bodyPr/>
                    <a:lstStyle/>
                    <a:p>
                      <a:pPr algn="r"/>
                      <a:r>
                        <a:rPr lang="it-IT" sz="1000" b="1">
                          <a:solidFill>
                            <a:srgbClr val="000000"/>
                          </a:solidFill>
                          <a:effectLst/>
                        </a:rPr>
                        <a:t> 52,000 </a:t>
                      </a:r>
                    </a:p>
                  </a:txBody>
                  <a:tcPr marL="20515" marR="20515" marT="10258" marB="10258" anchor="ctr">
                    <a:lnL w="6350" cap="flat" cmpd="sng" algn="ctr">
                      <a:solidFill>
                        <a:srgbClr val="5290BA"/>
                      </a:solidFill>
                      <a:prstDash val="solid"/>
                      <a:round/>
                      <a:headEnd type="none" w="med" len="med"/>
                      <a:tailEnd type="none" w="med" len="med"/>
                    </a:lnL>
                    <a:lnR w="6350" cap="flat" cmpd="sng" algn="ctr">
                      <a:solidFill>
                        <a:srgbClr val="5290BA"/>
                      </a:solidFill>
                      <a:prstDash val="solid"/>
                      <a:round/>
                      <a:headEnd type="none" w="med" len="med"/>
                      <a:tailEnd type="none" w="med" len="med"/>
                    </a:lnR>
                    <a:lnT w="6350" cap="flat" cmpd="sng" algn="ctr">
                      <a:solidFill>
                        <a:srgbClr val="5290BA"/>
                      </a:solidFill>
                      <a:prstDash val="solid"/>
                      <a:round/>
                      <a:headEnd type="none" w="med" len="med"/>
                      <a:tailEnd type="none" w="med" len="med"/>
                    </a:lnT>
                    <a:lnB w="6350" cap="flat" cmpd="sng" algn="ctr">
                      <a:solidFill>
                        <a:srgbClr val="5290BA"/>
                      </a:solidFill>
                      <a:prstDash val="solid"/>
                      <a:round/>
                      <a:headEnd type="none" w="med" len="med"/>
                      <a:tailEnd type="none" w="med" len="med"/>
                    </a:lnB>
                  </a:tcPr>
                </a:tc>
                <a:tc>
                  <a:txBody>
                    <a:bodyPr/>
                    <a:lstStyle/>
                    <a:p>
                      <a:pPr algn="r"/>
                      <a:r>
                        <a:rPr lang="it-IT" sz="1000" b="1">
                          <a:solidFill>
                            <a:srgbClr val="000000"/>
                          </a:solidFill>
                          <a:effectLst/>
                        </a:rPr>
                        <a:t> 1.228.650.447 </a:t>
                      </a:r>
                    </a:p>
                  </a:txBody>
                  <a:tcPr marL="20515" marR="20515" marT="10258" marB="10258" anchor="ctr">
                    <a:lnL w="6350" cap="flat" cmpd="sng" algn="ctr">
                      <a:solidFill>
                        <a:srgbClr val="5290BA"/>
                      </a:solidFill>
                      <a:prstDash val="solid"/>
                      <a:round/>
                      <a:headEnd type="none" w="med" len="med"/>
                      <a:tailEnd type="none" w="med" len="med"/>
                    </a:lnL>
                    <a:lnR w="6350" cap="flat" cmpd="sng" algn="ctr">
                      <a:solidFill>
                        <a:srgbClr val="5290BA"/>
                      </a:solidFill>
                      <a:prstDash val="solid"/>
                      <a:round/>
                      <a:headEnd type="none" w="med" len="med"/>
                      <a:tailEnd type="none" w="med" len="med"/>
                    </a:lnR>
                    <a:lnT w="6350" cap="flat" cmpd="sng" algn="ctr">
                      <a:solidFill>
                        <a:srgbClr val="5290BA"/>
                      </a:solidFill>
                      <a:prstDash val="solid"/>
                      <a:round/>
                      <a:headEnd type="none" w="med" len="med"/>
                      <a:tailEnd type="none" w="med" len="med"/>
                    </a:lnT>
                    <a:lnB w="6350" cap="flat" cmpd="sng" algn="ctr">
                      <a:solidFill>
                        <a:srgbClr val="5290BA"/>
                      </a:solidFill>
                      <a:prstDash val="solid"/>
                      <a:round/>
                      <a:headEnd type="none" w="med" len="med"/>
                      <a:tailEnd type="none" w="med" len="med"/>
                    </a:lnB>
                  </a:tcPr>
                </a:tc>
                <a:tc>
                  <a:txBody>
                    <a:bodyPr/>
                    <a:lstStyle/>
                    <a:p>
                      <a:pPr algn="r"/>
                      <a:r>
                        <a:rPr lang="it-IT" sz="1000" b="1">
                          <a:solidFill>
                            <a:srgbClr val="000000"/>
                          </a:solidFill>
                          <a:effectLst/>
                        </a:rPr>
                        <a:t> 634.545,00 </a:t>
                      </a:r>
                    </a:p>
                  </a:txBody>
                  <a:tcPr marL="20515" marR="20515" marT="10258" marB="10258" anchor="ctr">
                    <a:lnL w="6350" cap="flat" cmpd="sng" algn="ctr">
                      <a:solidFill>
                        <a:srgbClr val="5290BA"/>
                      </a:solidFill>
                      <a:prstDash val="solid"/>
                      <a:round/>
                      <a:headEnd type="none" w="med" len="med"/>
                      <a:tailEnd type="none" w="med" len="med"/>
                    </a:lnL>
                    <a:lnR w="6350" cap="flat" cmpd="sng" algn="ctr">
                      <a:solidFill>
                        <a:srgbClr val="5290BA"/>
                      </a:solidFill>
                      <a:prstDash val="solid"/>
                      <a:round/>
                      <a:headEnd type="none" w="med" len="med"/>
                      <a:tailEnd type="none" w="med" len="med"/>
                    </a:lnR>
                    <a:lnT w="6350" cap="flat" cmpd="sng" algn="ctr">
                      <a:solidFill>
                        <a:srgbClr val="5290BA"/>
                      </a:solidFill>
                      <a:prstDash val="solid"/>
                      <a:round/>
                      <a:headEnd type="none" w="med" len="med"/>
                      <a:tailEnd type="none" w="med" len="med"/>
                    </a:lnT>
                    <a:lnB w="6350" cap="flat" cmpd="sng" algn="ctr">
                      <a:solidFill>
                        <a:srgbClr val="5290BA"/>
                      </a:solidFill>
                      <a:prstDash val="solid"/>
                      <a:round/>
                      <a:headEnd type="none" w="med" len="med"/>
                      <a:tailEnd type="none" w="med" len="med"/>
                    </a:lnB>
                  </a:tcPr>
                </a:tc>
                <a:extLst>
                  <a:ext uri="{0D108BD9-81ED-4DB2-BD59-A6C34878D82A}">
                    <a16:rowId xmlns="" xmlns:a16="http://schemas.microsoft.com/office/drawing/2014/main" val="1033383292"/>
                  </a:ext>
                </a:extLst>
              </a:tr>
              <a:tr h="200405">
                <a:tc>
                  <a:txBody>
                    <a:bodyPr/>
                    <a:lstStyle/>
                    <a:p>
                      <a:pPr algn="ctr"/>
                      <a:r>
                        <a:rPr lang="it-IT" sz="1000" b="1" dirty="0">
                          <a:solidFill>
                            <a:srgbClr val="000000"/>
                          </a:solidFill>
                          <a:effectLst/>
                        </a:rPr>
                        <a:t> 01/01/2013 </a:t>
                      </a:r>
                    </a:p>
                  </a:txBody>
                  <a:tcPr marL="20515" marR="20515" marT="10258" marB="10258" anchor="ctr">
                    <a:lnL w="6350" cap="flat" cmpd="sng" algn="ctr">
                      <a:solidFill>
                        <a:srgbClr val="5290BA"/>
                      </a:solidFill>
                      <a:prstDash val="solid"/>
                      <a:round/>
                      <a:headEnd type="none" w="med" len="med"/>
                      <a:tailEnd type="none" w="med" len="med"/>
                    </a:lnL>
                    <a:lnR w="6350" cap="flat" cmpd="sng" algn="ctr">
                      <a:solidFill>
                        <a:srgbClr val="5290BA"/>
                      </a:solidFill>
                      <a:prstDash val="solid"/>
                      <a:round/>
                      <a:headEnd type="none" w="med" len="med"/>
                      <a:tailEnd type="none" w="med" len="med"/>
                    </a:lnR>
                    <a:lnT w="6350" cap="flat" cmpd="sng" algn="ctr">
                      <a:solidFill>
                        <a:srgbClr val="5290BA"/>
                      </a:solidFill>
                      <a:prstDash val="solid"/>
                      <a:round/>
                      <a:headEnd type="none" w="med" len="med"/>
                      <a:tailEnd type="none" w="med" len="med"/>
                    </a:lnT>
                    <a:lnB w="6350" cap="flat" cmpd="sng" algn="ctr">
                      <a:solidFill>
                        <a:srgbClr val="5290BA"/>
                      </a:solidFill>
                      <a:prstDash val="solid"/>
                      <a:round/>
                      <a:headEnd type="none" w="med" len="med"/>
                      <a:tailEnd type="none" w="med" len="med"/>
                    </a:lnB>
                  </a:tcPr>
                </a:tc>
                <a:tc>
                  <a:txBody>
                    <a:bodyPr/>
                    <a:lstStyle/>
                    <a:p>
                      <a:pPr algn="ctr"/>
                      <a:r>
                        <a:rPr lang="it-IT" sz="1000" b="1">
                          <a:solidFill>
                            <a:srgbClr val="000000"/>
                          </a:solidFill>
                          <a:effectLst/>
                        </a:rPr>
                        <a:t> 31/12/2013 </a:t>
                      </a:r>
                    </a:p>
                  </a:txBody>
                  <a:tcPr marL="20515" marR="20515" marT="10258" marB="10258" anchor="ctr">
                    <a:lnL w="6350" cap="flat" cmpd="sng" algn="ctr">
                      <a:solidFill>
                        <a:srgbClr val="5290BA"/>
                      </a:solidFill>
                      <a:prstDash val="solid"/>
                      <a:round/>
                      <a:headEnd type="none" w="med" len="med"/>
                      <a:tailEnd type="none" w="med" len="med"/>
                    </a:lnL>
                    <a:lnR w="6350" cap="flat" cmpd="sng" algn="ctr">
                      <a:solidFill>
                        <a:srgbClr val="5290BA"/>
                      </a:solidFill>
                      <a:prstDash val="solid"/>
                      <a:round/>
                      <a:headEnd type="none" w="med" len="med"/>
                      <a:tailEnd type="none" w="med" len="med"/>
                    </a:lnR>
                    <a:lnT w="6350" cap="flat" cmpd="sng" algn="ctr">
                      <a:solidFill>
                        <a:srgbClr val="5290BA"/>
                      </a:solidFill>
                      <a:prstDash val="solid"/>
                      <a:round/>
                      <a:headEnd type="none" w="med" len="med"/>
                      <a:tailEnd type="none" w="med" len="med"/>
                    </a:lnT>
                    <a:lnB w="6350" cap="flat" cmpd="sng" algn="ctr">
                      <a:solidFill>
                        <a:srgbClr val="5290BA"/>
                      </a:solidFill>
                      <a:prstDash val="solid"/>
                      <a:round/>
                      <a:headEnd type="none" w="med" len="med"/>
                      <a:tailEnd type="none" w="med" len="med"/>
                    </a:lnB>
                  </a:tcPr>
                </a:tc>
                <a:tc>
                  <a:txBody>
                    <a:bodyPr/>
                    <a:lstStyle/>
                    <a:p>
                      <a:pPr algn="l"/>
                      <a:r>
                        <a:rPr lang="it-IT" sz="1000" b="1">
                          <a:solidFill>
                            <a:srgbClr val="000000"/>
                          </a:solidFill>
                          <a:effectLst/>
                        </a:rPr>
                        <a:t>Lavoro dipendente </a:t>
                      </a:r>
                    </a:p>
                  </a:txBody>
                  <a:tcPr marL="20515" marR="20515" marT="10258" marB="10258" anchor="ctr">
                    <a:lnL w="6350" cap="flat" cmpd="sng" algn="ctr">
                      <a:solidFill>
                        <a:srgbClr val="5290BA"/>
                      </a:solidFill>
                      <a:prstDash val="solid"/>
                      <a:round/>
                      <a:headEnd type="none" w="med" len="med"/>
                      <a:tailEnd type="none" w="med" len="med"/>
                    </a:lnL>
                    <a:lnR w="6350" cap="flat" cmpd="sng" algn="ctr">
                      <a:solidFill>
                        <a:srgbClr val="5290BA"/>
                      </a:solidFill>
                      <a:prstDash val="solid"/>
                      <a:round/>
                      <a:headEnd type="none" w="med" len="med"/>
                      <a:tailEnd type="none" w="med" len="med"/>
                    </a:lnR>
                    <a:lnT w="6350" cap="flat" cmpd="sng" algn="ctr">
                      <a:solidFill>
                        <a:srgbClr val="5290BA"/>
                      </a:solidFill>
                      <a:prstDash val="solid"/>
                      <a:round/>
                      <a:headEnd type="none" w="med" len="med"/>
                      <a:tailEnd type="none" w="med" len="med"/>
                    </a:lnT>
                    <a:lnB w="6350" cap="flat" cmpd="sng" algn="ctr">
                      <a:solidFill>
                        <a:srgbClr val="5290BA"/>
                      </a:solidFill>
                      <a:prstDash val="solid"/>
                      <a:round/>
                      <a:headEnd type="none" w="med" len="med"/>
                      <a:tailEnd type="none" w="med" len="med"/>
                    </a:lnB>
                  </a:tcPr>
                </a:tc>
                <a:tc>
                  <a:txBody>
                    <a:bodyPr/>
                    <a:lstStyle/>
                    <a:p>
                      <a:pPr algn="r"/>
                      <a:r>
                        <a:rPr lang="it-IT" sz="1000" b="1">
                          <a:solidFill>
                            <a:srgbClr val="000000"/>
                          </a:solidFill>
                          <a:effectLst/>
                        </a:rPr>
                        <a:t> 52,000 </a:t>
                      </a:r>
                    </a:p>
                  </a:txBody>
                  <a:tcPr marL="20515" marR="20515" marT="10258" marB="10258" anchor="ctr">
                    <a:lnL w="6350" cap="flat" cmpd="sng" algn="ctr">
                      <a:solidFill>
                        <a:srgbClr val="5290BA"/>
                      </a:solidFill>
                      <a:prstDash val="solid"/>
                      <a:round/>
                      <a:headEnd type="none" w="med" len="med"/>
                      <a:tailEnd type="none" w="med" len="med"/>
                    </a:lnL>
                    <a:lnR w="6350" cap="flat" cmpd="sng" algn="ctr">
                      <a:solidFill>
                        <a:srgbClr val="5290BA"/>
                      </a:solidFill>
                      <a:prstDash val="solid"/>
                      <a:round/>
                      <a:headEnd type="none" w="med" len="med"/>
                      <a:tailEnd type="none" w="med" len="med"/>
                    </a:lnR>
                    <a:lnT w="6350" cap="flat" cmpd="sng" algn="ctr">
                      <a:solidFill>
                        <a:srgbClr val="5290BA"/>
                      </a:solidFill>
                      <a:prstDash val="solid"/>
                      <a:round/>
                      <a:headEnd type="none" w="med" len="med"/>
                      <a:tailEnd type="none" w="med" len="med"/>
                    </a:lnT>
                    <a:lnB w="6350" cap="flat" cmpd="sng" algn="ctr">
                      <a:solidFill>
                        <a:srgbClr val="5290BA"/>
                      </a:solidFill>
                      <a:prstDash val="solid"/>
                      <a:round/>
                      <a:headEnd type="none" w="med" len="med"/>
                      <a:tailEnd type="none" w="med" len="med"/>
                    </a:lnB>
                  </a:tcPr>
                </a:tc>
                <a:tc>
                  <a:txBody>
                    <a:bodyPr/>
                    <a:lstStyle/>
                    <a:p>
                      <a:pPr algn="r"/>
                      <a:r>
                        <a:rPr lang="it-IT" sz="1000" b="1">
                          <a:solidFill>
                            <a:srgbClr val="000000"/>
                          </a:solidFill>
                          <a:effectLst/>
                        </a:rPr>
                        <a:t> 2.020.797.867 </a:t>
                      </a:r>
                    </a:p>
                  </a:txBody>
                  <a:tcPr marL="20515" marR="20515" marT="10258" marB="10258" anchor="ctr">
                    <a:lnL w="6350" cap="flat" cmpd="sng" algn="ctr">
                      <a:solidFill>
                        <a:srgbClr val="5290BA"/>
                      </a:solidFill>
                      <a:prstDash val="solid"/>
                      <a:round/>
                      <a:headEnd type="none" w="med" len="med"/>
                      <a:tailEnd type="none" w="med" len="med"/>
                    </a:lnL>
                    <a:lnR w="6350" cap="flat" cmpd="sng" algn="ctr">
                      <a:solidFill>
                        <a:srgbClr val="5290BA"/>
                      </a:solidFill>
                      <a:prstDash val="solid"/>
                      <a:round/>
                      <a:headEnd type="none" w="med" len="med"/>
                      <a:tailEnd type="none" w="med" len="med"/>
                    </a:lnR>
                    <a:lnT w="6350" cap="flat" cmpd="sng" algn="ctr">
                      <a:solidFill>
                        <a:srgbClr val="5290BA"/>
                      </a:solidFill>
                      <a:prstDash val="solid"/>
                      <a:round/>
                      <a:headEnd type="none" w="med" len="med"/>
                      <a:tailEnd type="none" w="med" len="med"/>
                    </a:lnT>
                    <a:lnB w="6350" cap="flat" cmpd="sng" algn="ctr">
                      <a:solidFill>
                        <a:srgbClr val="5290BA"/>
                      </a:solidFill>
                      <a:prstDash val="solid"/>
                      <a:round/>
                      <a:headEnd type="none" w="med" len="med"/>
                      <a:tailEnd type="none" w="med" len="med"/>
                    </a:lnB>
                  </a:tcPr>
                </a:tc>
                <a:tc>
                  <a:txBody>
                    <a:bodyPr/>
                    <a:lstStyle/>
                    <a:p>
                      <a:pPr algn="r"/>
                      <a:r>
                        <a:rPr lang="it-IT" sz="1000" b="1">
                          <a:solidFill>
                            <a:srgbClr val="000000"/>
                          </a:solidFill>
                          <a:effectLst/>
                        </a:rPr>
                        <a:t> 1.043.655,00 </a:t>
                      </a:r>
                    </a:p>
                  </a:txBody>
                  <a:tcPr marL="20515" marR="20515" marT="10258" marB="10258" anchor="ctr">
                    <a:lnL w="6350" cap="flat" cmpd="sng" algn="ctr">
                      <a:solidFill>
                        <a:srgbClr val="5290BA"/>
                      </a:solidFill>
                      <a:prstDash val="solid"/>
                      <a:round/>
                      <a:headEnd type="none" w="med" len="med"/>
                      <a:tailEnd type="none" w="med" len="med"/>
                    </a:lnL>
                    <a:lnR w="6350" cap="flat" cmpd="sng" algn="ctr">
                      <a:solidFill>
                        <a:srgbClr val="5290BA"/>
                      </a:solidFill>
                      <a:prstDash val="solid"/>
                      <a:round/>
                      <a:headEnd type="none" w="med" len="med"/>
                      <a:tailEnd type="none" w="med" len="med"/>
                    </a:lnR>
                    <a:lnT w="6350" cap="flat" cmpd="sng" algn="ctr">
                      <a:solidFill>
                        <a:srgbClr val="5290BA"/>
                      </a:solidFill>
                      <a:prstDash val="solid"/>
                      <a:round/>
                      <a:headEnd type="none" w="med" len="med"/>
                      <a:tailEnd type="none" w="med" len="med"/>
                    </a:lnT>
                    <a:lnB w="6350" cap="flat" cmpd="sng" algn="ctr">
                      <a:solidFill>
                        <a:srgbClr val="5290BA"/>
                      </a:solidFill>
                      <a:prstDash val="solid"/>
                      <a:round/>
                      <a:headEnd type="none" w="med" len="med"/>
                      <a:tailEnd type="none" w="med" len="med"/>
                    </a:lnB>
                  </a:tcPr>
                </a:tc>
                <a:extLst>
                  <a:ext uri="{0D108BD9-81ED-4DB2-BD59-A6C34878D82A}">
                    <a16:rowId xmlns="" xmlns:a16="http://schemas.microsoft.com/office/drawing/2014/main" val="922995700"/>
                  </a:ext>
                </a:extLst>
              </a:tr>
              <a:tr h="200405">
                <a:tc>
                  <a:txBody>
                    <a:bodyPr/>
                    <a:lstStyle/>
                    <a:p>
                      <a:pPr algn="ctr"/>
                      <a:r>
                        <a:rPr lang="it-IT" sz="1000" b="1" dirty="0">
                          <a:solidFill>
                            <a:srgbClr val="000000"/>
                          </a:solidFill>
                          <a:effectLst/>
                        </a:rPr>
                        <a:t> 01/01/2014 </a:t>
                      </a:r>
                    </a:p>
                  </a:txBody>
                  <a:tcPr marL="20515" marR="20515" marT="10258" marB="10258" anchor="ctr">
                    <a:lnL w="6350" cap="flat" cmpd="sng" algn="ctr">
                      <a:solidFill>
                        <a:srgbClr val="5290BA"/>
                      </a:solidFill>
                      <a:prstDash val="solid"/>
                      <a:round/>
                      <a:headEnd type="none" w="med" len="med"/>
                      <a:tailEnd type="none" w="med" len="med"/>
                    </a:lnL>
                    <a:lnR w="6350" cap="flat" cmpd="sng" algn="ctr">
                      <a:solidFill>
                        <a:srgbClr val="5290BA"/>
                      </a:solidFill>
                      <a:prstDash val="solid"/>
                      <a:round/>
                      <a:headEnd type="none" w="med" len="med"/>
                      <a:tailEnd type="none" w="med" len="med"/>
                    </a:lnR>
                    <a:lnT w="6350" cap="flat" cmpd="sng" algn="ctr">
                      <a:solidFill>
                        <a:srgbClr val="5290BA"/>
                      </a:solidFill>
                      <a:prstDash val="solid"/>
                      <a:round/>
                      <a:headEnd type="none" w="med" len="med"/>
                      <a:tailEnd type="none" w="med" len="med"/>
                    </a:lnT>
                    <a:lnB w="6350" cap="flat" cmpd="sng" algn="ctr">
                      <a:solidFill>
                        <a:srgbClr val="5290BA"/>
                      </a:solidFill>
                      <a:prstDash val="solid"/>
                      <a:round/>
                      <a:headEnd type="none" w="med" len="med"/>
                      <a:tailEnd type="none" w="med" len="med"/>
                    </a:lnB>
                  </a:tcPr>
                </a:tc>
                <a:tc>
                  <a:txBody>
                    <a:bodyPr/>
                    <a:lstStyle/>
                    <a:p>
                      <a:pPr algn="ctr"/>
                      <a:r>
                        <a:rPr lang="it-IT" sz="1000" b="1" dirty="0">
                          <a:solidFill>
                            <a:srgbClr val="000000"/>
                          </a:solidFill>
                          <a:effectLst/>
                        </a:rPr>
                        <a:t> 31/12/2014 </a:t>
                      </a:r>
                    </a:p>
                  </a:txBody>
                  <a:tcPr marL="20515" marR="20515" marT="10258" marB="10258" anchor="ctr">
                    <a:lnL w="6350" cap="flat" cmpd="sng" algn="ctr">
                      <a:solidFill>
                        <a:srgbClr val="5290BA"/>
                      </a:solidFill>
                      <a:prstDash val="solid"/>
                      <a:round/>
                      <a:headEnd type="none" w="med" len="med"/>
                      <a:tailEnd type="none" w="med" len="med"/>
                    </a:lnL>
                    <a:lnR w="6350" cap="flat" cmpd="sng" algn="ctr">
                      <a:solidFill>
                        <a:srgbClr val="5290BA"/>
                      </a:solidFill>
                      <a:prstDash val="solid"/>
                      <a:round/>
                      <a:headEnd type="none" w="med" len="med"/>
                      <a:tailEnd type="none" w="med" len="med"/>
                    </a:lnR>
                    <a:lnT w="6350" cap="flat" cmpd="sng" algn="ctr">
                      <a:solidFill>
                        <a:srgbClr val="5290BA"/>
                      </a:solidFill>
                      <a:prstDash val="solid"/>
                      <a:round/>
                      <a:headEnd type="none" w="med" len="med"/>
                      <a:tailEnd type="none" w="med" len="med"/>
                    </a:lnT>
                    <a:lnB w="6350" cap="flat" cmpd="sng" algn="ctr">
                      <a:solidFill>
                        <a:srgbClr val="5290BA"/>
                      </a:solidFill>
                      <a:prstDash val="solid"/>
                      <a:round/>
                      <a:headEnd type="none" w="med" len="med"/>
                      <a:tailEnd type="none" w="med" len="med"/>
                    </a:lnB>
                  </a:tcPr>
                </a:tc>
                <a:tc>
                  <a:txBody>
                    <a:bodyPr/>
                    <a:lstStyle/>
                    <a:p>
                      <a:pPr algn="l"/>
                      <a:r>
                        <a:rPr lang="it-IT" sz="1000" b="1">
                          <a:solidFill>
                            <a:srgbClr val="000000"/>
                          </a:solidFill>
                          <a:effectLst/>
                        </a:rPr>
                        <a:t>Lavoro dipendente </a:t>
                      </a:r>
                    </a:p>
                  </a:txBody>
                  <a:tcPr marL="20515" marR="20515" marT="10258" marB="10258" anchor="ctr">
                    <a:lnL w="6350" cap="flat" cmpd="sng" algn="ctr">
                      <a:solidFill>
                        <a:srgbClr val="5290BA"/>
                      </a:solidFill>
                      <a:prstDash val="solid"/>
                      <a:round/>
                      <a:headEnd type="none" w="med" len="med"/>
                      <a:tailEnd type="none" w="med" len="med"/>
                    </a:lnL>
                    <a:lnR w="6350" cap="flat" cmpd="sng" algn="ctr">
                      <a:solidFill>
                        <a:srgbClr val="5290BA"/>
                      </a:solidFill>
                      <a:prstDash val="solid"/>
                      <a:round/>
                      <a:headEnd type="none" w="med" len="med"/>
                      <a:tailEnd type="none" w="med" len="med"/>
                    </a:lnR>
                    <a:lnT w="6350" cap="flat" cmpd="sng" algn="ctr">
                      <a:solidFill>
                        <a:srgbClr val="5290BA"/>
                      </a:solidFill>
                      <a:prstDash val="solid"/>
                      <a:round/>
                      <a:headEnd type="none" w="med" len="med"/>
                      <a:tailEnd type="none" w="med" len="med"/>
                    </a:lnT>
                    <a:lnB w="6350" cap="flat" cmpd="sng" algn="ctr">
                      <a:solidFill>
                        <a:srgbClr val="5290BA"/>
                      </a:solidFill>
                      <a:prstDash val="solid"/>
                      <a:round/>
                      <a:headEnd type="none" w="med" len="med"/>
                      <a:tailEnd type="none" w="med" len="med"/>
                    </a:lnB>
                  </a:tcPr>
                </a:tc>
                <a:tc>
                  <a:txBody>
                    <a:bodyPr/>
                    <a:lstStyle/>
                    <a:p>
                      <a:pPr algn="r"/>
                      <a:r>
                        <a:rPr lang="it-IT" sz="1000" b="1">
                          <a:solidFill>
                            <a:srgbClr val="000000"/>
                          </a:solidFill>
                          <a:effectLst/>
                        </a:rPr>
                        <a:t> 52,000 </a:t>
                      </a:r>
                    </a:p>
                  </a:txBody>
                  <a:tcPr marL="20515" marR="20515" marT="10258" marB="10258" anchor="ctr">
                    <a:lnL w="6350" cap="flat" cmpd="sng" algn="ctr">
                      <a:solidFill>
                        <a:srgbClr val="5290BA"/>
                      </a:solidFill>
                      <a:prstDash val="solid"/>
                      <a:round/>
                      <a:headEnd type="none" w="med" len="med"/>
                      <a:tailEnd type="none" w="med" len="med"/>
                    </a:lnL>
                    <a:lnR w="6350" cap="flat" cmpd="sng" algn="ctr">
                      <a:solidFill>
                        <a:srgbClr val="5290BA"/>
                      </a:solidFill>
                      <a:prstDash val="solid"/>
                      <a:round/>
                      <a:headEnd type="none" w="med" len="med"/>
                      <a:tailEnd type="none" w="med" len="med"/>
                    </a:lnR>
                    <a:lnT w="6350" cap="flat" cmpd="sng" algn="ctr">
                      <a:solidFill>
                        <a:srgbClr val="5290BA"/>
                      </a:solidFill>
                      <a:prstDash val="solid"/>
                      <a:round/>
                      <a:headEnd type="none" w="med" len="med"/>
                      <a:tailEnd type="none" w="med" len="med"/>
                    </a:lnT>
                    <a:lnB w="6350" cap="flat" cmpd="sng" algn="ctr">
                      <a:solidFill>
                        <a:srgbClr val="5290BA"/>
                      </a:solidFill>
                      <a:prstDash val="solid"/>
                      <a:round/>
                      <a:headEnd type="none" w="med" len="med"/>
                      <a:tailEnd type="none" w="med" len="med"/>
                    </a:lnB>
                  </a:tcPr>
                </a:tc>
                <a:tc>
                  <a:txBody>
                    <a:bodyPr/>
                    <a:lstStyle/>
                    <a:p>
                      <a:pPr algn="r"/>
                      <a:r>
                        <a:rPr lang="it-IT" sz="1000" b="1">
                          <a:solidFill>
                            <a:srgbClr val="000000"/>
                          </a:solidFill>
                          <a:effectLst/>
                        </a:rPr>
                        <a:t> 2.128.047.862 </a:t>
                      </a:r>
                    </a:p>
                  </a:txBody>
                  <a:tcPr marL="20515" marR="20515" marT="10258" marB="10258" anchor="ctr">
                    <a:lnL w="6350" cap="flat" cmpd="sng" algn="ctr">
                      <a:solidFill>
                        <a:srgbClr val="5290BA"/>
                      </a:solidFill>
                      <a:prstDash val="solid"/>
                      <a:round/>
                      <a:headEnd type="none" w="med" len="med"/>
                      <a:tailEnd type="none" w="med" len="med"/>
                    </a:lnL>
                    <a:lnR w="6350" cap="flat" cmpd="sng" algn="ctr">
                      <a:solidFill>
                        <a:srgbClr val="5290BA"/>
                      </a:solidFill>
                      <a:prstDash val="solid"/>
                      <a:round/>
                      <a:headEnd type="none" w="med" len="med"/>
                      <a:tailEnd type="none" w="med" len="med"/>
                    </a:lnR>
                    <a:lnT w="6350" cap="flat" cmpd="sng" algn="ctr">
                      <a:solidFill>
                        <a:srgbClr val="5290BA"/>
                      </a:solidFill>
                      <a:prstDash val="solid"/>
                      <a:round/>
                      <a:headEnd type="none" w="med" len="med"/>
                      <a:tailEnd type="none" w="med" len="med"/>
                    </a:lnT>
                    <a:lnB w="6350" cap="flat" cmpd="sng" algn="ctr">
                      <a:solidFill>
                        <a:srgbClr val="5290BA"/>
                      </a:solidFill>
                      <a:prstDash val="solid"/>
                      <a:round/>
                      <a:headEnd type="none" w="med" len="med"/>
                      <a:tailEnd type="none" w="med" len="med"/>
                    </a:lnB>
                  </a:tcPr>
                </a:tc>
                <a:tc>
                  <a:txBody>
                    <a:bodyPr/>
                    <a:lstStyle/>
                    <a:p>
                      <a:pPr algn="r"/>
                      <a:r>
                        <a:rPr lang="it-IT" sz="1000" b="1">
                          <a:solidFill>
                            <a:srgbClr val="000000"/>
                          </a:solidFill>
                          <a:effectLst/>
                        </a:rPr>
                        <a:t> 1.099.045,00 </a:t>
                      </a:r>
                    </a:p>
                  </a:txBody>
                  <a:tcPr marL="20515" marR="20515" marT="10258" marB="10258" anchor="ctr">
                    <a:lnL w="6350" cap="flat" cmpd="sng" algn="ctr">
                      <a:solidFill>
                        <a:srgbClr val="5290BA"/>
                      </a:solidFill>
                      <a:prstDash val="solid"/>
                      <a:round/>
                      <a:headEnd type="none" w="med" len="med"/>
                      <a:tailEnd type="none" w="med" len="med"/>
                    </a:lnL>
                    <a:lnR w="6350" cap="flat" cmpd="sng" algn="ctr">
                      <a:solidFill>
                        <a:srgbClr val="5290BA"/>
                      </a:solidFill>
                      <a:prstDash val="solid"/>
                      <a:round/>
                      <a:headEnd type="none" w="med" len="med"/>
                      <a:tailEnd type="none" w="med" len="med"/>
                    </a:lnR>
                    <a:lnT w="6350" cap="flat" cmpd="sng" algn="ctr">
                      <a:solidFill>
                        <a:srgbClr val="5290BA"/>
                      </a:solidFill>
                      <a:prstDash val="solid"/>
                      <a:round/>
                      <a:headEnd type="none" w="med" len="med"/>
                      <a:tailEnd type="none" w="med" len="med"/>
                    </a:lnT>
                    <a:lnB w="6350" cap="flat" cmpd="sng" algn="ctr">
                      <a:solidFill>
                        <a:srgbClr val="5290BA"/>
                      </a:solidFill>
                      <a:prstDash val="solid"/>
                      <a:round/>
                      <a:headEnd type="none" w="med" len="med"/>
                      <a:tailEnd type="none" w="med" len="med"/>
                    </a:lnB>
                  </a:tcPr>
                </a:tc>
                <a:extLst>
                  <a:ext uri="{0D108BD9-81ED-4DB2-BD59-A6C34878D82A}">
                    <a16:rowId xmlns="" xmlns:a16="http://schemas.microsoft.com/office/drawing/2014/main" val="3720864180"/>
                  </a:ext>
                </a:extLst>
              </a:tr>
              <a:tr h="200405">
                <a:tc>
                  <a:txBody>
                    <a:bodyPr/>
                    <a:lstStyle/>
                    <a:p>
                      <a:pPr algn="ctr"/>
                      <a:r>
                        <a:rPr lang="it-IT" sz="1000" b="1">
                          <a:solidFill>
                            <a:srgbClr val="000000"/>
                          </a:solidFill>
                          <a:effectLst/>
                        </a:rPr>
                        <a:t> 01/01/2015 </a:t>
                      </a:r>
                    </a:p>
                  </a:txBody>
                  <a:tcPr marL="20515" marR="20515" marT="10258" marB="10258" anchor="ctr">
                    <a:lnL w="6350" cap="flat" cmpd="sng" algn="ctr">
                      <a:solidFill>
                        <a:srgbClr val="5290BA"/>
                      </a:solidFill>
                      <a:prstDash val="solid"/>
                      <a:round/>
                      <a:headEnd type="none" w="med" len="med"/>
                      <a:tailEnd type="none" w="med" len="med"/>
                    </a:lnL>
                    <a:lnR w="6350" cap="flat" cmpd="sng" algn="ctr">
                      <a:solidFill>
                        <a:srgbClr val="5290BA"/>
                      </a:solidFill>
                      <a:prstDash val="solid"/>
                      <a:round/>
                      <a:headEnd type="none" w="med" len="med"/>
                      <a:tailEnd type="none" w="med" len="med"/>
                    </a:lnR>
                    <a:lnT w="6350" cap="flat" cmpd="sng" algn="ctr">
                      <a:solidFill>
                        <a:srgbClr val="5290BA"/>
                      </a:solidFill>
                      <a:prstDash val="solid"/>
                      <a:round/>
                      <a:headEnd type="none" w="med" len="med"/>
                      <a:tailEnd type="none" w="med" len="med"/>
                    </a:lnT>
                    <a:lnB w="6350" cap="flat" cmpd="sng" algn="ctr">
                      <a:solidFill>
                        <a:srgbClr val="5290BA"/>
                      </a:solidFill>
                      <a:prstDash val="solid"/>
                      <a:round/>
                      <a:headEnd type="none" w="med" len="med"/>
                      <a:tailEnd type="none" w="med" len="med"/>
                    </a:lnB>
                  </a:tcPr>
                </a:tc>
                <a:tc>
                  <a:txBody>
                    <a:bodyPr/>
                    <a:lstStyle/>
                    <a:p>
                      <a:pPr algn="ctr"/>
                      <a:r>
                        <a:rPr lang="it-IT" sz="1000" b="1" dirty="0">
                          <a:solidFill>
                            <a:srgbClr val="000000"/>
                          </a:solidFill>
                          <a:effectLst/>
                        </a:rPr>
                        <a:t> 31/12/2015 </a:t>
                      </a:r>
                    </a:p>
                  </a:txBody>
                  <a:tcPr marL="20515" marR="20515" marT="10258" marB="10258" anchor="ctr">
                    <a:lnL w="6350" cap="flat" cmpd="sng" algn="ctr">
                      <a:solidFill>
                        <a:srgbClr val="5290BA"/>
                      </a:solidFill>
                      <a:prstDash val="solid"/>
                      <a:round/>
                      <a:headEnd type="none" w="med" len="med"/>
                      <a:tailEnd type="none" w="med" len="med"/>
                    </a:lnL>
                    <a:lnR w="6350" cap="flat" cmpd="sng" algn="ctr">
                      <a:solidFill>
                        <a:srgbClr val="5290BA"/>
                      </a:solidFill>
                      <a:prstDash val="solid"/>
                      <a:round/>
                      <a:headEnd type="none" w="med" len="med"/>
                      <a:tailEnd type="none" w="med" len="med"/>
                    </a:lnR>
                    <a:lnT w="6350" cap="flat" cmpd="sng" algn="ctr">
                      <a:solidFill>
                        <a:srgbClr val="5290BA"/>
                      </a:solidFill>
                      <a:prstDash val="solid"/>
                      <a:round/>
                      <a:headEnd type="none" w="med" len="med"/>
                      <a:tailEnd type="none" w="med" len="med"/>
                    </a:lnT>
                    <a:lnB w="6350" cap="flat" cmpd="sng" algn="ctr">
                      <a:solidFill>
                        <a:srgbClr val="5290BA"/>
                      </a:solidFill>
                      <a:prstDash val="solid"/>
                      <a:round/>
                      <a:headEnd type="none" w="med" len="med"/>
                      <a:tailEnd type="none" w="med" len="med"/>
                    </a:lnB>
                  </a:tcPr>
                </a:tc>
                <a:tc>
                  <a:txBody>
                    <a:bodyPr/>
                    <a:lstStyle/>
                    <a:p>
                      <a:pPr algn="l"/>
                      <a:r>
                        <a:rPr lang="it-IT" sz="1000" b="1" dirty="0">
                          <a:solidFill>
                            <a:srgbClr val="000000"/>
                          </a:solidFill>
                          <a:effectLst/>
                        </a:rPr>
                        <a:t>Lavoro dipendente </a:t>
                      </a:r>
                    </a:p>
                  </a:txBody>
                  <a:tcPr marL="20515" marR="20515" marT="10258" marB="10258" anchor="ctr">
                    <a:lnL w="6350" cap="flat" cmpd="sng" algn="ctr">
                      <a:solidFill>
                        <a:srgbClr val="5290BA"/>
                      </a:solidFill>
                      <a:prstDash val="solid"/>
                      <a:round/>
                      <a:headEnd type="none" w="med" len="med"/>
                      <a:tailEnd type="none" w="med" len="med"/>
                    </a:lnL>
                    <a:lnR w="6350" cap="flat" cmpd="sng" algn="ctr">
                      <a:solidFill>
                        <a:srgbClr val="5290BA"/>
                      </a:solidFill>
                      <a:prstDash val="solid"/>
                      <a:round/>
                      <a:headEnd type="none" w="med" len="med"/>
                      <a:tailEnd type="none" w="med" len="med"/>
                    </a:lnR>
                    <a:lnT w="6350" cap="flat" cmpd="sng" algn="ctr">
                      <a:solidFill>
                        <a:srgbClr val="5290BA"/>
                      </a:solidFill>
                      <a:prstDash val="solid"/>
                      <a:round/>
                      <a:headEnd type="none" w="med" len="med"/>
                      <a:tailEnd type="none" w="med" len="med"/>
                    </a:lnT>
                    <a:lnB w="6350" cap="flat" cmpd="sng" algn="ctr">
                      <a:solidFill>
                        <a:srgbClr val="5290BA"/>
                      </a:solidFill>
                      <a:prstDash val="solid"/>
                      <a:round/>
                      <a:headEnd type="none" w="med" len="med"/>
                      <a:tailEnd type="none" w="med" len="med"/>
                    </a:lnB>
                  </a:tcPr>
                </a:tc>
                <a:tc>
                  <a:txBody>
                    <a:bodyPr/>
                    <a:lstStyle/>
                    <a:p>
                      <a:pPr algn="r"/>
                      <a:r>
                        <a:rPr lang="it-IT" sz="1000" b="1" dirty="0">
                          <a:solidFill>
                            <a:srgbClr val="000000"/>
                          </a:solidFill>
                          <a:effectLst/>
                        </a:rPr>
                        <a:t> 52,000 </a:t>
                      </a:r>
                    </a:p>
                  </a:txBody>
                  <a:tcPr marL="20515" marR="20515" marT="10258" marB="10258" anchor="ctr">
                    <a:lnL w="6350" cap="flat" cmpd="sng" algn="ctr">
                      <a:solidFill>
                        <a:srgbClr val="5290BA"/>
                      </a:solidFill>
                      <a:prstDash val="solid"/>
                      <a:round/>
                      <a:headEnd type="none" w="med" len="med"/>
                      <a:tailEnd type="none" w="med" len="med"/>
                    </a:lnL>
                    <a:lnR w="6350" cap="flat" cmpd="sng" algn="ctr">
                      <a:solidFill>
                        <a:srgbClr val="5290BA"/>
                      </a:solidFill>
                      <a:prstDash val="solid"/>
                      <a:round/>
                      <a:headEnd type="none" w="med" len="med"/>
                      <a:tailEnd type="none" w="med" len="med"/>
                    </a:lnR>
                    <a:lnT w="6350" cap="flat" cmpd="sng" algn="ctr">
                      <a:solidFill>
                        <a:srgbClr val="5290BA"/>
                      </a:solidFill>
                      <a:prstDash val="solid"/>
                      <a:round/>
                      <a:headEnd type="none" w="med" len="med"/>
                      <a:tailEnd type="none" w="med" len="med"/>
                    </a:lnT>
                    <a:lnB w="6350" cap="flat" cmpd="sng" algn="ctr">
                      <a:solidFill>
                        <a:srgbClr val="5290BA"/>
                      </a:solidFill>
                      <a:prstDash val="solid"/>
                      <a:round/>
                      <a:headEnd type="none" w="med" len="med"/>
                      <a:tailEnd type="none" w="med" len="med"/>
                    </a:lnB>
                  </a:tcPr>
                </a:tc>
                <a:tc>
                  <a:txBody>
                    <a:bodyPr/>
                    <a:lstStyle/>
                    <a:p>
                      <a:pPr algn="r"/>
                      <a:r>
                        <a:rPr lang="it-IT" sz="1000" b="1" dirty="0">
                          <a:solidFill>
                            <a:srgbClr val="000000"/>
                          </a:solidFill>
                          <a:effectLst/>
                        </a:rPr>
                        <a:t> 935.000 </a:t>
                      </a:r>
                    </a:p>
                  </a:txBody>
                  <a:tcPr marL="20515" marR="20515" marT="10258" marB="10258" anchor="ctr">
                    <a:lnL w="6350" cap="flat" cmpd="sng" algn="ctr">
                      <a:solidFill>
                        <a:srgbClr val="5290BA"/>
                      </a:solidFill>
                      <a:prstDash val="solid"/>
                      <a:round/>
                      <a:headEnd type="none" w="med" len="med"/>
                      <a:tailEnd type="none" w="med" len="med"/>
                    </a:lnL>
                    <a:lnR w="6350" cap="flat" cmpd="sng" algn="ctr">
                      <a:solidFill>
                        <a:srgbClr val="5290BA"/>
                      </a:solidFill>
                      <a:prstDash val="solid"/>
                      <a:round/>
                      <a:headEnd type="none" w="med" len="med"/>
                      <a:tailEnd type="none" w="med" len="med"/>
                    </a:lnR>
                    <a:lnT w="6350" cap="flat" cmpd="sng" algn="ctr">
                      <a:solidFill>
                        <a:srgbClr val="5290BA"/>
                      </a:solidFill>
                      <a:prstDash val="solid"/>
                      <a:round/>
                      <a:headEnd type="none" w="med" len="med"/>
                      <a:tailEnd type="none" w="med" len="med"/>
                    </a:lnT>
                    <a:lnB w="6350" cap="flat" cmpd="sng" algn="ctr">
                      <a:solidFill>
                        <a:srgbClr val="5290BA"/>
                      </a:solidFill>
                      <a:prstDash val="solid"/>
                      <a:round/>
                      <a:headEnd type="none" w="med" len="med"/>
                      <a:tailEnd type="none" w="med" len="med"/>
                    </a:lnB>
                  </a:tcPr>
                </a:tc>
                <a:tc>
                  <a:txBody>
                    <a:bodyPr/>
                    <a:lstStyle/>
                    <a:p>
                      <a:pPr algn="r"/>
                      <a:r>
                        <a:rPr lang="it-IT" sz="1000" b="1" dirty="0">
                          <a:solidFill>
                            <a:srgbClr val="000000"/>
                          </a:solidFill>
                          <a:effectLst/>
                        </a:rPr>
                        <a:t>935.000</a:t>
                      </a:r>
                    </a:p>
                  </a:txBody>
                  <a:tcPr marL="20515" marR="20515" marT="10258" marB="10258" anchor="ctr">
                    <a:lnL w="6350" cap="flat" cmpd="sng" algn="ctr">
                      <a:solidFill>
                        <a:srgbClr val="5290BA"/>
                      </a:solidFill>
                      <a:prstDash val="solid"/>
                      <a:round/>
                      <a:headEnd type="none" w="med" len="med"/>
                      <a:tailEnd type="none" w="med" len="med"/>
                    </a:lnL>
                    <a:lnR w="6350" cap="flat" cmpd="sng" algn="ctr">
                      <a:solidFill>
                        <a:srgbClr val="5290BA"/>
                      </a:solidFill>
                      <a:prstDash val="solid"/>
                      <a:round/>
                      <a:headEnd type="none" w="med" len="med"/>
                      <a:tailEnd type="none" w="med" len="med"/>
                    </a:lnR>
                    <a:lnT w="6350" cap="flat" cmpd="sng" algn="ctr">
                      <a:solidFill>
                        <a:srgbClr val="5290BA"/>
                      </a:solidFill>
                      <a:prstDash val="solid"/>
                      <a:round/>
                      <a:headEnd type="none" w="med" len="med"/>
                      <a:tailEnd type="none" w="med" len="med"/>
                    </a:lnT>
                    <a:lnB w="6350" cap="flat" cmpd="sng" algn="ctr">
                      <a:solidFill>
                        <a:srgbClr val="5290BA"/>
                      </a:solidFill>
                      <a:prstDash val="solid"/>
                      <a:round/>
                      <a:headEnd type="none" w="med" len="med"/>
                      <a:tailEnd type="none" w="med" len="med"/>
                    </a:lnB>
                  </a:tcPr>
                </a:tc>
                <a:extLst>
                  <a:ext uri="{0D108BD9-81ED-4DB2-BD59-A6C34878D82A}">
                    <a16:rowId xmlns="" xmlns:a16="http://schemas.microsoft.com/office/drawing/2014/main" val="3972455500"/>
                  </a:ext>
                </a:extLst>
              </a:tr>
              <a:tr h="200405">
                <a:tc>
                  <a:txBody>
                    <a:bodyPr/>
                    <a:lstStyle/>
                    <a:p>
                      <a:pPr algn="ctr"/>
                      <a:r>
                        <a:rPr lang="it-IT" sz="1000" b="1" dirty="0">
                          <a:solidFill>
                            <a:srgbClr val="000000"/>
                          </a:solidFill>
                          <a:effectLst/>
                        </a:rPr>
                        <a:t> 01/01/2016 </a:t>
                      </a:r>
                    </a:p>
                  </a:txBody>
                  <a:tcPr marL="20515" marR="20515" marT="10258" marB="10258" anchor="ctr">
                    <a:lnL w="6350" cap="flat" cmpd="sng" algn="ctr">
                      <a:solidFill>
                        <a:srgbClr val="5290BA"/>
                      </a:solidFill>
                      <a:prstDash val="solid"/>
                      <a:round/>
                      <a:headEnd type="none" w="med" len="med"/>
                      <a:tailEnd type="none" w="med" len="med"/>
                    </a:lnL>
                    <a:lnR w="6350" cap="flat" cmpd="sng" algn="ctr">
                      <a:solidFill>
                        <a:srgbClr val="5290BA"/>
                      </a:solidFill>
                      <a:prstDash val="solid"/>
                      <a:round/>
                      <a:headEnd type="none" w="med" len="med"/>
                      <a:tailEnd type="none" w="med" len="med"/>
                    </a:lnR>
                    <a:lnT w="6350" cap="flat" cmpd="sng" algn="ctr">
                      <a:solidFill>
                        <a:srgbClr val="5290BA"/>
                      </a:solidFill>
                      <a:prstDash val="solid"/>
                      <a:round/>
                      <a:headEnd type="none" w="med" len="med"/>
                      <a:tailEnd type="none" w="med" len="med"/>
                    </a:lnT>
                    <a:lnB w="6350" cap="flat" cmpd="sng" algn="ctr">
                      <a:solidFill>
                        <a:srgbClr val="5290BA"/>
                      </a:solidFill>
                      <a:prstDash val="solid"/>
                      <a:round/>
                      <a:headEnd type="none" w="med" len="med"/>
                      <a:tailEnd type="none" w="med" len="med"/>
                    </a:lnB>
                  </a:tcPr>
                </a:tc>
                <a:tc>
                  <a:txBody>
                    <a:bodyPr/>
                    <a:lstStyle/>
                    <a:p>
                      <a:pPr algn="ctr"/>
                      <a:r>
                        <a:rPr lang="it-IT" sz="1000" b="1" dirty="0">
                          <a:solidFill>
                            <a:srgbClr val="000000"/>
                          </a:solidFill>
                          <a:effectLst/>
                        </a:rPr>
                        <a:t> 31/12/2016 </a:t>
                      </a:r>
                    </a:p>
                  </a:txBody>
                  <a:tcPr marL="20515" marR="20515" marT="10258" marB="10258" anchor="ctr">
                    <a:lnL w="6350" cap="flat" cmpd="sng" algn="ctr">
                      <a:solidFill>
                        <a:srgbClr val="5290BA"/>
                      </a:solidFill>
                      <a:prstDash val="solid"/>
                      <a:round/>
                      <a:headEnd type="none" w="med" len="med"/>
                      <a:tailEnd type="none" w="med" len="med"/>
                    </a:lnL>
                    <a:lnR w="6350" cap="flat" cmpd="sng" algn="ctr">
                      <a:solidFill>
                        <a:srgbClr val="5290BA"/>
                      </a:solidFill>
                      <a:prstDash val="solid"/>
                      <a:round/>
                      <a:headEnd type="none" w="med" len="med"/>
                      <a:tailEnd type="none" w="med" len="med"/>
                    </a:lnR>
                    <a:lnT w="6350" cap="flat" cmpd="sng" algn="ctr">
                      <a:solidFill>
                        <a:srgbClr val="5290BA"/>
                      </a:solidFill>
                      <a:prstDash val="solid"/>
                      <a:round/>
                      <a:headEnd type="none" w="med" len="med"/>
                      <a:tailEnd type="none" w="med" len="med"/>
                    </a:lnT>
                    <a:lnB w="6350" cap="flat" cmpd="sng" algn="ctr">
                      <a:solidFill>
                        <a:srgbClr val="5290BA"/>
                      </a:solidFill>
                      <a:prstDash val="solid"/>
                      <a:round/>
                      <a:headEnd type="none" w="med" len="med"/>
                      <a:tailEnd type="none" w="med" len="med"/>
                    </a:lnB>
                  </a:tcPr>
                </a:tc>
                <a:tc>
                  <a:txBody>
                    <a:bodyPr/>
                    <a:lstStyle/>
                    <a:p>
                      <a:pPr algn="l"/>
                      <a:r>
                        <a:rPr lang="it-IT" sz="1000" b="1" dirty="0">
                          <a:solidFill>
                            <a:srgbClr val="000000"/>
                          </a:solidFill>
                          <a:effectLst/>
                        </a:rPr>
                        <a:t>Lavoro dipendente </a:t>
                      </a:r>
                    </a:p>
                  </a:txBody>
                  <a:tcPr marL="20515" marR="20515" marT="10258" marB="10258" anchor="ctr">
                    <a:lnL w="6350" cap="flat" cmpd="sng" algn="ctr">
                      <a:solidFill>
                        <a:srgbClr val="5290BA"/>
                      </a:solidFill>
                      <a:prstDash val="solid"/>
                      <a:round/>
                      <a:headEnd type="none" w="med" len="med"/>
                      <a:tailEnd type="none" w="med" len="med"/>
                    </a:lnL>
                    <a:lnR w="6350" cap="flat" cmpd="sng" algn="ctr">
                      <a:solidFill>
                        <a:srgbClr val="5290BA"/>
                      </a:solidFill>
                      <a:prstDash val="solid"/>
                      <a:round/>
                      <a:headEnd type="none" w="med" len="med"/>
                      <a:tailEnd type="none" w="med" len="med"/>
                    </a:lnR>
                    <a:lnT w="6350" cap="flat" cmpd="sng" algn="ctr">
                      <a:solidFill>
                        <a:srgbClr val="5290BA"/>
                      </a:solidFill>
                      <a:prstDash val="solid"/>
                      <a:round/>
                      <a:headEnd type="none" w="med" len="med"/>
                      <a:tailEnd type="none" w="med" len="med"/>
                    </a:lnT>
                    <a:lnB w="6350" cap="flat" cmpd="sng" algn="ctr">
                      <a:solidFill>
                        <a:srgbClr val="5290BA"/>
                      </a:solidFill>
                      <a:prstDash val="solid"/>
                      <a:round/>
                      <a:headEnd type="none" w="med" len="med"/>
                      <a:tailEnd type="none" w="med" len="med"/>
                    </a:lnB>
                  </a:tcPr>
                </a:tc>
                <a:tc>
                  <a:txBody>
                    <a:bodyPr/>
                    <a:lstStyle/>
                    <a:p>
                      <a:pPr algn="r"/>
                      <a:r>
                        <a:rPr lang="it-IT" sz="1000" b="1" dirty="0">
                          <a:solidFill>
                            <a:srgbClr val="000000"/>
                          </a:solidFill>
                          <a:effectLst/>
                        </a:rPr>
                        <a:t> 52,000 </a:t>
                      </a:r>
                    </a:p>
                  </a:txBody>
                  <a:tcPr marL="20515" marR="20515" marT="10258" marB="10258" anchor="ctr">
                    <a:lnL w="6350" cap="flat" cmpd="sng" algn="ctr">
                      <a:solidFill>
                        <a:srgbClr val="5290BA"/>
                      </a:solidFill>
                      <a:prstDash val="solid"/>
                      <a:round/>
                      <a:headEnd type="none" w="med" len="med"/>
                      <a:tailEnd type="none" w="med" len="med"/>
                    </a:lnL>
                    <a:lnR w="6350" cap="flat" cmpd="sng" algn="ctr">
                      <a:solidFill>
                        <a:srgbClr val="5290BA"/>
                      </a:solidFill>
                      <a:prstDash val="solid"/>
                      <a:round/>
                      <a:headEnd type="none" w="med" len="med"/>
                      <a:tailEnd type="none" w="med" len="med"/>
                    </a:lnR>
                    <a:lnT w="6350" cap="flat" cmpd="sng" algn="ctr">
                      <a:solidFill>
                        <a:srgbClr val="5290BA"/>
                      </a:solidFill>
                      <a:prstDash val="solid"/>
                      <a:round/>
                      <a:headEnd type="none" w="med" len="med"/>
                      <a:tailEnd type="none" w="med" len="med"/>
                    </a:lnT>
                    <a:lnB w="6350" cap="flat" cmpd="sng" algn="ctr">
                      <a:solidFill>
                        <a:srgbClr val="5290BA"/>
                      </a:solidFill>
                      <a:prstDash val="solid"/>
                      <a:round/>
                      <a:headEnd type="none" w="med" len="med"/>
                      <a:tailEnd type="none" w="med" len="med"/>
                    </a:lnB>
                  </a:tcPr>
                </a:tc>
                <a:tc>
                  <a:txBody>
                    <a:bodyPr/>
                    <a:lstStyle/>
                    <a:p>
                      <a:pPr algn="r"/>
                      <a:r>
                        <a:rPr lang="it-IT" sz="1000" b="1" dirty="0">
                          <a:solidFill>
                            <a:srgbClr val="000000"/>
                          </a:solidFill>
                          <a:effectLst/>
                        </a:rPr>
                        <a:t> 936.000 </a:t>
                      </a:r>
                    </a:p>
                  </a:txBody>
                  <a:tcPr marL="20515" marR="20515" marT="10258" marB="10258" anchor="ctr">
                    <a:lnL w="6350" cap="flat" cmpd="sng" algn="ctr">
                      <a:solidFill>
                        <a:srgbClr val="5290BA"/>
                      </a:solidFill>
                      <a:prstDash val="solid"/>
                      <a:round/>
                      <a:headEnd type="none" w="med" len="med"/>
                      <a:tailEnd type="none" w="med" len="med"/>
                    </a:lnL>
                    <a:lnR w="6350" cap="flat" cmpd="sng" algn="ctr">
                      <a:solidFill>
                        <a:srgbClr val="5290BA"/>
                      </a:solidFill>
                      <a:prstDash val="solid"/>
                      <a:round/>
                      <a:headEnd type="none" w="med" len="med"/>
                      <a:tailEnd type="none" w="med" len="med"/>
                    </a:lnR>
                    <a:lnT w="6350" cap="flat" cmpd="sng" algn="ctr">
                      <a:solidFill>
                        <a:srgbClr val="5290BA"/>
                      </a:solidFill>
                      <a:prstDash val="solid"/>
                      <a:round/>
                      <a:headEnd type="none" w="med" len="med"/>
                      <a:tailEnd type="none" w="med" len="med"/>
                    </a:lnT>
                    <a:lnB w="6350" cap="flat" cmpd="sng" algn="ctr">
                      <a:solidFill>
                        <a:srgbClr val="5290BA"/>
                      </a:solidFill>
                      <a:prstDash val="solid"/>
                      <a:round/>
                      <a:headEnd type="none" w="med" len="med"/>
                      <a:tailEnd type="none" w="med" len="med"/>
                    </a:lnB>
                  </a:tcPr>
                </a:tc>
                <a:tc>
                  <a:txBody>
                    <a:bodyPr/>
                    <a:lstStyle/>
                    <a:p>
                      <a:pPr algn="r"/>
                      <a:r>
                        <a:rPr lang="it-IT" sz="1000" b="1" dirty="0">
                          <a:solidFill>
                            <a:srgbClr val="000000"/>
                          </a:solidFill>
                          <a:effectLst/>
                        </a:rPr>
                        <a:t>936.000</a:t>
                      </a:r>
                    </a:p>
                  </a:txBody>
                  <a:tcPr marL="20515" marR="20515" marT="10258" marB="10258" anchor="ctr">
                    <a:lnL w="6350" cap="flat" cmpd="sng" algn="ctr">
                      <a:solidFill>
                        <a:srgbClr val="5290BA"/>
                      </a:solidFill>
                      <a:prstDash val="solid"/>
                      <a:round/>
                      <a:headEnd type="none" w="med" len="med"/>
                      <a:tailEnd type="none" w="med" len="med"/>
                    </a:lnL>
                    <a:lnR w="6350" cap="flat" cmpd="sng" algn="ctr">
                      <a:solidFill>
                        <a:srgbClr val="5290BA"/>
                      </a:solidFill>
                      <a:prstDash val="solid"/>
                      <a:round/>
                      <a:headEnd type="none" w="med" len="med"/>
                      <a:tailEnd type="none" w="med" len="med"/>
                    </a:lnR>
                    <a:lnT w="6350" cap="flat" cmpd="sng" algn="ctr">
                      <a:solidFill>
                        <a:srgbClr val="5290BA"/>
                      </a:solidFill>
                      <a:prstDash val="solid"/>
                      <a:round/>
                      <a:headEnd type="none" w="med" len="med"/>
                      <a:tailEnd type="none" w="med" len="med"/>
                    </a:lnT>
                    <a:lnB w="6350" cap="flat" cmpd="sng" algn="ctr">
                      <a:solidFill>
                        <a:srgbClr val="5290BA"/>
                      </a:solidFill>
                      <a:prstDash val="solid"/>
                      <a:round/>
                      <a:headEnd type="none" w="med" len="med"/>
                      <a:tailEnd type="none" w="med" len="med"/>
                    </a:lnB>
                  </a:tcPr>
                </a:tc>
                <a:extLst>
                  <a:ext uri="{0D108BD9-81ED-4DB2-BD59-A6C34878D82A}">
                    <a16:rowId xmlns="" xmlns:a16="http://schemas.microsoft.com/office/drawing/2014/main" val="2412172931"/>
                  </a:ext>
                </a:extLst>
              </a:tr>
              <a:tr h="200405">
                <a:tc>
                  <a:txBody>
                    <a:bodyPr/>
                    <a:lstStyle/>
                    <a:p>
                      <a:pPr algn="ctr"/>
                      <a:r>
                        <a:rPr lang="it-IT" sz="1000" b="1" dirty="0">
                          <a:solidFill>
                            <a:srgbClr val="000000"/>
                          </a:solidFill>
                          <a:effectLst/>
                        </a:rPr>
                        <a:t>01/01/2017</a:t>
                      </a:r>
                    </a:p>
                  </a:txBody>
                  <a:tcPr marL="20515" marR="20515" marT="10258" marB="10258" anchor="ctr">
                    <a:lnL w="6350" cap="flat" cmpd="sng" algn="ctr">
                      <a:solidFill>
                        <a:srgbClr val="5290BA"/>
                      </a:solidFill>
                      <a:prstDash val="solid"/>
                      <a:round/>
                      <a:headEnd type="none" w="med" len="med"/>
                      <a:tailEnd type="none" w="med" len="med"/>
                    </a:lnL>
                    <a:lnR w="6350" cap="flat" cmpd="sng" algn="ctr">
                      <a:solidFill>
                        <a:srgbClr val="5290BA"/>
                      </a:solidFill>
                      <a:prstDash val="solid"/>
                      <a:round/>
                      <a:headEnd type="none" w="med" len="med"/>
                      <a:tailEnd type="none" w="med" len="med"/>
                    </a:lnR>
                    <a:lnT w="6350" cap="flat" cmpd="sng" algn="ctr">
                      <a:solidFill>
                        <a:srgbClr val="5290BA"/>
                      </a:solidFill>
                      <a:prstDash val="solid"/>
                      <a:round/>
                      <a:headEnd type="none" w="med" len="med"/>
                      <a:tailEnd type="none" w="med" len="med"/>
                    </a:lnT>
                    <a:lnB w="6350" cap="flat" cmpd="sng" algn="ctr">
                      <a:solidFill>
                        <a:srgbClr val="5290BA"/>
                      </a:solidFill>
                      <a:prstDash val="solid"/>
                      <a:round/>
                      <a:headEnd type="none" w="med" len="med"/>
                      <a:tailEnd type="none" w="med" len="med"/>
                    </a:lnB>
                  </a:tcPr>
                </a:tc>
                <a:tc>
                  <a:txBody>
                    <a:bodyPr/>
                    <a:lstStyle/>
                    <a:p>
                      <a:pPr algn="ctr"/>
                      <a:r>
                        <a:rPr lang="it-IT" sz="1000" b="1" dirty="0">
                          <a:solidFill>
                            <a:srgbClr val="000000"/>
                          </a:solidFill>
                          <a:effectLst/>
                        </a:rPr>
                        <a:t>31/12/2017</a:t>
                      </a:r>
                    </a:p>
                  </a:txBody>
                  <a:tcPr marL="20515" marR="20515" marT="10258" marB="10258" anchor="ctr">
                    <a:lnL w="6350" cap="flat" cmpd="sng" algn="ctr">
                      <a:solidFill>
                        <a:srgbClr val="5290BA"/>
                      </a:solidFill>
                      <a:prstDash val="solid"/>
                      <a:round/>
                      <a:headEnd type="none" w="med" len="med"/>
                      <a:tailEnd type="none" w="med" len="med"/>
                    </a:lnL>
                    <a:lnR w="6350" cap="flat" cmpd="sng" algn="ctr">
                      <a:solidFill>
                        <a:srgbClr val="5290BA"/>
                      </a:solidFill>
                      <a:prstDash val="solid"/>
                      <a:round/>
                      <a:headEnd type="none" w="med" len="med"/>
                      <a:tailEnd type="none" w="med" len="med"/>
                    </a:lnR>
                    <a:lnT w="6350" cap="flat" cmpd="sng" algn="ctr">
                      <a:solidFill>
                        <a:srgbClr val="5290BA"/>
                      </a:solidFill>
                      <a:prstDash val="solid"/>
                      <a:round/>
                      <a:headEnd type="none" w="med" len="med"/>
                      <a:tailEnd type="none" w="med" len="med"/>
                    </a:lnT>
                    <a:lnB w="6350" cap="flat" cmpd="sng" algn="ctr">
                      <a:solidFill>
                        <a:srgbClr val="5290BA"/>
                      </a:solidFill>
                      <a:prstDash val="solid"/>
                      <a:round/>
                      <a:headEnd type="none" w="med" len="med"/>
                      <a:tailEnd type="none" w="med" len="med"/>
                    </a:lnB>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it-IT" sz="1000" b="1" dirty="0">
                          <a:solidFill>
                            <a:srgbClr val="000000"/>
                          </a:solidFill>
                          <a:effectLst/>
                        </a:rPr>
                        <a:t>Lavoro dipendente </a:t>
                      </a:r>
                    </a:p>
                  </a:txBody>
                  <a:tcPr marL="20515" marR="20515" marT="10258" marB="10258" anchor="ctr">
                    <a:lnL w="6350" cap="flat" cmpd="sng" algn="ctr">
                      <a:solidFill>
                        <a:srgbClr val="5290BA"/>
                      </a:solidFill>
                      <a:prstDash val="solid"/>
                      <a:round/>
                      <a:headEnd type="none" w="med" len="med"/>
                      <a:tailEnd type="none" w="med" len="med"/>
                    </a:lnL>
                    <a:lnR w="6350" cap="flat" cmpd="sng" algn="ctr">
                      <a:solidFill>
                        <a:srgbClr val="5290BA"/>
                      </a:solidFill>
                      <a:prstDash val="solid"/>
                      <a:round/>
                      <a:headEnd type="none" w="med" len="med"/>
                      <a:tailEnd type="none" w="med" len="med"/>
                    </a:lnR>
                    <a:lnT w="6350" cap="flat" cmpd="sng" algn="ctr">
                      <a:solidFill>
                        <a:srgbClr val="5290BA"/>
                      </a:solidFill>
                      <a:prstDash val="solid"/>
                      <a:round/>
                      <a:headEnd type="none" w="med" len="med"/>
                      <a:tailEnd type="none" w="med" len="med"/>
                    </a:lnT>
                    <a:lnB w="6350" cap="flat" cmpd="sng" algn="ctr">
                      <a:solidFill>
                        <a:srgbClr val="5290BA"/>
                      </a:solidFill>
                      <a:prstDash val="solid"/>
                      <a:round/>
                      <a:headEnd type="none" w="med" len="med"/>
                      <a:tailEnd type="none" w="med" len="med"/>
                    </a:lnB>
                  </a:tcPr>
                </a:tc>
                <a:tc>
                  <a:txBody>
                    <a:bodyPr/>
                    <a:lstStyle/>
                    <a:p>
                      <a:pPr algn="r"/>
                      <a:r>
                        <a:rPr lang="it-IT" sz="1000" b="1" dirty="0">
                          <a:solidFill>
                            <a:srgbClr val="000000"/>
                          </a:solidFill>
                          <a:effectLst/>
                        </a:rPr>
                        <a:t>52,00</a:t>
                      </a:r>
                    </a:p>
                  </a:txBody>
                  <a:tcPr marL="20515" marR="20515" marT="10258" marB="10258" anchor="ctr">
                    <a:lnL w="6350" cap="flat" cmpd="sng" algn="ctr">
                      <a:solidFill>
                        <a:srgbClr val="5290BA"/>
                      </a:solidFill>
                      <a:prstDash val="solid"/>
                      <a:round/>
                      <a:headEnd type="none" w="med" len="med"/>
                      <a:tailEnd type="none" w="med" len="med"/>
                    </a:lnL>
                    <a:lnR w="6350" cap="flat" cmpd="sng" algn="ctr">
                      <a:solidFill>
                        <a:srgbClr val="5290BA"/>
                      </a:solidFill>
                      <a:prstDash val="solid"/>
                      <a:round/>
                      <a:headEnd type="none" w="med" len="med"/>
                      <a:tailEnd type="none" w="med" len="med"/>
                    </a:lnR>
                    <a:lnT w="6350" cap="flat" cmpd="sng" algn="ctr">
                      <a:solidFill>
                        <a:srgbClr val="5290BA"/>
                      </a:solidFill>
                      <a:prstDash val="solid"/>
                      <a:round/>
                      <a:headEnd type="none" w="med" len="med"/>
                      <a:tailEnd type="none" w="med" len="med"/>
                    </a:lnT>
                    <a:lnB w="6350" cap="flat" cmpd="sng" algn="ctr">
                      <a:solidFill>
                        <a:srgbClr val="5290BA"/>
                      </a:solidFill>
                      <a:prstDash val="solid"/>
                      <a:round/>
                      <a:headEnd type="none" w="med" len="med"/>
                      <a:tailEnd type="none" w="med" len="med"/>
                    </a:lnB>
                  </a:tcPr>
                </a:tc>
                <a:tc>
                  <a:txBody>
                    <a:bodyPr/>
                    <a:lstStyle/>
                    <a:p>
                      <a:pPr algn="r"/>
                      <a:r>
                        <a:rPr lang="it-IT" sz="1000" b="1" dirty="0">
                          <a:solidFill>
                            <a:srgbClr val="000000"/>
                          </a:solidFill>
                          <a:effectLst/>
                        </a:rPr>
                        <a:t>936.000</a:t>
                      </a:r>
                    </a:p>
                  </a:txBody>
                  <a:tcPr marL="20515" marR="20515" marT="10258" marB="10258" anchor="ctr">
                    <a:lnL w="6350" cap="flat" cmpd="sng" algn="ctr">
                      <a:solidFill>
                        <a:srgbClr val="5290BA"/>
                      </a:solidFill>
                      <a:prstDash val="solid"/>
                      <a:round/>
                      <a:headEnd type="none" w="med" len="med"/>
                      <a:tailEnd type="none" w="med" len="med"/>
                    </a:lnL>
                    <a:lnR w="6350" cap="flat" cmpd="sng" algn="ctr">
                      <a:solidFill>
                        <a:srgbClr val="5290BA"/>
                      </a:solidFill>
                      <a:prstDash val="solid"/>
                      <a:round/>
                      <a:headEnd type="none" w="med" len="med"/>
                      <a:tailEnd type="none" w="med" len="med"/>
                    </a:lnR>
                    <a:lnT w="6350" cap="flat" cmpd="sng" algn="ctr">
                      <a:solidFill>
                        <a:srgbClr val="5290BA"/>
                      </a:solidFill>
                      <a:prstDash val="solid"/>
                      <a:round/>
                      <a:headEnd type="none" w="med" len="med"/>
                      <a:tailEnd type="none" w="med" len="med"/>
                    </a:lnT>
                    <a:lnB w="6350" cap="flat" cmpd="sng" algn="ctr">
                      <a:solidFill>
                        <a:srgbClr val="5290BA"/>
                      </a:solidFill>
                      <a:prstDash val="solid"/>
                      <a:round/>
                      <a:headEnd type="none" w="med" len="med"/>
                      <a:tailEnd type="none" w="med" len="med"/>
                    </a:lnB>
                  </a:tcPr>
                </a:tc>
                <a:tc>
                  <a:txBody>
                    <a:bodyPr/>
                    <a:lstStyle/>
                    <a:p>
                      <a:pPr algn="r"/>
                      <a:r>
                        <a:rPr lang="it-IT" sz="1000" b="1" dirty="0">
                          <a:solidFill>
                            <a:srgbClr val="000000"/>
                          </a:solidFill>
                          <a:effectLst/>
                        </a:rPr>
                        <a:t>936.000</a:t>
                      </a:r>
                    </a:p>
                  </a:txBody>
                  <a:tcPr marL="20515" marR="20515" marT="10258" marB="10258" anchor="ctr">
                    <a:lnL w="6350" cap="flat" cmpd="sng" algn="ctr">
                      <a:solidFill>
                        <a:srgbClr val="5290BA"/>
                      </a:solidFill>
                      <a:prstDash val="solid"/>
                      <a:round/>
                      <a:headEnd type="none" w="med" len="med"/>
                      <a:tailEnd type="none" w="med" len="med"/>
                    </a:lnL>
                    <a:lnR w="6350" cap="flat" cmpd="sng" algn="ctr">
                      <a:solidFill>
                        <a:srgbClr val="5290BA"/>
                      </a:solidFill>
                      <a:prstDash val="solid"/>
                      <a:round/>
                      <a:headEnd type="none" w="med" len="med"/>
                      <a:tailEnd type="none" w="med" len="med"/>
                    </a:lnR>
                    <a:lnT w="6350" cap="flat" cmpd="sng" algn="ctr">
                      <a:solidFill>
                        <a:srgbClr val="5290BA"/>
                      </a:solidFill>
                      <a:prstDash val="solid"/>
                      <a:round/>
                      <a:headEnd type="none" w="med" len="med"/>
                      <a:tailEnd type="none" w="med" len="med"/>
                    </a:lnT>
                    <a:lnB w="6350" cap="flat" cmpd="sng" algn="ctr">
                      <a:solidFill>
                        <a:srgbClr val="5290BA"/>
                      </a:solidFill>
                      <a:prstDash val="solid"/>
                      <a:round/>
                      <a:headEnd type="none" w="med" len="med"/>
                      <a:tailEnd type="none" w="med" len="med"/>
                    </a:lnB>
                  </a:tcPr>
                </a:tc>
                <a:extLst>
                  <a:ext uri="{0D108BD9-81ED-4DB2-BD59-A6C34878D82A}">
                    <a16:rowId xmlns="" xmlns:a16="http://schemas.microsoft.com/office/drawing/2014/main" val="4194415801"/>
                  </a:ext>
                </a:extLst>
              </a:tr>
              <a:tr h="200405">
                <a:tc>
                  <a:txBody>
                    <a:bodyPr/>
                    <a:lstStyle/>
                    <a:p>
                      <a:pPr algn="ctr"/>
                      <a:r>
                        <a:rPr lang="it-IT" sz="1000" b="1" dirty="0">
                          <a:solidFill>
                            <a:srgbClr val="000000"/>
                          </a:solidFill>
                          <a:effectLst/>
                        </a:rPr>
                        <a:t>01/01/2018</a:t>
                      </a:r>
                    </a:p>
                  </a:txBody>
                  <a:tcPr marL="20515" marR="20515" marT="10258" marB="10258" anchor="ctr">
                    <a:lnL w="6350" cap="flat" cmpd="sng" algn="ctr">
                      <a:solidFill>
                        <a:srgbClr val="5290BA"/>
                      </a:solidFill>
                      <a:prstDash val="solid"/>
                      <a:round/>
                      <a:headEnd type="none" w="med" len="med"/>
                      <a:tailEnd type="none" w="med" len="med"/>
                    </a:lnL>
                    <a:lnR w="6350" cap="flat" cmpd="sng" algn="ctr">
                      <a:solidFill>
                        <a:srgbClr val="5290BA"/>
                      </a:solidFill>
                      <a:prstDash val="solid"/>
                      <a:round/>
                      <a:headEnd type="none" w="med" len="med"/>
                      <a:tailEnd type="none" w="med" len="med"/>
                    </a:lnR>
                    <a:lnT w="6350" cap="flat" cmpd="sng" algn="ctr">
                      <a:solidFill>
                        <a:srgbClr val="5290BA"/>
                      </a:solidFill>
                      <a:prstDash val="solid"/>
                      <a:round/>
                      <a:headEnd type="none" w="med" len="med"/>
                      <a:tailEnd type="none" w="med" len="med"/>
                    </a:lnT>
                    <a:lnB w="6350" cap="flat" cmpd="sng" algn="ctr">
                      <a:solidFill>
                        <a:srgbClr val="5290BA"/>
                      </a:solidFill>
                      <a:prstDash val="solid"/>
                      <a:round/>
                      <a:headEnd type="none" w="med" len="med"/>
                      <a:tailEnd type="none" w="med" len="med"/>
                    </a:lnB>
                  </a:tcPr>
                </a:tc>
                <a:tc>
                  <a:txBody>
                    <a:bodyPr/>
                    <a:lstStyle/>
                    <a:p>
                      <a:pPr algn="ctr"/>
                      <a:r>
                        <a:rPr lang="it-IT" sz="1000" b="1" dirty="0">
                          <a:solidFill>
                            <a:srgbClr val="000000"/>
                          </a:solidFill>
                          <a:effectLst/>
                        </a:rPr>
                        <a:t>31/12/2018</a:t>
                      </a:r>
                    </a:p>
                  </a:txBody>
                  <a:tcPr marL="20515" marR="20515" marT="10258" marB="10258" anchor="ctr">
                    <a:lnL w="6350" cap="flat" cmpd="sng" algn="ctr">
                      <a:solidFill>
                        <a:srgbClr val="5290BA"/>
                      </a:solidFill>
                      <a:prstDash val="solid"/>
                      <a:round/>
                      <a:headEnd type="none" w="med" len="med"/>
                      <a:tailEnd type="none" w="med" len="med"/>
                    </a:lnL>
                    <a:lnR w="6350" cap="flat" cmpd="sng" algn="ctr">
                      <a:solidFill>
                        <a:srgbClr val="5290BA"/>
                      </a:solidFill>
                      <a:prstDash val="solid"/>
                      <a:round/>
                      <a:headEnd type="none" w="med" len="med"/>
                      <a:tailEnd type="none" w="med" len="med"/>
                    </a:lnR>
                    <a:lnT w="6350" cap="flat" cmpd="sng" algn="ctr">
                      <a:solidFill>
                        <a:srgbClr val="5290BA"/>
                      </a:solidFill>
                      <a:prstDash val="solid"/>
                      <a:round/>
                      <a:headEnd type="none" w="med" len="med"/>
                      <a:tailEnd type="none" w="med" len="med"/>
                    </a:lnT>
                    <a:lnB w="6350" cap="flat" cmpd="sng" algn="ctr">
                      <a:solidFill>
                        <a:srgbClr val="5290BA"/>
                      </a:solidFill>
                      <a:prstDash val="solid"/>
                      <a:round/>
                      <a:headEnd type="none" w="med" len="med"/>
                      <a:tailEnd type="none" w="med" len="med"/>
                    </a:lnB>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it-IT" sz="1000" b="1" dirty="0">
                          <a:solidFill>
                            <a:srgbClr val="000000"/>
                          </a:solidFill>
                          <a:effectLst/>
                        </a:rPr>
                        <a:t>Lavoro dipendente </a:t>
                      </a:r>
                    </a:p>
                  </a:txBody>
                  <a:tcPr marL="20515" marR="20515" marT="10258" marB="10258" anchor="ctr">
                    <a:lnL w="6350" cap="flat" cmpd="sng" algn="ctr">
                      <a:solidFill>
                        <a:srgbClr val="5290BA"/>
                      </a:solidFill>
                      <a:prstDash val="solid"/>
                      <a:round/>
                      <a:headEnd type="none" w="med" len="med"/>
                      <a:tailEnd type="none" w="med" len="med"/>
                    </a:lnL>
                    <a:lnR w="6350" cap="flat" cmpd="sng" algn="ctr">
                      <a:solidFill>
                        <a:srgbClr val="5290BA"/>
                      </a:solidFill>
                      <a:prstDash val="solid"/>
                      <a:round/>
                      <a:headEnd type="none" w="med" len="med"/>
                      <a:tailEnd type="none" w="med" len="med"/>
                    </a:lnR>
                    <a:lnT w="6350" cap="flat" cmpd="sng" algn="ctr">
                      <a:solidFill>
                        <a:srgbClr val="5290BA"/>
                      </a:solidFill>
                      <a:prstDash val="solid"/>
                      <a:round/>
                      <a:headEnd type="none" w="med" len="med"/>
                      <a:tailEnd type="none" w="med" len="med"/>
                    </a:lnT>
                    <a:lnB w="6350" cap="flat" cmpd="sng" algn="ctr">
                      <a:solidFill>
                        <a:srgbClr val="5290BA"/>
                      </a:solidFill>
                      <a:prstDash val="solid"/>
                      <a:round/>
                      <a:headEnd type="none" w="med" len="med"/>
                      <a:tailEnd type="none" w="med" len="med"/>
                    </a:lnB>
                  </a:tcPr>
                </a:tc>
                <a:tc>
                  <a:txBody>
                    <a:bodyPr/>
                    <a:lstStyle/>
                    <a:p>
                      <a:pPr algn="r"/>
                      <a:r>
                        <a:rPr lang="it-IT" sz="1000" b="1" dirty="0">
                          <a:solidFill>
                            <a:srgbClr val="000000"/>
                          </a:solidFill>
                          <a:effectLst/>
                        </a:rPr>
                        <a:t>52,00</a:t>
                      </a:r>
                    </a:p>
                  </a:txBody>
                  <a:tcPr marL="20515" marR="20515" marT="10258" marB="10258" anchor="ctr">
                    <a:lnL w="6350" cap="flat" cmpd="sng" algn="ctr">
                      <a:solidFill>
                        <a:srgbClr val="5290BA"/>
                      </a:solidFill>
                      <a:prstDash val="solid"/>
                      <a:round/>
                      <a:headEnd type="none" w="med" len="med"/>
                      <a:tailEnd type="none" w="med" len="med"/>
                    </a:lnL>
                    <a:lnR w="6350" cap="flat" cmpd="sng" algn="ctr">
                      <a:solidFill>
                        <a:srgbClr val="5290BA"/>
                      </a:solidFill>
                      <a:prstDash val="solid"/>
                      <a:round/>
                      <a:headEnd type="none" w="med" len="med"/>
                      <a:tailEnd type="none" w="med" len="med"/>
                    </a:lnR>
                    <a:lnT w="6350" cap="flat" cmpd="sng" algn="ctr">
                      <a:solidFill>
                        <a:srgbClr val="5290BA"/>
                      </a:solidFill>
                      <a:prstDash val="solid"/>
                      <a:round/>
                      <a:headEnd type="none" w="med" len="med"/>
                      <a:tailEnd type="none" w="med" len="med"/>
                    </a:lnT>
                    <a:lnB w="6350" cap="flat" cmpd="sng" algn="ctr">
                      <a:solidFill>
                        <a:srgbClr val="5290BA"/>
                      </a:solidFill>
                      <a:prstDash val="solid"/>
                      <a:round/>
                      <a:headEnd type="none" w="med" len="med"/>
                      <a:tailEnd type="none" w="med" len="med"/>
                    </a:lnB>
                  </a:tcPr>
                </a:tc>
                <a:tc>
                  <a:txBody>
                    <a:bodyPr/>
                    <a:lstStyle/>
                    <a:p>
                      <a:pPr algn="r"/>
                      <a:r>
                        <a:rPr lang="it-IT" sz="1000" b="1" dirty="0">
                          <a:solidFill>
                            <a:srgbClr val="000000"/>
                          </a:solidFill>
                          <a:effectLst/>
                        </a:rPr>
                        <a:t>936.000</a:t>
                      </a:r>
                    </a:p>
                  </a:txBody>
                  <a:tcPr marL="20515" marR="20515" marT="10258" marB="10258" anchor="ctr">
                    <a:lnL w="6350" cap="flat" cmpd="sng" algn="ctr">
                      <a:solidFill>
                        <a:srgbClr val="5290BA"/>
                      </a:solidFill>
                      <a:prstDash val="solid"/>
                      <a:round/>
                      <a:headEnd type="none" w="med" len="med"/>
                      <a:tailEnd type="none" w="med" len="med"/>
                    </a:lnL>
                    <a:lnR w="6350" cap="flat" cmpd="sng" algn="ctr">
                      <a:solidFill>
                        <a:srgbClr val="5290BA"/>
                      </a:solidFill>
                      <a:prstDash val="solid"/>
                      <a:round/>
                      <a:headEnd type="none" w="med" len="med"/>
                      <a:tailEnd type="none" w="med" len="med"/>
                    </a:lnR>
                    <a:lnT w="6350" cap="flat" cmpd="sng" algn="ctr">
                      <a:solidFill>
                        <a:srgbClr val="5290BA"/>
                      </a:solidFill>
                      <a:prstDash val="solid"/>
                      <a:round/>
                      <a:headEnd type="none" w="med" len="med"/>
                      <a:tailEnd type="none" w="med" len="med"/>
                    </a:lnT>
                    <a:lnB w="6350" cap="flat" cmpd="sng" algn="ctr">
                      <a:solidFill>
                        <a:srgbClr val="5290BA"/>
                      </a:solidFill>
                      <a:prstDash val="solid"/>
                      <a:round/>
                      <a:headEnd type="none" w="med" len="med"/>
                      <a:tailEnd type="none" w="med" len="med"/>
                    </a:lnB>
                  </a:tcPr>
                </a:tc>
                <a:tc>
                  <a:txBody>
                    <a:bodyPr/>
                    <a:lstStyle/>
                    <a:p>
                      <a:pPr algn="r"/>
                      <a:r>
                        <a:rPr lang="it-IT" sz="1000" b="1" dirty="0">
                          <a:solidFill>
                            <a:srgbClr val="000000"/>
                          </a:solidFill>
                          <a:effectLst/>
                        </a:rPr>
                        <a:t>936.000</a:t>
                      </a:r>
                    </a:p>
                  </a:txBody>
                  <a:tcPr marL="20515" marR="20515" marT="10258" marB="10258" anchor="ctr">
                    <a:lnL w="6350" cap="flat" cmpd="sng" algn="ctr">
                      <a:solidFill>
                        <a:srgbClr val="5290BA"/>
                      </a:solidFill>
                      <a:prstDash val="solid"/>
                      <a:round/>
                      <a:headEnd type="none" w="med" len="med"/>
                      <a:tailEnd type="none" w="med" len="med"/>
                    </a:lnL>
                    <a:lnR w="6350" cap="flat" cmpd="sng" algn="ctr">
                      <a:solidFill>
                        <a:srgbClr val="5290BA"/>
                      </a:solidFill>
                      <a:prstDash val="solid"/>
                      <a:round/>
                      <a:headEnd type="none" w="med" len="med"/>
                      <a:tailEnd type="none" w="med" len="med"/>
                    </a:lnR>
                    <a:lnT w="6350" cap="flat" cmpd="sng" algn="ctr">
                      <a:solidFill>
                        <a:srgbClr val="5290BA"/>
                      </a:solidFill>
                      <a:prstDash val="solid"/>
                      <a:round/>
                      <a:headEnd type="none" w="med" len="med"/>
                      <a:tailEnd type="none" w="med" len="med"/>
                    </a:lnT>
                    <a:lnB w="6350" cap="flat" cmpd="sng" algn="ctr">
                      <a:solidFill>
                        <a:srgbClr val="5290BA"/>
                      </a:solidFill>
                      <a:prstDash val="solid"/>
                      <a:round/>
                      <a:headEnd type="none" w="med" len="med"/>
                      <a:tailEnd type="none" w="med" len="med"/>
                    </a:lnB>
                  </a:tcPr>
                </a:tc>
                <a:extLst>
                  <a:ext uri="{0D108BD9-81ED-4DB2-BD59-A6C34878D82A}">
                    <a16:rowId xmlns="" xmlns:a16="http://schemas.microsoft.com/office/drawing/2014/main" val="2371888219"/>
                  </a:ext>
                </a:extLst>
              </a:tr>
              <a:tr h="200405">
                <a:tc>
                  <a:txBody>
                    <a:bodyPr/>
                    <a:lstStyle/>
                    <a:p>
                      <a:pPr algn="ctr"/>
                      <a:r>
                        <a:rPr lang="it-IT" sz="1000" b="1" dirty="0">
                          <a:solidFill>
                            <a:srgbClr val="000000"/>
                          </a:solidFill>
                          <a:effectLst/>
                        </a:rPr>
                        <a:t>01/01/2019</a:t>
                      </a:r>
                    </a:p>
                  </a:txBody>
                  <a:tcPr marL="20515" marR="20515" marT="10258" marB="10258" anchor="ctr">
                    <a:lnL w="6350" cap="flat" cmpd="sng" algn="ctr">
                      <a:solidFill>
                        <a:srgbClr val="5290BA"/>
                      </a:solidFill>
                      <a:prstDash val="solid"/>
                      <a:round/>
                      <a:headEnd type="none" w="med" len="med"/>
                      <a:tailEnd type="none" w="med" len="med"/>
                    </a:lnL>
                    <a:lnR w="6350" cap="flat" cmpd="sng" algn="ctr">
                      <a:solidFill>
                        <a:srgbClr val="5290BA"/>
                      </a:solidFill>
                      <a:prstDash val="solid"/>
                      <a:round/>
                      <a:headEnd type="none" w="med" len="med"/>
                      <a:tailEnd type="none" w="med" len="med"/>
                    </a:lnR>
                    <a:lnT w="6350" cap="flat" cmpd="sng" algn="ctr">
                      <a:solidFill>
                        <a:srgbClr val="5290BA"/>
                      </a:solidFill>
                      <a:prstDash val="solid"/>
                      <a:round/>
                      <a:headEnd type="none" w="med" len="med"/>
                      <a:tailEnd type="none" w="med" len="med"/>
                    </a:lnT>
                    <a:lnB w="6350" cap="flat" cmpd="sng" algn="ctr">
                      <a:solidFill>
                        <a:srgbClr val="5290BA"/>
                      </a:solidFill>
                      <a:prstDash val="solid"/>
                      <a:round/>
                      <a:headEnd type="none" w="med" len="med"/>
                      <a:tailEnd type="none" w="med" len="med"/>
                    </a:lnB>
                  </a:tcPr>
                </a:tc>
                <a:tc>
                  <a:txBody>
                    <a:bodyPr/>
                    <a:lstStyle/>
                    <a:p>
                      <a:pPr algn="ctr"/>
                      <a:r>
                        <a:rPr lang="it-IT" sz="1000" b="1" dirty="0">
                          <a:solidFill>
                            <a:srgbClr val="000000"/>
                          </a:solidFill>
                          <a:effectLst/>
                        </a:rPr>
                        <a:t>31/12/2019</a:t>
                      </a:r>
                    </a:p>
                  </a:txBody>
                  <a:tcPr marL="20515" marR="20515" marT="10258" marB="10258" anchor="ctr">
                    <a:lnL w="6350" cap="flat" cmpd="sng" algn="ctr">
                      <a:solidFill>
                        <a:srgbClr val="5290BA"/>
                      </a:solidFill>
                      <a:prstDash val="solid"/>
                      <a:round/>
                      <a:headEnd type="none" w="med" len="med"/>
                      <a:tailEnd type="none" w="med" len="med"/>
                    </a:lnL>
                    <a:lnR w="6350" cap="flat" cmpd="sng" algn="ctr">
                      <a:solidFill>
                        <a:srgbClr val="5290BA"/>
                      </a:solidFill>
                      <a:prstDash val="solid"/>
                      <a:round/>
                      <a:headEnd type="none" w="med" len="med"/>
                      <a:tailEnd type="none" w="med" len="med"/>
                    </a:lnR>
                    <a:lnT w="6350" cap="flat" cmpd="sng" algn="ctr">
                      <a:solidFill>
                        <a:srgbClr val="5290BA"/>
                      </a:solidFill>
                      <a:prstDash val="solid"/>
                      <a:round/>
                      <a:headEnd type="none" w="med" len="med"/>
                      <a:tailEnd type="none" w="med" len="med"/>
                    </a:lnT>
                    <a:lnB w="6350" cap="flat" cmpd="sng" algn="ctr">
                      <a:solidFill>
                        <a:srgbClr val="5290BA"/>
                      </a:solidFill>
                      <a:prstDash val="solid"/>
                      <a:round/>
                      <a:headEnd type="none" w="med" len="med"/>
                      <a:tailEnd type="none" w="med" len="med"/>
                    </a:lnB>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it-IT" sz="1000" b="1" dirty="0">
                          <a:solidFill>
                            <a:srgbClr val="000000"/>
                          </a:solidFill>
                          <a:effectLst/>
                        </a:rPr>
                        <a:t>Lavoro dipendente </a:t>
                      </a:r>
                    </a:p>
                  </a:txBody>
                  <a:tcPr marL="20515" marR="20515" marT="10258" marB="10258" anchor="ctr">
                    <a:lnL w="6350" cap="flat" cmpd="sng" algn="ctr">
                      <a:solidFill>
                        <a:srgbClr val="5290BA"/>
                      </a:solidFill>
                      <a:prstDash val="solid"/>
                      <a:round/>
                      <a:headEnd type="none" w="med" len="med"/>
                      <a:tailEnd type="none" w="med" len="med"/>
                    </a:lnL>
                    <a:lnR w="6350" cap="flat" cmpd="sng" algn="ctr">
                      <a:solidFill>
                        <a:srgbClr val="5290BA"/>
                      </a:solidFill>
                      <a:prstDash val="solid"/>
                      <a:round/>
                      <a:headEnd type="none" w="med" len="med"/>
                      <a:tailEnd type="none" w="med" len="med"/>
                    </a:lnR>
                    <a:lnT w="6350" cap="flat" cmpd="sng" algn="ctr">
                      <a:solidFill>
                        <a:srgbClr val="5290BA"/>
                      </a:solidFill>
                      <a:prstDash val="solid"/>
                      <a:round/>
                      <a:headEnd type="none" w="med" len="med"/>
                      <a:tailEnd type="none" w="med" len="med"/>
                    </a:lnT>
                    <a:lnB w="6350" cap="flat" cmpd="sng" algn="ctr">
                      <a:solidFill>
                        <a:srgbClr val="5290BA"/>
                      </a:solidFill>
                      <a:prstDash val="solid"/>
                      <a:round/>
                      <a:headEnd type="none" w="med" len="med"/>
                      <a:tailEnd type="none" w="med" len="med"/>
                    </a:lnB>
                  </a:tcPr>
                </a:tc>
                <a:tc>
                  <a:txBody>
                    <a:bodyPr/>
                    <a:lstStyle/>
                    <a:p>
                      <a:pPr algn="r"/>
                      <a:r>
                        <a:rPr lang="it-IT" sz="1000" b="1" dirty="0">
                          <a:solidFill>
                            <a:srgbClr val="000000"/>
                          </a:solidFill>
                          <a:effectLst/>
                        </a:rPr>
                        <a:t>52,00</a:t>
                      </a:r>
                    </a:p>
                  </a:txBody>
                  <a:tcPr marL="20515" marR="20515" marT="10258" marB="10258" anchor="ctr">
                    <a:lnL w="6350" cap="flat" cmpd="sng" algn="ctr">
                      <a:solidFill>
                        <a:srgbClr val="5290BA"/>
                      </a:solidFill>
                      <a:prstDash val="solid"/>
                      <a:round/>
                      <a:headEnd type="none" w="med" len="med"/>
                      <a:tailEnd type="none" w="med" len="med"/>
                    </a:lnL>
                    <a:lnR w="6350" cap="flat" cmpd="sng" algn="ctr">
                      <a:solidFill>
                        <a:srgbClr val="5290BA"/>
                      </a:solidFill>
                      <a:prstDash val="solid"/>
                      <a:round/>
                      <a:headEnd type="none" w="med" len="med"/>
                      <a:tailEnd type="none" w="med" len="med"/>
                    </a:lnR>
                    <a:lnT w="6350" cap="flat" cmpd="sng" algn="ctr">
                      <a:solidFill>
                        <a:srgbClr val="5290BA"/>
                      </a:solidFill>
                      <a:prstDash val="solid"/>
                      <a:round/>
                      <a:headEnd type="none" w="med" len="med"/>
                      <a:tailEnd type="none" w="med" len="med"/>
                    </a:lnT>
                    <a:lnB w="6350" cap="flat" cmpd="sng" algn="ctr">
                      <a:solidFill>
                        <a:srgbClr val="5290BA"/>
                      </a:solidFill>
                      <a:prstDash val="solid"/>
                      <a:round/>
                      <a:headEnd type="none" w="med" len="med"/>
                      <a:tailEnd type="none" w="med" len="med"/>
                    </a:lnB>
                  </a:tcPr>
                </a:tc>
                <a:tc>
                  <a:txBody>
                    <a:bodyPr/>
                    <a:lstStyle/>
                    <a:p>
                      <a:pPr algn="r"/>
                      <a:r>
                        <a:rPr lang="it-IT" sz="1000" b="1" dirty="0">
                          <a:solidFill>
                            <a:srgbClr val="000000"/>
                          </a:solidFill>
                          <a:effectLst/>
                        </a:rPr>
                        <a:t>936.000</a:t>
                      </a:r>
                    </a:p>
                  </a:txBody>
                  <a:tcPr marL="20515" marR="20515" marT="10258" marB="10258" anchor="ctr">
                    <a:lnL w="6350" cap="flat" cmpd="sng" algn="ctr">
                      <a:solidFill>
                        <a:srgbClr val="5290BA"/>
                      </a:solidFill>
                      <a:prstDash val="solid"/>
                      <a:round/>
                      <a:headEnd type="none" w="med" len="med"/>
                      <a:tailEnd type="none" w="med" len="med"/>
                    </a:lnL>
                    <a:lnR w="6350" cap="flat" cmpd="sng" algn="ctr">
                      <a:solidFill>
                        <a:srgbClr val="5290BA"/>
                      </a:solidFill>
                      <a:prstDash val="solid"/>
                      <a:round/>
                      <a:headEnd type="none" w="med" len="med"/>
                      <a:tailEnd type="none" w="med" len="med"/>
                    </a:lnR>
                    <a:lnT w="6350" cap="flat" cmpd="sng" algn="ctr">
                      <a:solidFill>
                        <a:srgbClr val="5290BA"/>
                      </a:solidFill>
                      <a:prstDash val="solid"/>
                      <a:round/>
                      <a:headEnd type="none" w="med" len="med"/>
                      <a:tailEnd type="none" w="med" len="med"/>
                    </a:lnT>
                    <a:lnB w="6350" cap="flat" cmpd="sng" algn="ctr">
                      <a:solidFill>
                        <a:srgbClr val="5290BA"/>
                      </a:solidFill>
                      <a:prstDash val="solid"/>
                      <a:round/>
                      <a:headEnd type="none" w="med" len="med"/>
                      <a:tailEnd type="none" w="med" len="med"/>
                    </a:lnB>
                  </a:tcPr>
                </a:tc>
                <a:tc>
                  <a:txBody>
                    <a:bodyPr/>
                    <a:lstStyle/>
                    <a:p>
                      <a:pPr algn="r"/>
                      <a:r>
                        <a:rPr lang="it-IT" sz="1000" b="1" dirty="0">
                          <a:solidFill>
                            <a:srgbClr val="000000"/>
                          </a:solidFill>
                          <a:effectLst/>
                        </a:rPr>
                        <a:t>936.000</a:t>
                      </a:r>
                    </a:p>
                  </a:txBody>
                  <a:tcPr marL="20515" marR="20515" marT="10258" marB="10258" anchor="ctr">
                    <a:lnL w="6350" cap="flat" cmpd="sng" algn="ctr">
                      <a:solidFill>
                        <a:srgbClr val="5290BA"/>
                      </a:solidFill>
                      <a:prstDash val="solid"/>
                      <a:round/>
                      <a:headEnd type="none" w="med" len="med"/>
                      <a:tailEnd type="none" w="med" len="med"/>
                    </a:lnL>
                    <a:lnR w="6350" cap="flat" cmpd="sng" algn="ctr">
                      <a:solidFill>
                        <a:srgbClr val="5290BA"/>
                      </a:solidFill>
                      <a:prstDash val="solid"/>
                      <a:round/>
                      <a:headEnd type="none" w="med" len="med"/>
                      <a:tailEnd type="none" w="med" len="med"/>
                    </a:lnR>
                    <a:lnT w="6350" cap="flat" cmpd="sng" algn="ctr">
                      <a:solidFill>
                        <a:srgbClr val="5290BA"/>
                      </a:solidFill>
                      <a:prstDash val="solid"/>
                      <a:round/>
                      <a:headEnd type="none" w="med" len="med"/>
                      <a:tailEnd type="none" w="med" len="med"/>
                    </a:lnT>
                    <a:lnB w="6350" cap="flat" cmpd="sng" algn="ctr">
                      <a:solidFill>
                        <a:srgbClr val="5290BA"/>
                      </a:solidFill>
                      <a:prstDash val="solid"/>
                      <a:round/>
                      <a:headEnd type="none" w="med" len="med"/>
                      <a:tailEnd type="none" w="med" len="med"/>
                    </a:lnB>
                  </a:tcPr>
                </a:tc>
                <a:extLst>
                  <a:ext uri="{0D108BD9-81ED-4DB2-BD59-A6C34878D82A}">
                    <a16:rowId xmlns="" xmlns:a16="http://schemas.microsoft.com/office/drawing/2014/main" val="831806726"/>
                  </a:ext>
                </a:extLst>
              </a:tr>
            </a:tbl>
          </a:graphicData>
        </a:graphic>
      </p:graphicFrame>
      <p:graphicFrame>
        <p:nvGraphicFramePr>
          <p:cNvPr id="4" name="Tabella 3"/>
          <p:cNvGraphicFramePr>
            <a:graphicFrameLocks noGrp="1"/>
          </p:cNvGraphicFramePr>
          <p:nvPr>
            <p:extLst/>
          </p:nvPr>
        </p:nvGraphicFramePr>
        <p:xfrm>
          <a:off x="3143672" y="4725144"/>
          <a:ext cx="6096000" cy="1112520"/>
        </p:xfrm>
        <a:graphic>
          <a:graphicData uri="http://schemas.openxmlformats.org/drawingml/2006/table">
            <a:tbl>
              <a:tblPr firstRow="1" bandRow="1">
                <a:tableStyleId>{5C22544A-7EE6-4342-B048-85BDC9FD1C3A}</a:tableStyleId>
              </a:tblPr>
              <a:tblGrid>
                <a:gridCol w="3048000">
                  <a:extLst>
                    <a:ext uri="{9D8B030D-6E8A-4147-A177-3AD203B41FA5}">
                      <a16:colId xmlns="" xmlns:a16="http://schemas.microsoft.com/office/drawing/2014/main" val="3093506222"/>
                    </a:ext>
                  </a:extLst>
                </a:gridCol>
                <a:gridCol w="3048000">
                  <a:extLst>
                    <a:ext uri="{9D8B030D-6E8A-4147-A177-3AD203B41FA5}">
                      <a16:colId xmlns="" xmlns:a16="http://schemas.microsoft.com/office/drawing/2014/main" val="3428526627"/>
                    </a:ext>
                  </a:extLst>
                </a:gridCol>
              </a:tblGrid>
              <a:tr h="370840">
                <a:tc>
                  <a:txBody>
                    <a:bodyPr/>
                    <a:lstStyle/>
                    <a:p>
                      <a:r>
                        <a:rPr lang="it-IT" dirty="0"/>
                        <a:t>Pensione anticipata</a:t>
                      </a:r>
                    </a:p>
                  </a:txBody>
                  <a:tcPr/>
                </a:tc>
                <a:tc>
                  <a:txBody>
                    <a:bodyPr/>
                    <a:lstStyle/>
                    <a:p>
                      <a:r>
                        <a:rPr lang="it-IT" dirty="0"/>
                        <a:t>2020</a:t>
                      </a:r>
                    </a:p>
                  </a:txBody>
                  <a:tcPr/>
                </a:tc>
                <a:extLst>
                  <a:ext uri="{0D108BD9-81ED-4DB2-BD59-A6C34878D82A}">
                    <a16:rowId xmlns="" xmlns:a16="http://schemas.microsoft.com/office/drawing/2014/main" val="2883676136"/>
                  </a:ext>
                </a:extLst>
              </a:tr>
              <a:tr h="370840">
                <a:tc>
                  <a:txBody>
                    <a:bodyPr/>
                    <a:lstStyle/>
                    <a:p>
                      <a:r>
                        <a:rPr lang="it-IT" dirty="0"/>
                        <a:t>Pensione mensile </a:t>
                      </a:r>
                      <a:r>
                        <a:rPr lang="it-IT" dirty="0" err="1"/>
                        <a:t>pre</a:t>
                      </a:r>
                      <a:r>
                        <a:rPr lang="it-IT" dirty="0"/>
                        <a:t> c.707</a:t>
                      </a:r>
                    </a:p>
                  </a:txBody>
                  <a:tcPr/>
                </a:tc>
                <a:tc>
                  <a:txBody>
                    <a:bodyPr/>
                    <a:lstStyle/>
                    <a:p>
                      <a:r>
                        <a:rPr lang="it-IT" dirty="0"/>
                        <a:t>20.400 euro lordi per 13</a:t>
                      </a:r>
                    </a:p>
                  </a:txBody>
                  <a:tcPr/>
                </a:tc>
                <a:extLst>
                  <a:ext uri="{0D108BD9-81ED-4DB2-BD59-A6C34878D82A}">
                    <a16:rowId xmlns="" xmlns:a16="http://schemas.microsoft.com/office/drawing/2014/main" val="3151474178"/>
                  </a:ext>
                </a:extLst>
              </a:tr>
              <a:tr h="370840">
                <a:tc>
                  <a:txBody>
                    <a:bodyPr/>
                    <a:lstStyle/>
                    <a:p>
                      <a:r>
                        <a:rPr lang="it-IT" dirty="0"/>
                        <a:t>Pensione mensile </a:t>
                      </a:r>
                      <a:r>
                        <a:rPr lang="it-IT" dirty="0" err="1"/>
                        <a:t>pre</a:t>
                      </a:r>
                      <a:r>
                        <a:rPr lang="it-IT" dirty="0"/>
                        <a:t> c.707</a:t>
                      </a:r>
                    </a:p>
                  </a:txBody>
                  <a:tcPr/>
                </a:tc>
                <a:tc>
                  <a:txBody>
                    <a:bodyPr/>
                    <a:lstStyle/>
                    <a:p>
                      <a:r>
                        <a:rPr lang="it-IT" dirty="0"/>
                        <a:t>16.000 euro lordi per 13</a:t>
                      </a:r>
                    </a:p>
                  </a:txBody>
                  <a:tcPr/>
                </a:tc>
                <a:extLst>
                  <a:ext uri="{0D108BD9-81ED-4DB2-BD59-A6C34878D82A}">
                    <a16:rowId xmlns="" xmlns:a16="http://schemas.microsoft.com/office/drawing/2014/main" val="3412180413"/>
                  </a:ext>
                </a:extLst>
              </a:tr>
            </a:tbl>
          </a:graphicData>
        </a:graphic>
      </p:graphicFrame>
    </p:spTree>
    <p:extLst>
      <p:ext uri="{BB962C8B-B14F-4D97-AF65-F5344CB8AC3E}">
        <p14:creationId xmlns:p14="http://schemas.microsoft.com/office/powerpoint/2010/main" xmlns="" val="4177867750"/>
      </p:ext>
    </p:extLst>
  </p:cSld>
  <p:clrMapOvr>
    <a:masterClrMapping/>
  </p:clrMapOvr>
  <p:transition spd="slow">
    <p:randomBar dir="vert"/>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 xmlns:a16="http://schemas.microsoft.com/office/drawing/2014/main" id="{D5F5BA8E-5CAD-45B1-BF4F-92534BEA0D29}"/>
              </a:ext>
            </a:extLst>
          </p:cNvPr>
          <p:cNvSpPr>
            <a:spLocks noGrp="1"/>
          </p:cNvSpPr>
          <p:nvPr>
            <p:ph type="title"/>
          </p:nvPr>
        </p:nvSpPr>
        <p:spPr/>
        <p:txBody>
          <a:bodyPr/>
          <a:lstStyle/>
          <a:p>
            <a:r>
              <a:rPr lang="it-IT" dirty="0"/>
              <a:t>Gli accessi a pensione ordinari</a:t>
            </a:r>
          </a:p>
        </p:txBody>
      </p:sp>
      <p:sp>
        <p:nvSpPr>
          <p:cNvPr id="3" name="Segnaposto testo 2">
            <a:extLst>
              <a:ext uri="{FF2B5EF4-FFF2-40B4-BE49-F238E27FC236}">
                <a16:creationId xmlns="" xmlns:a16="http://schemas.microsoft.com/office/drawing/2014/main" id="{39D02EC0-5CC9-4955-9A3B-9864A6556BE2}"/>
              </a:ext>
            </a:extLst>
          </p:cNvPr>
          <p:cNvSpPr>
            <a:spLocks noGrp="1"/>
          </p:cNvSpPr>
          <p:nvPr>
            <p:ph type="body" idx="1"/>
          </p:nvPr>
        </p:nvSpPr>
        <p:spPr/>
        <p:txBody>
          <a:bodyPr/>
          <a:lstStyle/>
          <a:p>
            <a:endParaRPr lang="it-IT"/>
          </a:p>
        </p:txBody>
      </p:sp>
    </p:spTree>
    <p:extLst>
      <p:ext uri="{BB962C8B-B14F-4D97-AF65-F5344CB8AC3E}">
        <p14:creationId xmlns:p14="http://schemas.microsoft.com/office/powerpoint/2010/main" xmlns="" val="82365301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olo 1"/>
          <p:cNvSpPr>
            <a:spLocks noGrp="1"/>
          </p:cNvSpPr>
          <p:nvPr>
            <p:ph type="title"/>
          </p:nvPr>
        </p:nvSpPr>
        <p:spPr>
          <a:xfrm>
            <a:off x="1754188" y="260350"/>
            <a:ext cx="8662292" cy="838200"/>
          </a:xfrm>
        </p:spPr>
        <p:style>
          <a:lnRef idx="1">
            <a:schemeClr val="accent1"/>
          </a:lnRef>
          <a:fillRef idx="2">
            <a:schemeClr val="accent1"/>
          </a:fillRef>
          <a:effectRef idx="1">
            <a:schemeClr val="accent1"/>
          </a:effectRef>
          <a:fontRef idx="minor">
            <a:schemeClr val="dk1"/>
          </a:fontRef>
        </p:style>
        <p:txBody>
          <a:bodyPr>
            <a:normAutofit fontScale="90000"/>
          </a:bodyPr>
          <a:lstStyle/>
          <a:p>
            <a:r>
              <a:rPr lang="it-IT" altLang="it-IT" sz="3600" b="1" i="1" dirty="0">
                <a:solidFill>
                  <a:srgbClr val="1B3686"/>
                </a:solidFill>
                <a:latin typeface="Comic Sans MS" pitchFamily="66" charset="0"/>
              </a:rPr>
              <a:t>Decreto legislativo  n. 503/1992 </a:t>
            </a:r>
            <a:endParaRPr lang="it-IT" altLang="it-IT" sz="3600" i="1" dirty="0">
              <a:solidFill>
                <a:srgbClr val="1B3686"/>
              </a:solidFill>
              <a:latin typeface="Comic Sans MS" pitchFamily="66" charset="0"/>
            </a:endParaRPr>
          </a:p>
        </p:txBody>
      </p:sp>
      <p:sp>
        <p:nvSpPr>
          <p:cNvPr id="3" name="Segnaposto contenuto 2"/>
          <p:cNvSpPr>
            <a:spLocks noGrp="1"/>
          </p:cNvSpPr>
          <p:nvPr>
            <p:ph idx="1"/>
          </p:nvPr>
        </p:nvSpPr>
        <p:spPr>
          <a:xfrm>
            <a:off x="1754188" y="1484313"/>
            <a:ext cx="8662292" cy="4752999"/>
          </a:xfrm>
        </p:spPr>
        <p:txBody>
          <a:bodyPr>
            <a:normAutofit fontScale="77500" lnSpcReduction="20000"/>
          </a:bodyPr>
          <a:lstStyle/>
          <a:p>
            <a:pPr algn="ctr">
              <a:buFont typeface="Arial" pitchFamily="34" charset="0"/>
              <a:buNone/>
              <a:defRPr/>
            </a:pPr>
            <a:r>
              <a:rPr lang="it-IT" u="sng" dirty="0">
                <a:solidFill>
                  <a:srgbClr val="002060"/>
                </a:solidFill>
                <a:latin typeface="Comic Sans MS" panose="030F0702030302020204" pitchFamily="66" charset="0"/>
              </a:rPr>
              <a:t>3 interventi prioritari: </a:t>
            </a:r>
          </a:p>
          <a:p>
            <a:pPr>
              <a:lnSpc>
                <a:spcPct val="120000"/>
              </a:lnSpc>
              <a:defRPr/>
            </a:pPr>
            <a:r>
              <a:rPr lang="it-IT" sz="3100" dirty="0">
                <a:solidFill>
                  <a:srgbClr val="FF0000"/>
                </a:solidFill>
                <a:latin typeface="Comic Sans MS" panose="030F0702030302020204" pitchFamily="66" charset="0"/>
              </a:rPr>
              <a:t>Allungamento dell’età pensionabile </a:t>
            </a:r>
            <a:r>
              <a:rPr lang="it-IT" sz="3100" dirty="0">
                <a:solidFill>
                  <a:srgbClr val="002060"/>
                </a:solidFill>
                <a:latin typeface="Comic Sans MS" panose="030F0702030302020204" pitchFamily="66" charset="0"/>
              </a:rPr>
              <a:t>dei lavoratori dipendenti </a:t>
            </a:r>
          </a:p>
          <a:p>
            <a:pPr>
              <a:lnSpc>
                <a:spcPct val="120000"/>
              </a:lnSpc>
              <a:buFont typeface="Arial" pitchFamily="34" charset="0"/>
              <a:buNone/>
              <a:defRPr/>
            </a:pPr>
            <a:r>
              <a:rPr lang="it-IT" sz="3100" dirty="0">
                <a:solidFill>
                  <a:srgbClr val="002060"/>
                </a:solidFill>
                <a:latin typeface="Comic Sans MS" panose="030F0702030302020204" pitchFamily="66" charset="0"/>
              </a:rPr>
              <a:t>    - da 60 a </a:t>
            </a:r>
            <a:r>
              <a:rPr lang="it-IT" sz="3100" dirty="0">
                <a:solidFill>
                  <a:srgbClr val="FF0000"/>
                </a:solidFill>
                <a:latin typeface="Comic Sans MS" panose="030F0702030302020204" pitchFamily="66" charset="0"/>
              </a:rPr>
              <a:t>65 anni </a:t>
            </a:r>
            <a:r>
              <a:rPr lang="it-IT" sz="3100" dirty="0">
                <a:solidFill>
                  <a:srgbClr val="002060"/>
                </a:solidFill>
                <a:latin typeface="Comic Sans MS" panose="030F0702030302020204" pitchFamily="66" charset="0"/>
              </a:rPr>
              <a:t>per gli </a:t>
            </a:r>
            <a:r>
              <a:rPr lang="it-IT" sz="3100" dirty="0">
                <a:solidFill>
                  <a:srgbClr val="FF0000"/>
                </a:solidFill>
                <a:latin typeface="Comic Sans MS" panose="030F0702030302020204" pitchFamily="66" charset="0"/>
              </a:rPr>
              <a:t>uomini </a:t>
            </a:r>
          </a:p>
          <a:p>
            <a:pPr>
              <a:lnSpc>
                <a:spcPct val="120000"/>
              </a:lnSpc>
              <a:buFont typeface="Arial" pitchFamily="34" charset="0"/>
              <a:buNone/>
              <a:defRPr/>
            </a:pPr>
            <a:r>
              <a:rPr lang="it-IT" sz="3100" dirty="0">
                <a:latin typeface="Comic Sans MS" panose="030F0702030302020204" pitchFamily="66" charset="0"/>
              </a:rPr>
              <a:t>    </a:t>
            </a:r>
            <a:r>
              <a:rPr lang="it-IT" sz="3100" dirty="0">
                <a:solidFill>
                  <a:srgbClr val="002060"/>
                </a:solidFill>
                <a:latin typeface="Comic Sans MS" panose="030F0702030302020204" pitchFamily="66" charset="0"/>
              </a:rPr>
              <a:t>- da 55 a </a:t>
            </a:r>
            <a:r>
              <a:rPr lang="it-IT" sz="3100" dirty="0">
                <a:solidFill>
                  <a:srgbClr val="FF0000"/>
                </a:solidFill>
                <a:latin typeface="Comic Sans MS" panose="030F0702030302020204" pitchFamily="66" charset="0"/>
              </a:rPr>
              <a:t>60 anni</a:t>
            </a:r>
            <a:r>
              <a:rPr lang="it-IT" sz="3100" dirty="0">
                <a:latin typeface="Comic Sans MS" panose="030F0702030302020204" pitchFamily="66" charset="0"/>
              </a:rPr>
              <a:t> </a:t>
            </a:r>
            <a:r>
              <a:rPr lang="it-IT" sz="3100" dirty="0">
                <a:solidFill>
                  <a:srgbClr val="002060"/>
                </a:solidFill>
                <a:latin typeface="Comic Sans MS" panose="030F0702030302020204" pitchFamily="66" charset="0"/>
              </a:rPr>
              <a:t>per le </a:t>
            </a:r>
            <a:r>
              <a:rPr lang="it-IT" sz="3100" dirty="0">
                <a:solidFill>
                  <a:srgbClr val="FF0000"/>
                </a:solidFill>
                <a:latin typeface="Comic Sans MS" panose="030F0702030302020204" pitchFamily="66" charset="0"/>
              </a:rPr>
              <a:t>donne</a:t>
            </a:r>
            <a:r>
              <a:rPr lang="it-IT" sz="3100" dirty="0">
                <a:latin typeface="Comic Sans MS" panose="030F0702030302020204" pitchFamily="66" charset="0"/>
              </a:rPr>
              <a:t>; </a:t>
            </a:r>
          </a:p>
          <a:p>
            <a:pPr>
              <a:lnSpc>
                <a:spcPct val="120000"/>
              </a:lnSpc>
              <a:defRPr/>
            </a:pPr>
            <a:r>
              <a:rPr lang="it-IT" sz="3100" dirty="0">
                <a:solidFill>
                  <a:srgbClr val="002060"/>
                </a:solidFill>
                <a:latin typeface="Comic Sans MS" panose="030F0702030302020204" pitchFamily="66" charset="0"/>
              </a:rPr>
              <a:t>Indicizzazione delle pensioni al costo della vita e non ai salari; </a:t>
            </a:r>
          </a:p>
          <a:p>
            <a:pPr>
              <a:lnSpc>
                <a:spcPct val="120000"/>
              </a:lnSpc>
              <a:defRPr/>
            </a:pPr>
            <a:r>
              <a:rPr lang="it-IT" sz="3100" dirty="0">
                <a:solidFill>
                  <a:srgbClr val="FF0000"/>
                </a:solidFill>
                <a:latin typeface="Comic Sans MS" panose="030F0702030302020204" pitchFamily="66" charset="0"/>
              </a:rPr>
              <a:t>Allungamento del periodo di calcolo della pensione</a:t>
            </a:r>
            <a:r>
              <a:rPr lang="it-IT" sz="3100" dirty="0">
                <a:solidFill>
                  <a:srgbClr val="002060"/>
                </a:solidFill>
                <a:latin typeface="Comic Sans MS" panose="030F0702030302020204" pitchFamily="66" charset="0"/>
              </a:rPr>
              <a:t>, dall’ultima retribuzione, alla </a:t>
            </a:r>
            <a:r>
              <a:rPr lang="it-IT" sz="3100" dirty="0">
                <a:solidFill>
                  <a:srgbClr val="FF0000"/>
                </a:solidFill>
                <a:latin typeface="Comic Sans MS" panose="030F0702030302020204" pitchFamily="66" charset="0"/>
              </a:rPr>
              <a:t>retribuzione media degli ultimi 5 anni, alla media degli ultimi 10 anni dal 1° gennaio 1993. </a:t>
            </a:r>
          </a:p>
          <a:p>
            <a:pPr>
              <a:defRPr/>
            </a:pPr>
            <a:endParaRPr lang="it-IT" dirty="0"/>
          </a:p>
        </p:txBody>
      </p:sp>
    </p:spTree>
    <p:extLst>
      <p:ext uri="{BB962C8B-B14F-4D97-AF65-F5344CB8AC3E}">
        <p14:creationId xmlns:p14="http://schemas.microsoft.com/office/powerpoint/2010/main" xmlns="" val="1538897587"/>
      </p:ext>
    </p:extLst>
  </p:cSld>
  <p:clrMapOvr>
    <a:masterClrMapping/>
  </p:clrMapOvr>
  <p:transition spd="slow">
    <p:randomBar dir="vert"/>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olo 1"/>
          <p:cNvSpPr>
            <a:spLocks noGrp="1"/>
          </p:cNvSpPr>
          <p:nvPr>
            <p:ph type="title"/>
          </p:nvPr>
        </p:nvSpPr>
        <p:spPr>
          <a:xfrm>
            <a:off x="1774826" y="260648"/>
            <a:ext cx="8713787" cy="1008112"/>
          </a:xfrm>
        </p:spPr>
        <p:style>
          <a:lnRef idx="1">
            <a:schemeClr val="accent1"/>
          </a:lnRef>
          <a:fillRef idx="2">
            <a:schemeClr val="accent1"/>
          </a:fillRef>
          <a:effectRef idx="1">
            <a:schemeClr val="accent1"/>
          </a:effectRef>
          <a:fontRef idx="minor">
            <a:schemeClr val="dk1"/>
          </a:fontRef>
        </p:style>
        <p:txBody>
          <a:bodyPr>
            <a:normAutofit fontScale="90000"/>
          </a:bodyPr>
          <a:lstStyle/>
          <a:p>
            <a:r>
              <a:rPr lang="it-IT" altLang="it-IT" sz="2400" b="1" i="1" dirty="0">
                <a:solidFill>
                  <a:srgbClr val="1B3686"/>
                </a:solidFill>
                <a:latin typeface="Comic Sans MS" pitchFamily="66" charset="0"/>
              </a:rPr>
              <a:t>Legge 335/1995: </a:t>
            </a:r>
            <a:br>
              <a:rPr lang="it-IT" altLang="it-IT" sz="2400" b="1" i="1" dirty="0">
                <a:solidFill>
                  <a:srgbClr val="1B3686"/>
                </a:solidFill>
                <a:latin typeface="Comic Sans MS" pitchFamily="66" charset="0"/>
              </a:rPr>
            </a:br>
            <a:r>
              <a:rPr lang="it-IT" altLang="it-IT" sz="2400" b="1" i="1" dirty="0">
                <a:solidFill>
                  <a:srgbClr val="1B3686"/>
                </a:solidFill>
                <a:latin typeface="Comic Sans MS" pitchFamily="66" charset="0"/>
              </a:rPr>
              <a:t>introduce il </a:t>
            </a:r>
            <a:r>
              <a:rPr lang="it-IT" altLang="it-IT" sz="2400" b="1" i="1" u="sng" dirty="0">
                <a:solidFill>
                  <a:srgbClr val="1B3686"/>
                </a:solidFill>
                <a:latin typeface="Comic Sans MS" pitchFamily="66" charset="0"/>
              </a:rPr>
              <a:t>METODO  CONTRIBUTIVO</a:t>
            </a:r>
            <a:endParaRPr lang="it-IT" altLang="it-IT" sz="2400" i="1" u="sng" dirty="0">
              <a:solidFill>
                <a:srgbClr val="1B3686"/>
              </a:solidFill>
              <a:latin typeface="Comic Sans MS" pitchFamily="66" charset="0"/>
            </a:endParaRPr>
          </a:p>
        </p:txBody>
      </p:sp>
      <p:sp>
        <p:nvSpPr>
          <p:cNvPr id="3" name="Segnaposto contenuto 2"/>
          <p:cNvSpPr>
            <a:spLocks noGrp="1"/>
          </p:cNvSpPr>
          <p:nvPr>
            <p:ph idx="1"/>
          </p:nvPr>
        </p:nvSpPr>
        <p:spPr>
          <a:xfrm>
            <a:off x="1524001" y="1124744"/>
            <a:ext cx="9143999" cy="5589240"/>
          </a:xfrm>
        </p:spPr>
        <p:txBody>
          <a:bodyPr>
            <a:normAutofit fontScale="47500" lnSpcReduction="20000"/>
          </a:bodyPr>
          <a:lstStyle/>
          <a:p>
            <a:pPr algn="ctr">
              <a:buFont typeface="Arial" pitchFamily="34" charset="0"/>
              <a:buNone/>
              <a:defRPr/>
            </a:pPr>
            <a:endParaRPr lang="it-IT" sz="3600" i="1" dirty="0">
              <a:solidFill>
                <a:srgbClr val="002060"/>
              </a:solidFill>
            </a:endParaRPr>
          </a:p>
          <a:p>
            <a:pPr algn="ctr">
              <a:buFont typeface="Arial" pitchFamily="34" charset="0"/>
              <a:buNone/>
              <a:defRPr/>
            </a:pPr>
            <a:r>
              <a:rPr lang="it-IT" sz="5900" b="1" i="1" u="sng" dirty="0">
                <a:solidFill>
                  <a:srgbClr val="FF0000"/>
                </a:solidFill>
                <a:latin typeface="Comic Sans MS" panose="030F0702030302020204" pitchFamily="66" charset="0"/>
              </a:rPr>
              <a:t>Passaggio graduale</a:t>
            </a:r>
            <a:r>
              <a:rPr lang="it-IT" sz="5900" b="1" i="1" dirty="0">
                <a:solidFill>
                  <a:srgbClr val="FF0000"/>
                </a:solidFill>
                <a:latin typeface="Comic Sans MS" panose="030F0702030302020204" pitchFamily="66" charset="0"/>
              </a:rPr>
              <a:t> </a:t>
            </a:r>
            <a:r>
              <a:rPr lang="it-IT" sz="3800" i="1" dirty="0">
                <a:solidFill>
                  <a:srgbClr val="FF0000"/>
                </a:solidFill>
                <a:latin typeface="Comic Sans MS" panose="030F0702030302020204" pitchFamily="66" charset="0"/>
              </a:rPr>
              <a:t>dal sistema retributivo a quello contributivo.</a:t>
            </a:r>
          </a:p>
          <a:p>
            <a:pPr algn="just">
              <a:buFont typeface="Arial" pitchFamily="34" charset="0"/>
              <a:buNone/>
              <a:defRPr/>
            </a:pPr>
            <a:r>
              <a:rPr lang="it-IT" sz="3400" dirty="0">
                <a:solidFill>
                  <a:srgbClr val="002060"/>
                </a:solidFill>
                <a:latin typeface="Comic Sans MS" panose="030F0702030302020204" pitchFamily="66" charset="0"/>
              </a:rPr>
              <a:t> </a:t>
            </a:r>
          </a:p>
          <a:p>
            <a:pPr algn="just">
              <a:buFont typeface="Arial" pitchFamily="34" charset="0"/>
              <a:buNone/>
              <a:defRPr/>
            </a:pPr>
            <a:r>
              <a:rPr lang="it-IT" sz="3800" dirty="0">
                <a:solidFill>
                  <a:srgbClr val="002060"/>
                </a:solidFill>
                <a:latin typeface="Comic Sans MS" panose="030F0702030302020204" pitchFamily="66" charset="0"/>
              </a:rPr>
              <a:t>Il </a:t>
            </a:r>
            <a:r>
              <a:rPr lang="it-IT" sz="3800" b="1" dirty="0">
                <a:solidFill>
                  <a:srgbClr val="002060"/>
                </a:solidFill>
                <a:latin typeface="Comic Sans MS" panose="030F0702030302020204" pitchFamily="66" charset="0"/>
              </a:rPr>
              <a:t>sistema di calcolo </a:t>
            </a:r>
            <a:r>
              <a:rPr lang="it-IT" sz="3800" dirty="0">
                <a:solidFill>
                  <a:srgbClr val="002060"/>
                </a:solidFill>
                <a:latin typeface="Comic Sans MS" panose="030F0702030302020204" pitchFamily="66" charset="0"/>
              </a:rPr>
              <a:t>da utilizzare </a:t>
            </a:r>
            <a:r>
              <a:rPr lang="it-IT" sz="3800" b="1" dirty="0">
                <a:solidFill>
                  <a:srgbClr val="002060"/>
                </a:solidFill>
                <a:latin typeface="Comic Sans MS" panose="030F0702030302020204" pitchFamily="66" charset="0"/>
              </a:rPr>
              <a:t>si differenzia</a:t>
            </a:r>
            <a:r>
              <a:rPr lang="it-IT" sz="3800" dirty="0">
                <a:solidFill>
                  <a:srgbClr val="002060"/>
                </a:solidFill>
                <a:latin typeface="Comic Sans MS" panose="030F0702030302020204" pitchFamily="66" charset="0"/>
              </a:rPr>
              <a:t> a </a:t>
            </a:r>
            <a:r>
              <a:rPr lang="it-IT" sz="3800" u="sng" dirty="0">
                <a:solidFill>
                  <a:srgbClr val="FF0000"/>
                </a:solidFill>
                <a:latin typeface="Comic Sans MS" panose="030F0702030302020204" pitchFamily="66" charset="0"/>
              </a:rPr>
              <a:t>seconda dell'anzianità maturata</a:t>
            </a:r>
            <a:r>
              <a:rPr lang="it-IT" sz="3800" u="sng" dirty="0">
                <a:solidFill>
                  <a:srgbClr val="002060"/>
                </a:solidFill>
                <a:latin typeface="Comic Sans MS" panose="030F0702030302020204" pitchFamily="66" charset="0"/>
              </a:rPr>
              <a:t> </a:t>
            </a:r>
            <a:r>
              <a:rPr lang="it-IT" sz="3800" u="sng" dirty="0">
                <a:solidFill>
                  <a:srgbClr val="FF0000"/>
                </a:solidFill>
                <a:latin typeface="Comic Sans MS" panose="030F0702030302020204" pitchFamily="66" charset="0"/>
              </a:rPr>
              <a:t>alla data del 31 dicembre 1995: </a:t>
            </a:r>
            <a:endParaRPr lang="it-IT" sz="3800" u="sng" dirty="0">
              <a:latin typeface="Comic Sans MS" panose="030F0702030302020204" pitchFamily="66" charset="0"/>
            </a:endParaRPr>
          </a:p>
          <a:p>
            <a:pPr algn="ctr">
              <a:buFont typeface="Arial" pitchFamily="34" charset="0"/>
              <a:buNone/>
              <a:defRPr/>
            </a:pPr>
            <a:r>
              <a:rPr lang="it-IT" sz="3800" b="1" i="1" u="sng" dirty="0">
                <a:latin typeface="Comic Sans MS" panose="030F0702030302020204" pitchFamily="66" charset="0"/>
              </a:rPr>
              <a:t>3 IPOTESI</a:t>
            </a:r>
          </a:p>
          <a:p>
            <a:pPr>
              <a:buFont typeface="Arial" pitchFamily="34" charset="0"/>
              <a:buNone/>
              <a:defRPr/>
            </a:pPr>
            <a:r>
              <a:rPr lang="it-IT" sz="3800" b="1" dirty="0">
                <a:latin typeface="Comic Sans MS" panose="030F0702030302020204" pitchFamily="66" charset="0"/>
              </a:rPr>
              <a:t>A) </a:t>
            </a:r>
            <a:r>
              <a:rPr lang="it-IT" sz="3800" dirty="0">
                <a:solidFill>
                  <a:srgbClr val="002060"/>
                </a:solidFill>
                <a:latin typeface="Comic Sans MS" panose="030F0702030302020204" pitchFamily="66" charset="0"/>
              </a:rPr>
              <a:t>lavoratori che possono contare su </a:t>
            </a:r>
            <a:r>
              <a:rPr lang="it-IT" sz="3800" b="1" dirty="0">
                <a:solidFill>
                  <a:srgbClr val="FF0000"/>
                </a:solidFill>
                <a:latin typeface="Comic Sans MS" panose="030F0702030302020204" pitchFamily="66" charset="0"/>
              </a:rPr>
              <a:t>almeno 18 anni di contributi al 31/12/1995 si mantiene </a:t>
            </a:r>
            <a:r>
              <a:rPr lang="it-IT" sz="3800" b="1" dirty="0">
                <a:latin typeface="Comic Sans MS" panose="030F0702030302020204" pitchFamily="66" charset="0"/>
              </a:rPr>
              <a:t>il </a:t>
            </a:r>
            <a:r>
              <a:rPr lang="it-IT" sz="3800" b="1" dirty="0">
                <a:solidFill>
                  <a:srgbClr val="FF0000"/>
                </a:solidFill>
                <a:latin typeface="Comic Sans MS" panose="030F0702030302020204" pitchFamily="66" charset="0"/>
              </a:rPr>
              <a:t>sistema retributivo </a:t>
            </a:r>
            <a:r>
              <a:rPr lang="it-IT" sz="3800" dirty="0">
                <a:solidFill>
                  <a:srgbClr val="002060"/>
                </a:solidFill>
                <a:latin typeface="Comic Sans MS" panose="030F0702030302020204" pitchFamily="66" charset="0"/>
              </a:rPr>
              <a:t>(2% dello stipendio per ogni anno di lavoro; pensione all’80% dello stipendio con 40 anni di contributi) </a:t>
            </a:r>
          </a:p>
          <a:p>
            <a:pPr marL="596646" indent="-514350" algn="just">
              <a:buNone/>
              <a:defRPr/>
            </a:pPr>
            <a:endParaRPr lang="it-IT" sz="3800" dirty="0">
              <a:solidFill>
                <a:srgbClr val="002060"/>
              </a:solidFill>
              <a:latin typeface="Comic Sans MS" panose="030F0702030302020204" pitchFamily="66" charset="0"/>
            </a:endParaRPr>
          </a:p>
          <a:p>
            <a:pPr algn="just">
              <a:buFont typeface="Arial" pitchFamily="34" charset="0"/>
              <a:buNone/>
              <a:defRPr/>
            </a:pPr>
            <a:r>
              <a:rPr lang="it-IT" sz="3800" b="1" dirty="0">
                <a:latin typeface="Comic Sans MS" panose="030F0702030302020204" pitchFamily="66" charset="0"/>
              </a:rPr>
              <a:t>B) </a:t>
            </a:r>
            <a:r>
              <a:rPr lang="it-IT" sz="3800" dirty="0">
                <a:solidFill>
                  <a:srgbClr val="002060"/>
                </a:solidFill>
                <a:latin typeface="Comic Sans MS" panose="030F0702030302020204" pitchFamily="66" charset="0"/>
              </a:rPr>
              <a:t>coloro che </a:t>
            </a:r>
            <a:r>
              <a:rPr lang="it-IT" sz="3800" b="1" dirty="0">
                <a:solidFill>
                  <a:srgbClr val="FF0000"/>
                </a:solidFill>
                <a:latin typeface="Comic Sans MS" panose="030F0702030302020204" pitchFamily="66" charset="0"/>
              </a:rPr>
              <a:t>vantano meno di 18 anni di contributi al 31/12/1995 sistema MISTO contributivo,</a:t>
            </a:r>
            <a:r>
              <a:rPr lang="it-IT" sz="3800" dirty="0">
                <a:solidFill>
                  <a:srgbClr val="002060"/>
                </a:solidFill>
                <a:latin typeface="Comic Sans MS" panose="030F0702030302020204" pitchFamily="66" charset="0"/>
              </a:rPr>
              <a:t> accreditando contributi figurativi (33% della retribuzione annua); si capitalizzano tali quote rivalutate in base al tasso di crescita medio del Pil nominale. Si ottiene un montante contributivo individuale, trasformato in rendita pensionistica annua moltiplicando per un coefficiente di trasformazione attuariale (da rivedere ogni 10 anni) </a:t>
            </a:r>
          </a:p>
          <a:p>
            <a:pPr algn="just">
              <a:buFont typeface="Arial" pitchFamily="34" charset="0"/>
              <a:buNone/>
              <a:defRPr/>
            </a:pPr>
            <a:endParaRPr lang="it-IT" sz="3800" dirty="0">
              <a:solidFill>
                <a:srgbClr val="002060"/>
              </a:solidFill>
              <a:latin typeface="Comic Sans MS" panose="030F0702030302020204" pitchFamily="66" charset="0"/>
            </a:endParaRPr>
          </a:p>
          <a:p>
            <a:pPr algn="just">
              <a:buFont typeface="Arial" pitchFamily="34" charset="0"/>
              <a:buNone/>
              <a:defRPr/>
            </a:pPr>
            <a:r>
              <a:rPr lang="it-IT" sz="3800" b="1" dirty="0">
                <a:latin typeface="Comic Sans MS" panose="030F0702030302020204" pitchFamily="66" charset="0"/>
              </a:rPr>
              <a:t>C) </a:t>
            </a:r>
            <a:r>
              <a:rPr lang="it-IT" sz="3800" dirty="0">
                <a:solidFill>
                  <a:srgbClr val="002060"/>
                </a:solidFill>
                <a:latin typeface="Comic Sans MS" panose="030F0702030302020204" pitchFamily="66" charset="0"/>
              </a:rPr>
              <a:t>lavoratori</a:t>
            </a:r>
            <a:r>
              <a:rPr lang="it-IT" sz="3800" b="1" dirty="0">
                <a:solidFill>
                  <a:srgbClr val="FF0000"/>
                </a:solidFill>
                <a:latin typeface="Comic Sans MS" panose="030F0702030302020204" pitchFamily="66" charset="0"/>
              </a:rPr>
              <a:t> assunti dopo il 31/12/1995 si applica il sistema contributivo pieno con massimale contributivo crescente (100.324 euro)</a:t>
            </a:r>
            <a:r>
              <a:rPr lang="it-IT" sz="3800" dirty="0">
                <a:solidFill>
                  <a:srgbClr val="FF0000"/>
                </a:solidFill>
                <a:latin typeface="Comic Sans MS" panose="030F0702030302020204" pitchFamily="66" charset="0"/>
              </a:rPr>
              <a:t>. </a:t>
            </a:r>
          </a:p>
          <a:p>
            <a:pPr>
              <a:buFont typeface="Arial" pitchFamily="34" charset="0"/>
              <a:buNone/>
              <a:defRPr/>
            </a:pPr>
            <a:endParaRPr lang="it-IT" sz="3800" dirty="0">
              <a:solidFill>
                <a:srgbClr val="002060"/>
              </a:solidFill>
            </a:endParaRPr>
          </a:p>
        </p:txBody>
      </p:sp>
    </p:spTree>
    <p:extLst>
      <p:ext uri="{BB962C8B-B14F-4D97-AF65-F5344CB8AC3E}">
        <p14:creationId xmlns:p14="http://schemas.microsoft.com/office/powerpoint/2010/main" xmlns="" val="2106183888"/>
      </p:ext>
    </p:extLst>
  </p:cSld>
  <p:clrMapOvr>
    <a:masterClrMapping/>
  </p:clrMapOvr>
  <p:transition spd="slow">
    <p:randomBar dir="vert"/>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847850" y="260350"/>
            <a:ext cx="8496300" cy="1143000"/>
          </a:xfrm>
        </p:spPr>
        <p:style>
          <a:lnRef idx="1">
            <a:schemeClr val="accent1"/>
          </a:lnRef>
          <a:fillRef idx="2">
            <a:schemeClr val="accent1"/>
          </a:fillRef>
          <a:effectRef idx="1">
            <a:schemeClr val="accent1"/>
          </a:effectRef>
          <a:fontRef idx="minor">
            <a:schemeClr val="dk1"/>
          </a:fontRef>
        </p:style>
        <p:txBody>
          <a:bodyPr>
            <a:noAutofit/>
          </a:bodyPr>
          <a:lstStyle/>
          <a:p>
            <a:pPr>
              <a:defRPr/>
            </a:pPr>
            <a:r>
              <a:rPr lang="it-IT" sz="3600" b="1" i="1" dirty="0">
                <a:solidFill>
                  <a:srgbClr val="1B3686"/>
                </a:solidFill>
                <a:latin typeface="Comic Sans MS" pitchFamily="66" charset="0"/>
              </a:rPr>
              <a:t>Legge 243/2004:</a:t>
            </a:r>
            <a:br>
              <a:rPr lang="it-IT" sz="3600" b="1" i="1" dirty="0">
                <a:solidFill>
                  <a:srgbClr val="1B3686"/>
                </a:solidFill>
                <a:latin typeface="Comic Sans MS" pitchFamily="66" charset="0"/>
              </a:rPr>
            </a:br>
            <a:endParaRPr lang="it-IT" sz="3600" dirty="0">
              <a:solidFill>
                <a:srgbClr val="1B3686"/>
              </a:solidFill>
              <a:latin typeface="Comic Sans MS" pitchFamily="66" charset="0"/>
            </a:endParaRPr>
          </a:p>
        </p:txBody>
      </p:sp>
      <p:sp>
        <p:nvSpPr>
          <p:cNvPr id="19459" name="CasellaDiTesto 3"/>
          <p:cNvSpPr txBox="1">
            <a:spLocks noChangeArrowheads="1"/>
          </p:cNvSpPr>
          <p:nvPr/>
        </p:nvSpPr>
        <p:spPr bwMode="auto">
          <a:xfrm>
            <a:off x="1847850" y="1443038"/>
            <a:ext cx="8280400" cy="3908762"/>
          </a:xfrm>
          <a:prstGeom prst="rect">
            <a:avLst/>
          </a:prstGeom>
          <a:noFill/>
          <a:ln w="9525">
            <a:noFill/>
            <a:miter lim="800000"/>
            <a:headEnd/>
            <a:tailEnd/>
          </a:ln>
        </p:spPr>
        <p:txBody>
          <a:bodyPr>
            <a:spAutoFit/>
          </a:bodyPr>
          <a:lstStyle/>
          <a:p>
            <a:pPr algn="ctr"/>
            <a:r>
              <a:rPr lang="it-IT" altLang="it-IT" sz="2000" dirty="0">
                <a:solidFill>
                  <a:srgbClr val="002060"/>
                </a:solidFill>
                <a:latin typeface="Comic Sans MS" pitchFamily="66" charset="0"/>
                <a:ea typeface="Gill Sans Light"/>
                <a:cs typeface="Gill Sans Light"/>
              </a:rPr>
              <a:t>La legge delega 243/04, </a:t>
            </a:r>
          </a:p>
          <a:p>
            <a:pPr algn="ctr"/>
            <a:r>
              <a:rPr lang="it-IT" altLang="it-IT" sz="2000" dirty="0">
                <a:solidFill>
                  <a:srgbClr val="002060"/>
                </a:solidFill>
                <a:latin typeface="Comic Sans MS" pitchFamily="66" charset="0"/>
                <a:ea typeface="Gill Sans Light"/>
                <a:cs typeface="Gill Sans Light"/>
              </a:rPr>
              <a:t>lascia </a:t>
            </a:r>
            <a:r>
              <a:rPr lang="it-IT" altLang="it-IT" sz="2000" dirty="0">
                <a:solidFill>
                  <a:srgbClr val="FF0000"/>
                </a:solidFill>
                <a:latin typeface="Comic Sans MS" pitchFamily="66" charset="0"/>
                <a:ea typeface="Gill Sans Light"/>
                <a:cs typeface="Gill Sans Light"/>
              </a:rPr>
              <a:t>invariato il requisito contributivo di 35 anni.</a:t>
            </a:r>
            <a:endParaRPr lang="it-IT" altLang="it-IT" sz="2000" dirty="0">
              <a:solidFill>
                <a:srgbClr val="002060"/>
              </a:solidFill>
              <a:latin typeface="Comic Sans MS" pitchFamily="66" charset="0"/>
              <a:ea typeface="Gill Sans Light"/>
              <a:cs typeface="Gill Sans Light"/>
            </a:endParaRPr>
          </a:p>
          <a:p>
            <a:r>
              <a:rPr lang="it-IT" altLang="it-IT" sz="2000" b="1" dirty="0">
                <a:solidFill>
                  <a:srgbClr val="002060"/>
                </a:solidFill>
                <a:latin typeface="Comic Sans MS" pitchFamily="66" charset="0"/>
                <a:ea typeface="Gill Sans Light"/>
                <a:cs typeface="Gill Sans Light"/>
              </a:rPr>
              <a:t>MODIFICA:</a:t>
            </a:r>
            <a:r>
              <a:rPr lang="it-IT" altLang="it-IT" sz="2000" dirty="0">
                <a:solidFill>
                  <a:srgbClr val="002060"/>
                </a:solidFill>
                <a:latin typeface="Comic Sans MS" pitchFamily="66" charset="0"/>
                <a:ea typeface="Gill Sans Light"/>
                <a:cs typeface="Gill Sans Light"/>
              </a:rPr>
              <a:t>  l’età minima per accedere alla pensione di anzianità:</a:t>
            </a:r>
          </a:p>
          <a:p>
            <a:pPr>
              <a:buFont typeface="Arial" pitchFamily="34" charset="0"/>
              <a:buChar char="•"/>
            </a:pPr>
            <a:r>
              <a:rPr lang="it-IT" altLang="it-IT" sz="2000" dirty="0">
                <a:solidFill>
                  <a:srgbClr val="002060"/>
                </a:solidFill>
                <a:latin typeface="Comic Sans MS" pitchFamily="66" charset="0"/>
                <a:ea typeface="Gill Sans Light"/>
                <a:cs typeface="Gill Sans Light"/>
              </a:rPr>
              <a:t> da 57 a </a:t>
            </a:r>
            <a:r>
              <a:rPr lang="it-IT" altLang="it-IT" sz="2000" dirty="0">
                <a:solidFill>
                  <a:srgbClr val="FF0000"/>
                </a:solidFill>
                <a:latin typeface="Comic Sans MS" pitchFamily="66" charset="0"/>
                <a:ea typeface="Gill Sans Light"/>
                <a:cs typeface="Gill Sans Light"/>
              </a:rPr>
              <a:t>60 anni  di età dal 2008</a:t>
            </a:r>
          </a:p>
          <a:p>
            <a:pPr>
              <a:buFont typeface="Arial" pitchFamily="34" charset="0"/>
              <a:buChar char="•"/>
            </a:pPr>
            <a:r>
              <a:rPr lang="it-IT" altLang="it-IT" sz="2000" dirty="0">
                <a:solidFill>
                  <a:srgbClr val="FF0000"/>
                </a:solidFill>
                <a:latin typeface="Comic Sans MS" pitchFamily="66" charset="0"/>
                <a:ea typeface="Gill Sans Light"/>
                <a:cs typeface="Gill Sans Light"/>
              </a:rPr>
              <a:t>61 anni di età  dal 2010 </a:t>
            </a:r>
          </a:p>
          <a:p>
            <a:pPr>
              <a:buFont typeface="Arial" pitchFamily="34" charset="0"/>
              <a:buChar char="•"/>
            </a:pPr>
            <a:r>
              <a:rPr lang="it-IT" altLang="it-IT" sz="2000" dirty="0">
                <a:solidFill>
                  <a:srgbClr val="FF0000"/>
                </a:solidFill>
                <a:latin typeface="Comic Sans MS" pitchFamily="66" charset="0"/>
                <a:ea typeface="Gill Sans Light"/>
                <a:cs typeface="Gill Sans Light"/>
              </a:rPr>
              <a:t> 62 anni di età  dal 2014</a:t>
            </a:r>
            <a:endParaRPr lang="it-IT" altLang="it-IT" sz="2000" dirty="0">
              <a:solidFill>
                <a:srgbClr val="002060"/>
              </a:solidFill>
              <a:latin typeface="Comic Sans MS" pitchFamily="66" charset="0"/>
              <a:ea typeface="Gill Sans Light"/>
              <a:cs typeface="Gill Sans Light"/>
            </a:endParaRPr>
          </a:p>
          <a:p>
            <a:endParaRPr lang="it-IT" altLang="it-IT" sz="2000" b="1" dirty="0">
              <a:solidFill>
                <a:srgbClr val="FF0000"/>
              </a:solidFill>
              <a:latin typeface="Comic Sans MS" pitchFamily="66" charset="0"/>
              <a:ea typeface="Gill Sans Light"/>
              <a:cs typeface="Gill Sans Light"/>
            </a:endParaRPr>
          </a:p>
          <a:p>
            <a:pPr algn="ctr"/>
            <a:endParaRPr lang="it-IT" altLang="it-IT" sz="2000" b="1" dirty="0">
              <a:solidFill>
                <a:srgbClr val="FF0000"/>
              </a:solidFill>
              <a:latin typeface="Comic Sans MS" pitchFamily="66" charset="0"/>
              <a:ea typeface="Gill Sans Light"/>
              <a:cs typeface="Gill Sans Light"/>
            </a:endParaRPr>
          </a:p>
          <a:p>
            <a:pPr algn="ctr"/>
            <a:r>
              <a:rPr lang="it-IT" altLang="it-IT" sz="2000" b="1" dirty="0">
                <a:solidFill>
                  <a:srgbClr val="FF0000"/>
                </a:solidFill>
                <a:latin typeface="Comic Sans MS" pitchFamily="66" charset="0"/>
                <a:ea typeface="Gill Sans Light"/>
                <a:cs typeface="Gill Sans Light"/>
              </a:rPr>
              <a:t>Invariati </a:t>
            </a:r>
            <a:r>
              <a:rPr lang="it-IT" altLang="it-IT" sz="2000" dirty="0">
                <a:solidFill>
                  <a:srgbClr val="002060"/>
                </a:solidFill>
                <a:latin typeface="Comic Sans MS" pitchFamily="66" charset="0"/>
                <a:ea typeface="Gill Sans Light"/>
                <a:cs typeface="Gill Sans Light"/>
              </a:rPr>
              <a:t>rispetto a quanto già stabilito dalla riforma Dini, </a:t>
            </a:r>
          </a:p>
          <a:p>
            <a:pPr algn="ctr"/>
            <a:r>
              <a:rPr lang="it-IT" altLang="it-IT" sz="2000" dirty="0">
                <a:solidFill>
                  <a:srgbClr val="002060"/>
                </a:solidFill>
                <a:latin typeface="Comic Sans MS" pitchFamily="66" charset="0"/>
                <a:ea typeface="Gill Sans Light"/>
                <a:cs typeface="Gill Sans Light"/>
              </a:rPr>
              <a:t>invece, rimanevano </a:t>
            </a:r>
            <a:r>
              <a:rPr lang="it-IT" altLang="it-IT" sz="2000" b="1" dirty="0">
                <a:solidFill>
                  <a:srgbClr val="FF0000"/>
                </a:solidFill>
                <a:latin typeface="Comic Sans MS" pitchFamily="66" charset="0"/>
                <a:ea typeface="Gill Sans Light"/>
                <a:cs typeface="Gill Sans Light"/>
              </a:rPr>
              <a:t>i parametri per l'accesso al pensionamento indipendentemente dall’età anagrafica, </a:t>
            </a:r>
          </a:p>
          <a:p>
            <a:pPr algn="ctr"/>
            <a:r>
              <a:rPr lang="it-IT" altLang="it-IT" sz="2000" b="1" dirty="0">
                <a:solidFill>
                  <a:srgbClr val="FF0000"/>
                </a:solidFill>
                <a:latin typeface="Comic Sans MS" pitchFamily="66" charset="0"/>
                <a:ea typeface="Gill Sans Light"/>
                <a:cs typeface="Gill Sans Light"/>
              </a:rPr>
              <a:t>ossia </a:t>
            </a:r>
            <a:r>
              <a:rPr lang="it-IT" altLang="it-IT" sz="2800" b="1" dirty="0">
                <a:solidFill>
                  <a:srgbClr val="FF0000"/>
                </a:solidFill>
                <a:latin typeface="Comic Sans MS" pitchFamily="66" charset="0"/>
                <a:ea typeface="Gill Sans Light"/>
                <a:cs typeface="Gill Sans Light"/>
              </a:rPr>
              <a:t>40 anni di contribuzione</a:t>
            </a:r>
            <a:r>
              <a:rPr lang="it-IT" altLang="it-IT" sz="2800" b="1" dirty="0">
                <a:solidFill>
                  <a:srgbClr val="FF0000"/>
                </a:solidFill>
                <a:ea typeface="Gill Sans Light"/>
                <a:cs typeface="Gill Sans Light"/>
              </a:rPr>
              <a:t>.</a:t>
            </a:r>
          </a:p>
        </p:txBody>
      </p:sp>
      <p:sp>
        <p:nvSpPr>
          <p:cNvPr id="19460" name="Rettangolo 5"/>
          <p:cNvSpPr>
            <a:spLocks noChangeArrowheads="1"/>
          </p:cNvSpPr>
          <p:nvPr/>
        </p:nvSpPr>
        <p:spPr bwMode="auto">
          <a:xfrm>
            <a:off x="1847850" y="5300664"/>
            <a:ext cx="8496300" cy="923925"/>
          </a:xfrm>
          <a:prstGeom prst="rect">
            <a:avLst/>
          </a:prstGeom>
          <a:noFill/>
          <a:ln w="9525">
            <a:noFill/>
            <a:miter lim="800000"/>
            <a:headEnd/>
            <a:tailEnd/>
          </a:ln>
        </p:spPr>
        <p:txBody>
          <a:bodyPr>
            <a:spAutoFit/>
          </a:bodyPr>
          <a:lstStyle/>
          <a:p>
            <a:pPr algn="ctr"/>
            <a:r>
              <a:rPr lang="it-IT" altLang="it-IT">
                <a:solidFill>
                  <a:srgbClr val="1B3686"/>
                </a:solidFill>
                <a:latin typeface="Comic Sans MS" pitchFamily="66" charset="0"/>
                <a:ea typeface="Gill Sans Light"/>
                <a:cs typeface="Gill Sans Light"/>
              </a:rPr>
              <a:t>dal 2008 aumento età anagrafica pensioni di anzianità e vecchiaia nel sistema contributivo, il cosiddetto "scalone". </a:t>
            </a:r>
            <a:br>
              <a:rPr lang="it-IT" altLang="it-IT">
                <a:solidFill>
                  <a:srgbClr val="1B3686"/>
                </a:solidFill>
                <a:latin typeface="Comic Sans MS" pitchFamily="66" charset="0"/>
                <a:ea typeface="Gill Sans Light"/>
                <a:cs typeface="Gill Sans Light"/>
              </a:rPr>
            </a:br>
            <a:endParaRPr lang="it-IT" altLang="it-IT">
              <a:solidFill>
                <a:srgbClr val="1B3686"/>
              </a:solidFill>
              <a:latin typeface="Comic Sans MS" pitchFamily="66" charset="0"/>
              <a:ea typeface="Gill Sans Light"/>
              <a:cs typeface="Gill Sans Light"/>
            </a:endParaRPr>
          </a:p>
        </p:txBody>
      </p:sp>
      <p:pic>
        <p:nvPicPr>
          <p:cNvPr id="41986" name="Picture 2" descr="http://thumbs.dreamstime.com/t/l-uomo-d-sale-le-scale-39304571.jpg"/>
          <p:cNvPicPr>
            <a:picLocks noChangeAspect="1" noChangeArrowheads="1"/>
          </p:cNvPicPr>
          <p:nvPr/>
        </p:nvPicPr>
        <p:blipFill>
          <a:blip r:embed="rId2"/>
          <a:srcRect/>
          <a:stretch>
            <a:fillRect/>
          </a:stretch>
        </p:blipFill>
        <p:spPr bwMode="auto">
          <a:xfrm>
            <a:off x="8652470" y="2348881"/>
            <a:ext cx="1691680" cy="1524001"/>
          </a:xfrm>
          <a:prstGeom prst="rect">
            <a:avLst/>
          </a:prstGeom>
          <a:ln>
            <a:noFill/>
          </a:ln>
          <a:effectLst>
            <a:softEdge rad="112500"/>
          </a:effectLst>
        </p:spPr>
      </p:pic>
    </p:spTree>
    <p:extLst>
      <p:ext uri="{BB962C8B-B14F-4D97-AF65-F5344CB8AC3E}">
        <p14:creationId xmlns:p14="http://schemas.microsoft.com/office/powerpoint/2010/main" xmlns="" val="1659652115"/>
      </p:ext>
    </p:extLst>
  </p:cSld>
  <p:clrMapOvr>
    <a:masterClrMapping/>
  </p:clrMapOvr>
  <p:transition spd="slow">
    <p:randomBar dir="vert"/>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tangolo 3"/>
          <p:cNvSpPr/>
          <p:nvPr/>
        </p:nvSpPr>
        <p:spPr>
          <a:xfrm>
            <a:off x="1847851" y="188913"/>
            <a:ext cx="8640763" cy="1754326"/>
          </a:xfrm>
          <a:prstGeom prst="rect">
            <a:avLst/>
          </a:prstGeom>
        </p:spPr>
        <p:txBody>
          <a:bodyPr>
            <a:spAutoFit/>
          </a:bodyPr>
          <a:lstStyle/>
          <a:p>
            <a:pPr algn="ctr">
              <a:defRPr/>
            </a:pPr>
            <a:r>
              <a:rPr lang="it-IT" b="1" dirty="0">
                <a:solidFill>
                  <a:srgbClr val="00B050"/>
                </a:solidFill>
                <a:latin typeface="Comic Sans MS" panose="030F0702030302020204" pitchFamily="66" charset="0"/>
              </a:rPr>
              <a:t>Dal 1° luglio 2009 entra in vigore il cosiddetto</a:t>
            </a:r>
          </a:p>
          <a:p>
            <a:pPr algn="ctr">
              <a:defRPr/>
            </a:pPr>
            <a:r>
              <a:rPr lang="it-IT" sz="3600" b="1" i="1" u="sng" dirty="0">
                <a:solidFill>
                  <a:srgbClr val="FF0000"/>
                </a:solidFill>
                <a:effectLst>
                  <a:outerShdw blurRad="38100" dist="38100" dir="2700000" algn="tl">
                    <a:srgbClr val="000000">
                      <a:alpha val="43137"/>
                    </a:srgbClr>
                  </a:outerShdw>
                </a:effectLst>
                <a:latin typeface="Comic Sans MS" panose="030F0702030302020204" pitchFamily="66" charset="0"/>
              </a:rPr>
              <a:t>SISTEMA DELLE QUOTE </a:t>
            </a:r>
          </a:p>
          <a:p>
            <a:pPr algn="ctr">
              <a:defRPr/>
            </a:pPr>
            <a:r>
              <a:rPr lang="it-IT" dirty="0">
                <a:solidFill>
                  <a:srgbClr val="002060"/>
                </a:solidFill>
                <a:latin typeface="Comic Sans MS" panose="030F0702030302020204" pitchFamily="66" charset="0"/>
              </a:rPr>
              <a:t>in base al quale si consegue il diritto alla pensione</a:t>
            </a:r>
          </a:p>
          <a:p>
            <a:pPr algn="ctr">
              <a:defRPr/>
            </a:pPr>
            <a:r>
              <a:rPr lang="it-IT" dirty="0">
                <a:solidFill>
                  <a:srgbClr val="002060"/>
                </a:solidFill>
                <a:latin typeface="Comic Sans MS" panose="030F0702030302020204" pitchFamily="66" charset="0"/>
              </a:rPr>
              <a:t> </a:t>
            </a:r>
            <a:r>
              <a:rPr lang="it-IT" b="1" dirty="0">
                <a:solidFill>
                  <a:srgbClr val="002060"/>
                </a:solidFill>
                <a:latin typeface="Comic Sans MS" panose="030F0702030302020204" pitchFamily="66" charset="0"/>
              </a:rPr>
              <a:t>al raggiungimento di una quota data dalla somma tra età anagrafica e contribuzione (almeno 35 anni di contributi), secondo il seguente schema:</a:t>
            </a:r>
          </a:p>
        </p:txBody>
      </p:sp>
      <p:graphicFrame>
        <p:nvGraphicFramePr>
          <p:cNvPr id="7" name="Tabella 6"/>
          <p:cNvGraphicFramePr>
            <a:graphicFrameLocks noGrp="1"/>
          </p:cNvGraphicFramePr>
          <p:nvPr/>
        </p:nvGraphicFramePr>
        <p:xfrm>
          <a:off x="2135188" y="2060576"/>
          <a:ext cx="7777160" cy="2544825"/>
        </p:xfrm>
        <a:graphic>
          <a:graphicData uri="http://schemas.openxmlformats.org/drawingml/2006/table">
            <a:tbl>
              <a:tblPr firstRow="1" bandRow="1">
                <a:tableStyleId>{5C22544A-7EE6-4342-B048-85BDC9FD1C3A}</a:tableStyleId>
              </a:tblPr>
              <a:tblGrid>
                <a:gridCol w="1555432">
                  <a:extLst>
                    <a:ext uri="{9D8B030D-6E8A-4147-A177-3AD203B41FA5}">
                      <a16:colId xmlns="" xmlns:a16="http://schemas.microsoft.com/office/drawing/2014/main" val="20000"/>
                    </a:ext>
                  </a:extLst>
                </a:gridCol>
                <a:gridCol w="1555432">
                  <a:extLst>
                    <a:ext uri="{9D8B030D-6E8A-4147-A177-3AD203B41FA5}">
                      <a16:colId xmlns="" xmlns:a16="http://schemas.microsoft.com/office/drawing/2014/main" val="20001"/>
                    </a:ext>
                  </a:extLst>
                </a:gridCol>
                <a:gridCol w="1555432">
                  <a:extLst>
                    <a:ext uri="{9D8B030D-6E8A-4147-A177-3AD203B41FA5}">
                      <a16:colId xmlns="" xmlns:a16="http://schemas.microsoft.com/office/drawing/2014/main" val="20002"/>
                    </a:ext>
                  </a:extLst>
                </a:gridCol>
                <a:gridCol w="1555432">
                  <a:extLst>
                    <a:ext uri="{9D8B030D-6E8A-4147-A177-3AD203B41FA5}">
                      <a16:colId xmlns="" xmlns:a16="http://schemas.microsoft.com/office/drawing/2014/main" val="20003"/>
                    </a:ext>
                  </a:extLst>
                </a:gridCol>
                <a:gridCol w="1555432">
                  <a:extLst>
                    <a:ext uri="{9D8B030D-6E8A-4147-A177-3AD203B41FA5}">
                      <a16:colId xmlns="" xmlns:a16="http://schemas.microsoft.com/office/drawing/2014/main" val="20004"/>
                    </a:ext>
                  </a:extLst>
                </a:gridCol>
              </a:tblGrid>
              <a:tr h="370773">
                <a:tc gridSpan="5">
                  <a:txBody>
                    <a:bodyPr/>
                    <a:lstStyle/>
                    <a:p>
                      <a:pPr algn="ctr"/>
                      <a:r>
                        <a:rPr kumimoji="0" lang="it-IT" sz="1400" b="1" kern="1200" baseline="0" dirty="0">
                          <a:solidFill>
                            <a:srgbClr val="002060"/>
                          </a:solidFill>
                          <a:latin typeface="Comic Sans MS" panose="030F0702030302020204" pitchFamily="66" charset="0"/>
                          <a:ea typeface="+mn-ea"/>
                          <a:cs typeface="+mn-cs"/>
                        </a:rPr>
                        <a:t>Requisito contributivo minimo di almeno 35 anni</a:t>
                      </a:r>
                      <a:endParaRPr lang="it-IT" sz="1400" dirty="0">
                        <a:solidFill>
                          <a:srgbClr val="002060"/>
                        </a:solidFill>
                        <a:latin typeface="Comic Sans MS" panose="030F0702030302020204" pitchFamily="66" charset="0"/>
                      </a:endParaRPr>
                    </a:p>
                  </a:txBody>
                  <a:tcPr marL="91443" marR="91443" marT="45711" marB="45711"/>
                </a:tc>
                <a:tc hMerge="1">
                  <a:txBody>
                    <a:bodyPr/>
                    <a:lstStyle/>
                    <a:p>
                      <a:endParaRPr lang="it-IT"/>
                    </a:p>
                  </a:txBody>
                  <a:tcPr/>
                </a:tc>
                <a:tc hMerge="1">
                  <a:txBody>
                    <a:bodyPr/>
                    <a:lstStyle/>
                    <a:p>
                      <a:endParaRPr lang="it-IT" dirty="0"/>
                    </a:p>
                  </a:txBody>
                  <a:tcPr/>
                </a:tc>
                <a:tc hMerge="1">
                  <a:txBody>
                    <a:bodyPr/>
                    <a:lstStyle/>
                    <a:p>
                      <a:endParaRPr lang="it-IT"/>
                    </a:p>
                  </a:txBody>
                  <a:tcPr/>
                </a:tc>
                <a:tc hMerge="1">
                  <a:txBody>
                    <a:bodyPr/>
                    <a:lstStyle/>
                    <a:p>
                      <a:endParaRPr lang="it-IT"/>
                    </a:p>
                  </a:txBody>
                  <a:tcPr/>
                </a:tc>
                <a:extLst>
                  <a:ext uri="{0D108BD9-81ED-4DB2-BD59-A6C34878D82A}">
                    <a16:rowId xmlns="" xmlns:a16="http://schemas.microsoft.com/office/drawing/2014/main" val="10000"/>
                  </a:ext>
                </a:extLst>
              </a:tr>
              <a:tr h="370773">
                <a:tc>
                  <a:txBody>
                    <a:bodyPr/>
                    <a:lstStyle/>
                    <a:p>
                      <a:endParaRPr lang="it-IT" sz="1400" dirty="0">
                        <a:latin typeface="Comic Sans MS" panose="030F0702030302020204" pitchFamily="66" charset="0"/>
                      </a:endParaRPr>
                    </a:p>
                  </a:txBody>
                  <a:tcPr marL="91443" marR="91443" marT="45711" marB="45711"/>
                </a:tc>
                <a:tc gridSpan="2">
                  <a:txBody>
                    <a:bodyPr/>
                    <a:lstStyle/>
                    <a:p>
                      <a:pPr algn="ctr"/>
                      <a:r>
                        <a:rPr lang="it-IT" sz="1400" b="1" dirty="0">
                          <a:solidFill>
                            <a:srgbClr val="002060"/>
                          </a:solidFill>
                          <a:latin typeface="Comic Sans MS" panose="030F0702030302020204" pitchFamily="66" charset="0"/>
                        </a:rPr>
                        <a:t>LAVORATORI</a:t>
                      </a:r>
                      <a:r>
                        <a:rPr lang="it-IT" sz="1400" b="1" baseline="0" dirty="0">
                          <a:solidFill>
                            <a:srgbClr val="002060"/>
                          </a:solidFill>
                          <a:latin typeface="Comic Sans MS" panose="030F0702030302020204" pitchFamily="66" charset="0"/>
                        </a:rPr>
                        <a:t> DIPENDEN TI</a:t>
                      </a:r>
                      <a:endParaRPr lang="it-IT" sz="1400" b="1" dirty="0">
                        <a:solidFill>
                          <a:srgbClr val="002060"/>
                        </a:solidFill>
                        <a:latin typeface="Comic Sans MS" panose="030F0702030302020204" pitchFamily="66" charset="0"/>
                      </a:endParaRPr>
                    </a:p>
                  </a:txBody>
                  <a:tcPr marL="91443" marR="91443" marT="45711" marB="45711"/>
                </a:tc>
                <a:tc hMerge="1">
                  <a:txBody>
                    <a:bodyPr/>
                    <a:lstStyle/>
                    <a:p>
                      <a:endParaRPr lang="it-IT"/>
                    </a:p>
                  </a:txBody>
                  <a:tcPr/>
                </a:tc>
                <a:tc gridSpan="2">
                  <a:txBody>
                    <a:bodyPr/>
                    <a:lstStyle/>
                    <a:p>
                      <a:pPr algn="ctr"/>
                      <a:r>
                        <a:rPr lang="it-IT" sz="1400" b="1" dirty="0">
                          <a:solidFill>
                            <a:srgbClr val="002060"/>
                          </a:solidFill>
                          <a:latin typeface="Comic Sans MS" panose="030F0702030302020204" pitchFamily="66" charset="0"/>
                        </a:rPr>
                        <a:t>LAVORATORI AUTONOMI</a:t>
                      </a:r>
                    </a:p>
                  </a:txBody>
                  <a:tcPr marL="91443" marR="91443" marT="45711" marB="45711"/>
                </a:tc>
                <a:tc hMerge="1">
                  <a:txBody>
                    <a:bodyPr/>
                    <a:lstStyle/>
                    <a:p>
                      <a:endParaRPr lang="it-IT"/>
                    </a:p>
                  </a:txBody>
                  <a:tcPr/>
                </a:tc>
                <a:extLst>
                  <a:ext uri="{0D108BD9-81ED-4DB2-BD59-A6C34878D82A}">
                    <a16:rowId xmlns="" xmlns:a16="http://schemas.microsoft.com/office/drawing/2014/main" val="10001"/>
                  </a:ext>
                </a:extLst>
              </a:tr>
              <a:tr h="518119">
                <a:tc>
                  <a:txBody>
                    <a:bodyPr/>
                    <a:lstStyle/>
                    <a:p>
                      <a:r>
                        <a:rPr lang="it-IT" sz="1400" i="1" dirty="0">
                          <a:solidFill>
                            <a:srgbClr val="002060"/>
                          </a:solidFill>
                          <a:latin typeface="Comic Sans MS" panose="030F0702030302020204" pitchFamily="66" charset="0"/>
                        </a:rPr>
                        <a:t>Periodo</a:t>
                      </a:r>
                    </a:p>
                  </a:txBody>
                  <a:tcPr marL="91443" marR="91443" marT="45711" marB="45711"/>
                </a:tc>
                <a:tc>
                  <a:txBody>
                    <a:bodyPr/>
                    <a:lstStyle/>
                    <a:p>
                      <a:r>
                        <a:rPr lang="it-IT" sz="1400" i="1" dirty="0">
                          <a:solidFill>
                            <a:srgbClr val="002060"/>
                          </a:solidFill>
                          <a:latin typeface="Comic Sans MS" panose="030F0702030302020204" pitchFamily="66" charset="0"/>
                        </a:rPr>
                        <a:t>Somma età</a:t>
                      </a:r>
                      <a:r>
                        <a:rPr lang="it-IT" sz="1400" i="1" baseline="0" dirty="0">
                          <a:solidFill>
                            <a:srgbClr val="002060"/>
                          </a:solidFill>
                          <a:latin typeface="Comic Sans MS" panose="030F0702030302020204" pitchFamily="66" charset="0"/>
                        </a:rPr>
                        <a:t> e anzianità </a:t>
                      </a:r>
                      <a:endParaRPr lang="it-IT" sz="1400" i="1" dirty="0">
                        <a:solidFill>
                          <a:srgbClr val="002060"/>
                        </a:solidFill>
                        <a:latin typeface="Comic Sans MS" panose="030F0702030302020204" pitchFamily="66" charset="0"/>
                      </a:endParaRPr>
                    </a:p>
                  </a:txBody>
                  <a:tcPr marL="91443" marR="91443" marT="45711" marB="45711"/>
                </a:tc>
                <a:tc>
                  <a:txBody>
                    <a:bodyPr/>
                    <a:lstStyle/>
                    <a:p>
                      <a:r>
                        <a:rPr lang="it-IT" sz="1400" i="1" dirty="0">
                          <a:solidFill>
                            <a:srgbClr val="002060"/>
                          </a:solidFill>
                          <a:latin typeface="Comic Sans MS" panose="030F0702030302020204" pitchFamily="66" charset="0"/>
                        </a:rPr>
                        <a:t>Età</a:t>
                      </a:r>
                      <a:r>
                        <a:rPr lang="it-IT" sz="1400" i="1" baseline="0" dirty="0">
                          <a:solidFill>
                            <a:srgbClr val="002060"/>
                          </a:solidFill>
                          <a:latin typeface="Comic Sans MS" panose="030F0702030302020204" pitchFamily="66" charset="0"/>
                        </a:rPr>
                        <a:t> anagrafica minima</a:t>
                      </a:r>
                      <a:endParaRPr lang="it-IT" sz="1400" i="1" dirty="0">
                        <a:solidFill>
                          <a:srgbClr val="002060"/>
                        </a:solidFill>
                        <a:latin typeface="Comic Sans MS" panose="030F0702030302020204" pitchFamily="66" charset="0"/>
                      </a:endParaRPr>
                    </a:p>
                  </a:txBody>
                  <a:tcPr marL="91443" marR="91443" marT="45711" marB="45711"/>
                </a:tc>
                <a:tc>
                  <a:txBody>
                    <a:bodyPr/>
                    <a:lstStyle/>
                    <a:p>
                      <a:r>
                        <a:rPr lang="it-IT" sz="1400" i="1" dirty="0">
                          <a:solidFill>
                            <a:srgbClr val="002060"/>
                          </a:solidFill>
                          <a:latin typeface="Comic Sans MS" panose="030F0702030302020204" pitchFamily="66" charset="0"/>
                        </a:rPr>
                        <a:t>Somma età e anzianità </a:t>
                      </a:r>
                    </a:p>
                  </a:txBody>
                  <a:tcPr marL="91443" marR="91443" marT="45711" marB="45711"/>
                </a:tc>
                <a:tc>
                  <a:txBody>
                    <a:bodyPr/>
                    <a:lstStyle/>
                    <a:p>
                      <a:r>
                        <a:rPr lang="it-IT" sz="1400" i="1" dirty="0">
                          <a:solidFill>
                            <a:srgbClr val="002060"/>
                          </a:solidFill>
                          <a:latin typeface="Comic Sans MS" panose="030F0702030302020204" pitchFamily="66" charset="0"/>
                        </a:rPr>
                        <a:t>Età anagrafica minimia</a:t>
                      </a:r>
                    </a:p>
                  </a:txBody>
                  <a:tcPr marL="91443" marR="91443" marT="45711" marB="45711"/>
                </a:tc>
                <a:extLst>
                  <a:ext uri="{0D108BD9-81ED-4DB2-BD59-A6C34878D82A}">
                    <a16:rowId xmlns="" xmlns:a16="http://schemas.microsoft.com/office/drawing/2014/main" val="10002"/>
                  </a:ext>
                </a:extLst>
              </a:tr>
              <a:tr h="457162">
                <a:tc>
                  <a:txBody>
                    <a:bodyPr/>
                    <a:lstStyle/>
                    <a:p>
                      <a:r>
                        <a:rPr kumimoji="0" lang="it-IT" sz="1200" kern="1200" baseline="0" dirty="0">
                          <a:solidFill>
                            <a:schemeClr val="dk1"/>
                          </a:solidFill>
                          <a:latin typeface="Comic Sans MS" panose="030F0702030302020204" pitchFamily="66" charset="0"/>
                          <a:ea typeface="+mn-ea"/>
                          <a:cs typeface="+mn-cs"/>
                        </a:rPr>
                        <a:t>Dal 01/07/2009 al</a:t>
                      </a:r>
                    </a:p>
                    <a:p>
                      <a:r>
                        <a:rPr kumimoji="0" lang="it-IT" sz="1200" kern="1200" baseline="0" dirty="0">
                          <a:solidFill>
                            <a:schemeClr val="dk1"/>
                          </a:solidFill>
                          <a:latin typeface="Comic Sans MS" panose="030F0702030302020204" pitchFamily="66" charset="0"/>
                          <a:ea typeface="+mn-ea"/>
                          <a:cs typeface="+mn-cs"/>
                        </a:rPr>
                        <a:t>31/12/2010</a:t>
                      </a:r>
                      <a:endParaRPr lang="it-IT" sz="1200" dirty="0">
                        <a:latin typeface="Comic Sans MS" panose="030F0702030302020204" pitchFamily="66" charset="0"/>
                      </a:endParaRPr>
                    </a:p>
                  </a:txBody>
                  <a:tcPr marL="91443" marR="91443" marT="45711" marB="45711"/>
                </a:tc>
                <a:tc>
                  <a:txBody>
                    <a:bodyPr/>
                    <a:lstStyle/>
                    <a:p>
                      <a:pPr algn="ctr"/>
                      <a:r>
                        <a:rPr kumimoji="0" lang="it-IT" sz="1400" kern="1200" baseline="0" dirty="0">
                          <a:solidFill>
                            <a:schemeClr val="dk1"/>
                          </a:solidFill>
                          <a:latin typeface="Comic Sans MS" panose="030F0702030302020204" pitchFamily="66" charset="0"/>
                          <a:ea typeface="+mn-ea"/>
                          <a:cs typeface="+mn-cs"/>
                        </a:rPr>
                        <a:t>95 </a:t>
                      </a:r>
                      <a:endParaRPr lang="it-IT" sz="1400" dirty="0">
                        <a:latin typeface="Comic Sans MS" panose="030F0702030302020204" pitchFamily="66" charset="0"/>
                      </a:endParaRPr>
                    </a:p>
                  </a:txBody>
                  <a:tcPr marL="91443" marR="91443" marT="45711" marB="45711"/>
                </a:tc>
                <a:tc>
                  <a:txBody>
                    <a:bodyPr/>
                    <a:lstStyle/>
                    <a:p>
                      <a:pPr algn="ctr"/>
                      <a:r>
                        <a:rPr lang="it-IT" sz="1400" dirty="0">
                          <a:latin typeface="Comic Sans MS" panose="030F0702030302020204" pitchFamily="66" charset="0"/>
                        </a:rPr>
                        <a:t>59</a:t>
                      </a:r>
                    </a:p>
                  </a:txBody>
                  <a:tcPr marL="91443" marR="91443" marT="45711" marB="45711"/>
                </a:tc>
                <a:tc>
                  <a:txBody>
                    <a:bodyPr/>
                    <a:lstStyle/>
                    <a:p>
                      <a:pPr algn="ctr"/>
                      <a:r>
                        <a:rPr lang="it-IT" sz="1400" dirty="0">
                          <a:latin typeface="Comic Sans MS" panose="030F0702030302020204" pitchFamily="66" charset="0"/>
                        </a:rPr>
                        <a:t>96</a:t>
                      </a:r>
                    </a:p>
                  </a:txBody>
                  <a:tcPr marL="91443" marR="91443" marT="45711" marB="45711"/>
                </a:tc>
                <a:tc>
                  <a:txBody>
                    <a:bodyPr/>
                    <a:lstStyle/>
                    <a:p>
                      <a:pPr algn="ctr"/>
                      <a:r>
                        <a:rPr lang="it-IT" sz="1400" dirty="0">
                          <a:latin typeface="Comic Sans MS" panose="030F0702030302020204" pitchFamily="66" charset="0"/>
                        </a:rPr>
                        <a:t>60</a:t>
                      </a:r>
                    </a:p>
                  </a:txBody>
                  <a:tcPr marL="91443" marR="91443" marT="45711" marB="45711"/>
                </a:tc>
                <a:extLst>
                  <a:ext uri="{0D108BD9-81ED-4DB2-BD59-A6C34878D82A}">
                    <a16:rowId xmlns="" xmlns:a16="http://schemas.microsoft.com/office/drawing/2014/main" val="10003"/>
                  </a:ext>
                </a:extLst>
              </a:tr>
              <a:tr h="457162">
                <a:tc>
                  <a:txBody>
                    <a:bodyPr/>
                    <a:lstStyle/>
                    <a:p>
                      <a:r>
                        <a:rPr kumimoji="0" lang="it-IT" sz="1200" kern="1200" baseline="0" dirty="0">
                          <a:solidFill>
                            <a:schemeClr val="dk1"/>
                          </a:solidFill>
                          <a:latin typeface="Comic Sans MS" panose="030F0702030302020204" pitchFamily="66" charset="0"/>
                          <a:ea typeface="+mn-ea"/>
                          <a:cs typeface="+mn-cs"/>
                        </a:rPr>
                        <a:t>Dal 01/</a:t>
                      </a:r>
                      <a:r>
                        <a:rPr kumimoji="0" lang="it-IT" sz="1200" kern="1200" baseline="0" dirty="0" err="1">
                          <a:solidFill>
                            <a:schemeClr val="dk1"/>
                          </a:solidFill>
                          <a:latin typeface="Comic Sans MS" panose="030F0702030302020204" pitchFamily="66" charset="0"/>
                          <a:ea typeface="+mn-ea"/>
                          <a:cs typeface="+mn-cs"/>
                        </a:rPr>
                        <a:t>01</a:t>
                      </a:r>
                      <a:r>
                        <a:rPr kumimoji="0" lang="it-IT" sz="1200" kern="1200" baseline="0" dirty="0">
                          <a:solidFill>
                            <a:schemeClr val="dk1"/>
                          </a:solidFill>
                          <a:latin typeface="Comic Sans MS" panose="030F0702030302020204" pitchFamily="66" charset="0"/>
                          <a:ea typeface="+mn-ea"/>
                          <a:cs typeface="+mn-cs"/>
                        </a:rPr>
                        <a:t>/2011 al</a:t>
                      </a:r>
                    </a:p>
                    <a:p>
                      <a:r>
                        <a:rPr kumimoji="0" lang="it-IT" sz="1200" kern="1200" baseline="0" dirty="0">
                          <a:solidFill>
                            <a:schemeClr val="dk1"/>
                          </a:solidFill>
                          <a:latin typeface="Comic Sans MS" panose="030F0702030302020204" pitchFamily="66" charset="0"/>
                          <a:ea typeface="+mn-ea"/>
                          <a:cs typeface="+mn-cs"/>
                        </a:rPr>
                        <a:t>31/12/2012</a:t>
                      </a:r>
                      <a:endParaRPr lang="it-IT" sz="1200" dirty="0">
                        <a:latin typeface="Comic Sans MS" panose="030F0702030302020204" pitchFamily="66" charset="0"/>
                      </a:endParaRPr>
                    </a:p>
                  </a:txBody>
                  <a:tcPr marL="91443" marR="91443" marT="45711" marB="45711"/>
                </a:tc>
                <a:tc>
                  <a:txBody>
                    <a:bodyPr/>
                    <a:lstStyle/>
                    <a:p>
                      <a:pPr algn="ctr"/>
                      <a:r>
                        <a:rPr kumimoji="0" lang="it-IT" sz="1400" kern="1200" baseline="0" dirty="0">
                          <a:solidFill>
                            <a:schemeClr val="dk1"/>
                          </a:solidFill>
                          <a:latin typeface="Comic Sans MS" panose="030F0702030302020204" pitchFamily="66" charset="0"/>
                          <a:ea typeface="+mn-ea"/>
                          <a:cs typeface="+mn-cs"/>
                        </a:rPr>
                        <a:t>96</a:t>
                      </a:r>
                      <a:endParaRPr lang="it-IT" sz="1400" dirty="0">
                        <a:latin typeface="Comic Sans MS" panose="030F0702030302020204" pitchFamily="66" charset="0"/>
                      </a:endParaRPr>
                    </a:p>
                  </a:txBody>
                  <a:tcPr marL="91443" marR="91443" marT="45711" marB="45711"/>
                </a:tc>
                <a:tc>
                  <a:txBody>
                    <a:bodyPr/>
                    <a:lstStyle/>
                    <a:p>
                      <a:pPr algn="ctr"/>
                      <a:r>
                        <a:rPr lang="it-IT" sz="1400" dirty="0">
                          <a:latin typeface="Comic Sans MS" panose="030F0702030302020204" pitchFamily="66" charset="0"/>
                        </a:rPr>
                        <a:t>60</a:t>
                      </a:r>
                    </a:p>
                  </a:txBody>
                  <a:tcPr marL="91443" marR="91443" marT="45711" marB="45711"/>
                </a:tc>
                <a:tc>
                  <a:txBody>
                    <a:bodyPr/>
                    <a:lstStyle/>
                    <a:p>
                      <a:pPr algn="ctr"/>
                      <a:r>
                        <a:rPr lang="it-IT" sz="1400" dirty="0">
                          <a:latin typeface="Comic Sans MS" panose="030F0702030302020204" pitchFamily="66" charset="0"/>
                        </a:rPr>
                        <a:t>97</a:t>
                      </a:r>
                    </a:p>
                  </a:txBody>
                  <a:tcPr marL="91443" marR="91443" marT="45711" marB="45711"/>
                </a:tc>
                <a:tc>
                  <a:txBody>
                    <a:bodyPr/>
                    <a:lstStyle/>
                    <a:p>
                      <a:pPr algn="ctr"/>
                      <a:r>
                        <a:rPr lang="it-IT" sz="1400" dirty="0">
                          <a:latin typeface="Comic Sans MS" panose="030F0702030302020204" pitchFamily="66" charset="0"/>
                        </a:rPr>
                        <a:t>61</a:t>
                      </a:r>
                    </a:p>
                  </a:txBody>
                  <a:tcPr marL="91443" marR="91443" marT="45711" marB="45711"/>
                </a:tc>
                <a:extLst>
                  <a:ext uri="{0D108BD9-81ED-4DB2-BD59-A6C34878D82A}">
                    <a16:rowId xmlns="" xmlns:a16="http://schemas.microsoft.com/office/drawing/2014/main" val="10004"/>
                  </a:ext>
                </a:extLst>
              </a:tr>
              <a:tr h="370773">
                <a:tc>
                  <a:txBody>
                    <a:bodyPr/>
                    <a:lstStyle/>
                    <a:p>
                      <a:r>
                        <a:rPr kumimoji="0" lang="it-IT" sz="1200" kern="1200" baseline="0" dirty="0">
                          <a:solidFill>
                            <a:schemeClr val="dk1"/>
                          </a:solidFill>
                          <a:latin typeface="Comic Sans MS" panose="030F0702030302020204" pitchFamily="66" charset="0"/>
                          <a:ea typeface="+mn-ea"/>
                          <a:cs typeface="+mn-cs"/>
                        </a:rPr>
                        <a:t>Dal 01/</a:t>
                      </a:r>
                      <a:r>
                        <a:rPr kumimoji="0" lang="it-IT" sz="1200" kern="1200" baseline="0" dirty="0" err="1">
                          <a:solidFill>
                            <a:schemeClr val="dk1"/>
                          </a:solidFill>
                          <a:latin typeface="Comic Sans MS" panose="030F0702030302020204" pitchFamily="66" charset="0"/>
                          <a:ea typeface="+mn-ea"/>
                          <a:cs typeface="+mn-cs"/>
                        </a:rPr>
                        <a:t>01</a:t>
                      </a:r>
                      <a:r>
                        <a:rPr kumimoji="0" lang="it-IT" sz="1200" kern="1200" baseline="0" dirty="0">
                          <a:solidFill>
                            <a:schemeClr val="dk1"/>
                          </a:solidFill>
                          <a:latin typeface="Comic Sans MS" panose="030F0702030302020204" pitchFamily="66" charset="0"/>
                          <a:ea typeface="+mn-ea"/>
                          <a:cs typeface="+mn-cs"/>
                        </a:rPr>
                        <a:t>/2013</a:t>
                      </a:r>
                      <a:endParaRPr lang="it-IT" sz="1200" dirty="0">
                        <a:latin typeface="Comic Sans MS" panose="030F0702030302020204" pitchFamily="66" charset="0"/>
                      </a:endParaRPr>
                    </a:p>
                  </a:txBody>
                  <a:tcPr marL="91443" marR="91443" marT="45711" marB="45711"/>
                </a:tc>
                <a:tc>
                  <a:txBody>
                    <a:bodyPr/>
                    <a:lstStyle/>
                    <a:p>
                      <a:pPr algn="ctr"/>
                      <a:r>
                        <a:rPr kumimoji="0" lang="it-IT" sz="1400" kern="1200" baseline="0" dirty="0">
                          <a:solidFill>
                            <a:schemeClr val="dk1"/>
                          </a:solidFill>
                          <a:latin typeface="Comic Sans MS" panose="030F0702030302020204" pitchFamily="66" charset="0"/>
                          <a:ea typeface="+mn-ea"/>
                          <a:cs typeface="+mn-cs"/>
                        </a:rPr>
                        <a:t>96</a:t>
                      </a:r>
                      <a:endParaRPr lang="it-IT" sz="1400" dirty="0">
                        <a:latin typeface="Comic Sans MS" panose="030F0702030302020204" pitchFamily="66" charset="0"/>
                      </a:endParaRPr>
                    </a:p>
                  </a:txBody>
                  <a:tcPr marL="91443" marR="91443" marT="45711" marB="45711"/>
                </a:tc>
                <a:tc>
                  <a:txBody>
                    <a:bodyPr/>
                    <a:lstStyle/>
                    <a:p>
                      <a:pPr algn="ctr"/>
                      <a:r>
                        <a:rPr lang="it-IT" sz="1400" dirty="0">
                          <a:latin typeface="Comic Sans MS" panose="030F0702030302020204" pitchFamily="66" charset="0"/>
                        </a:rPr>
                        <a:t>60</a:t>
                      </a:r>
                    </a:p>
                  </a:txBody>
                  <a:tcPr marL="91443" marR="91443" marT="45711" marB="45711"/>
                </a:tc>
                <a:tc>
                  <a:txBody>
                    <a:bodyPr/>
                    <a:lstStyle/>
                    <a:p>
                      <a:pPr algn="ctr"/>
                      <a:r>
                        <a:rPr lang="it-IT" sz="1400" dirty="0">
                          <a:latin typeface="Comic Sans MS" panose="030F0702030302020204" pitchFamily="66" charset="0"/>
                        </a:rPr>
                        <a:t>97</a:t>
                      </a:r>
                    </a:p>
                  </a:txBody>
                  <a:tcPr marL="91443" marR="91443" marT="45711" marB="45711"/>
                </a:tc>
                <a:tc>
                  <a:txBody>
                    <a:bodyPr/>
                    <a:lstStyle/>
                    <a:p>
                      <a:pPr algn="ctr"/>
                      <a:r>
                        <a:rPr lang="it-IT" sz="1400" dirty="0">
                          <a:latin typeface="Comic Sans MS" panose="030F0702030302020204" pitchFamily="66" charset="0"/>
                        </a:rPr>
                        <a:t>61</a:t>
                      </a:r>
                    </a:p>
                  </a:txBody>
                  <a:tcPr marL="91443" marR="91443" marT="45711" marB="45711"/>
                </a:tc>
                <a:extLst>
                  <a:ext uri="{0D108BD9-81ED-4DB2-BD59-A6C34878D82A}">
                    <a16:rowId xmlns="" xmlns:a16="http://schemas.microsoft.com/office/drawing/2014/main" val="10005"/>
                  </a:ext>
                </a:extLst>
              </a:tr>
            </a:tbl>
          </a:graphicData>
        </a:graphic>
      </p:graphicFrame>
      <p:sp>
        <p:nvSpPr>
          <p:cNvPr id="20521" name="Rettangolo 4"/>
          <p:cNvSpPr>
            <a:spLocks noChangeArrowheads="1"/>
          </p:cNvSpPr>
          <p:nvPr/>
        </p:nvSpPr>
        <p:spPr bwMode="auto">
          <a:xfrm>
            <a:off x="2279651" y="4941888"/>
            <a:ext cx="7993063" cy="646112"/>
          </a:xfrm>
          <a:prstGeom prst="rect">
            <a:avLst/>
          </a:prstGeom>
          <a:noFill/>
          <a:ln w="9525">
            <a:noFill/>
            <a:miter lim="800000"/>
            <a:headEnd/>
            <a:tailEnd/>
          </a:ln>
        </p:spPr>
        <p:txBody>
          <a:bodyPr>
            <a:spAutoFit/>
          </a:bodyPr>
          <a:lstStyle/>
          <a:p>
            <a:pPr algn="ctr"/>
            <a:r>
              <a:rPr lang="it-IT" altLang="it-IT" b="1" dirty="0">
                <a:solidFill>
                  <a:srgbClr val="FF0000"/>
                </a:solidFill>
                <a:latin typeface="Comic Sans MS" pitchFamily="66" charset="0"/>
                <a:ea typeface="Gill Sans Light"/>
                <a:cs typeface="Gill Sans Light"/>
              </a:rPr>
              <a:t>Si può andare in pensione a prescindere dall'età,</a:t>
            </a:r>
          </a:p>
          <a:p>
            <a:pPr algn="ctr"/>
            <a:r>
              <a:rPr lang="it-IT" altLang="it-IT" b="1" u="sng" dirty="0">
                <a:solidFill>
                  <a:srgbClr val="FF0000"/>
                </a:solidFill>
                <a:latin typeface="Comic Sans MS" pitchFamily="66" charset="0"/>
                <a:ea typeface="Gill Sans Light"/>
                <a:cs typeface="Gill Sans Light"/>
              </a:rPr>
              <a:t> se si possiede un'anzianità contributiva di almeno 40 anni</a:t>
            </a:r>
            <a:endParaRPr lang="it-IT" altLang="it-IT" u="sng" dirty="0">
              <a:solidFill>
                <a:srgbClr val="FF0000"/>
              </a:solidFill>
              <a:latin typeface="Comic Sans MS" pitchFamily="66" charset="0"/>
              <a:ea typeface="Gill Sans Light"/>
              <a:cs typeface="Gill Sans Light"/>
            </a:endParaRPr>
          </a:p>
        </p:txBody>
      </p:sp>
    </p:spTree>
    <p:extLst>
      <p:ext uri="{BB962C8B-B14F-4D97-AF65-F5344CB8AC3E}">
        <p14:creationId xmlns:p14="http://schemas.microsoft.com/office/powerpoint/2010/main" xmlns="" val="108005922"/>
      </p:ext>
    </p:extLst>
  </p:cSld>
  <p:clrMapOvr>
    <a:masterClrMapping/>
  </p:clrMapOvr>
  <p:transition spd="slow">
    <p:randomBar dir="vert"/>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olo 1"/>
          <p:cNvSpPr>
            <a:spLocks noGrp="1"/>
          </p:cNvSpPr>
          <p:nvPr>
            <p:ph type="title"/>
          </p:nvPr>
        </p:nvSpPr>
        <p:spPr>
          <a:xfrm>
            <a:off x="1839914" y="320848"/>
            <a:ext cx="7200404" cy="740892"/>
          </a:xfrm>
        </p:spPr>
        <p:style>
          <a:lnRef idx="1">
            <a:schemeClr val="accent1"/>
          </a:lnRef>
          <a:fillRef idx="2">
            <a:schemeClr val="accent1"/>
          </a:fillRef>
          <a:effectRef idx="1">
            <a:schemeClr val="accent1"/>
          </a:effectRef>
          <a:fontRef idx="minor">
            <a:schemeClr val="dk1"/>
          </a:fontRef>
        </p:style>
        <p:txBody>
          <a:bodyPr>
            <a:normAutofit fontScale="90000"/>
          </a:bodyPr>
          <a:lstStyle/>
          <a:p>
            <a:r>
              <a:rPr lang="it-IT" altLang="it-IT" sz="2400" dirty="0">
                <a:solidFill>
                  <a:srgbClr val="1B3686"/>
                </a:solidFill>
                <a:latin typeface="Comic Sans MS" pitchFamily="66" charset="0"/>
              </a:rPr>
              <a:t>La legge n. 247/2007 </a:t>
            </a:r>
            <a:br>
              <a:rPr lang="it-IT" altLang="it-IT" sz="2400" dirty="0">
                <a:solidFill>
                  <a:srgbClr val="1B3686"/>
                </a:solidFill>
                <a:latin typeface="Comic Sans MS" pitchFamily="66" charset="0"/>
              </a:rPr>
            </a:br>
            <a:r>
              <a:rPr lang="it-IT" altLang="it-IT" sz="2400" dirty="0">
                <a:solidFill>
                  <a:srgbClr val="1B3686"/>
                </a:solidFill>
                <a:latin typeface="Comic Sans MS" pitchFamily="66" charset="0"/>
              </a:rPr>
              <a:t>modifica finestre di uscita </a:t>
            </a:r>
            <a:r>
              <a:rPr lang="it-IT" altLang="it-IT" sz="2400" dirty="0">
                <a:solidFill>
                  <a:srgbClr val="1B3686"/>
                </a:solidFill>
              </a:rPr>
              <a:t>:</a:t>
            </a:r>
          </a:p>
        </p:txBody>
      </p:sp>
      <p:graphicFrame>
        <p:nvGraphicFramePr>
          <p:cNvPr id="5" name="Tabella 4"/>
          <p:cNvGraphicFramePr>
            <a:graphicFrameLocks noGrp="1"/>
          </p:cNvGraphicFramePr>
          <p:nvPr/>
        </p:nvGraphicFramePr>
        <p:xfrm>
          <a:off x="1839913" y="1338138"/>
          <a:ext cx="8569326" cy="1874838"/>
        </p:xfrm>
        <a:graphic>
          <a:graphicData uri="http://schemas.openxmlformats.org/drawingml/2006/table">
            <a:tbl>
              <a:tblPr firstRow="1" bandRow="1">
                <a:tableStyleId>{7DF18680-E054-41AD-8BC1-D1AEF772440D}</a:tableStyleId>
              </a:tblPr>
              <a:tblGrid>
                <a:gridCol w="2856442">
                  <a:extLst>
                    <a:ext uri="{9D8B030D-6E8A-4147-A177-3AD203B41FA5}">
                      <a16:colId xmlns="" xmlns:a16="http://schemas.microsoft.com/office/drawing/2014/main" val="20000"/>
                    </a:ext>
                  </a:extLst>
                </a:gridCol>
                <a:gridCol w="2856442">
                  <a:extLst>
                    <a:ext uri="{9D8B030D-6E8A-4147-A177-3AD203B41FA5}">
                      <a16:colId xmlns="" xmlns:a16="http://schemas.microsoft.com/office/drawing/2014/main" val="20001"/>
                    </a:ext>
                  </a:extLst>
                </a:gridCol>
                <a:gridCol w="2856442">
                  <a:extLst>
                    <a:ext uri="{9D8B030D-6E8A-4147-A177-3AD203B41FA5}">
                      <a16:colId xmlns="" xmlns:a16="http://schemas.microsoft.com/office/drawing/2014/main" val="20002"/>
                    </a:ext>
                  </a:extLst>
                </a:gridCol>
              </a:tblGrid>
              <a:tr h="304862">
                <a:tc gridSpan="3">
                  <a:txBody>
                    <a:bodyPr/>
                    <a:lstStyle/>
                    <a:p>
                      <a:pPr algn="ctr"/>
                      <a:r>
                        <a:rPr kumimoji="0" lang="it-IT" sz="1400" kern="1200" baseline="0" dirty="0">
                          <a:solidFill>
                            <a:srgbClr val="002060"/>
                          </a:solidFill>
                        </a:rPr>
                        <a:t>Con meno di 40 anni di contributi</a:t>
                      </a:r>
                      <a:endParaRPr lang="it-IT" sz="1400" dirty="0">
                        <a:solidFill>
                          <a:srgbClr val="002060"/>
                        </a:solidFill>
                      </a:endParaRPr>
                    </a:p>
                  </a:txBody>
                  <a:tcPr marL="91444" marR="91444" marT="45729" marB="45729"/>
                </a:tc>
                <a:tc hMerge="1">
                  <a:txBody>
                    <a:bodyPr/>
                    <a:lstStyle/>
                    <a:p>
                      <a:endParaRPr lang="it-IT"/>
                    </a:p>
                  </a:txBody>
                  <a:tcPr/>
                </a:tc>
                <a:tc hMerge="1">
                  <a:txBody>
                    <a:bodyPr/>
                    <a:lstStyle/>
                    <a:p>
                      <a:endParaRPr lang="it-IT"/>
                    </a:p>
                  </a:txBody>
                  <a:tcPr/>
                </a:tc>
                <a:extLst>
                  <a:ext uri="{0D108BD9-81ED-4DB2-BD59-A6C34878D82A}">
                    <a16:rowId xmlns="" xmlns:a16="http://schemas.microsoft.com/office/drawing/2014/main" val="10000"/>
                  </a:ext>
                </a:extLst>
              </a:tr>
              <a:tr h="304862">
                <a:tc>
                  <a:txBody>
                    <a:bodyPr/>
                    <a:lstStyle/>
                    <a:p>
                      <a:endParaRPr lang="it-IT" sz="1400" dirty="0">
                        <a:solidFill>
                          <a:srgbClr val="002060"/>
                        </a:solidFill>
                      </a:endParaRPr>
                    </a:p>
                  </a:txBody>
                  <a:tcPr marL="91444" marR="91444" marT="45729" marB="45729"/>
                </a:tc>
                <a:tc>
                  <a:txBody>
                    <a:bodyPr/>
                    <a:lstStyle/>
                    <a:p>
                      <a:pPr algn="ctr"/>
                      <a:r>
                        <a:rPr kumimoji="0" lang="it-IT" sz="1400" kern="1200" baseline="0" dirty="0">
                          <a:solidFill>
                            <a:srgbClr val="002060"/>
                          </a:solidFill>
                        </a:rPr>
                        <a:t>Decorrenza della pensione</a:t>
                      </a:r>
                      <a:endParaRPr lang="it-IT" sz="1400" dirty="0">
                        <a:solidFill>
                          <a:srgbClr val="002060"/>
                        </a:solidFill>
                      </a:endParaRPr>
                    </a:p>
                  </a:txBody>
                  <a:tcPr marL="91444" marR="91444" marT="45729" marB="45729"/>
                </a:tc>
                <a:tc>
                  <a:txBody>
                    <a:bodyPr/>
                    <a:lstStyle/>
                    <a:p>
                      <a:pPr algn="ctr"/>
                      <a:endParaRPr lang="it-IT" sz="1400" dirty="0">
                        <a:solidFill>
                          <a:srgbClr val="002060"/>
                        </a:solidFill>
                      </a:endParaRPr>
                    </a:p>
                  </a:txBody>
                  <a:tcPr marL="91444" marR="91444" marT="45729" marB="45729"/>
                </a:tc>
                <a:extLst>
                  <a:ext uri="{0D108BD9-81ED-4DB2-BD59-A6C34878D82A}">
                    <a16:rowId xmlns="" xmlns:a16="http://schemas.microsoft.com/office/drawing/2014/main" val="10001"/>
                  </a:ext>
                </a:extLst>
              </a:tr>
              <a:tr h="304862">
                <a:tc>
                  <a:txBody>
                    <a:bodyPr/>
                    <a:lstStyle/>
                    <a:p>
                      <a:r>
                        <a:rPr kumimoji="0" lang="it-IT" sz="1400" kern="1200" baseline="0" dirty="0">
                          <a:solidFill>
                            <a:srgbClr val="002060"/>
                          </a:solidFill>
                        </a:rPr>
                        <a:t>Requisiti maturati entro il</a:t>
                      </a:r>
                      <a:endParaRPr lang="it-IT" sz="1400" dirty="0">
                        <a:solidFill>
                          <a:srgbClr val="002060"/>
                        </a:solidFill>
                      </a:endParaRPr>
                    </a:p>
                  </a:txBody>
                  <a:tcPr marL="91444" marR="91444" marT="45729" marB="45729"/>
                </a:tc>
                <a:tc>
                  <a:txBody>
                    <a:bodyPr/>
                    <a:lstStyle/>
                    <a:p>
                      <a:pPr algn="ctr"/>
                      <a:r>
                        <a:rPr kumimoji="0" lang="it-IT" sz="1400" kern="1200" baseline="0" dirty="0">
                          <a:solidFill>
                            <a:srgbClr val="002060"/>
                          </a:solidFill>
                        </a:rPr>
                        <a:t>Lavoratori dipendenti</a:t>
                      </a:r>
                      <a:endParaRPr lang="it-IT" sz="1400" dirty="0">
                        <a:solidFill>
                          <a:srgbClr val="002060"/>
                        </a:solidFill>
                      </a:endParaRPr>
                    </a:p>
                  </a:txBody>
                  <a:tcPr marL="91444" marR="91444" marT="45729" marB="45729"/>
                </a:tc>
                <a:tc>
                  <a:txBody>
                    <a:bodyPr/>
                    <a:lstStyle/>
                    <a:p>
                      <a:pPr algn="ctr"/>
                      <a:r>
                        <a:rPr kumimoji="0" lang="it-IT" sz="1400" kern="1200" baseline="0" dirty="0">
                          <a:solidFill>
                            <a:srgbClr val="002060"/>
                          </a:solidFill>
                        </a:rPr>
                        <a:t>Lavoratori autonomi</a:t>
                      </a:r>
                      <a:endParaRPr lang="it-IT" sz="1400" dirty="0">
                        <a:solidFill>
                          <a:srgbClr val="002060"/>
                        </a:solidFill>
                      </a:endParaRPr>
                    </a:p>
                  </a:txBody>
                  <a:tcPr marL="91444" marR="91444" marT="45729" marB="45729"/>
                </a:tc>
                <a:extLst>
                  <a:ext uri="{0D108BD9-81ED-4DB2-BD59-A6C34878D82A}">
                    <a16:rowId xmlns="" xmlns:a16="http://schemas.microsoft.com/office/drawing/2014/main" val="10002"/>
                  </a:ext>
                </a:extLst>
              </a:tr>
              <a:tr h="304862">
                <a:tc>
                  <a:txBody>
                    <a:bodyPr/>
                    <a:lstStyle/>
                    <a:p>
                      <a:r>
                        <a:rPr kumimoji="0" lang="it-IT" sz="1400" kern="1200" baseline="0" dirty="0">
                          <a:solidFill>
                            <a:srgbClr val="002060"/>
                          </a:solidFill>
                        </a:rPr>
                        <a:t>30 giugno</a:t>
                      </a:r>
                      <a:endParaRPr kumimoji="0" lang="it-IT" sz="1400" kern="1200" baseline="0" dirty="0">
                        <a:solidFill>
                          <a:srgbClr val="002060"/>
                        </a:solidFill>
                        <a:latin typeface="+mn-lt"/>
                        <a:ea typeface="+mn-ea"/>
                        <a:cs typeface="+mn-cs"/>
                      </a:endParaRPr>
                    </a:p>
                  </a:txBody>
                  <a:tcPr marL="91444" marR="91444" marT="45729" marB="45729"/>
                </a:tc>
                <a:tc>
                  <a:txBody>
                    <a:bodyPr/>
                    <a:lstStyle/>
                    <a:p>
                      <a:r>
                        <a:rPr kumimoji="0" lang="it-IT" sz="1400" kern="1200" baseline="0" dirty="0">
                          <a:solidFill>
                            <a:srgbClr val="002060"/>
                          </a:solidFill>
                        </a:rPr>
                        <a:t>1° gennaio anno successivo </a:t>
                      </a:r>
                      <a:endParaRPr lang="it-IT" sz="1400" dirty="0">
                        <a:solidFill>
                          <a:srgbClr val="002060"/>
                        </a:solidFill>
                      </a:endParaRPr>
                    </a:p>
                  </a:txBody>
                  <a:tcPr marL="91444" marR="91444" marT="45729" marB="45729"/>
                </a:tc>
                <a:tc>
                  <a:txBody>
                    <a:bodyPr/>
                    <a:lstStyle/>
                    <a:p>
                      <a:r>
                        <a:rPr kumimoji="0" lang="it-IT" sz="1400" kern="1200" baseline="0" dirty="0">
                          <a:solidFill>
                            <a:srgbClr val="002060"/>
                          </a:solidFill>
                        </a:rPr>
                        <a:t>1° luglio anno successivo</a:t>
                      </a:r>
                      <a:endParaRPr lang="it-IT" sz="1400" dirty="0">
                        <a:solidFill>
                          <a:srgbClr val="002060"/>
                        </a:solidFill>
                      </a:endParaRPr>
                    </a:p>
                  </a:txBody>
                  <a:tcPr marL="91444" marR="91444" marT="45729" marB="45729"/>
                </a:tc>
                <a:extLst>
                  <a:ext uri="{0D108BD9-81ED-4DB2-BD59-A6C34878D82A}">
                    <a16:rowId xmlns="" xmlns:a16="http://schemas.microsoft.com/office/drawing/2014/main" val="10003"/>
                  </a:ext>
                </a:extLst>
              </a:tr>
              <a:tr h="65539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it-IT" sz="1400" kern="1200" baseline="0" dirty="0">
                          <a:solidFill>
                            <a:srgbClr val="002060"/>
                          </a:solidFill>
                        </a:rPr>
                        <a:t>31 dicembre</a:t>
                      </a:r>
                      <a:endParaRPr lang="it-IT" sz="1400" dirty="0">
                        <a:solidFill>
                          <a:srgbClr val="002060"/>
                        </a:solidFill>
                      </a:endParaRPr>
                    </a:p>
                    <a:p>
                      <a:endParaRPr lang="it-IT" sz="1400" dirty="0">
                        <a:solidFill>
                          <a:srgbClr val="002060"/>
                        </a:solidFill>
                      </a:endParaRPr>
                    </a:p>
                  </a:txBody>
                  <a:tcPr marL="91444" marR="91444" marT="45729" marB="45729"/>
                </a:tc>
                <a:tc>
                  <a:txBody>
                    <a:bodyPr/>
                    <a:lstStyle/>
                    <a:p>
                      <a:r>
                        <a:rPr kumimoji="0" lang="it-IT" sz="1400" kern="1200" baseline="0" dirty="0">
                          <a:solidFill>
                            <a:srgbClr val="002060"/>
                          </a:solidFill>
                        </a:rPr>
                        <a:t>1° luglio anno successivo</a:t>
                      </a:r>
                      <a:endParaRPr lang="it-IT" sz="1400" dirty="0">
                        <a:solidFill>
                          <a:srgbClr val="002060"/>
                        </a:solidFill>
                      </a:endParaRPr>
                    </a:p>
                  </a:txBody>
                  <a:tcPr marL="91444" marR="91444" marT="45729" marB="45729"/>
                </a:tc>
                <a:tc>
                  <a:txBody>
                    <a:bodyPr/>
                    <a:lstStyle/>
                    <a:p>
                      <a:r>
                        <a:rPr kumimoji="0" lang="it-IT" sz="1400" kern="1200" baseline="0" dirty="0">
                          <a:solidFill>
                            <a:srgbClr val="002060"/>
                          </a:solidFill>
                        </a:rPr>
                        <a:t>1° gennaio secondo anno</a:t>
                      </a:r>
                    </a:p>
                    <a:p>
                      <a:r>
                        <a:rPr kumimoji="0" lang="it-IT" sz="1400" kern="1200" baseline="0" dirty="0">
                          <a:solidFill>
                            <a:srgbClr val="002060"/>
                          </a:solidFill>
                        </a:rPr>
                        <a:t>successivo</a:t>
                      </a:r>
                      <a:endParaRPr lang="it-IT" sz="1400" dirty="0">
                        <a:solidFill>
                          <a:srgbClr val="002060"/>
                        </a:solidFill>
                      </a:endParaRPr>
                    </a:p>
                  </a:txBody>
                  <a:tcPr marL="91444" marR="91444" marT="45729" marB="45729"/>
                </a:tc>
                <a:extLst>
                  <a:ext uri="{0D108BD9-81ED-4DB2-BD59-A6C34878D82A}">
                    <a16:rowId xmlns="" xmlns:a16="http://schemas.microsoft.com/office/drawing/2014/main" val="10004"/>
                  </a:ext>
                </a:extLst>
              </a:tr>
            </a:tbl>
          </a:graphicData>
        </a:graphic>
      </p:graphicFrame>
      <p:graphicFrame>
        <p:nvGraphicFramePr>
          <p:cNvPr id="6" name="Tabella 5"/>
          <p:cNvGraphicFramePr>
            <a:graphicFrameLocks noGrp="1"/>
          </p:cNvGraphicFramePr>
          <p:nvPr/>
        </p:nvGraphicFramePr>
        <p:xfrm>
          <a:off x="1839913" y="3212977"/>
          <a:ext cx="8569326" cy="2622549"/>
        </p:xfrm>
        <a:graphic>
          <a:graphicData uri="http://schemas.openxmlformats.org/drawingml/2006/table">
            <a:tbl>
              <a:tblPr firstRow="1" bandRow="1">
                <a:tableStyleId>{21E4AEA4-8DFA-4A89-87EB-49C32662AFE0}</a:tableStyleId>
              </a:tblPr>
              <a:tblGrid>
                <a:gridCol w="2856442">
                  <a:extLst>
                    <a:ext uri="{9D8B030D-6E8A-4147-A177-3AD203B41FA5}">
                      <a16:colId xmlns="" xmlns:a16="http://schemas.microsoft.com/office/drawing/2014/main" val="20000"/>
                    </a:ext>
                  </a:extLst>
                </a:gridCol>
                <a:gridCol w="2856442">
                  <a:extLst>
                    <a:ext uri="{9D8B030D-6E8A-4147-A177-3AD203B41FA5}">
                      <a16:colId xmlns="" xmlns:a16="http://schemas.microsoft.com/office/drawing/2014/main" val="20001"/>
                    </a:ext>
                  </a:extLst>
                </a:gridCol>
                <a:gridCol w="2856442">
                  <a:extLst>
                    <a:ext uri="{9D8B030D-6E8A-4147-A177-3AD203B41FA5}">
                      <a16:colId xmlns="" xmlns:a16="http://schemas.microsoft.com/office/drawing/2014/main" val="20002"/>
                    </a:ext>
                  </a:extLst>
                </a:gridCol>
              </a:tblGrid>
              <a:tr h="304822">
                <a:tc gridSpan="3">
                  <a:txBody>
                    <a:bodyPr/>
                    <a:lstStyle/>
                    <a:p>
                      <a:pPr algn="ctr"/>
                      <a:r>
                        <a:rPr kumimoji="0" lang="it-IT" sz="1400" kern="1200" baseline="0" dirty="0">
                          <a:solidFill>
                            <a:srgbClr val="002060"/>
                          </a:solidFill>
                        </a:rPr>
                        <a:t>Con almeno di 40 anni di contributi</a:t>
                      </a:r>
                      <a:endParaRPr lang="it-IT" sz="1400" dirty="0">
                        <a:solidFill>
                          <a:srgbClr val="002060"/>
                        </a:solidFill>
                      </a:endParaRPr>
                    </a:p>
                  </a:txBody>
                  <a:tcPr marL="91444" marR="91444" marT="45723" marB="45723"/>
                </a:tc>
                <a:tc hMerge="1">
                  <a:txBody>
                    <a:bodyPr/>
                    <a:lstStyle/>
                    <a:p>
                      <a:endParaRPr lang="it-IT" dirty="0"/>
                    </a:p>
                  </a:txBody>
                  <a:tcPr/>
                </a:tc>
                <a:tc hMerge="1">
                  <a:txBody>
                    <a:bodyPr/>
                    <a:lstStyle/>
                    <a:p>
                      <a:endParaRPr lang="it-IT"/>
                    </a:p>
                  </a:txBody>
                  <a:tcPr/>
                </a:tc>
                <a:extLst>
                  <a:ext uri="{0D108BD9-81ED-4DB2-BD59-A6C34878D82A}">
                    <a16:rowId xmlns="" xmlns:a16="http://schemas.microsoft.com/office/drawing/2014/main" val="10000"/>
                  </a:ext>
                </a:extLst>
              </a:tr>
              <a:tr h="359906">
                <a:tc>
                  <a:txBody>
                    <a:bodyPr/>
                    <a:lstStyle/>
                    <a:p>
                      <a:pPr algn="ctr"/>
                      <a:endParaRPr lang="it-IT" sz="1400" dirty="0">
                        <a:solidFill>
                          <a:srgbClr val="002060"/>
                        </a:solidFill>
                      </a:endParaRPr>
                    </a:p>
                  </a:txBody>
                  <a:tcPr marL="91444" marR="91444" marT="45723" marB="45723"/>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0" lang="it-IT" sz="1400" kern="1200" baseline="0" dirty="0">
                          <a:solidFill>
                            <a:srgbClr val="002060"/>
                          </a:solidFill>
                        </a:rPr>
                        <a:t>Decorrenza della pensione</a:t>
                      </a:r>
                      <a:endParaRPr lang="it-IT" sz="1400" dirty="0">
                        <a:solidFill>
                          <a:srgbClr val="002060"/>
                        </a:solidFill>
                      </a:endParaRPr>
                    </a:p>
                  </a:txBody>
                  <a:tcPr marL="91444" marR="91444" marT="45723" marB="45723"/>
                </a:tc>
                <a:tc>
                  <a:txBody>
                    <a:bodyPr/>
                    <a:lstStyle/>
                    <a:p>
                      <a:pPr algn="ctr"/>
                      <a:endParaRPr lang="it-IT" sz="1400">
                        <a:solidFill>
                          <a:srgbClr val="002060"/>
                        </a:solidFill>
                      </a:endParaRPr>
                    </a:p>
                  </a:txBody>
                  <a:tcPr marL="91444" marR="91444" marT="45723" marB="45723"/>
                </a:tc>
                <a:extLst>
                  <a:ext uri="{0D108BD9-81ED-4DB2-BD59-A6C34878D82A}">
                    <a16:rowId xmlns="" xmlns:a16="http://schemas.microsoft.com/office/drawing/2014/main" val="10001"/>
                  </a:ext>
                </a:extLst>
              </a:tr>
              <a:tr h="518197">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0" lang="it-IT" sz="1400" kern="1200" baseline="0" dirty="0">
                          <a:solidFill>
                            <a:srgbClr val="002060"/>
                          </a:solidFill>
                        </a:rPr>
                        <a:t>Requisiti maturati entro il</a:t>
                      </a:r>
                      <a:endParaRPr lang="it-IT" sz="1400" dirty="0">
                        <a:solidFill>
                          <a:srgbClr val="002060"/>
                        </a:solidFill>
                      </a:endParaRPr>
                    </a:p>
                  </a:txBody>
                  <a:tcPr marL="91444" marR="91444" marT="45723" marB="45723"/>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0" lang="it-IT" sz="1400" kern="1200" baseline="0" dirty="0">
                          <a:solidFill>
                            <a:srgbClr val="002060"/>
                          </a:solidFill>
                        </a:rPr>
                        <a:t> Lavoratori dipendenti</a:t>
                      </a:r>
                      <a:endParaRPr lang="it-IT" sz="1400" dirty="0">
                        <a:solidFill>
                          <a:srgbClr val="002060"/>
                        </a:solidFill>
                      </a:endParaRPr>
                    </a:p>
                  </a:txBody>
                  <a:tcPr marL="91444" marR="91444" marT="45723" marB="45723"/>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0" lang="it-IT" sz="1400" kern="1200" baseline="0" dirty="0">
                          <a:solidFill>
                            <a:srgbClr val="002060"/>
                          </a:solidFill>
                        </a:rPr>
                        <a:t>Lavoratori autonomi</a:t>
                      </a:r>
                      <a:endParaRPr lang="it-IT" sz="1400" dirty="0">
                        <a:solidFill>
                          <a:srgbClr val="002060"/>
                        </a:solidFill>
                      </a:endParaRPr>
                    </a:p>
                    <a:p>
                      <a:pPr algn="ctr"/>
                      <a:endParaRPr lang="it-IT" sz="1400" dirty="0">
                        <a:solidFill>
                          <a:srgbClr val="002060"/>
                        </a:solidFill>
                      </a:endParaRPr>
                    </a:p>
                  </a:txBody>
                  <a:tcPr marL="91444" marR="91444" marT="45723" marB="45723"/>
                </a:tc>
                <a:extLst>
                  <a:ext uri="{0D108BD9-81ED-4DB2-BD59-A6C34878D82A}">
                    <a16:rowId xmlns="" xmlns:a16="http://schemas.microsoft.com/office/drawing/2014/main" val="10002"/>
                  </a:ext>
                </a:extLst>
              </a:tr>
              <a:tr h="359906">
                <a:tc>
                  <a:txBody>
                    <a:bodyPr/>
                    <a:lstStyle/>
                    <a:p>
                      <a:pPr algn="ctr"/>
                      <a:r>
                        <a:rPr lang="it-IT" sz="1400" dirty="0">
                          <a:solidFill>
                            <a:srgbClr val="002060"/>
                          </a:solidFill>
                        </a:rPr>
                        <a:t>31 marzo</a:t>
                      </a:r>
                    </a:p>
                  </a:txBody>
                  <a:tcPr marL="91444" marR="91444" marT="45723" marB="45723"/>
                </a:tc>
                <a:tc>
                  <a:txBody>
                    <a:bodyPr/>
                    <a:lstStyle/>
                    <a:p>
                      <a:pPr algn="ctr"/>
                      <a:r>
                        <a:rPr kumimoji="0" lang="it-IT" sz="1400" kern="1200" baseline="0" dirty="0">
                          <a:solidFill>
                            <a:srgbClr val="002060"/>
                          </a:solidFill>
                          <a:latin typeface="+mn-lt"/>
                          <a:ea typeface="+mn-ea"/>
                          <a:cs typeface="+mn-cs"/>
                        </a:rPr>
                        <a:t>1° luglio stesso </a:t>
                      </a:r>
                      <a:r>
                        <a:rPr kumimoji="0" lang="it-IT" sz="1400" kern="1200" baseline="0" dirty="0" err="1">
                          <a:solidFill>
                            <a:srgbClr val="002060"/>
                          </a:solidFill>
                          <a:latin typeface="+mn-lt"/>
                          <a:ea typeface="+mn-ea"/>
                          <a:cs typeface="+mn-cs"/>
                        </a:rPr>
                        <a:t>anno*</a:t>
                      </a:r>
                      <a:endParaRPr lang="it-IT" sz="1400" dirty="0">
                        <a:solidFill>
                          <a:srgbClr val="002060"/>
                        </a:solidFill>
                      </a:endParaRPr>
                    </a:p>
                  </a:txBody>
                  <a:tcPr marL="91444" marR="91444" marT="45723" marB="45723"/>
                </a:tc>
                <a:tc>
                  <a:txBody>
                    <a:bodyPr/>
                    <a:lstStyle/>
                    <a:p>
                      <a:pPr algn="ctr"/>
                      <a:r>
                        <a:rPr kumimoji="0" lang="it-IT" sz="1400" kern="1200" baseline="0" dirty="0">
                          <a:solidFill>
                            <a:srgbClr val="002060"/>
                          </a:solidFill>
                          <a:latin typeface="+mn-lt"/>
                          <a:ea typeface="+mn-ea"/>
                          <a:cs typeface="+mn-cs"/>
                        </a:rPr>
                        <a:t>1° ottobre stesso anno</a:t>
                      </a:r>
                      <a:endParaRPr lang="it-IT" sz="1400" dirty="0">
                        <a:solidFill>
                          <a:srgbClr val="002060"/>
                        </a:solidFill>
                      </a:endParaRPr>
                    </a:p>
                  </a:txBody>
                  <a:tcPr marL="91444" marR="91444" marT="45723" marB="45723"/>
                </a:tc>
                <a:extLst>
                  <a:ext uri="{0D108BD9-81ED-4DB2-BD59-A6C34878D82A}">
                    <a16:rowId xmlns="" xmlns:a16="http://schemas.microsoft.com/office/drawing/2014/main" val="10003"/>
                  </a:ext>
                </a:extLst>
              </a:tr>
              <a:tr h="359906">
                <a:tc>
                  <a:txBody>
                    <a:bodyPr/>
                    <a:lstStyle/>
                    <a:p>
                      <a:pPr algn="ctr"/>
                      <a:r>
                        <a:rPr lang="it-IT" sz="1400" dirty="0">
                          <a:solidFill>
                            <a:srgbClr val="002060"/>
                          </a:solidFill>
                        </a:rPr>
                        <a:t>30 giugno</a:t>
                      </a:r>
                    </a:p>
                  </a:txBody>
                  <a:tcPr marL="91444" marR="91444" marT="45723" marB="45723"/>
                </a:tc>
                <a:tc>
                  <a:txBody>
                    <a:bodyPr/>
                    <a:lstStyle/>
                    <a:p>
                      <a:pPr algn="ctr"/>
                      <a:r>
                        <a:rPr kumimoji="0" lang="it-IT" sz="1400" kern="1200" baseline="0" dirty="0">
                          <a:solidFill>
                            <a:srgbClr val="002060"/>
                          </a:solidFill>
                          <a:latin typeface="+mn-lt"/>
                          <a:ea typeface="+mn-ea"/>
                          <a:cs typeface="+mn-cs"/>
                        </a:rPr>
                        <a:t>1° ottobre stesso anno**</a:t>
                      </a:r>
                      <a:endParaRPr lang="it-IT" sz="1400" dirty="0">
                        <a:solidFill>
                          <a:srgbClr val="002060"/>
                        </a:solidFill>
                      </a:endParaRPr>
                    </a:p>
                  </a:txBody>
                  <a:tcPr marL="91444" marR="91444" marT="45723" marB="45723"/>
                </a:tc>
                <a:tc>
                  <a:txBody>
                    <a:bodyPr/>
                    <a:lstStyle/>
                    <a:p>
                      <a:pPr algn="ctr"/>
                      <a:r>
                        <a:rPr kumimoji="0" lang="it-IT" sz="1400" kern="1200" baseline="0" dirty="0">
                          <a:solidFill>
                            <a:srgbClr val="002060"/>
                          </a:solidFill>
                          <a:latin typeface="+mn-lt"/>
                          <a:ea typeface="+mn-ea"/>
                          <a:cs typeface="+mn-cs"/>
                        </a:rPr>
                        <a:t>1° gennaio anno successivo</a:t>
                      </a:r>
                      <a:endParaRPr lang="it-IT" sz="1400" dirty="0">
                        <a:solidFill>
                          <a:srgbClr val="002060"/>
                        </a:solidFill>
                      </a:endParaRPr>
                    </a:p>
                  </a:txBody>
                  <a:tcPr marL="91444" marR="91444" marT="45723" marB="45723"/>
                </a:tc>
                <a:extLst>
                  <a:ext uri="{0D108BD9-81ED-4DB2-BD59-A6C34878D82A}">
                    <a16:rowId xmlns="" xmlns:a16="http://schemas.microsoft.com/office/drawing/2014/main" val="10004"/>
                  </a:ext>
                </a:extLst>
              </a:tr>
              <a:tr h="359906">
                <a:tc>
                  <a:txBody>
                    <a:bodyPr/>
                    <a:lstStyle/>
                    <a:p>
                      <a:pPr algn="ctr"/>
                      <a:r>
                        <a:rPr lang="it-IT" sz="1400" dirty="0">
                          <a:solidFill>
                            <a:srgbClr val="002060"/>
                          </a:solidFill>
                        </a:rPr>
                        <a:t>30</a:t>
                      </a:r>
                      <a:r>
                        <a:rPr lang="it-IT" sz="1400" baseline="0" dirty="0">
                          <a:solidFill>
                            <a:srgbClr val="002060"/>
                          </a:solidFill>
                        </a:rPr>
                        <a:t> s</a:t>
                      </a:r>
                      <a:r>
                        <a:rPr lang="it-IT" sz="1400" dirty="0">
                          <a:solidFill>
                            <a:srgbClr val="002060"/>
                          </a:solidFill>
                        </a:rPr>
                        <a:t>ettembre </a:t>
                      </a:r>
                    </a:p>
                  </a:txBody>
                  <a:tcPr marL="91444" marR="91444" marT="45723" marB="45723"/>
                </a:tc>
                <a:tc>
                  <a:txBody>
                    <a:bodyPr/>
                    <a:lstStyle/>
                    <a:p>
                      <a:pPr algn="ctr"/>
                      <a:r>
                        <a:rPr kumimoji="0" lang="it-IT" sz="1400" kern="1200" baseline="0" dirty="0">
                          <a:solidFill>
                            <a:srgbClr val="002060"/>
                          </a:solidFill>
                          <a:latin typeface="+mn-lt"/>
                          <a:ea typeface="+mn-ea"/>
                          <a:cs typeface="+mn-cs"/>
                        </a:rPr>
                        <a:t>1° gennaio anno successivo</a:t>
                      </a:r>
                      <a:endParaRPr lang="it-IT" sz="1400" dirty="0">
                        <a:solidFill>
                          <a:srgbClr val="002060"/>
                        </a:solidFill>
                      </a:endParaRPr>
                    </a:p>
                  </a:txBody>
                  <a:tcPr marL="91444" marR="91444" marT="45723" marB="45723"/>
                </a:tc>
                <a:tc>
                  <a:txBody>
                    <a:bodyPr/>
                    <a:lstStyle/>
                    <a:p>
                      <a:pPr algn="ctr"/>
                      <a:r>
                        <a:rPr kumimoji="0" lang="it-IT" sz="1400" kern="1200" baseline="0" dirty="0">
                          <a:solidFill>
                            <a:srgbClr val="002060"/>
                          </a:solidFill>
                          <a:latin typeface="+mn-lt"/>
                          <a:ea typeface="+mn-ea"/>
                          <a:cs typeface="+mn-cs"/>
                        </a:rPr>
                        <a:t>1° aprile anno successivo</a:t>
                      </a:r>
                      <a:endParaRPr lang="it-IT" sz="1400" dirty="0">
                        <a:solidFill>
                          <a:srgbClr val="002060"/>
                        </a:solidFill>
                      </a:endParaRPr>
                    </a:p>
                  </a:txBody>
                  <a:tcPr marL="91444" marR="91444" marT="45723" marB="45723"/>
                </a:tc>
                <a:extLst>
                  <a:ext uri="{0D108BD9-81ED-4DB2-BD59-A6C34878D82A}">
                    <a16:rowId xmlns="" xmlns:a16="http://schemas.microsoft.com/office/drawing/2014/main" val="10005"/>
                  </a:ext>
                </a:extLst>
              </a:tr>
              <a:tr h="359906">
                <a:tc>
                  <a:txBody>
                    <a:bodyPr/>
                    <a:lstStyle/>
                    <a:p>
                      <a:pPr algn="ctr"/>
                      <a:r>
                        <a:rPr lang="it-IT" sz="1400" dirty="0">
                          <a:solidFill>
                            <a:srgbClr val="002060"/>
                          </a:solidFill>
                        </a:rPr>
                        <a:t>31 dicembre </a:t>
                      </a:r>
                    </a:p>
                  </a:txBody>
                  <a:tcPr marL="91444" marR="91444" marT="45723" marB="45723"/>
                </a:tc>
                <a:tc>
                  <a:txBody>
                    <a:bodyPr/>
                    <a:lstStyle/>
                    <a:p>
                      <a:pPr algn="ctr"/>
                      <a:r>
                        <a:rPr kumimoji="0" lang="it-IT" sz="1400" kern="1200" baseline="0" dirty="0">
                          <a:solidFill>
                            <a:srgbClr val="002060"/>
                          </a:solidFill>
                          <a:latin typeface="+mn-lt"/>
                          <a:ea typeface="+mn-ea"/>
                          <a:cs typeface="+mn-cs"/>
                        </a:rPr>
                        <a:t>1° aprile anno successivo</a:t>
                      </a:r>
                      <a:endParaRPr lang="it-IT" sz="1400" dirty="0">
                        <a:solidFill>
                          <a:srgbClr val="002060"/>
                        </a:solidFill>
                      </a:endParaRPr>
                    </a:p>
                  </a:txBody>
                  <a:tcPr marL="91444" marR="91444" marT="45723" marB="45723"/>
                </a:tc>
                <a:tc>
                  <a:txBody>
                    <a:bodyPr/>
                    <a:lstStyle/>
                    <a:p>
                      <a:pPr algn="ctr"/>
                      <a:r>
                        <a:rPr kumimoji="0" lang="it-IT" sz="1400" kern="1200" baseline="0" dirty="0">
                          <a:solidFill>
                            <a:srgbClr val="002060"/>
                          </a:solidFill>
                          <a:latin typeface="+mn-lt"/>
                          <a:ea typeface="+mn-ea"/>
                          <a:cs typeface="+mn-cs"/>
                        </a:rPr>
                        <a:t>1° luglio anno successivo</a:t>
                      </a:r>
                      <a:endParaRPr lang="it-IT" sz="1400" dirty="0">
                        <a:solidFill>
                          <a:srgbClr val="002060"/>
                        </a:solidFill>
                      </a:endParaRPr>
                    </a:p>
                  </a:txBody>
                  <a:tcPr marL="91444" marR="91444" marT="45723" marB="45723"/>
                </a:tc>
                <a:extLst>
                  <a:ext uri="{0D108BD9-81ED-4DB2-BD59-A6C34878D82A}">
                    <a16:rowId xmlns="" xmlns:a16="http://schemas.microsoft.com/office/drawing/2014/main" val="10006"/>
                  </a:ext>
                </a:extLst>
              </a:tr>
            </a:tbl>
          </a:graphicData>
        </a:graphic>
      </p:graphicFrame>
      <p:sp>
        <p:nvSpPr>
          <p:cNvPr id="21563" name="Rettangolo 6"/>
          <p:cNvSpPr>
            <a:spLocks noChangeArrowheads="1"/>
          </p:cNvSpPr>
          <p:nvPr/>
        </p:nvSpPr>
        <p:spPr bwMode="auto">
          <a:xfrm>
            <a:off x="3957699" y="6272214"/>
            <a:ext cx="4420617" cy="585787"/>
          </a:xfrm>
          <a:prstGeom prst="rect">
            <a:avLst/>
          </a:prstGeom>
          <a:noFill/>
          <a:ln w="9525">
            <a:noFill/>
            <a:miter lim="800000"/>
            <a:headEnd/>
            <a:tailEnd/>
          </a:ln>
        </p:spPr>
        <p:txBody>
          <a:bodyPr wrap="square">
            <a:spAutoFit/>
          </a:bodyPr>
          <a:lstStyle/>
          <a:p>
            <a:pPr algn="r"/>
            <a:r>
              <a:rPr lang="it-IT" altLang="it-IT" dirty="0">
                <a:latin typeface="Comic Sans MS" pitchFamily="66" charset="0"/>
                <a:ea typeface="Gill Sans Light"/>
                <a:cs typeface="Gill Sans Light"/>
              </a:rPr>
              <a:t>* </a:t>
            </a:r>
            <a:r>
              <a:rPr lang="it-IT" altLang="it-IT" sz="1400" dirty="0">
                <a:latin typeface="Comic Sans MS" pitchFamily="66" charset="0"/>
                <a:ea typeface="Gill Sans Light"/>
                <a:cs typeface="Gill Sans Light"/>
              </a:rPr>
              <a:t>Con almeno 57 anni di età entro il 30 giugno</a:t>
            </a:r>
          </a:p>
          <a:p>
            <a:pPr algn="r"/>
            <a:r>
              <a:rPr lang="it-IT" altLang="it-IT" sz="1400" dirty="0">
                <a:latin typeface="Comic Sans MS" pitchFamily="66" charset="0"/>
                <a:ea typeface="Gill Sans Light"/>
                <a:cs typeface="Gill Sans Light"/>
              </a:rPr>
              <a:t>** Con almeno 57 anni di età entro il 30 settembre</a:t>
            </a:r>
          </a:p>
        </p:txBody>
      </p:sp>
      <p:pic>
        <p:nvPicPr>
          <p:cNvPr id="39938" name="Picture 2" descr="http://www.dv-serramenti.com/images/ominio_finestra.jpg"/>
          <p:cNvPicPr>
            <a:picLocks noChangeAspect="1" noChangeArrowheads="1"/>
          </p:cNvPicPr>
          <p:nvPr/>
        </p:nvPicPr>
        <p:blipFill>
          <a:blip r:embed="rId2" cstate="screen">
            <a:extLst>
              <a:ext uri="{28A0092B-C50C-407E-A947-70E740481C1C}">
                <a14:useLocalDpi xmlns:a14="http://schemas.microsoft.com/office/drawing/2010/main" xmlns=""/>
              </a:ext>
            </a:extLst>
          </a:blip>
          <a:srcRect/>
          <a:stretch>
            <a:fillRect/>
          </a:stretch>
        </p:blipFill>
        <p:spPr bwMode="auto">
          <a:xfrm>
            <a:off x="9252346" y="276398"/>
            <a:ext cx="1415655" cy="1061741"/>
          </a:xfrm>
          <a:prstGeom prst="rect">
            <a:avLst/>
          </a:prstGeom>
          <a:noFill/>
        </p:spPr>
      </p:pic>
    </p:spTree>
    <p:extLst>
      <p:ext uri="{BB962C8B-B14F-4D97-AF65-F5344CB8AC3E}">
        <p14:creationId xmlns:p14="http://schemas.microsoft.com/office/powerpoint/2010/main" xmlns="" val="631849339"/>
      </p:ext>
    </p:extLst>
  </p:cSld>
  <p:clrMapOvr>
    <a:masterClrMapping/>
  </p:clrMapOvr>
  <p:transition spd="slow">
    <p:randomBar dir="vert"/>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703512" y="331912"/>
            <a:ext cx="8568952" cy="864840"/>
          </a:xfrm>
        </p:spPr>
        <p:style>
          <a:lnRef idx="1">
            <a:schemeClr val="accent1"/>
          </a:lnRef>
          <a:fillRef idx="2">
            <a:schemeClr val="accent1"/>
          </a:fillRef>
          <a:effectRef idx="1">
            <a:schemeClr val="accent1"/>
          </a:effectRef>
          <a:fontRef idx="minor">
            <a:schemeClr val="dk1"/>
          </a:fontRef>
        </p:style>
        <p:txBody>
          <a:bodyPr>
            <a:normAutofit fontScale="90000"/>
          </a:bodyPr>
          <a:lstStyle/>
          <a:p>
            <a:pPr>
              <a:defRPr/>
            </a:pPr>
            <a:r>
              <a:rPr lang="it-IT" sz="3600" b="1" i="1" dirty="0">
                <a:solidFill>
                  <a:srgbClr val="1B3686"/>
                </a:solidFill>
                <a:latin typeface="Comic Sans MS" panose="030F0702030302020204" pitchFamily="66" charset="0"/>
              </a:rPr>
              <a:t>Legge n. 122/2010: tre novità</a:t>
            </a:r>
            <a:r>
              <a:rPr lang="it-IT" sz="3600" b="1" i="1" dirty="0">
                <a:solidFill>
                  <a:srgbClr val="1B3686"/>
                </a:solidFill>
              </a:rPr>
              <a:t> </a:t>
            </a:r>
            <a:endParaRPr lang="it-IT" sz="3600" i="1" dirty="0">
              <a:solidFill>
                <a:srgbClr val="1B3686"/>
              </a:solidFill>
            </a:endParaRPr>
          </a:p>
        </p:txBody>
      </p:sp>
      <p:sp>
        <p:nvSpPr>
          <p:cNvPr id="22531" name="Rectangle 1"/>
          <p:cNvSpPr>
            <a:spLocks noChangeArrowheads="1"/>
          </p:cNvSpPr>
          <p:nvPr/>
        </p:nvSpPr>
        <p:spPr bwMode="auto">
          <a:xfrm>
            <a:off x="1487488" y="704155"/>
            <a:ext cx="9144001" cy="5232202"/>
          </a:xfrm>
          <a:prstGeom prst="rect">
            <a:avLst/>
          </a:prstGeom>
          <a:noFill/>
          <a:ln w="9525">
            <a:noFill/>
            <a:miter lim="800000"/>
            <a:headEnd/>
            <a:tailEnd/>
          </a:ln>
        </p:spPr>
        <p:txBody>
          <a:bodyPr anchor="ctr">
            <a:spAutoFit/>
          </a:bodyPr>
          <a:lstStyle/>
          <a:p>
            <a:pPr algn="ctr"/>
            <a:endParaRPr lang="it-IT" altLang="it-IT" sz="2000" b="1" dirty="0">
              <a:solidFill>
                <a:srgbClr val="002060"/>
              </a:solidFill>
              <a:ea typeface="Calibri" pitchFamily="34" charset="0"/>
              <a:cs typeface="Times New Roman" pitchFamily="18" charset="0"/>
            </a:endParaRPr>
          </a:p>
          <a:p>
            <a:pPr algn="ctr"/>
            <a:endParaRPr lang="it-IT" altLang="it-IT" sz="2800" b="1" dirty="0">
              <a:solidFill>
                <a:srgbClr val="FF0000"/>
              </a:solidFill>
              <a:latin typeface="Comic Sans MS" pitchFamily="66" charset="0"/>
              <a:ea typeface="Calibri" pitchFamily="34" charset="0"/>
              <a:cs typeface="Times New Roman" pitchFamily="18" charset="0"/>
            </a:endParaRPr>
          </a:p>
          <a:p>
            <a:pPr algn="ctr"/>
            <a:r>
              <a:rPr lang="it-IT" altLang="it-IT" sz="2000" b="1" dirty="0">
                <a:solidFill>
                  <a:srgbClr val="FF0000"/>
                </a:solidFill>
                <a:latin typeface="Comic Sans MS" pitchFamily="66" charset="0"/>
                <a:ea typeface="Calibri" pitchFamily="34" charset="0"/>
                <a:cs typeface="Times New Roman" pitchFamily="18" charset="0"/>
              </a:rPr>
              <a:t>1)</a:t>
            </a:r>
            <a:r>
              <a:rPr lang="it-IT" altLang="it-IT" sz="2400" b="1" dirty="0">
                <a:solidFill>
                  <a:srgbClr val="FF0000"/>
                </a:solidFill>
                <a:latin typeface="Comic Sans MS" pitchFamily="66" charset="0"/>
                <a:ea typeface="Calibri" pitchFamily="34" charset="0"/>
                <a:cs typeface="Times New Roman" pitchFamily="18" charset="0"/>
              </a:rPr>
              <a:t> Dalle finestre alla finestra </a:t>
            </a:r>
            <a:endParaRPr lang="it-IT" altLang="it-IT" sz="2000" dirty="0">
              <a:solidFill>
                <a:srgbClr val="002060"/>
              </a:solidFill>
              <a:latin typeface="Comic Sans MS" pitchFamily="66" charset="0"/>
              <a:ea typeface="Calibri" pitchFamily="34" charset="0"/>
              <a:cs typeface="Times New Roman" pitchFamily="18" charset="0"/>
            </a:endParaRPr>
          </a:p>
          <a:p>
            <a:pPr algn="ctr"/>
            <a:r>
              <a:rPr lang="it-IT" altLang="it-IT" sz="2000" dirty="0">
                <a:solidFill>
                  <a:srgbClr val="002060"/>
                </a:solidFill>
                <a:latin typeface="Comic Sans MS" pitchFamily="66" charset="0"/>
                <a:ea typeface="Calibri" pitchFamily="34" charset="0"/>
                <a:cs typeface="Times New Roman" pitchFamily="18" charset="0"/>
              </a:rPr>
              <a:t>Fino al 31.12.2007 la pensione di vecchiaia decorreva dal primo giorno del mese successivo al raggiungimento dell’età pensionabile. </a:t>
            </a:r>
          </a:p>
          <a:p>
            <a:pPr algn="ctr"/>
            <a:r>
              <a:rPr lang="it-IT" altLang="it-IT" sz="2000" dirty="0">
                <a:solidFill>
                  <a:srgbClr val="002060"/>
                </a:solidFill>
                <a:latin typeface="Comic Sans MS" pitchFamily="66" charset="0"/>
                <a:ea typeface="Calibri" pitchFamily="34" charset="0"/>
                <a:cs typeface="Times New Roman" pitchFamily="18" charset="0"/>
              </a:rPr>
              <a:t>Dal 1° gennaio 2008 sono state introdotte le finestre che di fatto allungavano il periodo per la pensione. </a:t>
            </a:r>
          </a:p>
          <a:p>
            <a:pPr algn="ctr"/>
            <a:r>
              <a:rPr lang="it-IT" altLang="it-IT" sz="2000" dirty="0">
                <a:solidFill>
                  <a:srgbClr val="002060"/>
                </a:solidFill>
                <a:latin typeface="Comic Sans MS" pitchFamily="66" charset="0"/>
                <a:ea typeface="Calibri" pitchFamily="34" charset="0"/>
                <a:cs typeface="Times New Roman" pitchFamily="18" charset="0"/>
              </a:rPr>
              <a:t>La Legge n. 122/2010, in luogo della finestra periodica, </a:t>
            </a:r>
            <a:r>
              <a:rPr lang="it-IT" altLang="it-IT" sz="2000" u="sng" dirty="0">
                <a:solidFill>
                  <a:srgbClr val="002060"/>
                </a:solidFill>
                <a:latin typeface="Comic Sans MS" pitchFamily="66" charset="0"/>
                <a:ea typeface="Calibri" pitchFamily="34" charset="0"/>
                <a:cs typeface="Times New Roman" pitchFamily="18" charset="0"/>
              </a:rPr>
              <a:t>introduce la finestra a scorrimento: il pensionamento decorreva dopo 12 mesi per i dipendenti e 18 per gli autonomi. </a:t>
            </a:r>
            <a:endParaRPr lang="it-IT" altLang="it-IT" sz="2000" u="sng" dirty="0">
              <a:solidFill>
                <a:srgbClr val="002060"/>
              </a:solidFill>
              <a:latin typeface="Comic Sans MS" pitchFamily="66" charset="0"/>
              <a:ea typeface="Calibri" pitchFamily="34" charset="0"/>
              <a:cs typeface="Arial" pitchFamily="34" charset="0"/>
            </a:endParaRPr>
          </a:p>
          <a:p>
            <a:pPr algn="ctr"/>
            <a:r>
              <a:rPr lang="it-IT" altLang="it-IT" sz="2000" dirty="0">
                <a:solidFill>
                  <a:srgbClr val="002060"/>
                </a:solidFill>
                <a:latin typeface="Comic Sans MS" pitchFamily="66" charset="0"/>
                <a:ea typeface="Calibri" pitchFamily="34" charset="0"/>
                <a:cs typeface="Times New Roman" pitchFamily="18" charset="0"/>
              </a:rPr>
              <a:t> </a:t>
            </a:r>
          </a:p>
          <a:p>
            <a:pPr algn="ctr"/>
            <a:r>
              <a:rPr lang="it-IT" altLang="it-IT" sz="2000" b="1" dirty="0">
                <a:solidFill>
                  <a:srgbClr val="FF0000"/>
                </a:solidFill>
                <a:latin typeface="Comic Sans MS" pitchFamily="66" charset="0"/>
                <a:ea typeface="Calibri" pitchFamily="34" charset="0"/>
                <a:cs typeface="Times New Roman" pitchFamily="18" charset="0"/>
              </a:rPr>
              <a:t>2)</a:t>
            </a:r>
            <a:r>
              <a:rPr lang="it-IT" altLang="it-IT" sz="2400" b="1" dirty="0">
                <a:solidFill>
                  <a:srgbClr val="FF0000"/>
                </a:solidFill>
                <a:latin typeface="Comic Sans MS" pitchFamily="66" charset="0"/>
                <a:ea typeface="Calibri" pitchFamily="34" charset="0"/>
                <a:cs typeface="Times New Roman" pitchFamily="18" charset="0"/>
              </a:rPr>
              <a:t> </a:t>
            </a:r>
            <a:r>
              <a:rPr lang="it-IT" altLang="it-IT" sz="2000" b="1" u="sng" dirty="0">
                <a:solidFill>
                  <a:srgbClr val="FF0000"/>
                </a:solidFill>
                <a:latin typeface="Comic Sans MS" pitchFamily="66" charset="0"/>
                <a:ea typeface="Calibri" pitchFamily="34" charset="0"/>
                <a:cs typeface="Times New Roman" pitchFamily="18" charset="0"/>
              </a:rPr>
              <a:t>Eleva dal 2011 l’età pensionabile delle donne nel pubblico impiego da 61 a 65 anni. </a:t>
            </a:r>
            <a:endParaRPr lang="it-IT" altLang="it-IT" u="sng" dirty="0">
              <a:solidFill>
                <a:srgbClr val="002060"/>
              </a:solidFill>
              <a:latin typeface="Comic Sans MS" pitchFamily="66" charset="0"/>
              <a:ea typeface="Gill Sans Light"/>
              <a:cs typeface="Gill Sans Light"/>
            </a:endParaRPr>
          </a:p>
          <a:p>
            <a:pPr algn="ctr"/>
            <a:r>
              <a:rPr lang="it-IT" altLang="it-IT" sz="2000" b="1" dirty="0">
                <a:solidFill>
                  <a:srgbClr val="FF0000"/>
                </a:solidFill>
                <a:latin typeface="Comic Sans MS" pitchFamily="66" charset="0"/>
                <a:ea typeface="Gill Sans Light"/>
                <a:cs typeface="Gill Sans Light"/>
              </a:rPr>
              <a:t>3) Stop alle ricongiunzioni gratuite nel pubblico impiego </a:t>
            </a:r>
            <a:r>
              <a:rPr lang="it-IT" altLang="it-IT" sz="2000" dirty="0">
                <a:solidFill>
                  <a:srgbClr val="FF0000"/>
                </a:solidFill>
                <a:latin typeface="Comic Sans MS" pitchFamily="66" charset="0"/>
                <a:ea typeface="Gill Sans Light"/>
                <a:cs typeface="Gill Sans Light"/>
              </a:rPr>
              <a:t>(l’art. 1 legge 29/79 per trasferire i contributi dall’Inpdap all’Inps è onerosa dal 2010)</a:t>
            </a:r>
            <a:endParaRPr lang="it-IT" altLang="it-IT" sz="2000" dirty="0">
              <a:solidFill>
                <a:srgbClr val="FF0000"/>
              </a:solidFill>
              <a:latin typeface="Comic Sans MS" pitchFamily="66" charset="0"/>
              <a:ea typeface="Gill Sans Light"/>
              <a:cs typeface="Arial" pitchFamily="34" charset="0"/>
            </a:endParaRPr>
          </a:p>
          <a:p>
            <a:pPr algn="ctr"/>
            <a:endParaRPr lang="it-IT" altLang="it-IT" dirty="0">
              <a:solidFill>
                <a:srgbClr val="002060"/>
              </a:solidFill>
              <a:ea typeface="Gill Sans Light"/>
              <a:cs typeface="Arial" pitchFamily="34" charset="0"/>
            </a:endParaRPr>
          </a:p>
        </p:txBody>
      </p:sp>
    </p:spTree>
    <p:extLst>
      <p:ext uri="{BB962C8B-B14F-4D97-AF65-F5344CB8AC3E}">
        <p14:creationId xmlns:p14="http://schemas.microsoft.com/office/powerpoint/2010/main" xmlns="" val="185206158"/>
      </p:ext>
    </p:extLst>
  </p:cSld>
  <p:clrMapOvr>
    <a:masterClrMapping/>
  </p:clrMapOvr>
  <p:transition spd="slow">
    <p:randomBar dir="vert"/>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ttangolo arrotondato 11"/>
          <p:cNvSpPr/>
          <p:nvPr/>
        </p:nvSpPr>
        <p:spPr>
          <a:xfrm>
            <a:off x="1992314" y="260351"/>
            <a:ext cx="8207375" cy="792163"/>
          </a:xfrm>
          <a:prstGeom prst="roundRect">
            <a:avLst/>
          </a:prstGeom>
          <a:ln/>
        </p:spPr>
        <p:style>
          <a:lnRef idx="1">
            <a:schemeClr val="accent1"/>
          </a:lnRef>
          <a:fillRef idx="2">
            <a:schemeClr val="accent1"/>
          </a:fillRef>
          <a:effectRef idx="1">
            <a:schemeClr val="accent1"/>
          </a:effectRef>
          <a:fontRef idx="minor">
            <a:schemeClr val="dk1"/>
          </a:fontRef>
        </p:style>
        <p:txBody>
          <a:bodyPr anchor="ctr"/>
          <a:lstStyle/>
          <a:p>
            <a:pPr algn="ctr">
              <a:defRPr/>
            </a:pPr>
            <a:endParaRPr lang="it-IT" sz="4400" b="1" dirty="0"/>
          </a:p>
        </p:txBody>
      </p:sp>
      <p:grpSp>
        <p:nvGrpSpPr>
          <p:cNvPr id="2" name="Gruppo 13"/>
          <p:cNvGrpSpPr/>
          <p:nvPr/>
        </p:nvGrpSpPr>
        <p:grpSpPr>
          <a:xfrm>
            <a:off x="1939802" y="1624285"/>
            <a:ext cx="4824536" cy="1593307"/>
            <a:chOff x="495966" y="7"/>
            <a:chExt cx="7640933" cy="1641381"/>
          </a:xfrm>
          <a:solidFill>
            <a:schemeClr val="accent3">
              <a:lumMod val="75000"/>
            </a:schemeClr>
          </a:solidFill>
        </p:grpSpPr>
        <p:sp>
          <p:nvSpPr>
            <p:cNvPr id="15" name="Rettangolo arrotondato 14"/>
            <p:cNvSpPr/>
            <p:nvPr/>
          </p:nvSpPr>
          <p:spPr>
            <a:xfrm>
              <a:off x="495966" y="7"/>
              <a:ext cx="7640933" cy="1641381"/>
            </a:xfrm>
            <a:prstGeom prst="roundRect">
              <a:avLst>
                <a:gd name="adj" fmla="val 10000"/>
              </a:avLst>
            </a:prstGeom>
          </p:spPr>
          <p:style>
            <a:lnRef idx="1">
              <a:schemeClr val="accent2"/>
            </a:lnRef>
            <a:fillRef idx="2">
              <a:schemeClr val="accent2"/>
            </a:fillRef>
            <a:effectRef idx="1">
              <a:schemeClr val="accent2"/>
            </a:effectRef>
            <a:fontRef idx="minor">
              <a:schemeClr val="dk1"/>
            </a:fontRef>
          </p:style>
        </p:sp>
        <p:sp>
          <p:nvSpPr>
            <p:cNvPr id="16" name="Rettangolo 15"/>
            <p:cNvSpPr/>
            <p:nvPr/>
          </p:nvSpPr>
          <p:spPr>
            <a:xfrm>
              <a:off x="1066185" y="74188"/>
              <a:ext cx="6614083" cy="1471052"/>
            </a:xfrm>
            <a:prstGeom prst="rect">
              <a:avLst/>
            </a:prstGeom>
          </p:spPr>
          <p:style>
            <a:lnRef idx="1">
              <a:schemeClr val="accent2"/>
            </a:lnRef>
            <a:fillRef idx="2">
              <a:schemeClr val="accent2"/>
            </a:fillRef>
            <a:effectRef idx="1">
              <a:schemeClr val="accent2"/>
            </a:effectRef>
            <a:fontRef idx="minor">
              <a:schemeClr val="dk1"/>
            </a:fontRef>
          </p:style>
          <p:txBody>
            <a:bodyPr lIns="95250" tIns="95250" rIns="95250" bIns="95250" spcCol="1270" anchor="ctr"/>
            <a:lstStyle/>
            <a:p>
              <a:pPr algn="ctr" defTabSz="1111250">
                <a:lnSpc>
                  <a:spcPct val="90000"/>
                </a:lnSpc>
                <a:spcAft>
                  <a:spcPct val="35000"/>
                </a:spcAft>
                <a:defRPr/>
              </a:pPr>
              <a:r>
                <a:rPr lang="it-IT" sz="2500" b="1" dirty="0">
                  <a:latin typeface="Verdana" pitchFamily="34" charset="0"/>
                  <a:ea typeface="Verdana" pitchFamily="34" charset="0"/>
                  <a:cs typeface="Verdana" pitchFamily="34" charset="0"/>
                </a:rPr>
                <a:t> </a:t>
              </a:r>
              <a:r>
                <a:rPr lang="it-IT" sz="2800" b="1" dirty="0">
                  <a:solidFill>
                    <a:srgbClr val="002060"/>
                  </a:solidFill>
                  <a:latin typeface="Verdana" pitchFamily="34" charset="0"/>
                  <a:ea typeface="Verdana" pitchFamily="34" charset="0"/>
                  <a:cs typeface="Verdana" pitchFamily="34" charset="0"/>
                </a:rPr>
                <a:t>Decreto Legge n.201 </a:t>
              </a:r>
            </a:p>
            <a:p>
              <a:pPr algn="ctr" defTabSz="1111250">
                <a:lnSpc>
                  <a:spcPct val="90000"/>
                </a:lnSpc>
                <a:spcAft>
                  <a:spcPct val="35000"/>
                </a:spcAft>
                <a:defRPr/>
              </a:pPr>
              <a:r>
                <a:rPr lang="it-IT" sz="2000" b="1" dirty="0">
                  <a:solidFill>
                    <a:srgbClr val="002060"/>
                  </a:solidFill>
                  <a:latin typeface="Verdana" pitchFamily="34" charset="0"/>
                  <a:ea typeface="Verdana" pitchFamily="34" charset="0"/>
                  <a:cs typeface="Verdana" pitchFamily="34" charset="0"/>
                </a:rPr>
                <a:t>del 6 dicembre 2011</a:t>
              </a:r>
              <a:endParaRPr lang="it-IT" sz="2000" dirty="0">
                <a:solidFill>
                  <a:srgbClr val="002060"/>
                </a:solidFill>
                <a:latin typeface="Verdana" pitchFamily="34" charset="0"/>
                <a:ea typeface="Verdana" pitchFamily="34" charset="0"/>
                <a:cs typeface="Verdana" pitchFamily="34" charset="0"/>
              </a:endParaRPr>
            </a:p>
          </p:txBody>
        </p:sp>
      </p:grpSp>
      <p:grpSp>
        <p:nvGrpSpPr>
          <p:cNvPr id="3" name="Gruppo 16"/>
          <p:cNvGrpSpPr>
            <a:grpSpLocks/>
          </p:cNvGrpSpPr>
          <p:nvPr/>
        </p:nvGrpSpPr>
        <p:grpSpPr bwMode="auto">
          <a:xfrm>
            <a:off x="2063751" y="4038541"/>
            <a:ext cx="4752975" cy="1784350"/>
            <a:chOff x="418111" y="2831866"/>
            <a:chExt cx="8640960" cy="1641381"/>
          </a:xfrm>
        </p:grpSpPr>
        <p:sp>
          <p:nvSpPr>
            <p:cNvPr id="18" name="Rettangolo arrotondato 17"/>
            <p:cNvSpPr/>
            <p:nvPr/>
          </p:nvSpPr>
          <p:spPr>
            <a:xfrm>
              <a:off x="418111" y="2831866"/>
              <a:ext cx="8640960" cy="1641381"/>
            </a:xfrm>
            <a:prstGeom prst="roundRect">
              <a:avLst>
                <a:gd name="adj" fmla="val 10000"/>
              </a:avLst>
            </a:prstGeom>
          </p:spPr>
          <p:style>
            <a:lnRef idx="1">
              <a:schemeClr val="accent1"/>
            </a:lnRef>
            <a:fillRef idx="2">
              <a:schemeClr val="accent1"/>
            </a:fillRef>
            <a:effectRef idx="1">
              <a:schemeClr val="accent1"/>
            </a:effectRef>
            <a:fontRef idx="minor">
              <a:schemeClr val="dk1"/>
            </a:fontRef>
          </p:style>
        </p:sp>
        <p:sp>
          <p:nvSpPr>
            <p:cNvPr id="19" name="Rettangolo 18"/>
            <p:cNvSpPr/>
            <p:nvPr/>
          </p:nvSpPr>
          <p:spPr>
            <a:xfrm>
              <a:off x="847329" y="2950989"/>
              <a:ext cx="7592333" cy="1340983"/>
            </a:xfrm>
            <a:prstGeom prst="rect">
              <a:avLst/>
            </a:prstGeom>
          </p:spPr>
          <p:style>
            <a:lnRef idx="1">
              <a:schemeClr val="accent1"/>
            </a:lnRef>
            <a:fillRef idx="2">
              <a:schemeClr val="accent1"/>
            </a:fillRef>
            <a:effectRef idx="1">
              <a:schemeClr val="accent1"/>
            </a:effectRef>
            <a:fontRef idx="minor">
              <a:schemeClr val="dk1"/>
            </a:fontRef>
          </p:style>
          <p:txBody>
            <a:bodyPr lIns="87630" tIns="87630" rIns="87630" bIns="87630" spcCol="1270" anchor="ctr"/>
            <a:lstStyle/>
            <a:p>
              <a:pPr algn="ctr" defTabSz="1022350">
                <a:lnSpc>
                  <a:spcPct val="90000"/>
                </a:lnSpc>
                <a:spcAft>
                  <a:spcPct val="35000"/>
                </a:spcAft>
                <a:defRPr/>
              </a:pPr>
              <a:r>
                <a:rPr lang="it-IT" sz="2800" b="1" dirty="0">
                  <a:solidFill>
                    <a:srgbClr val="002060"/>
                  </a:solidFill>
                  <a:latin typeface="Verdana" pitchFamily="34" charset="0"/>
                  <a:ea typeface="Verdana" pitchFamily="34" charset="0"/>
                  <a:cs typeface="Verdana" pitchFamily="34" charset="0"/>
                </a:rPr>
                <a:t> Legge 214 </a:t>
              </a:r>
              <a:br>
                <a:rPr lang="it-IT" sz="2800" b="1" dirty="0">
                  <a:solidFill>
                    <a:srgbClr val="002060"/>
                  </a:solidFill>
                  <a:latin typeface="Verdana" pitchFamily="34" charset="0"/>
                  <a:ea typeface="Verdana" pitchFamily="34" charset="0"/>
                  <a:cs typeface="Verdana" pitchFamily="34" charset="0"/>
                </a:rPr>
              </a:br>
              <a:r>
                <a:rPr lang="it-IT" sz="2000" b="1" dirty="0">
                  <a:solidFill>
                    <a:srgbClr val="002060"/>
                  </a:solidFill>
                  <a:latin typeface="Verdana" pitchFamily="34" charset="0"/>
                  <a:ea typeface="Verdana" pitchFamily="34" charset="0"/>
                  <a:cs typeface="Verdana" pitchFamily="34" charset="0"/>
                </a:rPr>
                <a:t>del 22 dicembre 2011</a:t>
              </a:r>
            </a:p>
            <a:p>
              <a:pPr algn="ctr" defTabSz="1022350">
                <a:lnSpc>
                  <a:spcPct val="90000"/>
                </a:lnSpc>
                <a:spcAft>
                  <a:spcPct val="35000"/>
                </a:spcAft>
                <a:defRPr/>
              </a:pPr>
              <a:r>
                <a:rPr lang="it-IT" sz="1400" b="1" dirty="0">
                  <a:solidFill>
                    <a:srgbClr val="002060"/>
                  </a:solidFill>
                  <a:latin typeface="Verdana" pitchFamily="34" charset="0"/>
                  <a:ea typeface="Verdana" pitchFamily="34" charset="0"/>
                  <a:cs typeface="Verdana" pitchFamily="34" charset="0"/>
                </a:rPr>
                <a:t>G.U. n.300 del 27.12.2011 (S.O. n.276)</a:t>
              </a:r>
            </a:p>
            <a:p>
              <a:pPr algn="ctr" defTabSz="1022350">
                <a:lnSpc>
                  <a:spcPct val="90000"/>
                </a:lnSpc>
                <a:spcAft>
                  <a:spcPct val="35000"/>
                </a:spcAft>
                <a:defRPr/>
              </a:pPr>
              <a:r>
                <a:rPr lang="it-IT" sz="1600" dirty="0">
                  <a:solidFill>
                    <a:srgbClr val="002060"/>
                  </a:solidFill>
                  <a:latin typeface="Verdana" pitchFamily="34" charset="0"/>
                  <a:ea typeface="Verdana" pitchFamily="34" charset="0"/>
                  <a:cs typeface="Verdana" pitchFamily="34" charset="0"/>
                </a:rPr>
                <a:t>«RIFORMA MONTI»</a:t>
              </a:r>
            </a:p>
          </p:txBody>
        </p:sp>
      </p:grpSp>
      <p:sp>
        <p:nvSpPr>
          <p:cNvPr id="20" name="Freccia in giù 19"/>
          <p:cNvSpPr/>
          <p:nvPr/>
        </p:nvSpPr>
        <p:spPr>
          <a:xfrm>
            <a:off x="3828257" y="3255962"/>
            <a:ext cx="792162" cy="677863"/>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pic>
        <p:nvPicPr>
          <p:cNvPr id="21" name="Immagine 20"/>
          <p:cNvPicPr>
            <a:picLocks noChangeAspect="1"/>
          </p:cNvPicPr>
          <p:nvPr/>
        </p:nvPicPr>
        <p:blipFill>
          <a:blip r:embed="rId2"/>
          <a:srcRect/>
          <a:stretch>
            <a:fillRect/>
          </a:stretch>
        </p:blipFill>
        <p:spPr bwMode="auto">
          <a:xfrm>
            <a:off x="7302500" y="2080478"/>
            <a:ext cx="2897188" cy="2087562"/>
          </a:xfrm>
          <a:prstGeom prst="rect">
            <a:avLst/>
          </a:prstGeom>
          <a:noFill/>
          <a:ln w="9525">
            <a:noFill/>
            <a:miter lim="800000"/>
            <a:headEnd/>
            <a:tailEnd/>
          </a:ln>
        </p:spPr>
      </p:pic>
      <p:sp>
        <p:nvSpPr>
          <p:cNvPr id="22" name="Text Box 14"/>
          <p:cNvSpPr txBox="1">
            <a:spLocks noChangeArrowheads="1"/>
          </p:cNvSpPr>
          <p:nvPr/>
        </p:nvSpPr>
        <p:spPr bwMode="auto">
          <a:xfrm>
            <a:off x="3036889" y="334963"/>
            <a:ext cx="6118225" cy="646112"/>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a:spAutoFit/>
          </a:bodyPr>
          <a:lstStyle/>
          <a:p>
            <a:pPr algn="ctr">
              <a:defRPr/>
            </a:pPr>
            <a:r>
              <a:rPr lang="it-IT" sz="3600" b="1" dirty="0">
                <a:solidFill>
                  <a:srgbClr val="002060"/>
                </a:solidFill>
                <a:latin typeface="+mj-lt"/>
              </a:rPr>
              <a:t>La riforma delle pensioni</a:t>
            </a:r>
            <a:endParaRPr lang="it-IT" sz="2400" b="1" dirty="0">
              <a:solidFill>
                <a:srgbClr val="002060"/>
              </a:solidFill>
              <a:latin typeface="+mj-lt"/>
            </a:endParaRPr>
          </a:p>
        </p:txBody>
      </p:sp>
    </p:spTree>
    <p:extLst>
      <p:ext uri="{BB962C8B-B14F-4D97-AF65-F5344CB8AC3E}">
        <p14:creationId xmlns:p14="http://schemas.microsoft.com/office/powerpoint/2010/main" xmlns="" val="1056093003"/>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10" fill="hold"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blinds(horizontal)">
                                      <p:cBhvr>
                                        <p:cTn id="7" dur="500"/>
                                        <p:tgtEl>
                                          <p:spTgt spid="21"/>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childTnLst>
                                </p:cTn>
                              </p:par>
                            </p:childTnLst>
                          </p:cTn>
                        </p:par>
                        <p:par>
                          <p:cTn id="12" fill="hold" nodeType="afterGroup">
                            <p:stCondLst>
                              <p:cond delay="0"/>
                            </p:stCondLst>
                            <p:childTnLst>
                              <p:par>
                                <p:cTn id="13" presetID="18" presetClass="entr" presetSubtype="6" fill="hold" grpId="0" nodeType="afterEffect">
                                  <p:stCondLst>
                                    <p:cond delay="0"/>
                                  </p:stCondLst>
                                  <p:childTnLst>
                                    <p:set>
                                      <p:cBhvr>
                                        <p:cTn id="14" dur="1" fill="hold">
                                          <p:stCondLst>
                                            <p:cond delay="0"/>
                                          </p:stCondLst>
                                        </p:cTn>
                                        <p:tgtEl>
                                          <p:spTgt spid="20"/>
                                        </p:tgtEl>
                                        <p:attrNameLst>
                                          <p:attrName>style.visibility</p:attrName>
                                        </p:attrNameLst>
                                      </p:cBhvr>
                                      <p:to>
                                        <p:strVal val="visible"/>
                                      </p:to>
                                    </p:set>
                                    <p:animEffect transition="in" filter="strips(downRight)">
                                      <p:cBhvr>
                                        <p:cTn id="15" dur="500"/>
                                        <p:tgtEl>
                                          <p:spTgt spid="20"/>
                                        </p:tgtEl>
                                      </p:cBhvr>
                                    </p:animEffect>
                                  </p:childTnLst>
                                </p:cTn>
                              </p:par>
                            </p:childTnLst>
                          </p:cTn>
                        </p:par>
                        <p:par>
                          <p:cTn id="16" fill="hold" nodeType="afterGroup">
                            <p:stCondLst>
                              <p:cond delay="500"/>
                            </p:stCondLst>
                            <p:childTnLst>
                              <p:par>
                                <p:cTn id="17" presetID="1" presetClass="entr" presetSubtype="0" fill="hold" nodeType="afterEffect">
                                  <p:stCondLst>
                                    <p:cond delay="0"/>
                                  </p:stCondLst>
                                  <p:childTnLst>
                                    <p:set>
                                      <p:cBhvr>
                                        <p:cTn id="1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ttangolo arrotondato 11"/>
          <p:cNvSpPr/>
          <p:nvPr/>
        </p:nvSpPr>
        <p:spPr>
          <a:xfrm>
            <a:off x="1992314" y="260351"/>
            <a:ext cx="8207375" cy="792163"/>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a:defRPr/>
            </a:pPr>
            <a:endParaRPr lang="it-IT" sz="4400" b="1" dirty="0"/>
          </a:p>
        </p:txBody>
      </p:sp>
      <p:sp>
        <p:nvSpPr>
          <p:cNvPr id="10" name="Text Box 14"/>
          <p:cNvSpPr txBox="1">
            <a:spLocks noChangeArrowheads="1"/>
          </p:cNvSpPr>
          <p:nvPr/>
        </p:nvSpPr>
        <p:spPr bwMode="auto">
          <a:xfrm>
            <a:off x="3036889" y="334963"/>
            <a:ext cx="6118225" cy="646112"/>
          </a:xfrm>
          <a:prstGeom prst="rect">
            <a:avLst/>
          </a:prstGeom>
          <a:noFill/>
          <a:ln w="9525">
            <a:noFill/>
            <a:miter lim="800000"/>
            <a:headEnd/>
            <a:tailEnd/>
          </a:ln>
        </p:spPr>
        <p:txBody>
          <a:bodyPr>
            <a:spAutoFit/>
          </a:bodyPr>
          <a:lstStyle/>
          <a:p>
            <a:pPr algn="ctr">
              <a:defRPr/>
            </a:pPr>
            <a:r>
              <a:rPr lang="it-IT" sz="3600" b="1" dirty="0">
                <a:solidFill>
                  <a:srgbClr val="002060"/>
                </a:solidFill>
                <a:latin typeface="+mj-lt"/>
              </a:rPr>
              <a:t>Speranza di vita</a:t>
            </a:r>
            <a:endParaRPr lang="it-IT" sz="2400" b="1" dirty="0">
              <a:solidFill>
                <a:srgbClr val="002060"/>
              </a:solidFill>
              <a:latin typeface="+mj-lt"/>
            </a:endParaRPr>
          </a:p>
        </p:txBody>
      </p:sp>
      <p:graphicFrame>
        <p:nvGraphicFramePr>
          <p:cNvPr id="14" name="Tabella 13"/>
          <p:cNvGraphicFramePr>
            <a:graphicFrameLocks noGrp="1"/>
          </p:cNvGraphicFramePr>
          <p:nvPr/>
        </p:nvGraphicFramePr>
        <p:xfrm>
          <a:off x="2495550" y="1484785"/>
          <a:ext cx="7200900" cy="3865561"/>
        </p:xfrm>
        <a:graphic>
          <a:graphicData uri="http://schemas.openxmlformats.org/drawingml/2006/table">
            <a:tbl>
              <a:tblPr firstRow="1" bandRow="1">
                <a:tableStyleId>{69012ECD-51FC-41F1-AA8D-1B2483CD663E}</a:tableStyleId>
              </a:tblPr>
              <a:tblGrid>
                <a:gridCol w="2400300">
                  <a:extLst>
                    <a:ext uri="{9D8B030D-6E8A-4147-A177-3AD203B41FA5}">
                      <a16:colId xmlns="" xmlns:a16="http://schemas.microsoft.com/office/drawing/2014/main" val="20000"/>
                    </a:ext>
                  </a:extLst>
                </a:gridCol>
                <a:gridCol w="2400300">
                  <a:extLst>
                    <a:ext uri="{9D8B030D-6E8A-4147-A177-3AD203B41FA5}">
                      <a16:colId xmlns="" xmlns:a16="http://schemas.microsoft.com/office/drawing/2014/main" val="20001"/>
                    </a:ext>
                  </a:extLst>
                </a:gridCol>
                <a:gridCol w="2400300">
                  <a:extLst>
                    <a:ext uri="{9D8B030D-6E8A-4147-A177-3AD203B41FA5}">
                      <a16:colId xmlns="" xmlns:a16="http://schemas.microsoft.com/office/drawing/2014/main" val="20002"/>
                    </a:ext>
                  </a:extLst>
                </a:gridCol>
              </a:tblGrid>
              <a:tr h="552223">
                <a:tc>
                  <a:txBody>
                    <a:bodyPr/>
                    <a:lstStyle/>
                    <a:p>
                      <a:pPr algn="ctr"/>
                      <a:r>
                        <a:rPr lang="it-IT" sz="2400" dirty="0">
                          <a:solidFill>
                            <a:srgbClr val="002060"/>
                          </a:solidFill>
                        </a:rPr>
                        <a:t> ANNO</a:t>
                      </a:r>
                    </a:p>
                  </a:txBody>
                  <a:tcPr marL="91441" marR="91441" marT="45733" marB="45733"/>
                </a:tc>
                <a:tc>
                  <a:txBody>
                    <a:bodyPr/>
                    <a:lstStyle/>
                    <a:p>
                      <a:pPr algn="ctr"/>
                      <a:r>
                        <a:rPr lang="it-IT" sz="2400" dirty="0">
                          <a:solidFill>
                            <a:srgbClr val="002060"/>
                          </a:solidFill>
                        </a:rPr>
                        <a:t>DONNE</a:t>
                      </a:r>
                    </a:p>
                  </a:txBody>
                  <a:tcPr marL="91441" marR="91441" marT="45733" marB="45733"/>
                </a:tc>
                <a:tc>
                  <a:txBody>
                    <a:bodyPr/>
                    <a:lstStyle/>
                    <a:p>
                      <a:pPr algn="ctr"/>
                      <a:r>
                        <a:rPr lang="it-IT" sz="2400" dirty="0">
                          <a:solidFill>
                            <a:srgbClr val="002060"/>
                          </a:solidFill>
                        </a:rPr>
                        <a:t>UOMINI</a:t>
                      </a:r>
                    </a:p>
                  </a:txBody>
                  <a:tcPr marL="91441" marR="91441" marT="45733" marB="45733"/>
                </a:tc>
                <a:extLst>
                  <a:ext uri="{0D108BD9-81ED-4DB2-BD59-A6C34878D82A}">
                    <a16:rowId xmlns="" xmlns:a16="http://schemas.microsoft.com/office/drawing/2014/main" val="10000"/>
                  </a:ext>
                </a:extLst>
              </a:tr>
              <a:tr h="552223">
                <a:tc>
                  <a:txBody>
                    <a:bodyPr/>
                    <a:lstStyle/>
                    <a:p>
                      <a:pPr algn="ctr"/>
                      <a:r>
                        <a:rPr lang="it-IT" sz="2800" dirty="0">
                          <a:solidFill>
                            <a:srgbClr val="002060"/>
                          </a:solidFill>
                        </a:rPr>
                        <a:t>2010</a:t>
                      </a:r>
                      <a:endParaRPr lang="it-IT" sz="2800" b="1" dirty="0">
                        <a:solidFill>
                          <a:srgbClr val="002060"/>
                        </a:solidFill>
                      </a:endParaRPr>
                    </a:p>
                  </a:txBody>
                  <a:tcPr marL="91441" marR="91441" marT="45733" marB="45733"/>
                </a:tc>
                <a:tc>
                  <a:txBody>
                    <a:bodyPr/>
                    <a:lstStyle/>
                    <a:p>
                      <a:pPr algn="ctr"/>
                      <a:r>
                        <a:rPr lang="it-IT" sz="2800" dirty="0">
                          <a:solidFill>
                            <a:srgbClr val="002060"/>
                          </a:solidFill>
                        </a:rPr>
                        <a:t>84,3</a:t>
                      </a:r>
                      <a:endParaRPr lang="it-IT" sz="2800" b="1" dirty="0">
                        <a:solidFill>
                          <a:srgbClr val="002060"/>
                        </a:solidFill>
                      </a:endParaRPr>
                    </a:p>
                  </a:txBody>
                  <a:tcPr marL="91441" marR="91441" marT="45733" marB="45733"/>
                </a:tc>
                <a:tc>
                  <a:txBody>
                    <a:bodyPr/>
                    <a:lstStyle/>
                    <a:p>
                      <a:pPr algn="ctr"/>
                      <a:r>
                        <a:rPr lang="it-IT" sz="2800" dirty="0">
                          <a:solidFill>
                            <a:srgbClr val="002060"/>
                          </a:solidFill>
                        </a:rPr>
                        <a:t>79,1</a:t>
                      </a:r>
                      <a:endParaRPr lang="it-IT" sz="2800" b="1" dirty="0">
                        <a:solidFill>
                          <a:srgbClr val="002060"/>
                        </a:solidFill>
                      </a:endParaRPr>
                    </a:p>
                  </a:txBody>
                  <a:tcPr marL="91441" marR="91441" marT="45733" marB="45733"/>
                </a:tc>
                <a:extLst>
                  <a:ext uri="{0D108BD9-81ED-4DB2-BD59-A6C34878D82A}">
                    <a16:rowId xmlns="" xmlns:a16="http://schemas.microsoft.com/office/drawing/2014/main" val="10001"/>
                  </a:ext>
                </a:extLst>
              </a:tr>
              <a:tr h="552223">
                <a:tc>
                  <a:txBody>
                    <a:bodyPr/>
                    <a:lstStyle/>
                    <a:p>
                      <a:pPr algn="ctr"/>
                      <a:r>
                        <a:rPr lang="it-IT" sz="2800" dirty="0">
                          <a:solidFill>
                            <a:srgbClr val="002060"/>
                          </a:solidFill>
                        </a:rPr>
                        <a:t>2020</a:t>
                      </a:r>
                      <a:endParaRPr lang="it-IT" sz="2800" b="1" dirty="0">
                        <a:solidFill>
                          <a:srgbClr val="002060"/>
                        </a:solidFill>
                      </a:endParaRPr>
                    </a:p>
                  </a:txBody>
                  <a:tcPr marL="91441" marR="91441" marT="45733" marB="45733"/>
                </a:tc>
                <a:tc>
                  <a:txBody>
                    <a:bodyPr/>
                    <a:lstStyle/>
                    <a:p>
                      <a:pPr algn="ctr"/>
                      <a:r>
                        <a:rPr lang="it-IT" sz="2800" dirty="0">
                          <a:solidFill>
                            <a:srgbClr val="002060"/>
                          </a:solidFill>
                        </a:rPr>
                        <a:t>86,2</a:t>
                      </a:r>
                      <a:endParaRPr lang="it-IT" sz="2800" b="1" dirty="0">
                        <a:solidFill>
                          <a:srgbClr val="002060"/>
                        </a:solidFill>
                      </a:endParaRPr>
                    </a:p>
                  </a:txBody>
                  <a:tcPr marL="91441" marR="91441" marT="45733" marB="45733"/>
                </a:tc>
                <a:tc>
                  <a:txBody>
                    <a:bodyPr/>
                    <a:lstStyle/>
                    <a:p>
                      <a:pPr algn="ctr"/>
                      <a:r>
                        <a:rPr lang="it-IT" sz="2800" dirty="0">
                          <a:solidFill>
                            <a:srgbClr val="002060"/>
                          </a:solidFill>
                        </a:rPr>
                        <a:t>81,2</a:t>
                      </a:r>
                      <a:endParaRPr lang="it-IT" sz="2800" b="1" dirty="0">
                        <a:solidFill>
                          <a:srgbClr val="002060"/>
                        </a:solidFill>
                      </a:endParaRPr>
                    </a:p>
                  </a:txBody>
                  <a:tcPr marL="91441" marR="91441" marT="45733" marB="45733"/>
                </a:tc>
                <a:extLst>
                  <a:ext uri="{0D108BD9-81ED-4DB2-BD59-A6C34878D82A}">
                    <a16:rowId xmlns="" xmlns:a16="http://schemas.microsoft.com/office/drawing/2014/main" val="10002"/>
                  </a:ext>
                </a:extLst>
              </a:tr>
              <a:tr h="552223">
                <a:tc>
                  <a:txBody>
                    <a:bodyPr/>
                    <a:lstStyle/>
                    <a:p>
                      <a:pPr algn="ctr"/>
                      <a:r>
                        <a:rPr lang="it-IT" sz="2800" dirty="0">
                          <a:solidFill>
                            <a:srgbClr val="002060"/>
                          </a:solidFill>
                        </a:rPr>
                        <a:t>2030</a:t>
                      </a:r>
                      <a:endParaRPr lang="it-IT" sz="2800" b="1" dirty="0">
                        <a:solidFill>
                          <a:srgbClr val="002060"/>
                        </a:solidFill>
                      </a:endParaRPr>
                    </a:p>
                  </a:txBody>
                  <a:tcPr marL="91441" marR="91441" marT="45733" marB="45733"/>
                </a:tc>
                <a:tc>
                  <a:txBody>
                    <a:bodyPr/>
                    <a:lstStyle/>
                    <a:p>
                      <a:pPr algn="ctr"/>
                      <a:r>
                        <a:rPr lang="it-IT" sz="2800" dirty="0">
                          <a:solidFill>
                            <a:srgbClr val="002060"/>
                          </a:solidFill>
                        </a:rPr>
                        <a:t>87,8</a:t>
                      </a:r>
                      <a:endParaRPr lang="it-IT" sz="2800" b="1" dirty="0">
                        <a:solidFill>
                          <a:srgbClr val="002060"/>
                        </a:solidFill>
                      </a:endParaRPr>
                    </a:p>
                  </a:txBody>
                  <a:tcPr marL="91441" marR="91441" marT="45733" marB="45733"/>
                </a:tc>
                <a:tc>
                  <a:txBody>
                    <a:bodyPr/>
                    <a:lstStyle/>
                    <a:p>
                      <a:pPr algn="ctr"/>
                      <a:r>
                        <a:rPr lang="it-IT" sz="2800" dirty="0">
                          <a:solidFill>
                            <a:srgbClr val="002060"/>
                          </a:solidFill>
                        </a:rPr>
                        <a:t>82,8</a:t>
                      </a:r>
                      <a:endParaRPr lang="it-IT" sz="2800" b="1" dirty="0">
                        <a:solidFill>
                          <a:srgbClr val="002060"/>
                        </a:solidFill>
                      </a:endParaRPr>
                    </a:p>
                  </a:txBody>
                  <a:tcPr marL="91441" marR="91441" marT="45733" marB="45733"/>
                </a:tc>
                <a:extLst>
                  <a:ext uri="{0D108BD9-81ED-4DB2-BD59-A6C34878D82A}">
                    <a16:rowId xmlns="" xmlns:a16="http://schemas.microsoft.com/office/drawing/2014/main" val="10003"/>
                  </a:ext>
                </a:extLst>
              </a:tr>
              <a:tr h="552223">
                <a:tc>
                  <a:txBody>
                    <a:bodyPr/>
                    <a:lstStyle/>
                    <a:p>
                      <a:pPr algn="ctr"/>
                      <a:r>
                        <a:rPr lang="it-IT" sz="2800" dirty="0">
                          <a:solidFill>
                            <a:srgbClr val="002060"/>
                          </a:solidFill>
                        </a:rPr>
                        <a:t>2040</a:t>
                      </a:r>
                      <a:endParaRPr lang="it-IT" sz="2800" b="1" dirty="0">
                        <a:solidFill>
                          <a:srgbClr val="002060"/>
                        </a:solidFill>
                      </a:endParaRPr>
                    </a:p>
                  </a:txBody>
                  <a:tcPr marL="91441" marR="91441" marT="45733" marB="45733"/>
                </a:tc>
                <a:tc>
                  <a:txBody>
                    <a:bodyPr/>
                    <a:lstStyle/>
                    <a:p>
                      <a:pPr algn="ctr"/>
                      <a:r>
                        <a:rPr lang="it-IT" sz="2800" dirty="0">
                          <a:solidFill>
                            <a:srgbClr val="002060"/>
                          </a:solidFill>
                        </a:rPr>
                        <a:t>89,1</a:t>
                      </a:r>
                      <a:endParaRPr lang="it-IT" sz="2800" b="1" dirty="0">
                        <a:solidFill>
                          <a:srgbClr val="002060"/>
                        </a:solidFill>
                      </a:endParaRPr>
                    </a:p>
                  </a:txBody>
                  <a:tcPr marL="91441" marR="91441" marT="45733" marB="45733"/>
                </a:tc>
                <a:tc>
                  <a:txBody>
                    <a:bodyPr/>
                    <a:lstStyle/>
                    <a:p>
                      <a:pPr algn="ctr"/>
                      <a:r>
                        <a:rPr lang="it-IT" sz="2800" dirty="0">
                          <a:solidFill>
                            <a:srgbClr val="002060"/>
                          </a:solidFill>
                        </a:rPr>
                        <a:t>84,2</a:t>
                      </a:r>
                      <a:endParaRPr lang="it-IT" sz="2800" b="1" dirty="0">
                        <a:solidFill>
                          <a:srgbClr val="002060"/>
                        </a:solidFill>
                      </a:endParaRPr>
                    </a:p>
                  </a:txBody>
                  <a:tcPr marL="91441" marR="91441" marT="45733" marB="45733"/>
                </a:tc>
                <a:extLst>
                  <a:ext uri="{0D108BD9-81ED-4DB2-BD59-A6C34878D82A}">
                    <a16:rowId xmlns="" xmlns:a16="http://schemas.microsoft.com/office/drawing/2014/main" val="10004"/>
                  </a:ext>
                </a:extLst>
              </a:tr>
              <a:tr h="552223">
                <a:tc>
                  <a:txBody>
                    <a:bodyPr/>
                    <a:lstStyle/>
                    <a:p>
                      <a:pPr algn="ctr"/>
                      <a:r>
                        <a:rPr lang="it-IT" sz="2800" dirty="0">
                          <a:solidFill>
                            <a:srgbClr val="002060"/>
                          </a:solidFill>
                        </a:rPr>
                        <a:t>2050</a:t>
                      </a:r>
                      <a:endParaRPr lang="it-IT" sz="2800" b="1" dirty="0">
                        <a:solidFill>
                          <a:srgbClr val="002060"/>
                        </a:solidFill>
                      </a:endParaRPr>
                    </a:p>
                  </a:txBody>
                  <a:tcPr marL="91441" marR="91441" marT="45733" marB="45733"/>
                </a:tc>
                <a:tc>
                  <a:txBody>
                    <a:bodyPr/>
                    <a:lstStyle/>
                    <a:p>
                      <a:pPr algn="ctr"/>
                      <a:r>
                        <a:rPr lang="it-IT" sz="2800" dirty="0">
                          <a:solidFill>
                            <a:srgbClr val="002060"/>
                          </a:solidFill>
                        </a:rPr>
                        <a:t>90,2</a:t>
                      </a:r>
                      <a:endParaRPr lang="it-IT" sz="2800" b="1" dirty="0">
                        <a:solidFill>
                          <a:srgbClr val="002060"/>
                        </a:solidFill>
                      </a:endParaRPr>
                    </a:p>
                  </a:txBody>
                  <a:tcPr marL="91441" marR="91441" marT="45733" marB="45733"/>
                </a:tc>
                <a:tc>
                  <a:txBody>
                    <a:bodyPr/>
                    <a:lstStyle/>
                    <a:p>
                      <a:pPr algn="ctr"/>
                      <a:r>
                        <a:rPr lang="it-IT" sz="2800" dirty="0">
                          <a:solidFill>
                            <a:srgbClr val="002060"/>
                          </a:solidFill>
                        </a:rPr>
                        <a:t>85,3</a:t>
                      </a:r>
                      <a:endParaRPr lang="it-IT" sz="2800" b="1" dirty="0">
                        <a:solidFill>
                          <a:srgbClr val="002060"/>
                        </a:solidFill>
                      </a:endParaRPr>
                    </a:p>
                  </a:txBody>
                  <a:tcPr marL="91441" marR="91441" marT="45733" marB="45733"/>
                </a:tc>
                <a:extLst>
                  <a:ext uri="{0D108BD9-81ED-4DB2-BD59-A6C34878D82A}">
                    <a16:rowId xmlns="" xmlns:a16="http://schemas.microsoft.com/office/drawing/2014/main" val="10005"/>
                  </a:ext>
                </a:extLst>
              </a:tr>
              <a:tr h="552223">
                <a:tc>
                  <a:txBody>
                    <a:bodyPr/>
                    <a:lstStyle/>
                    <a:p>
                      <a:pPr algn="ctr"/>
                      <a:r>
                        <a:rPr lang="it-IT" sz="2800" dirty="0">
                          <a:solidFill>
                            <a:srgbClr val="002060"/>
                          </a:solidFill>
                        </a:rPr>
                        <a:t>2060</a:t>
                      </a:r>
                      <a:endParaRPr lang="it-IT" sz="2800" b="1" dirty="0">
                        <a:solidFill>
                          <a:srgbClr val="002060"/>
                        </a:solidFill>
                      </a:endParaRPr>
                    </a:p>
                  </a:txBody>
                  <a:tcPr marL="91441" marR="91441" marT="45733" marB="45733"/>
                </a:tc>
                <a:tc>
                  <a:txBody>
                    <a:bodyPr/>
                    <a:lstStyle/>
                    <a:p>
                      <a:pPr algn="ctr"/>
                      <a:r>
                        <a:rPr lang="it-IT" sz="2800" dirty="0">
                          <a:solidFill>
                            <a:srgbClr val="002060"/>
                          </a:solidFill>
                        </a:rPr>
                        <a:t>91,1</a:t>
                      </a:r>
                      <a:endParaRPr lang="it-IT" sz="2800" b="1" dirty="0">
                        <a:solidFill>
                          <a:srgbClr val="002060"/>
                        </a:solidFill>
                      </a:endParaRPr>
                    </a:p>
                  </a:txBody>
                  <a:tcPr marL="91441" marR="91441" marT="45733" marB="45733"/>
                </a:tc>
                <a:tc>
                  <a:txBody>
                    <a:bodyPr/>
                    <a:lstStyle/>
                    <a:p>
                      <a:pPr algn="ctr"/>
                      <a:r>
                        <a:rPr lang="it-IT" sz="2800" dirty="0">
                          <a:solidFill>
                            <a:srgbClr val="002060"/>
                          </a:solidFill>
                        </a:rPr>
                        <a:t>86,2</a:t>
                      </a:r>
                      <a:endParaRPr lang="it-IT" sz="2800" b="1" dirty="0">
                        <a:solidFill>
                          <a:srgbClr val="002060"/>
                        </a:solidFill>
                      </a:endParaRPr>
                    </a:p>
                  </a:txBody>
                  <a:tcPr marL="91441" marR="91441" marT="45733" marB="45733"/>
                </a:tc>
                <a:extLst>
                  <a:ext uri="{0D108BD9-81ED-4DB2-BD59-A6C34878D82A}">
                    <a16:rowId xmlns="" xmlns:a16="http://schemas.microsoft.com/office/drawing/2014/main" val="10006"/>
                  </a:ext>
                </a:extLst>
              </a:tr>
            </a:tbl>
          </a:graphicData>
        </a:graphic>
      </p:graphicFrame>
      <p:sp>
        <p:nvSpPr>
          <p:cNvPr id="15" name="Rectangle 48"/>
          <p:cNvSpPr>
            <a:spLocks noChangeArrowheads="1"/>
          </p:cNvSpPr>
          <p:nvPr/>
        </p:nvSpPr>
        <p:spPr bwMode="auto">
          <a:xfrm>
            <a:off x="7175500" y="6424614"/>
            <a:ext cx="2736850" cy="244475"/>
          </a:xfrm>
          <a:prstGeom prst="rect">
            <a:avLst/>
          </a:prstGeom>
          <a:noFill/>
          <a:ln w="9525">
            <a:noFill/>
            <a:miter lim="800000"/>
            <a:headEnd/>
            <a:tailEnd/>
          </a:ln>
        </p:spPr>
        <p:txBody>
          <a:bodyPr>
            <a:spAutoFit/>
          </a:bodyPr>
          <a:lstStyle/>
          <a:p>
            <a:pPr algn="ctr">
              <a:lnSpc>
                <a:spcPct val="90000"/>
              </a:lnSpc>
              <a:spcBef>
                <a:spcPct val="50000"/>
              </a:spcBef>
            </a:pPr>
            <a:r>
              <a:rPr lang="it-IT" altLang="it-IT" sz="1100" i="1">
                <a:solidFill>
                  <a:schemeClr val="bg1"/>
                </a:solidFill>
                <a:ea typeface="Gill Sans Light"/>
                <a:cs typeface="Gill Sans Light"/>
              </a:rPr>
              <a:t>fonte: Ragioneria Generale dello Stato</a:t>
            </a:r>
            <a:endParaRPr lang="it-IT" altLang="it-IT" sz="1100">
              <a:solidFill>
                <a:schemeClr val="bg1"/>
              </a:solidFill>
              <a:ea typeface="Gill Sans Light"/>
              <a:cs typeface="Gill Sans Light"/>
            </a:endParaRPr>
          </a:p>
        </p:txBody>
      </p:sp>
    </p:spTree>
    <p:extLst>
      <p:ext uri="{BB962C8B-B14F-4D97-AF65-F5344CB8AC3E}">
        <p14:creationId xmlns:p14="http://schemas.microsoft.com/office/powerpoint/2010/main" xmlns="" val="1005468415"/>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linds(horizontal)">
                                      <p:cBhvr>
                                        <p:cTn id="7" dur="500"/>
                                        <p:tgtEl>
                                          <p:spTgt spid="14"/>
                                        </p:tgtEl>
                                      </p:cBhvr>
                                    </p:animEffect>
                                  </p:childTnLst>
                                </p:cTn>
                              </p:par>
                            </p:childTnLst>
                          </p:cTn>
                        </p:par>
                        <p:par>
                          <p:cTn id="8" fill="hold" nodeType="afterGroup">
                            <p:stCondLst>
                              <p:cond delay="500"/>
                            </p:stCondLst>
                            <p:childTnLst>
                              <p:par>
                                <p:cTn id="9" presetID="1" presetClass="entr" presetSubtype="0" fill="hold" grpId="0" nodeType="after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ttangolo arrotondato 11"/>
          <p:cNvSpPr/>
          <p:nvPr/>
        </p:nvSpPr>
        <p:spPr>
          <a:xfrm>
            <a:off x="1992313" y="260351"/>
            <a:ext cx="8496300" cy="792163"/>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a:defRPr/>
            </a:pPr>
            <a:endParaRPr lang="it-IT" sz="4400" b="1" dirty="0"/>
          </a:p>
        </p:txBody>
      </p:sp>
      <p:sp>
        <p:nvSpPr>
          <p:cNvPr id="10" name="Text Box 14"/>
          <p:cNvSpPr txBox="1">
            <a:spLocks noChangeArrowheads="1"/>
          </p:cNvSpPr>
          <p:nvPr/>
        </p:nvSpPr>
        <p:spPr bwMode="auto">
          <a:xfrm>
            <a:off x="2351089" y="404813"/>
            <a:ext cx="8066087" cy="461962"/>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a:spAutoFit/>
          </a:bodyPr>
          <a:lstStyle/>
          <a:p>
            <a:pPr algn="ctr">
              <a:defRPr/>
            </a:pPr>
            <a:r>
              <a:rPr lang="it-IT" sz="2400" b="1" dirty="0">
                <a:solidFill>
                  <a:srgbClr val="002060"/>
                </a:solidFill>
                <a:latin typeface="Comic Sans MS" pitchFamily="66" charset="0"/>
              </a:rPr>
              <a:t>Speranza di vita: la tabella di marcia del Governo</a:t>
            </a:r>
          </a:p>
        </p:txBody>
      </p:sp>
      <p:graphicFrame>
        <p:nvGraphicFramePr>
          <p:cNvPr id="14" name="Tabella 13"/>
          <p:cNvGraphicFramePr>
            <a:graphicFrameLocks noGrp="1"/>
          </p:cNvGraphicFramePr>
          <p:nvPr>
            <p:extLst/>
          </p:nvPr>
        </p:nvGraphicFramePr>
        <p:xfrm>
          <a:off x="2063750" y="1268413"/>
          <a:ext cx="8280400" cy="4267200"/>
        </p:xfrm>
        <a:graphic>
          <a:graphicData uri="http://schemas.openxmlformats.org/drawingml/2006/table">
            <a:tbl>
              <a:tblPr firstRow="1" bandRow="1">
                <a:tableStyleId>{5C22544A-7EE6-4342-B048-85BDC9FD1C3A}</a:tableStyleId>
              </a:tblPr>
              <a:tblGrid>
                <a:gridCol w="2337207">
                  <a:extLst>
                    <a:ext uri="{9D8B030D-6E8A-4147-A177-3AD203B41FA5}">
                      <a16:colId xmlns="" xmlns:a16="http://schemas.microsoft.com/office/drawing/2014/main" val="20000"/>
                    </a:ext>
                  </a:extLst>
                </a:gridCol>
                <a:gridCol w="1553916">
                  <a:extLst>
                    <a:ext uri="{9D8B030D-6E8A-4147-A177-3AD203B41FA5}">
                      <a16:colId xmlns="" xmlns:a16="http://schemas.microsoft.com/office/drawing/2014/main" val="20001"/>
                    </a:ext>
                  </a:extLst>
                </a:gridCol>
                <a:gridCol w="4389277">
                  <a:extLst>
                    <a:ext uri="{9D8B030D-6E8A-4147-A177-3AD203B41FA5}">
                      <a16:colId xmlns="" xmlns:a16="http://schemas.microsoft.com/office/drawing/2014/main" val="20002"/>
                    </a:ext>
                  </a:extLst>
                </a:gridCol>
              </a:tblGrid>
              <a:tr h="370840">
                <a:tc>
                  <a:txBody>
                    <a:bodyPr/>
                    <a:lstStyle/>
                    <a:p>
                      <a:pPr algn="ctr"/>
                      <a:endParaRPr lang="it-IT" sz="2000" dirty="0">
                        <a:solidFill>
                          <a:srgbClr val="002060"/>
                        </a:solidFill>
                      </a:endParaRPr>
                    </a:p>
                  </a:txBody>
                  <a:tcPr marL="91434" marR="91434">
                    <a:lnL w="12700" cap="flat" cmpd="sng" algn="ctr">
                      <a:solidFill>
                        <a:srgbClr val="0033CC"/>
                      </a:solidFill>
                      <a:prstDash val="solid"/>
                      <a:round/>
                      <a:headEnd type="none" w="med" len="med"/>
                      <a:tailEnd type="none" w="med" len="med"/>
                    </a:lnL>
                    <a:lnR w="12700" cap="flat" cmpd="sng" algn="ctr">
                      <a:solidFill>
                        <a:srgbClr val="0033CC"/>
                      </a:solidFill>
                      <a:prstDash val="solid"/>
                      <a:round/>
                      <a:headEnd type="none" w="med" len="med"/>
                      <a:tailEnd type="none" w="med" len="med"/>
                    </a:lnR>
                    <a:lnT w="12700" cap="flat" cmpd="sng" algn="ctr">
                      <a:solidFill>
                        <a:srgbClr val="0033CC"/>
                      </a:solidFill>
                      <a:prstDash val="solid"/>
                      <a:round/>
                      <a:headEnd type="none" w="med" len="med"/>
                      <a:tailEnd type="none" w="med" len="med"/>
                    </a:lnT>
                    <a:lnB w="12700" cap="flat" cmpd="sng" algn="ctr">
                      <a:solidFill>
                        <a:srgbClr val="0033CC"/>
                      </a:solidFill>
                      <a:prstDash val="solid"/>
                      <a:round/>
                      <a:headEnd type="none" w="med" len="med"/>
                      <a:tailEnd type="none" w="med" len="med"/>
                    </a:lnB>
                    <a:solidFill>
                      <a:schemeClr val="bg1">
                        <a:lumMod val="85000"/>
                      </a:schemeClr>
                    </a:solidFill>
                  </a:tcPr>
                </a:tc>
                <a:tc>
                  <a:txBody>
                    <a:bodyPr/>
                    <a:lstStyle/>
                    <a:p>
                      <a:pPr algn="ctr"/>
                      <a:r>
                        <a:rPr lang="it-IT" sz="2000" dirty="0">
                          <a:solidFill>
                            <a:srgbClr val="002060"/>
                          </a:solidFill>
                        </a:rPr>
                        <a:t>anno</a:t>
                      </a:r>
                    </a:p>
                  </a:txBody>
                  <a:tcPr marL="91434" marR="91434">
                    <a:lnL w="12700" cap="flat" cmpd="sng" algn="ctr">
                      <a:solidFill>
                        <a:srgbClr val="0033CC"/>
                      </a:solidFill>
                      <a:prstDash val="solid"/>
                      <a:round/>
                      <a:headEnd type="none" w="med" len="med"/>
                      <a:tailEnd type="none" w="med" len="med"/>
                    </a:lnL>
                    <a:lnR w="12700" cap="flat" cmpd="sng" algn="ctr">
                      <a:solidFill>
                        <a:srgbClr val="0033CC"/>
                      </a:solidFill>
                      <a:prstDash val="solid"/>
                      <a:round/>
                      <a:headEnd type="none" w="med" len="med"/>
                      <a:tailEnd type="none" w="med" len="med"/>
                    </a:lnR>
                    <a:lnT w="12700" cap="flat" cmpd="sng" algn="ctr">
                      <a:solidFill>
                        <a:srgbClr val="0033CC"/>
                      </a:solidFill>
                      <a:prstDash val="solid"/>
                      <a:round/>
                      <a:headEnd type="none" w="med" len="med"/>
                      <a:tailEnd type="none" w="med" len="med"/>
                    </a:lnT>
                    <a:lnB w="12700" cap="flat" cmpd="sng" algn="ctr">
                      <a:solidFill>
                        <a:srgbClr val="0033CC"/>
                      </a:solidFill>
                      <a:prstDash val="solid"/>
                      <a:round/>
                      <a:headEnd type="none" w="med" len="med"/>
                      <a:tailEnd type="none" w="med" len="med"/>
                    </a:lnB>
                    <a:solidFill>
                      <a:schemeClr val="bg1">
                        <a:lumMod val="85000"/>
                      </a:schemeClr>
                    </a:solidFill>
                  </a:tcPr>
                </a:tc>
                <a:tc>
                  <a:txBody>
                    <a:bodyPr/>
                    <a:lstStyle/>
                    <a:p>
                      <a:pPr algn="ctr"/>
                      <a:r>
                        <a:rPr lang="it-IT" sz="2000" dirty="0">
                          <a:solidFill>
                            <a:srgbClr val="002060"/>
                          </a:solidFill>
                        </a:rPr>
                        <a:t>incremento speranza di vita</a:t>
                      </a:r>
                    </a:p>
                  </a:txBody>
                  <a:tcPr marL="91434" marR="91434">
                    <a:lnL w="12700" cap="flat" cmpd="sng" algn="ctr">
                      <a:solidFill>
                        <a:srgbClr val="0033CC"/>
                      </a:solidFill>
                      <a:prstDash val="solid"/>
                      <a:round/>
                      <a:headEnd type="none" w="med" len="med"/>
                      <a:tailEnd type="none" w="med" len="med"/>
                    </a:lnL>
                    <a:lnR w="12700" cap="flat" cmpd="sng" algn="ctr">
                      <a:solidFill>
                        <a:srgbClr val="0033CC"/>
                      </a:solidFill>
                      <a:prstDash val="solid"/>
                      <a:round/>
                      <a:headEnd type="none" w="med" len="med"/>
                      <a:tailEnd type="none" w="med" len="med"/>
                    </a:lnR>
                    <a:lnT w="12700" cap="flat" cmpd="sng" algn="ctr">
                      <a:solidFill>
                        <a:srgbClr val="0033CC"/>
                      </a:solidFill>
                      <a:prstDash val="solid"/>
                      <a:round/>
                      <a:headEnd type="none" w="med" len="med"/>
                      <a:tailEnd type="none" w="med" len="med"/>
                    </a:lnT>
                    <a:lnB w="12700" cap="flat" cmpd="sng" algn="ctr">
                      <a:solidFill>
                        <a:srgbClr val="0033CC"/>
                      </a:solidFill>
                      <a:prstDash val="solid"/>
                      <a:round/>
                      <a:headEnd type="none" w="med" len="med"/>
                      <a:tailEnd type="none" w="med" len="med"/>
                    </a:lnB>
                    <a:solidFill>
                      <a:schemeClr val="bg1">
                        <a:lumMod val="85000"/>
                      </a:schemeClr>
                    </a:solidFill>
                  </a:tcPr>
                </a:tc>
                <a:extLst>
                  <a:ext uri="{0D108BD9-81ED-4DB2-BD59-A6C34878D82A}">
                    <a16:rowId xmlns="" xmlns:a16="http://schemas.microsoft.com/office/drawing/2014/main" val="10000"/>
                  </a:ext>
                </a:extLst>
              </a:tr>
              <a:tr h="370840">
                <a:tc>
                  <a:txBody>
                    <a:bodyPr/>
                    <a:lstStyle/>
                    <a:p>
                      <a:pPr algn="ctr"/>
                      <a:endParaRPr lang="it-IT" sz="2000" dirty="0">
                        <a:solidFill>
                          <a:srgbClr val="002060"/>
                        </a:solidFill>
                      </a:endParaRPr>
                    </a:p>
                  </a:txBody>
                  <a:tcPr marL="91434" marR="91434">
                    <a:lnL w="12700" cap="flat" cmpd="sng" algn="ctr">
                      <a:solidFill>
                        <a:srgbClr val="0033CC"/>
                      </a:solidFill>
                      <a:prstDash val="solid"/>
                      <a:round/>
                      <a:headEnd type="none" w="med" len="med"/>
                      <a:tailEnd type="none" w="med" len="med"/>
                    </a:lnL>
                    <a:lnR w="12700" cap="flat" cmpd="sng" algn="ctr">
                      <a:solidFill>
                        <a:srgbClr val="0033CC"/>
                      </a:solidFill>
                      <a:prstDash val="solid"/>
                      <a:round/>
                      <a:headEnd type="none" w="med" len="med"/>
                      <a:tailEnd type="none" w="med" len="med"/>
                    </a:lnR>
                    <a:lnT w="12700" cap="flat" cmpd="sng" algn="ctr">
                      <a:solidFill>
                        <a:srgbClr val="0033CC"/>
                      </a:solidFill>
                      <a:prstDash val="solid"/>
                      <a:round/>
                      <a:headEnd type="none" w="med" len="med"/>
                      <a:tailEnd type="none" w="med" len="med"/>
                    </a:lnT>
                    <a:lnB w="12700" cap="flat" cmpd="sng" algn="ctr">
                      <a:solidFill>
                        <a:srgbClr val="0033CC"/>
                      </a:solidFill>
                      <a:prstDash val="solid"/>
                      <a:round/>
                      <a:headEnd type="none" w="med" len="med"/>
                      <a:tailEnd type="none" w="med" len="med"/>
                    </a:lnB>
                    <a:noFill/>
                  </a:tcPr>
                </a:tc>
                <a:tc>
                  <a:txBody>
                    <a:bodyPr/>
                    <a:lstStyle/>
                    <a:p>
                      <a:pPr algn="ctr"/>
                      <a:r>
                        <a:rPr lang="it-IT" sz="2000" dirty="0">
                          <a:solidFill>
                            <a:srgbClr val="002060"/>
                          </a:solidFill>
                        </a:rPr>
                        <a:t>2012</a:t>
                      </a:r>
                    </a:p>
                  </a:txBody>
                  <a:tcPr marL="91434" marR="91434">
                    <a:lnL w="12700" cap="flat" cmpd="sng" algn="ctr">
                      <a:solidFill>
                        <a:srgbClr val="0033CC"/>
                      </a:solidFill>
                      <a:prstDash val="solid"/>
                      <a:round/>
                      <a:headEnd type="none" w="med" len="med"/>
                      <a:tailEnd type="none" w="med" len="med"/>
                    </a:lnL>
                    <a:lnR w="12700" cap="flat" cmpd="sng" algn="ctr">
                      <a:solidFill>
                        <a:srgbClr val="0033CC"/>
                      </a:solidFill>
                      <a:prstDash val="solid"/>
                      <a:round/>
                      <a:headEnd type="none" w="med" len="med"/>
                      <a:tailEnd type="none" w="med" len="med"/>
                    </a:lnR>
                    <a:lnT w="12700" cap="flat" cmpd="sng" algn="ctr">
                      <a:solidFill>
                        <a:srgbClr val="0033CC"/>
                      </a:solidFill>
                      <a:prstDash val="solid"/>
                      <a:round/>
                      <a:headEnd type="none" w="med" len="med"/>
                      <a:tailEnd type="none" w="med" len="med"/>
                    </a:lnT>
                    <a:lnB w="12700" cap="flat" cmpd="sng" algn="ctr">
                      <a:solidFill>
                        <a:srgbClr val="0033CC"/>
                      </a:solidFill>
                      <a:prstDash val="solid"/>
                      <a:round/>
                      <a:headEnd type="none" w="med" len="med"/>
                      <a:tailEnd type="none" w="med" len="med"/>
                    </a:lnB>
                    <a:noFill/>
                  </a:tcPr>
                </a:tc>
                <a:tc>
                  <a:txBody>
                    <a:bodyPr/>
                    <a:lstStyle/>
                    <a:p>
                      <a:pPr algn="ctr"/>
                      <a:r>
                        <a:rPr lang="it-IT" sz="2000" dirty="0">
                          <a:solidFill>
                            <a:srgbClr val="002060"/>
                          </a:solidFill>
                        </a:rPr>
                        <a:t>====</a:t>
                      </a:r>
                    </a:p>
                  </a:txBody>
                  <a:tcPr marL="91434" marR="91434">
                    <a:lnL w="12700" cap="flat" cmpd="sng" algn="ctr">
                      <a:solidFill>
                        <a:srgbClr val="0033CC"/>
                      </a:solidFill>
                      <a:prstDash val="solid"/>
                      <a:round/>
                      <a:headEnd type="none" w="med" len="med"/>
                      <a:tailEnd type="none" w="med" len="med"/>
                    </a:lnL>
                    <a:lnR w="12700" cap="flat" cmpd="sng" algn="ctr">
                      <a:solidFill>
                        <a:srgbClr val="0033CC"/>
                      </a:solidFill>
                      <a:prstDash val="solid"/>
                      <a:round/>
                      <a:headEnd type="none" w="med" len="med"/>
                      <a:tailEnd type="none" w="med" len="med"/>
                    </a:lnR>
                    <a:lnT w="12700" cap="flat" cmpd="sng" algn="ctr">
                      <a:solidFill>
                        <a:srgbClr val="0033CC"/>
                      </a:solidFill>
                      <a:prstDash val="solid"/>
                      <a:round/>
                      <a:headEnd type="none" w="med" len="med"/>
                      <a:tailEnd type="none" w="med" len="med"/>
                    </a:lnT>
                    <a:lnB w="12700" cap="flat" cmpd="sng" algn="ctr">
                      <a:solidFill>
                        <a:srgbClr val="0033CC"/>
                      </a:solidFill>
                      <a:prstDash val="solid"/>
                      <a:round/>
                      <a:headEnd type="none" w="med" len="med"/>
                      <a:tailEnd type="none" w="med" len="med"/>
                    </a:lnB>
                    <a:noFill/>
                  </a:tcPr>
                </a:tc>
                <a:extLst>
                  <a:ext uri="{0D108BD9-81ED-4DB2-BD59-A6C34878D82A}">
                    <a16:rowId xmlns="" xmlns:a16="http://schemas.microsoft.com/office/drawing/2014/main" val="10001"/>
                  </a:ext>
                </a:extLst>
              </a:tr>
              <a:tr h="370840">
                <a:tc>
                  <a:txBody>
                    <a:bodyPr/>
                    <a:lstStyle/>
                    <a:p>
                      <a:pPr algn="ctr"/>
                      <a:r>
                        <a:rPr lang="it-IT" sz="2000" b="1" dirty="0">
                          <a:solidFill>
                            <a:srgbClr val="002060"/>
                          </a:solidFill>
                        </a:rPr>
                        <a:t>1° adeguamento</a:t>
                      </a:r>
                    </a:p>
                  </a:txBody>
                  <a:tcPr marL="91434" marR="91434">
                    <a:lnL w="12700" cap="flat" cmpd="sng" algn="ctr">
                      <a:solidFill>
                        <a:srgbClr val="0033CC"/>
                      </a:solidFill>
                      <a:prstDash val="solid"/>
                      <a:round/>
                      <a:headEnd type="none" w="med" len="med"/>
                      <a:tailEnd type="none" w="med" len="med"/>
                    </a:lnL>
                    <a:lnR w="12700" cap="flat" cmpd="sng" algn="ctr">
                      <a:solidFill>
                        <a:srgbClr val="0033CC"/>
                      </a:solidFill>
                      <a:prstDash val="solid"/>
                      <a:round/>
                      <a:headEnd type="none" w="med" len="med"/>
                      <a:tailEnd type="none" w="med" len="med"/>
                    </a:lnR>
                    <a:lnT w="12700" cap="flat" cmpd="sng" algn="ctr">
                      <a:solidFill>
                        <a:srgbClr val="0033CC"/>
                      </a:solidFill>
                      <a:prstDash val="solid"/>
                      <a:round/>
                      <a:headEnd type="none" w="med" len="med"/>
                      <a:tailEnd type="none" w="med" len="med"/>
                    </a:lnT>
                    <a:lnB w="12700" cap="flat" cmpd="sng" algn="ctr">
                      <a:solidFill>
                        <a:srgbClr val="0033CC"/>
                      </a:solidFill>
                      <a:prstDash val="solid"/>
                      <a:round/>
                      <a:headEnd type="none" w="med" len="med"/>
                      <a:tailEnd type="none" w="med" len="med"/>
                    </a:lnB>
                    <a:solidFill>
                      <a:schemeClr val="accent4">
                        <a:lumMod val="40000"/>
                        <a:lumOff val="60000"/>
                      </a:schemeClr>
                    </a:solidFill>
                  </a:tcPr>
                </a:tc>
                <a:tc>
                  <a:txBody>
                    <a:bodyPr/>
                    <a:lstStyle/>
                    <a:p>
                      <a:pPr algn="ctr"/>
                      <a:r>
                        <a:rPr lang="it-IT" sz="2000" b="1" dirty="0">
                          <a:solidFill>
                            <a:srgbClr val="002060"/>
                          </a:solidFill>
                        </a:rPr>
                        <a:t>2013</a:t>
                      </a:r>
                    </a:p>
                  </a:txBody>
                  <a:tcPr marL="91434" marR="91434">
                    <a:lnL w="12700" cap="flat" cmpd="sng" algn="ctr">
                      <a:solidFill>
                        <a:srgbClr val="0033CC"/>
                      </a:solidFill>
                      <a:prstDash val="solid"/>
                      <a:round/>
                      <a:headEnd type="none" w="med" len="med"/>
                      <a:tailEnd type="none" w="med" len="med"/>
                    </a:lnL>
                    <a:lnR w="12700" cap="flat" cmpd="sng" algn="ctr">
                      <a:solidFill>
                        <a:srgbClr val="0033CC"/>
                      </a:solidFill>
                      <a:prstDash val="solid"/>
                      <a:round/>
                      <a:headEnd type="none" w="med" len="med"/>
                      <a:tailEnd type="none" w="med" len="med"/>
                    </a:lnR>
                    <a:lnT w="12700" cap="flat" cmpd="sng" algn="ctr">
                      <a:solidFill>
                        <a:srgbClr val="0033CC"/>
                      </a:solidFill>
                      <a:prstDash val="solid"/>
                      <a:round/>
                      <a:headEnd type="none" w="med" len="med"/>
                      <a:tailEnd type="none" w="med" len="med"/>
                    </a:lnT>
                    <a:lnB w="12700" cap="flat" cmpd="sng" algn="ctr">
                      <a:solidFill>
                        <a:srgbClr val="0033CC"/>
                      </a:solidFill>
                      <a:prstDash val="solid"/>
                      <a:round/>
                      <a:headEnd type="none" w="med" len="med"/>
                      <a:tailEnd type="none" w="med" len="med"/>
                    </a:lnB>
                    <a:solidFill>
                      <a:schemeClr val="accent4">
                        <a:lumMod val="40000"/>
                        <a:lumOff val="60000"/>
                      </a:schemeClr>
                    </a:solidFill>
                  </a:tcPr>
                </a:tc>
                <a:tc>
                  <a:txBody>
                    <a:bodyPr/>
                    <a:lstStyle/>
                    <a:p>
                      <a:pPr algn="l"/>
                      <a:r>
                        <a:rPr lang="it-IT" sz="2000" b="1" dirty="0">
                          <a:solidFill>
                            <a:srgbClr val="002060"/>
                          </a:solidFill>
                        </a:rPr>
                        <a:t>42y1m/41y1m  </a:t>
                      </a:r>
                      <a:r>
                        <a:rPr lang="it-IT" sz="1400" dirty="0">
                          <a:solidFill>
                            <a:srgbClr val="002060"/>
                          </a:solidFill>
                        </a:rPr>
                        <a:t>(</a:t>
                      </a:r>
                      <a:r>
                        <a:rPr lang="it-IT" sz="1400" i="1" dirty="0">
                          <a:solidFill>
                            <a:srgbClr val="002060"/>
                          </a:solidFill>
                        </a:rPr>
                        <a:t>già fissati con DM del 6/12/2011</a:t>
                      </a:r>
                      <a:r>
                        <a:rPr lang="it-IT" sz="1400" dirty="0">
                          <a:solidFill>
                            <a:srgbClr val="002060"/>
                          </a:solidFill>
                        </a:rPr>
                        <a:t>)</a:t>
                      </a:r>
                    </a:p>
                  </a:txBody>
                  <a:tcPr marL="91434" marR="91434">
                    <a:lnL w="12700" cap="flat" cmpd="sng" algn="ctr">
                      <a:solidFill>
                        <a:srgbClr val="0033CC"/>
                      </a:solidFill>
                      <a:prstDash val="solid"/>
                      <a:round/>
                      <a:headEnd type="none" w="med" len="med"/>
                      <a:tailEnd type="none" w="med" len="med"/>
                    </a:lnL>
                    <a:lnR w="12700" cap="flat" cmpd="sng" algn="ctr">
                      <a:solidFill>
                        <a:srgbClr val="0033CC"/>
                      </a:solidFill>
                      <a:prstDash val="solid"/>
                      <a:round/>
                      <a:headEnd type="none" w="med" len="med"/>
                      <a:tailEnd type="none" w="med" len="med"/>
                    </a:lnR>
                    <a:lnT w="12700" cap="flat" cmpd="sng" algn="ctr">
                      <a:solidFill>
                        <a:srgbClr val="0033CC"/>
                      </a:solidFill>
                      <a:prstDash val="solid"/>
                      <a:round/>
                      <a:headEnd type="none" w="med" len="med"/>
                      <a:tailEnd type="none" w="med" len="med"/>
                    </a:lnT>
                    <a:lnB w="12700" cap="flat" cmpd="sng" algn="ctr">
                      <a:solidFill>
                        <a:srgbClr val="0033CC"/>
                      </a:solidFill>
                      <a:prstDash val="solid"/>
                      <a:round/>
                      <a:headEnd type="none" w="med" len="med"/>
                      <a:tailEnd type="none" w="med" len="med"/>
                    </a:lnB>
                    <a:solidFill>
                      <a:schemeClr val="accent4">
                        <a:lumMod val="40000"/>
                        <a:lumOff val="60000"/>
                      </a:schemeClr>
                    </a:solidFill>
                  </a:tcPr>
                </a:tc>
                <a:extLst>
                  <a:ext uri="{0D108BD9-81ED-4DB2-BD59-A6C34878D82A}">
                    <a16:rowId xmlns="" xmlns:a16="http://schemas.microsoft.com/office/drawing/2014/main" val="10002"/>
                  </a:ext>
                </a:extLst>
              </a:tr>
              <a:tr h="370840">
                <a:tc>
                  <a:txBody>
                    <a:bodyPr/>
                    <a:lstStyle/>
                    <a:p>
                      <a:pPr algn="ctr"/>
                      <a:endParaRPr lang="it-IT" sz="2000" dirty="0">
                        <a:solidFill>
                          <a:srgbClr val="002060"/>
                        </a:solidFill>
                      </a:endParaRPr>
                    </a:p>
                  </a:txBody>
                  <a:tcPr marL="91434" marR="91434">
                    <a:lnL w="12700" cap="flat" cmpd="sng" algn="ctr">
                      <a:solidFill>
                        <a:srgbClr val="0033CC"/>
                      </a:solidFill>
                      <a:prstDash val="solid"/>
                      <a:round/>
                      <a:headEnd type="none" w="med" len="med"/>
                      <a:tailEnd type="none" w="med" len="med"/>
                    </a:lnL>
                    <a:lnR w="12700" cap="flat" cmpd="sng" algn="ctr">
                      <a:solidFill>
                        <a:srgbClr val="0033CC"/>
                      </a:solidFill>
                      <a:prstDash val="solid"/>
                      <a:round/>
                      <a:headEnd type="none" w="med" len="med"/>
                      <a:tailEnd type="none" w="med" len="med"/>
                    </a:lnR>
                    <a:lnT w="12700" cap="flat" cmpd="sng" algn="ctr">
                      <a:solidFill>
                        <a:srgbClr val="0033CC"/>
                      </a:solidFill>
                      <a:prstDash val="solid"/>
                      <a:round/>
                      <a:headEnd type="none" w="med" len="med"/>
                      <a:tailEnd type="none" w="med" len="med"/>
                    </a:lnT>
                    <a:lnB w="12700" cap="flat" cmpd="sng" algn="ctr">
                      <a:solidFill>
                        <a:srgbClr val="0033CC"/>
                      </a:solidFill>
                      <a:prstDash val="solid"/>
                      <a:round/>
                      <a:headEnd type="none" w="med" len="med"/>
                      <a:tailEnd type="none" w="med" len="med"/>
                    </a:lnB>
                    <a:noFill/>
                  </a:tcPr>
                </a:tc>
                <a:tc>
                  <a:txBody>
                    <a:bodyPr/>
                    <a:lstStyle/>
                    <a:p>
                      <a:pPr algn="ctr"/>
                      <a:r>
                        <a:rPr lang="it-IT" sz="2000" dirty="0">
                          <a:solidFill>
                            <a:srgbClr val="002060"/>
                          </a:solidFill>
                        </a:rPr>
                        <a:t>2014</a:t>
                      </a:r>
                    </a:p>
                  </a:txBody>
                  <a:tcPr marL="91434" marR="91434">
                    <a:lnL w="12700" cap="flat" cmpd="sng" algn="ctr">
                      <a:solidFill>
                        <a:srgbClr val="0033CC"/>
                      </a:solidFill>
                      <a:prstDash val="solid"/>
                      <a:round/>
                      <a:headEnd type="none" w="med" len="med"/>
                      <a:tailEnd type="none" w="med" len="med"/>
                    </a:lnL>
                    <a:lnR w="12700" cap="flat" cmpd="sng" algn="ctr">
                      <a:solidFill>
                        <a:srgbClr val="0033CC"/>
                      </a:solidFill>
                      <a:prstDash val="solid"/>
                      <a:round/>
                      <a:headEnd type="none" w="med" len="med"/>
                      <a:tailEnd type="none" w="med" len="med"/>
                    </a:lnR>
                    <a:lnT w="12700" cap="flat" cmpd="sng" algn="ctr">
                      <a:solidFill>
                        <a:srgbClr val="0033CC"/>
                      </a:solidFill>
                      <a:prstDash val="solid"/>
                      <a:round/>
                      <a:headEnd type="none" w="med" len="med"/>
                      <a:tailEnd type="none" w="med" len="med"/>
                    </a:lnT>
                    <a:lnB w="12700" cap="flat" cmpd="sng" algn="ctr">
                      <a:solidFill>
                        <a:srgbClr val="0033CC"/>
                      </a:solidFill>
                      <a:prstDash val="solid"/>
                      <a:round/>
                      <a:headEnd type="none" w="med" len="med"/>
                      <a:tailEnd type="none" w="med" len="med"/>
                    </a:lnB>
                    <a:noFill/>
                  </a:tcPr>
                </a:tc>
                <a:tc>
                  <a:txBody>
                    <a:bodyPr/>
                    <a:lstStyle/>
                    <a:p>
                      <a:pPr algn="ctr"/>
                      <a:r>
                        <a:rPr lang="it-IT" sz="2000" dirty="0">
                          <a:solidFill>
                            <a:srgbClr val="002060"/>
                          </a:solidFill>
                        </a:rPr>
                        <a:t> </a:t>
                      </a:r>
                    </a:p>
                  </a:txBody>
                  <a:tcPr marL="91434" marR="91434">
                    <a:lnL w="12700" cap="flat" cmpd="sng" algn="ctr">
                      <a:solidFill>
                        <a:srgbClr val="0033CC"/>
                      </a:solidFill>
                      <a:prstDash val="solid"/>
                      <a:round/>
                      <a:headEnd type="none" w="med" len="med"/>
                      <a:tailEnd type="none" w="med" len="med"/>
                    </a:lnL>
                    <a:lnR w="12700" cap="flat" cmpd="sng" algn="ctr">
                      <a:solidFill>
                        <a:srgbClr val="0033CC"/>
                      </a:solidFill>
                      <a:prstDash val="solid"/>
                      <a:round/>
                      <a:headEnd type="none" w="med" len="med"/>
                      <a:tailEnd type="none" w="med" len="med"/>
                    </a:lnR>
                    <a:lnT w="12700" cap="flat" cmpd="sng" algn="ctr">
                      <a:solidFill>
                        <a:srgbClr val="0033CC"/>
                      </a:solidFill>
                      <a:prstDash val="solid"/>
                      <a:round/>
                      <a:headEnd type="none" w="med" len="med"/>
                      <a:tailEnd type="none" w="med" len="med"/>
                    </a:lnT>
                    <a:lnB w="12700" cap="flat" cmpd="sng" algn="ctr">
                      <a:solidFill>
                        <a:srgbClr val="0033CC"/>
                      </a:solidFill>
                      <a:prstDash val="solid"/>
                      <a:round/>
                      <a:headEnd type="none" w="med" len="med"/>
                      <a:tailEnd type="none" w="med" len="med"/>
                    </a:lnB>
                    <a:noFill/>
                  </a:tcPr>
                </a:tc>
                <a:extLst>
                  <a:ext uri="{0D108BD9-81ED-4DB2-BD59-A6C34878D82A}">
                    <a16:rowId xmlns="" xmlns:a16="http://schemas.microsoft.com/office/drawing/2014/main" val="10003"/>
                  </a:ext>
                </a:extLst>
              </a:tr>
              <a:tr h="370840">
                <a:tc>
                  <a:txBody>
                    <a:bodyPr/>
                    <a:lstStyle/>
                    <a:p>
                      <a:pPr algn="ctr"/>
                      <a:endParaRPr lang="it-IT" sz="2000" dirty="0">
                        <a:solidFill>
                          <a:srgbClr val="002060"/>
                        </a:solidFill>
                      </a:endParaRPr>
                    </a:p>
                  </a:txBody>
                  <a:tcPr marL="91434" marR="91434">
                    <a:lnL w="12700" cap="flat" cmpd="sng" algn="ctr">
                      <a:solidFill>
                        <a:srgbClr val="0033CC"/>
                      </a:solidFill>
                      <a:prstDash val="solid"/>
                      <a:round/>
                      <a:headEnd type="none" w="med" len="med"/>
                      <a:tailEnd type="none" w="med" len="med"/>
                    </a:lnL>
                    <a:lnR w="12700" cap="flat" cmpd="sng" algn="ctr">
                      <a:solidFill>
                        <a:srgbClr val="0033CC"/>
                      </a:solidFill>
                      <a:prstDash val="solid"/>
                      <a:round/>
                      <a:headEnd type="none" w="med" len="med"/>
                      <a:tailEnd type="none" w="med" len="med"/>
                    </a:lnR>
                    <a:lnT w="12700" cap="flat" cmpd="sng" algn="ctr">
                      <a:solidFill>
                        <a:srgbClr val="0033CC"/>
                      </a:solidFill>
                      <a:prstDash val="solid"/>
                      <a:round/>
                      <a:headEnd type="none" w="med" len="med"/>
                      <a:tailEnd type="none" w="med" len="med"/>
                    </a:lnT>
                    <a:lnB w="12700" cap="flat" cmpd="sng" algn="ctr">
                      <a:solidFill>
                        <a:srgbClr val="0033CC"/>
                      </a:solidFill>
                      <a:prstDash val="solid"/>
                      <a:round/>
                      <a:headEnd type="none" w="med" len="med"/>
                      <a:tailEnd type="none" w="med" len="med"/>
                    </a:lnB>
                    <a:noFill/>
                  </a:tcPr>
                </a:tc>
                <a:tc>
                  <a:txBody>
                    <a:bodyPr/>
                    <a:lstStyle/>
                    <a:p>
                      <a:pPr algn="ctr"/>
                      <a:r>
                        <a:rPr lang="it-IT" sz="2000" dirty="0">
                          <a:solidFill>
                            <a:srgbClr val="002060"/>
                          </a:solidFill>
                        </a:rPr>
                        <a:t>2015 </a:t>
                      </a:r>
                    </a:p>
                  </a:txBody>
                  <a:tcPr marL="91434" marR="91434">
                    <a:lnL w="12700" cap="flat" cmpd="sng" algn="ctr">
                      <a:solidFill>
                        <a:srgbClr val="0033CC"/>
                      </a:solidFill>
                      <a:prstDash val="solid"/>
                      <a:round/>
                      <a:headEnd type="none" w="med" len="med"/>
                      <a:tailEnd type="none" w="med" len="med"/>
                    </a:lnL>
                    <a:lnR w="12700" cap="flat" cmpd="sng" algn="ctr">
                      <a:solidFill>
                        <a:srgbClr val="0033CC"/>
                      </a:solidFill>
                      <a:prstDash val="solid"/>
                      <a:round/>
                      <a:headEnd type="none" w="med" len="med"/>
                      <a:tailEnd type="none" w="med" len="med"/>
                    </a:lnR>
                    <a:lnT w="12700" cap="flat" cmpd="sng" algn="ctr">
                      <a:solidFill>
                        <a:srgbClr val="0033CC"/>
                      </a:solidFill>
                      <a:prstDash val="solid"/>
                      <a:round/>
                      <a:headEnd type="none" w="med" len="med"/>
                      <a:tailEnd type="none" w="med" len="med"/>
                    </a:lnT>
                    <a:lnB w="12700" cap="flat" cmpd="sng" algn="ctr">
                      <a:solidFill>
                        <a:srgbClr val="0033CC"/>
                      </a:solidFill>
                      <a:prstDash val="solid"/>
                      <a:round/>
                      <a:headEnd type="none" w="med" len="med"/>
                      <a:tailEnd type="none" w="med" len="med"/>
                    </a:lnB>
                    <a:noFill/>
                  </a:tcPr>
                </a:tc>
                <a:tc>
                  <a:txBody>
                    <a:bodyPr/>
                    <a:lstStyle/>
                    <a:p>
                      <a:pPr algn="ctr"/>
                      <a:r>
                        <a:rPr lang="it-IT" sz="2000" dirty="0">
                          <a:solidFill>
                            <a:srgbClr val="002060"/>
                          </a:solidFill>
                        </a:rPr>
                        <a:t> </a:t>
                      </a:r>
                    </a:p>
                  </a:txBody>
                  <a:tcPr marL="91434" marR="91434">
                    <a:lnL w="12700" cap="flat" cmpd="sng" algn="ctr">
                      <a:solidFill>
                        <a:srgbClr val="0033CC"/>
                      </a:solidFill>
                      <a:prstDash val="solid"/>
                      <a:round/>
                      <a:headEnd type="none" w="med" len="med"/>
                      <a:tailEnd type="none" w="med" len="med"/>
                    </a:lnL>
                    <a:lnR w="12700" cap="flat" cmpd="sng" algn="ctr">
                      <a:solidFill>
                        <a:srgbClr val="0033CC"/>
                      </a:solidFill>
                      <a:prstDash val="solid"/>
                      <a:round/>
                      <a:headEnd type="none" w="med" len="med"/>
                      <a:tailEnd type="none" w="med" len="med"/>
                    </a:lnR>
                    <a:lnT w="12700" cap="flat" cmpd="sng" algn="ctr">
                      <a:solidFill>
                        <a:srgbClr val="0033CC"/>
                      </a:solidFill>
                      <a:prstDash val="solid"/>
                      <a:round/>
                      <a:headEnd type="none" w="med" len="med"/>
                      <a:tailEnd type="none" w="med" len="med"/>
                    </a:lnT>
                    <a:lnB w="12700" cap="flat" cmpd="sng" algn="ctr">
                      <a:solidFill>
                        <a:srgbClr val="0033CC"/>
                      </a:solidFill>
                      <a:prstDash val="solid"/>
                      <a:round/>
                      <a:headEnd type="none" w="med" len="med"/>
                      <a:tailEnd type="none" w="med" len="med"/>
                    </a:lnB>
                    <a:noFill/>
                  </a:tcPr>
                </a:tc>
                <a:extLst>
                  <a:ext uri="{0D108BD9-81ED-4DB2-BD59-A6C34878D82A}">
                    <a16:rowId xmlns="" xmlns:a16="http://schemas.microsoft.com/office/drawing/2014/main" val="10004"/>
                  </a:ext>
                </a:extLst>
              </a:tr>
              <a:tr h="370840">
                <a:tc>
                  <a:txBody>
                    <a:bodyPr/>
                    <a:lstStyle/>
                    <a:p>
                      <a:pPr algn="ctr"/>
                      <a:r>
                        <a:rPr lang="it-IT" sz="2000" b="1" dirty="0">
                          <a:solidFill>
                            <a:srgbClr val="002060"/>
                          </a:solidFill>
                        </a:rPr>
                        <a:t>2° adeguamento</a:t>
                      </a:r>
                    </a:p>
                  </a:txBody>
                  <a:tcPr marL="91434" marR="91434">
                    <a:lnL w="12700" cap="flat" cmpd="sng" algn="ctr">
                      <a:solidFill>
                        <a:srgbClr val="0033CC"/>
                      </a:solidFill>
                      <a:prstDash val="solid"/>
                      <a:round/>
                      <a:headEnd type="none" w="med" len="med"/>
                      <a:tailEnd type="none" w="med" len="med"/>
                    </a:lnL>
                    <a:lnR w="12700" cap="flat" cmpd="sng" algn="ctr">
                      <a:solidFill>
                        <a:srgbClr val="0033CC"/>
                      </a:solidFill>
                      <a:prstDash val="solid"/>
                      <a:round/>
                      <a:headEnd type="none" w="med" len="med"/>
                      <a:tailEnd type="none" w="med" len="med"/>
                    </a:lnR>
                    <a:lnT w="12700" cap="flat" cmpd="sng" algn="ctr">
                      <a:solidFill>
                        <a:srgbClr val="0033CC"/>
                      </a:solidFill>
                      <a:prstDash val="solid"/>
                      <a:round/>
                      <a:headEnd type="none" w="med" len="med"/>
                      <a:tailEnd type="none" w="med" len="med"/>
                    </a:lnT>
                    <a:lnB w="12700" cap="flat" cmpd="sng" algn="ctr">
                      <a:solidFill>
                        <a:srgbClr val="0033CC"/>
                      </a:solidFill>
                      <a:prstDash val="solid"/>
                      <a:round/>
                      <a:headEnd type="none" w="med" len="med"/>
                      <a:tailEnd type="none" w="med" len="med"/>
                    </a:lnB>
                    <a:solidFill>
                      <a:schemeClr val="accent4">
                        <a:lumMod val="40000"/>
                        <a:lumOff val="60000"/>
                      </a:schemeClr>
                    </a:solidFill>
                  </a:tcPr>
                </a:tc>
                <a:tc>
                  <a:txBody>
                    <a:bodyPr/>
                    <a:lstStyle/>
                    <a:p>
                      <a:pPr algn="ctr"/>
                      <a:r>
                        <a:rPr lang="it-IT" sz="2000" b="1" dirty="0">
                          <a:solidFill>
                            <a:srgbClr val="002060"/>
                          </a:solidFill>
                        </a:rPr>
                        <a:t>2016</a:t>
                      </a:r>
                    </a:p>
                  </a:txBody>
                  <a:tcPr marL="91434" marR="91434">
                    <a:lnL w="12700" cap="flat" cmpd="sng" algn="ctr">
                      <a:solidFill>
                        <a:srgbClr val="0033CC"/>
                      </a:solidFill>
                      <a:prstDash val="solid"/>
                      <a:round/>
                      <a:headEnd type="none" w="med" len="med"/>
                      <a:tailEnd type="none" w="med" len="med"/>
                    </a:lnL>
                    <a:lnR w="12700" cap="flat" cmpd="sng" algn="ctr">
                      <a:solidFill>
                        <a:srgbClr val="0033CC"/>
                      </a:solidFill>
                      <a:prstDash val="solid"/>
                      <a:round/>
                      <a:headEnd type="none" w="med" len="med"/>
                      <a:tailEnd type="none" w="med" len="med"/>
                    </a:lnR>
                    <a:lnT w="12700" cap="flat" cmpd="sng" algn="ctr">
                      <a:solidFill>
                        <a:srgbClr val="0033CC"/>
                      </a:solidFill>
                      <a:prstDash val="solid"/>
                      <a:round/>
                      <a:headEnd type="none" w="med" len="med"/>
                      <a:tailEnd type="none" w="med" len="med"/>
                    </a:lnT>
                    <a:lnB w="12700" cap="flat" cmpd="sng" algn="ctr">
                      <a:solidFill>
                        <a:srgbClr val="0033CC"/>
                      </a:solidFill>
                      <a:prstDash val="solid"/>
                      <a:round/>
                      <a:headEnd type="none" w="med" len="med"/>
                      <a:tailEnd type="none" w="med" len="med"/>
                    </a:lnB>
                    <a:solidFill>
                      <a:schemeClr val="accent4">
                        <a:lumMod val="40000"/>
                        <a:lumOff val="60000"/>
                      </a:schemeClr>
                    </a:solidFill>
                  </a:tcPr>
                </a:tc>
                <a:tc>
                  <a:txBody>
                    <a:bodyPr/>
                    <a:lstStyle/>
                    <a:p>
                      <a:pPr algn="l"/>
                      <a:r>
                        <a:rPr lang="it-IT" sz="2000" b="1" dirty="0">
                          <a:solidFill>
                            <a:srgbClr val="002060"/>
                          </a:solidFill>
                        </a:rPr>
                        <a:t>+ 4 mesi   </a:t>
                      </a:r>
                      <a:r>
                        <a:rPr lang="it-IT" sz="2000" b="1" dirty="0">
                          <a:solidFill>
                            <a:srgbClr val="002060"/>
                          </a:solidFill>
                          <a:sym typeface="Wingdings" pitchFamily="2" charset="2"/>
                        </a:rPr>
                        <a:t></a:t>
                      </a:r>
                      <a:r>
                        <a:rPr lang="it-IT" sz="2000" b="1" dirty="0">
                          <a:solidFill>
                            <a:srgbClr val="002060"/>
                          </a:solidFill>
                        </a:rPr>
                        <a:t>     42y10m/41y10m     </a:t>
                      </a:r>
                    </a:p>
                  </a:txBody>
                  <a:tcPr marL="91434" marR="91434">
                    <a:lnL w="12700" cap="flat" cmpd="sng" algn="ctr">
                      <a:solidFill>
                        <a:srgbClr val="0033CC"/>
                      </a:solidFill>
                      <a:prstDash val="solid"/>
                      <a:round/>
                      <a:headEnd type="none" w="med" len="med"/>
                      <a:tailEnd type="none" w="med" len="med"/>
                    </a:lnL>
                    <a:lnR w="12700" cap="flat" cmpd="sng" algn="ctr">
                      <a:solidFill>
                        <a:srgbClr val="0033CC"/>
                      </a:solidFill>
                      <a:prstDash val="solid"/>
                      <a:round/>
                      <a:headEnd type="none" w="med" len="med"/>
                      <a:tailEnd type="none" w="med" len="med"/>
                    </a:lnR>
                    <a:lnT w="12700" cap="flat" cmpd="sng" algn="ctr">
                      <a:solidFill>
                        <a:srgbClr val="0033CC"/>
                      </a:solidFill>
                      <a:prstDash val="solid"/>
                      <a:round/>
                      <a:headEnd type="none" w="med" len="med"/>
                      <a:tailEnd type="none" w="med" len="med"/>
                    </a:lnT>
                    <a:lnB w="12700" cap="flat" cmpd="sng" algn="ctr">
                      <a:solidFill>
                        <a:srgbClr val="0033CC"/>
                      </a:solidFill>
                      <a:prstDash val="solid"/>
                      <a:round/>
                      <a:headEnd type="none" w="med" len="med"/>
                      <a:tailEnd type="none" w="med" len="med"/>
                    </a:lnB>
                    <a:solidFill>
                      <a:schemeClr val="accent4">
                        <a:lumMod val="40000"/>
                        <a:lumOff val="60000"/>
                      </a:schemeClr>
                    </a:solidFill>
                  </a:tcPr>
                </a:tc>
                <a:extLst>
                  <a:ext uri="{0D108BD9-81ED-4DB2-BD59-A6C34878D82A}">
                    <a16:rowId xmlns="" xmlns:a16="http://schemas.microsoft.com/office/drawing/2014/main" val="10005"/>
                  </a:ext>
                </a:extLst>
              </a:tr>
              <a:tr h="370840">
                <a:tc>
                  <a:txBody>
                    <a:bodyPr/>
                    <a:lstStyle/>
                    <a:p>
                      <a:pPr algn="ctr"/>
                      <a:endParaRPr lang="it-IT" sz="2000" dirty="0">
                        <a:solidFill>
                          <a:srgbClr val="002060"/>
                        </a:solidFill>
                      </a:endParaRPr>
                    </a:p>
                  </a:txBody>
                  <a:tcPr marL="91434" marR="91434">
                    <a:lnL w="12700" cap="flat" cmpd="sng" algn="ctr">
                      <a:solidFill>
                        <a:srgbClr val="0033CC"/>
                      </a:solidFill>
                      <a:prstDash val="solid"/>
                      <a:round/>
                      <a:headEnd type="none" w="med" len="med"/>
                      <a:tailEnd type="none" w="med" len="med"/>
                    </a:lnL>
                    <a:lnR w="12700" cap="flat" cmpd="sng" algn="ctr">
                      <a:solidFill>
                        <a:srgbClr val="0033CC"/>
                      </a:solidFill>
                      <a:prstDash val="solid"/>
                      <a:round/>
                      <a:headEnd type="none" w="med" len="med"/>
                      <a:tailEnd type="none" w="med" len="med"/>
                    </a:lnR>
                    <a:lnT w="12700" cap="flat" cmpd="sng" algn="ctr">
                      <a:solidFill>
                        <a:srgbClr val="0033CC"/>
                      </a:solidFill>
                      <a:prstDash val="solid"/>
                      <a:round/>
                      <a:headEnd type="none" w="med" len="med"/>
                      <a:tailEnd type="none" w="med" len="med"/>
                    </a:lnT>
                    <a:lnB w="12700" cap="flat" cmpd="sng" algn="ctr">
                      <a:solidFill>
                        <a:srgbClr val="0033CC"/>
                      </a:solidFill>
                      <a:prstDash val="solid"/>
                      <a:round/>
                      <a:headEnd type="none" w="med" len="med"/>
                      <a:tailEnd type="none" w="med" len="med"/>
                    </a:lnB>
                    <a:noFill/>
                  </a:tcPr>
                </a:tc>
                <a:tc>
                  <a:txBody>
                    <a:bodyPr/>
                    <a:lstStyle/>
                    <a:p>
                      <a:pPr algn="ctr"/>
                      <a:r>
                        <a:rPr lang="it-IT" sz="2000" dirty="0">
                          <a:solidFill>
                            <a:srgbClr val="002060"/>
                          </a:solidFill>
                        </a:rPr>
                        <a:t>2017 </a:t>
                      </a:r>
                    </a:p>
                  </a:txBody>
                  <a:tcPr marL="91434" marR="91434">
                    <a:lnL w="12700" cap="flat" cmpd="sng" algn="ctr">
                      <a:solidFill>
                        <a:srgbClr val="0033CC"/>
                      </a:solidFill>
                      <a:prstDash val="solid"/>
                      <a:round/>
                      <a:headEnd type="none" w="med" len="med"/>
                      <a:tailEnd type="none" w="med" len="med"/>
                    </a:lnL>
                    <a:lnR w="12700" cap="flat" cmpd="sng" algn="ctr">
                      <a:solidFill>
                        <a:srgbClr val="0033CC"/>
                      </a:solidFill>
                      <a:prstDash val="solid"/>
                      <a:round/>
                      <a:headEnd type="none" w="med" len="med"/>
                      <a:tailEnd type="none" w="med" len="med"/>
                    </a:lnR>
                    <a:lnT w="12700" cap="flat" cmpd="sng" algn="ctr">
                      <a:solidFill>
                        <a:srgbClr val="0033CC"/>
                      </a:solidFill>
                      <a:prstDash val="solid"/>
                      <a:round/>
                      <a:headEnd type="none" w="med" len="med"/>
                      <a:tailEnd type="none" w="med" len="med"/>
                    </a:lnT>
                    <a:lnB w="12700" cap="flat" cmpd="sng" algn="ctr">
                      <a:solidFill>
                        <a:srgbClr val="0033CC"/>
                      </a:solidFill>
                      <a:prstDash val="solid"/>
                      <a:round/>
                      <a:headEnd type="none" w="med" len="med"/>
                      <a:tailEnd type="none" w="med" len="med"/>
                    </a:lnB>
                    <a:noFill/>
                  </a:tcPr>
                </a:tc>
                <a:tc>
                  <a:txBody>
                    <a:bodyPr/>
                    <a:lstStyle/>
                    <a:p>
                      <a:pPr algn="ctr"/>
                      <a:r>
                        <a:rPr lang="it-IT" sz="2000" dirty="0">
                          <a:solidFill>
                            <a:srgbClr val="002060"/>
                          </a:solidFill>
                        </a:rPr>
                        <a:t> </a:t>
                      </a:r>
                    </a:p>
                  </a:txBody>
                  <a:tcPr marL="91434" marR="91434">
                    <a:lnL w="12700" cap="flat" cmpd="sng" algn="ctr">
                      <a:solidFill>
                        <a:srgbClr val="0033CC"/>
                      </a:solidFill>
                      <a:prstDash val="solid"/>
                      <a:round/>
                      <a:headEnd type="none" w="med" len="med"/>
                      <a:tailEnd type="none" w="med" len="med"/>
                    </a:lnL>
                    <a:lnR w="12700" cap="flat" cmpd="sng" algn="ctr">
                      <a:solidFill>
                        <a:srgbClr val="0033CC"/>
                      </a:solidFill>
                      <a:prstDash val="solid"/>
                      <a:round/>
                      <a:headEnd type="none" w="med" len="med"/>
                      <a:tailEnd type="none" w="med" len="med"/>
                    </a:lnR>
                    <a:lnT w="12700" cap="flat" cmpd="sng" algn="ctr">
                      <a:solidFill>
                        <a:srgbClr val="0033CC"/>
                      </a:solidFill>
                      <a:prstDash val="solid"/>
                      <a:round/>
                      <a:headEnd type="none" w="med" len="med"/>
                      <a:tailEnd type="none" w="med" len="med"/>
                    </a:lnT>
                    <a:lnB w="12700" cap="flat" cmpd="sng" algn="ctr">
                      <a:solidFill>
                        <a:srgbClr val="0033CC"/>
                      </a:solidFill>
                      <a:prstDash val="solid"/>
                      <a:round/>
                      <a:headEnd type="none" w="med" len="med"/>
                      <a:tailEnd type="none" w="med" len="med"/>
                    </a:lnB>
                    <a:noFill/>
                  </a:tcPr>
                </a:tc>
                <a:extLst>
                  <a:ext uri="{0D108BD9-81ED-4DB2-BD59-A6C34878D82A}">
                    <a16:rowId xmlns="" xmlns:a16="http://schemas.microsoft.com/office/drawing/2014/main" val="10006"/>
                  </a:ext>
                </a:extLst>
              </a:tr>
              <a:tr h="370840">
                <a:tc>
                  <a:txBody>
                    <a:bodyPr/>
                    <a:lstStyle/>
                    <a:p>
                      <a:pPr algn="ctr"/>
                      <a:endParaRPr lang="it-IT" sz="2000" dirty="0">
                        <a:solidFill>
                          <a:srgbClr val="002060"/>
                        </a:solidFill>
                      </a:endParaRPr>
                    </a:p>
                  </a:txBody>
                  <a:tcPr marL="91434" marR="91434">
                    <a:lnL w="12700" cap="flat" cmpd="sng" algn="ctr">
                      <a:solidFill>
                        <a:srgbClr val="0033CC"/>
                      </a:solidFill>
                      <a:prstDash val="solid"/>
                      <a:round/>
                      <a:headEnd type="none" w="med" len="med"/>
                      <a:tailEnd type="none" w="med" len="med"/>
                    </a:lnL>
                    <a:lnR w="12700" cap="flat" cmpd="sng" algn="ctr">
                      <a:solidFill>
                        <a:srgbClr val="0033CC"/>
                      </a:solidFill>
                      <a:prstDash val="solid"/>
                      <a:round/>
                      <a:headEnd type="none" w="med" len="med"/>
                      <a:tailEnd type="none" w="med" len="med"/>
                    </a:lnR>
                    <a:lnT w="12700" cap="flat" cmpd="sng" algn="ctr">
                      <a:solidFill>
                        <a:srgbClr val="0033CC"/>
                      </a:solidFill>
                      <a:prstDash val="solid"/>
                      <a:round/>
                      <a:headEnd type="none" w="med" len="med"/>
                      <a:tailEnd type="none" w="med" len="med"/>
                    </a:lnT>
                    <a:lnB w="12700" cap="flat" cmpd="sng" algn="ctr">
                      <a:solidFill>
                        <a:srgbClr val="0033CC"/>
                      </a:solidFill>
                      <a:prstDash val="solid"/>
                      <a:round/>
                      <a:headEnd type="none" w="med" len="med"/>
                      <a:tailEnd type="none" w="med" len="med"/>
                    </a:lnB>
                    <a:noFill/>
                  </a:tcPr>
                </a:tc>
                <a:tc>
                  <a:txBody>
                    <a:bodyPr/>
                    <a:lstStyle/>
                    <a:p>
                      <a:pPr algn="ctr"/>
                      <a:r>
                        <a:rPr lang="it-IT" sz="2000" dirty="0">
                          <a:solidFill>
                            <a:srgbClr val="002060"/>
                          </a:solidFill>
                        </a:rPr>
                        <a:t>2018</a:t>
                      </a:r>
                    </a:p>
                  </a:txBody>
                  <a:tcPr marL="91434" marR="91434">
                    <a:lnL w="12700" cap="flat" cmpd="sng" algn="ctr">
                      <a:solidFill>
                        <a:srgbClr val="0033CC"/>
                      </a:solidFill>
                      <a:prstDash val="solid"/>
                      <a:round/>
                      <a:headEnd type="none" w="med" len="med"/>
                      <a:tailEnd type="none" w="med" len="med"/>
                    </a:lnL>
                    <a:lnR w="12700" cap="flat" cmpd="sng" algn="ctr">
                      <a:solidFill>
                        <a:srgbClr val="0033CC"/>
                      </a:solidFill>
                      <a:prstDash val="solid"/>
                      <a:round/>
                      <a:headEnd type="none" w="med" len="med"/>
                      <a:tailEnd type="none" w="med" len="med"/>
                    </a:lnR>
                    <a:lnT w="12700" cap="flat" cmpd="sng" algn="ctr">
                      <a:solidFill>
                        <a:srgbClr val="0033CC"/>
                      </a:solidFill>
                      <a:prstDash val="solid"/>
                      <a:round/>
                      <a:headEnd type="none" w="med" len="med"/>
                      <a:tailEnd type="none" w="med" len="med"/>
                    </a:lnT>
                    <a:lnB w="12700" cap="flat" cmpd="sng" algn="ctr">
                      <a:solidFill>
                        <a:srgbClr val="0033CC"/>
                      </a:solidFill>
                      <a:prstDash val="solid"/>
                      <a:round/>
                      <a:headEnd type="none" w="med" len="med"/>
                      <a:tailEnd type="none" w="med" len="med"/>
                    </a:lnB>
                    <a:noFill/>
                  </a:tcPr>
                </a:tc>
                <a:tc>
                  <a:txBody>
                    <a:bodyPr/>
                    <a:lstStyle/>
                    <a:p>
                      <a:pPr algn="ctr"/>
                      <a:r>
                        <a:rPr lang="it-IT" sz="2000" dirty="0">
                          <a:solidFill>
                            <a:srgbClr val="002060"/>
                          </a:solidFill>
                        </a:rPr>
                        <a:t> </a:t>
                      </a:r>
                    </a:p>
                  </a:txBody>
                  <a:tcPr marL="91434" marR="91434">
                    <a:lnL w="12700" cap="flat" cmpd="sng" algn="ctr">
                      <a:solidFill>
                        <a:srgbClr val="0033CC"/>
                      </a:solidFill>
                      <a:prstDash val="solid"/>
                      <a:round/>
                      <a:headEnd type="none" w="med" len="med"/>
                      <a:tailEnd type="none" w="med" len="med"/>
                    </a:lnL>
                    <a:lnR w="12700" cap="flat" cmpd="sng" algn="ctr">
                      <a:solidFill>
                        <a:srgbClr val="0033CC"/>
                      </a:solidFill>
                      <a:prstDash val="solid"/>
                      <a:round/>
                      <a:headEnd type="none" w="med" len="med"/>
                      <a:tailEnd type="none" w="med" len="med"/>
                    </a:lnR>
                    <a:lnT w="12700" cap="flat" cmpd="sng" algn="ctr">
                      <a:solidFill>
                        <a:srgbClr val="0033CC"/>
                      </a:solidFill>
                      <a:prstDash val="solid"/>
                      <a:round/>
                      <a:headEnd type="none" w="med" len="med"/>
                      <a:tailEnd type="none" w="med" len="med"/>
                    </a:lnT>
                    <a:lnB w="12700" cap="flat" cmpd="sng" algn="ctr">
                      <a:solidFill>
                        <a:srgbClr val="0033CC"/>
                      </a:solidFill>
                      <a:prstDash val="solid"/>
                      <a:round/>
                      <a:headEnd type="none" w="med" len="med"/>
                      <a:tailEnd type="none" w="med" len="med"/>
                    </a:lnB>
                    <a:noFill/>
                  </a:tcPr>
                </a:tc>
                <a:extLst>
                  <a:ext uri="{0D108BD9-81ED-4DB2-BD59-A6C34878D82A}">
                    <a16:rowId xmlns="" xmlns:a16="http://schemas.microsoft.com/office/drawing/2014/main" val="10007"/>
                  </a:ext>
                </a:extLst>
              </a:tr>
              <a:tr h="370840">
                <a:tc>
                  <a:txBody>
                    <a:bodyPr/>
                    <a:lstStyle/>
                    <a:p>
                      <a:pPr algn="ctr"/>
                      <a:r>
                        <a:rPr lang="it-IT" sz="2000" b="1" dirty="0">
                          <a:solidFill>
                            <a:srgbClr val="002060"/>
                          </a:solidFill>
                        </a:rPr>
                        <a:t>3° adeguamento</a:t>
                      </a:r>
                    </a:p>
                  </a:txBody>
                  <a:tcPr marL="91434" marR="91434">
                    <a:lnL w="12700" cap="flat" cmpd="sng" algn="ctr">
                      <a:solidFill>
                        <a:srgbClr val="0033CC"/>
                      </a:solidFill>
                      <a:prstDash val="solid"/>
                      <a:round/>
                      <a:headEnd type="none" w="med" len="med"/>
                      <a:tailEnd type="none" w="med" len="med"/>
                    </a:lnL>
                    <a:lnR w="12700" cap="flat" cmpd="sng" algn="ctr">
                      <a:solidFill>
                        <a:srgbClr val="0033CC"/>
                      </a:solidFill>
                      <a:prstDash val="solid"/>
                      <a:round/>
                      <a:headEnd type="none" w="med" len="med"/>
                      <a:tailEnd type="none" w="med" len="med"/>
                    </a:lnR>
                    <a:lnT w="12700" cap="flat" cmpd="sng" algn="ctr">
                      <a:solidFill>
                        <a:srgbClr val="0033CC"/>
                      </a:solidFill>
                      <a:prstDash val="solid"/>
                      <a:round/>
                      <a:headEnd type="none" w="med" len="med"/>
                      <a:tailEnd type="none" w="med" len="med"/>
                    </a:lnT>
                    <a:lnB w="12700" cap="flat" cmpd="sng" algn="ctr">
                      <a:solidFill>
                        <a:srgbClr val="0033CC"/>
                      </a:solidFill>
                      <a:prstDash val="solid"/>
                      <a:round/>
                      <a:headEnd type="none" w="med" len="med"/>
                      <a:tailEnd type="none" w="med" len="med"/>
                    </a:lnB>
                    <a:solidFill>
                      <a:schemeClr val="accent4">
                        <a:lumMod val="40000"/>
                        <a:lumOff val="60000"/>
                      </a:schemeClr>
                    </a:solidFill>
                  </a:tcPr>
                </a:tc>
                <a:tc>
                  <a:txBody>
                    <a:bodyPr/>
                    <a:lstStyle/>
                    <a:p>
                      <a:pPr algn="ctr"/>
                      <a:r>
                        <a:rPr lang="it-IT" sz="2000" b="1" dirty="0">
                          <a:solidFill>
                            <a:srgbClr val="002060"/>
                          </a:solidFill>
                        </a:rPr>
                        <a:t>2019</a:t>
                      </a:r>
                    </a:p>
                  </a:txBody>
                  <a:tcPr marL="91434" marR="91434">
                    <a:lnL w="12700" cap="flat" cmpd="sng" algn="ctr">
                      <a:solidFill>
                        <a:srgbClr val="0033CC"/>
                      </a:solidFill>
                      <a:prstDash val="solid"/>
                      <a:round/>
                      <a:headEnd type="none" w="med" len="med"/>
                      <a:tailEnd type="none" w="med" len="med"/>
                    </a:lnL>
                    <a:lnR w="12700" cap="flat" cmpd="sng" algn="ctr">
                      <a:solidFill>
                        <a:srgbClr val="0033CC"/>
                      </a:solidFill>
                      <a:prstDash val="solid"/>
                      <a:round/>
                      <a:headEnd type="none" w="med" len="med"/>
                      <a:tailEnd type="none" w="med" len="med"/>
                    </a:lnR>
                    <a:lnT w="12700" cap="flat" cmpd="sng" algn="ctr">
                      <a:solidFill>
                        <a:srgbClr val="0033CC"/>
                      </a:solidFill>
                      <a:prstDash val="solid"/>
                      <a:round/>
                      <a:headEnd type="none" w="med" len="med"/>
                      <a:tailEnd type="none" w="med" len="med"/>
                    </a:lnT>
                    <a:lnB w="12700" cap="flat" cmpd="sng" algn="ctr">
                      <a:solidFill>
                        <a:srgbClr val="0033CC"/>
                      </a:solidFill>
                      <a:prstDash val="solid"/>
                      <a:round/>
                      <a:headEnd type="none" w="med" len="med"/>
                      <a:tailEnd type="none" w="med" len="med"/>
                    </a:lnB>
                    <a:solidFill>
                      <a:schemeClr val="accent4">
                        <a:lumMod val="40000"/>
                        <a:lumOff val="60000"/>
                      </a:schemeClr>
                    </a:solidFill>
                  </a:tcPr>
                </a:tc>
                <a:tc>
                  <a:txBody>
                    <a:bodyPr/>
                    <a:lstStyle/>
                    <a:p>
                      <a:pPr algn="l"/>
                      <a:r>
                        <a:rPr lang="it-IT" sz="2000" b="1" dirty="0">
                          <a:solidFill>
                            <a:srgbClr val="002060"/>
                          </a:solidFill>
                        </a:rPr>
                        <a:t>+ 4 mesi   </a:t>
                      </a:r>
                      <a:r>
                        <a:rPr lang="it-IT" sz="2000" b="1" dirty="0">
                          <a:solidFill>
                            <a:srgbClr val="002060"/>
                          </a:solidFill>
                          <a:sym typeface="Wingdings" pitchFamily="2" charset="2"/>
                        </a:rPr>
                        <a:t></a:t>
                      </a:r>
                      <a:r>
                        <a:rPr lang="it-IT" sz="2000" b="1" dirty="0">
                          <a:solidFill>
                            <a:srgbClr val="002060"/>
                          </a:solidFill>
                        </a:rPr>
                        <a:t>   43y2m/42y2m</a:t>
                      </a:r>
                      <a:r>
                        <a:rPr lang="it-IT" sz="2000" b="1" baseline="0" dirty="0">
                          <a:solidFill>
                            <a:srgbClr val="002060"/>
                          </a:solidFill>
                        </a:rPr>
                        <a:t> </a:t>
                      </a:r>
                      <a:r>
                        <a:rPr lang="it-IT" sz="2000" b="1" baseline="0" dirty="0">
                          <a:solidFill>
                            <a:srgbClr val="002060"/>
                          </a:solidFill>
                          <a:sym typeface="Wingdings" panose="05000000000000000000" pitchFamily="2" charset="2"/>
                        </a:rPr>
                        <a:t> + 1 mese</a:t>
                      </a:r>
                      <a:endParaRPr lang="it-IT" sz="2000" b="1" dirty="0">
                        <a:solidFill>
                          <a:srgbClr val="002060"/>
                        </a:solidFill>
                      </a:endParaRPr>
                    </a:p>
                  </a:txBody>
                  <a:tcPr marL="91434" marR="91434">
                    <a:lnL w="12700" cap="flat" cmpd="sng" algn="ctr">
                      <a:solidFill>
                        <a:srgbClr val="0033CC"/>
                      </a:solidFill>
                      <a:prstDash val="solid"/>
                      <a:round/>
                      <a:headEnd type="none" w="med" len="med"/>
                      <a:tailEnd type="none" w="med" len="med"/>
                    </a:lnL>
                    <a:lnR w="12700" cap="flat" cmpd="sng" algn="ctr">
                      <a:solidFill>
                        <a:srgbClr val="0033CC"/>
                      </a:solidFill>
                      <a:prstDash val="solid"/>
                      <a:round/>
                      <a:headEnd type="none" w="med" len="med"/>
                      <a:tailEnd type="none" w="med" len="med"/>
                    </a:lnR>
                    <a:lnT w="12700" cap="flat" cmpd="sng" algn="ctr">
                      <a:solidFill>
                        <a:srgbClr val="0033CC"/>
                      </a:solidFill>
                      <a:prstDash val="solid"/>
                      <a:round/>
                      <a:headEnd type="none" w="med" len="med"/>
                      <a:tailEnd type="none" w="med" len="med"/>
                    </a:lnT>
                    <a:lnB w="12700" cap="flat" cmpd="sng" algn="ctr">
                      <a:solidFill>
                        <a:srgbClr val="0033CC"/>
                      </a:solidFill>
                      <a:prstDash val="solid"/>
                      <a:round/>
                      <a:headEnd type="none" w="med" len="med"/>
                      <a:tailEnd type="none" w="med" len="med"/>
                    </a:lnB>
                    <a:solidFill>
                      <a:schemeClr val="accent4">
                        <a:lumMod val="40000"/>
                        <a:lumOff val="60000"/>
                      </a:schemeClr>
                    </a:solidFill>
                  </a:tcPr>
                </a:tc>
                <a:extLst>
                  <a:ext uri="{0D108BD9-81ED-4DB2-BD59-A6C34878D82A}">
                    <a16:rowId xmlns="" xmlns:a16="http://schemas.microsoft.com/office/drawing/2014/main" val="10008"/>
                  </a:ext>
                </a:extLst>
              </a:tr>
              <a:tr h="370840">
                <a:tc>
                  <a:txBody>
                    <a:bodyPr/>
                    <a:lstStyle/>
                    <a:p>
                      <a:pPr algn="ctr"/>
                      <a:endParaRPr lang="it-IT" sz="2000" dirty="0">
                        <a:solidFill>
                          <a:srgbClr val="002060"/>
                        </a:solidFill>
                      </a:endParaRPr>
                    </a:p>
                  </a:txBody>
                  <a:tcPr marL="91434" marR="91434">
                    <a:lnL w="12700" cap="flat" cmpd="sng" algn="ctr">
                      <a:solidFill>
                        <a:srgbClr val="0033CC"/>
                      </a:solidFill>
                      <a:prstDash val="solid"/>
                      <a:round/>
                      <a:headEnd type="none" w="med" len="med"/>
                      <a:tailEnd type="none" w="med" len="med"/>
                    </a:lnL>
                    <a:lnR w="12700" cap="flat" cmpd="sng" algn="ctr">
                      <a:solidFill>
                        <a:srgbClr val="0033CC"/>
                      </a:solidFill>
                      <a:prstDash val="solid"/>
                      <a:round/>
                      <a:headEnd type="none" w="med" len="med"/>
                      <a:tailEnd type="none" w="med" len="med"/>
                    </a:lnR>
                    <a:lnT w="12700" cap="flat" cmpd="sng" algn="ctr">
                      <a:solidFill>
                        <a:srgbClr val="0033CC"/>
                      </a:solidFill>
                      <a:prstDash val="solid"/>
                      <a:round/>
                      <a:headEnd type="none" w="med" len="med"/>
                      <a:tailEnd type="none" w="med" len="med"/>
                    </a:lnT>
                    <a:lnB w="12700" cap="flat" cmpd="sng" algn="ctr">
                      <a:solidFill>
                        <a:srgbClr val="0033CC"/>
                      </a:solidFill>
                      <a:prstDash val="solid"/>
                      <a:round/>
                      <a:headEnd type="none" w="med" len="med"/>
                      <a:tailEnd type="none" w="med" len="med"/>
                    </a:lnB>
                    <a:noFill/>
                  </a:tcPr>
                </a:tc>
                <a:tc>
                  <a:txBody>
                    <a:bodyPr/>
                    <a:lstStyle/>
                    <a:p>
                      <a:pPr algn="ctr"/>
                      <a:r>
                        <a:rPr lang="it-IT" sz="2000" dirty="0">
                          <a:solidFill>
                            <a:srgbClr val="002060"/>
                          </a:solidFill>
                        </a:rPr>
                        <a:t>2020</a:t>
                      </a:r>
                    </a:p>
                  </a:txBody>
                  <a:tcPr marL="91434" marR="91434">
                    <a:lnL w="12700" cap="flat" cmpd="sng" algn="ctr">
                      <a:solidFill>
                        <a:srgbClr val="0033CC"/>
                      </a:solidFill>
                      <a:prstDash val="solid"/>
                      <a:round/>
                      <a:headEnd type="none" w="med" len="med"/>
                      <a:tailEnd type="none" w="med" len="med"/>
                    </a:lnL>
                    <a:lnR w="12700" cap="flat" cmpd="sng" algn="ctr">
                      <a:solidFill>
                        <a:srgbClr val="0033CC"/>
                      </a:solidFill>
                      <a:prstDash val="solid"/>
                      <a:round/>
                      <a:headEnd type="none" w="med" len="med"/>
                      <a:tailEnd type="none" w="med" len="med"/>
                    </a:lnR>
                    <a:lnT w="12700" cap="flat" cmpd="sng" algn="ctr">
                      <a:solidFill>
                        <a:srgbClr val="0033CC"/>
                      </a:solidFill>
                      <a:prstDash val="solid"/>
                      <a:round/>
                      <a:headEnd type="none" w="med" len="med"/>
                      <a:tailEnd type="none" w="med" len="med"/>
                    </a:lnT>
                    <a:lnB w="12700" cap="flat" cmpd="sng" algn="ctr">
                      <a:solidFill>
                        <a:srgbClr val="0033CC"/>
                      </a:solidFill>
                      <a:prstDash val="solid"/>
                      <a:round/>
                      <a:headEnd type="none" w="med" len="med"/>
                      <a:tailEnd type="none" w="med" len="med"/>
                    </a:lnB>
                    <a:noFill/>
                  </a:tcPr>
                </a:tc>
                <a:tc>
                  <a:txBody>
                    <a:bodyPr/>
                    <a:lstStyle/>
                    <a:p>
                      <a:pPr algn="ctr"/>
                      <a:r>
                        <a:rPr lang="it-IT" sz="2000" dirty="0">
                          <a:solidFill>
                            <a:srgbClr val="002060"/>
                          </a:solidFill>
                        </a:rPr>
                        <a:t> </a:t>
                      </a:r>
                    </a:p>
                  </a:txBody>
                  <a:tcPr marL="91434" marR="91434">
                    <a:lnL w="12700" cap="flat" cmpd="sng" algn="ctr">
                      <a:solidFill>
                        <a:srgbClr val="0033CC"/>
                      </a:solidFill>
                      <a:prstDash val="solid"/>
                      <a:round/>
                      <a:headEnd type="none" w="med" len="med"/>
                      <a:tailEnd type="none" w="med" len="med"/>
                    </a:lnL>
                    <a:lnR w="12700" cap="flat" cmpd="sng" algn="ctr">
                      <a:solidFill>
                        <a:srgbClr val="0033CC"/>
                      </a:solidFill>
                      <a:prstDash val="solid"/>
                      <a:round/>
                      <a:headEnd type="none" w="med" len="med"/>
                      <a:tailEnd type="none" w="med" len="med"/>
                    </a:lnR>
                    <a:lnT w="12700" cap="flat" cmpd="sng" algn="ctr">
                      <a:solidFill>
                        <a:srgbClr val="0033CC"/>
                      </a:solidFill>
                      <a:prstDash val="solid"/>
                      <a:round/>
                      <a:headEnd type="none" w="med" len="med"/>
                      <a:tailEnd type="none" w="med" len="med"/>
                    </a:lnT>
                    <a:lnB w="12700" cap="flat" cmpd="sng" algn="ctr">
                      <a:solidFill>
                        <a:srgbClr val="0033CC"/>
                      </a:solidFill>
                      <a:prstDash val="solid"/>
                      <a:round/>
                      <a:headEnd type="none" w="med" len="med"/>
                      <a:tailEnd type="none" w="med" len="med"/>
                    </a:lnB>
                    <a:noFill/>
                  </a:tcPr>
                </a:tc>
                <a:extLst>
                  <a:ext uri="{0D108BD9-81ED-4DB2-BD59-A6C34878D82A}">
                    <a16:rowId xmlns="" xmlns:a16="http://schemas.microsoft.com/office/drawing/2014/main" val="10009"/>
                  </a:ext>
                </a:extLst>
              </a:tr>
            </a:tbl>
          </a:graphicData>
        </a:graphic>
      </p:graphicFrame>
      <p:sp>
        <p:nvSpPr>
          <p:cNvPr id="15" name="CasellaDiTesto 14"/>
          <p:cNvSpPr txBox="1">
            <a:spLocks noChangeArrowheads="1"/>
          </p:cNvSpPr>
          <p:nvPr/>
        </p:nvSpPr>
        <p:spPr bwMode="auto">
          <a:xfrm>
            <a:off x="2257425" y="5593399"/>
            <a:ext cx="7893050" cy="507831"/>
          </a:xfrm>
          <a:prstGeom prst="rect">
            <a:avLst/>
          </a:prstGeom>
          <a:solidFill>
            <a:srgbClr val="92D050"/>
          </a:solidFill>
          <a:ln w="9525">
            <a:solidFill>
              <a:srgbClr val="0033CC"/>
            </a:solidFill>
            <a:miter lim="800000"/>
            <a:headEnd/>
            <a:tailEnd/>
          </a:ln>
        </p:spPr>
        <p:txBody>
          <a:bodyPr>
            <a:spAutoFit/>
          </a:bodyPr>
          <a:lstStyle/>
          <a:p>
            <a:pPr algn="ctr">
              <a:lnSpc>
                <a:spcPct val="150000"/>
              </a:lnSpc>
            </a:pPr>
            <a:r>
              <a:rPr lang="it-IT" altLang="it-IT" b="1">
                <a:solidFill>
                  <a:srgbClr val="002060"/>
                </a:solidFill>
                <a:ea typeface="Gill Sans Light"/>
                <a:cs typeface="Gill Sans Light"/>
              </a:rPr>
              <a:t>4° adeguamento e successivi    </a:t>
            </a:r>
            <a:r>
              <a:rPr lang="it-IT" altLang="it-IT" b="1">
                <a:solidFill>
                  <a:srgbClr val="002060"/>
                </a:solidFill>
                <a:ea typeface="Gill Sans Light"/>
                <a:cs typeface="Gill Sans Light"/>
                <a:sym typeface="Wingdings" pitchFamily="2" charset="2"/>
              </a:rPr>
              <a:t>    cadenza   BIENNALE</a:t>
            </a:r>
            <a:endParaRPr lang="it-IT" altLang="it-IT" b="1">
              <a:solidFill>
                <a:srgbClr val="002060"/>
              </a:solidFill>
              <a:ea typeface="Gill Sans Light"/>
              <a:cs typeface="Gill Sans Light"/>
            </a:endParaRPr>
          </a:p>
        </p:txBody>
      </p:sp>
    </p:spTree>
    <p:extLst>
      <p:ext uri="{BB962C8B-B14F-4D97-AF65-F5344CB8AC3E}">
        <p14:creationId xmlns:p14="http://schemas.microsoft.com/office/powerpoint/2010/main" xmlns="" val="358832662"/>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linds(horizontal)">
                                      <p:cBhvr>
                                        <p:cTn id="7" dur="500"/>
                                        <p:tgtEl>
                                          <p:spTgt spid="1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ttangolo arrotondato 11"/>
          <p:cNvSpPr/>
          <p:nvPr/>
        </p:nvSpPr>
        <p:spPr>
          <a:xfrm>
            <a:off x="1992314" y="260351"/>
            <a:ext cx="8207375" cy="792163"/>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a:defRPr/>
            </a:pPr>
            <a:endParaRPr lang="it-IT" sz="4400" b="1" dirty="0"/>
          </a:p>
        </p:txBody>
      </p:sp>
      <p:sp>
        <p:nvSpPr>
          <p:cNvPr id="10" name="Text Box 14"/>
          <p:cNvSpPr txBox="1">
            <a:spLocks noChangeArrowheads="1"/>
          </p:cNvSpPr>
          <p:nvPr/>
        </p:nvSpPr>
        <p:spPr bwMode="auto">
          <a:xfrm>
            <a:off x="3036889" y="334963"/>
            <a:ext cx="6118225" cy="646112"/>
          </a:xfrm>
          <a:prstGeom prst="rect">
            <a:avLst/>
          </a:prstGeom>
          <a:noFill/>
          <a:ln w="9525">
            <a:noFill/>
            <a:miter lim="800000"/>
            <a:headEnd/>
            <a:tailEnd/>
          </a:ln>
        </p:spPr>
        <p:txBody>
          <a:bodyPr>
            <a:spAutoFit/>
          </a:bodyPr>
          <a:lstStyle/>
          <a:p>
            <a:pPr algn="ctr">
              <a:defRPr/>
            </a:pPr>
            <a:r>
              <a:rPr lang="it-IT" sz="3600" b="1" dirty="0">
                <a:solidFill>
                  <a:srgbClr val="002060"/>
                </a:solidFill>
                <a:latin typeface="+mj-lt"/>
              </a:rPr>
              <a:t>Trattamenti pensionistici</a:t>
            </a:r>
            <a:endParaRPr lang="it-IT" sz="2400" b="1" dirty="0">
              <a:solidFill>
                <a:srgbClr val="002060"/>
              </a:solidFill>
              <a:latin typeface="+mj-lt"/>
            </a:endParaRPr>
          </a:p>
        </p:txBody>
      </p:sp>
      <p:graphicFrame>
        <p:nvGraphicFramePr>
          <p:cNvPr id="17" name="Diagramma 16"/>
          <p:cNvGraphicFramePr/>
          <p:nvPr/>
        </p:nvGraphicFramePr>
        <p:xfrm>
          <a:off x="2423592" y="4005065"/>
          <a:ext cx="7416824" cy="1800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18" name="Diagramma 17"/>
          <p:cNvGraphicFramePr/>
          <p:nvPr/>
        </p:nvGraphicFramePr>
        <p:xfrm>
          <a:off x="2351088" y="1557338"/>
          <a:ext cx="7416824" cy="1008112"/>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2" name="Rettangolo 1"/>
          <p:cNvSpPr/>
          <p:nvPr/>
        </p:nvSpPr>
        <p:spPr>
          <a:xfrm>
            <a:off x="2351088" y="2818607"/>
            <a:ext cx="7345362" cy="646112"/>
          </a:xfrm>
          <a:prstGeom prst="rect">
            <a:avLst/>
          </a:prstGeom>
          <a:ln/>
        </p:spPr>
        <p:style>
          <a:lnRef idx="1">
            <a:schemeClr val="accent1"/>
          </a:lnRef>
          <a:fillRef idx="2">
            <a:schemeClr val="accent1"/>
          </a:fillRef>
          <a:effectRef idx="1">
            <a:schemeClr val="accent1"/>
          </a:effectRef>
          <a:fontRef idx="minor">
            <a:schemeClr val="dk1"/>
          </a:fontRef>
        </p:style>
        <p:txBody>
          <a:bodyPr>
            <a:spAutoFit/>
          </a:bodyPr>
          <a:lstStyle/>
          <a:p>
            <a:pPr marL="114300" algn="ctr">
              <a:defRPr/>
            </a:pPr>
            <a:r>
              <a:rPr lang="it-IT" dirty="0">
                <a:solidFill>
                  <a:srgbClr val="002060"/>
                </a:solidFill>
              </a:rPr>
              <a:t>Per coloro che maturano i requisiti dall’01/01/2012, </a:t>
            </a:r>
          </a:p>
          <a:p>
            <a:pPr marL="114300" algn="ctr">
              <a:defRPr/>
            </a:pPr>
            <a:r>
              <a:rPr lang="it-IT" dirty="0">
                <a:solidFill>
                  <a:srgbClr val="002060"/>
                </a:solidFill>
              </a:rPr>
              <a:t>ci saranno solo due tipi di pensione:</a:t>
            </a:r>
          </a:p>
        </p:txBody>
      </p:sp>
      <p:sp>
        <p:nvSpPr>
          <p:cNvPr id="19" name="Freccia a destra 18"/>
          <p:cNvSpPr/>
          <p:nvPr/>
        </p:nvSpPr>
        <p:spPr>
          <a:xfrm rot="16200000" flipH="1">
            <a:off x="3899757" y="3465004"/>
            <a:ext cx="504057" cy="576064"/>
          </a:xfrm>
          <a:prstGeom prst="rightArrow">
            <a:avLst/>
          </a:prstGeom>
          <a:solidFill>
            <a:schemeClr val="tx2">
              <a:lumMod val="40000"/>
              <a:lumOff val="60000"/>
            </a:schemeClr>
          </a:solidFill>
          <a:ln>
            <a:solidFill>
              <a:schemeClr val="tx2">
                <a:lumMod val="60000"/>
                <a:lumOff val="40000"/>
              </a:schemeClr>
            </a:solidFill>
          </a:ln>
        </p:spPr>
        <p:style>
          <a:lnRef idx="0">
            <a:schemeClr val="accent1"/>
          </a:lnRef>
          <a:fillRef idx="3">
            <a:schemeClr val="accent1"/>
          </a:fillRef>
          <a:effectRef idx="3">
            <a:schemeClr val="accent1"/>
          </a:effectRef>
          <a:fontRef idx="minor">
            <a:schemeClr val="lt1"/>
          </a:fontRef>
        </p:style>
        <p:txBody>
          <a:bodyPr anchor="ctr"/>
          <a:lstStyle/>
          <a:p>
            <a:pPr algn="ctr">
              <a:defRPr/>
            </a:pPr>
            <a:endParaRPr lang="it-IT"/>
          </a:p>
        </p:txBody>
      </p:sp>
      <p:sp>
        <p:nvSpPr>
          <p:cNvPr id="20" name="Freccia a destra 19"/>
          <p:cNvSpPr/>
          <p:nvPr/>
        </p:nvSpPr>
        <p:spPr>
          <a:xfrm rot="5400000" flipV="1">
            <a:off x="7860196" y="3428715"/>
            <a:ext cx="504056" cy="576064"/>
          </a:xfrm>
          <a:prstGeom prst="rightArrow">
            <a:avLst/>
          </a:prstGeom>
          <a:solidFill>
            <a:schemeClr val="tx2">
              <a:lumMod val="40000"/>
              <a:lumOff val="60000"/>
            </a:schemeClr>
          </a:solidFill>
          <a:ln>
            <a:solidFill>
              <a:schemeClr val="tx2">
                <a:lumMod val="60000"/>
                <a:lumOff val="40000"/>
              </a:schemeClr>
            </a:solidFill>
          </a:ln>
        </p:spPr>
        <p:style>
          <a:lnRef idx="0">
            <a:schemeClr val="accent1"/>
          </a:lnRef>
          <a:fillRef idx="3">
            <a:schemeClr val="accent1"/>
          </a:fillRef>
          <a:effectRef idx="3">
            <a:schemeClr val="accent1"/>
          </a:effectRef>
          <a:fontRef idx="minor">
            <a:schemeClr val="lt1"/>
          </a:fontRef>
        </p:style>
        <p:txBody>
          <a:bodyPr anchor="ctr"/>
          <a:lstStyle/>
          <a:p>
            <a:pPr algn="ctr">
              <a:defRPr/>
            </a:pPr>
            <a:endParaRPr lang="it-IT"/>
          </a:p>
        </p:txBody>
      </p:sp>
      <p:cxnSp>
        <p:nvCxnSpPr>
          <p:cNvPr id="4" name="Connettore 1 3"/>
          <p:cNvCxnSpPr/>
          <p:nvPr/>
        </p:nvCxnSpPr>
        <p:spPr>
          <a:xfrm>
            <a:off x="6959602" y="1200202"/>
            <a:ext cx="2519363" cy="1366837"/>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1" name="Connettore 1 20"/>
          <p:cNvCxnSpPr/>
          <p:nvPr/>
        </p:nvCxnSpPr>
        <p:spPr>
          <a:xfrm flipH="1">
            <a:off x="6959602" y="1198614"/>
            <a:ext cx="2447925" cy="1368425"/>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766469458"/>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12"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strips(downLeft)">
                                      <p:cBhvr>
                                        <p:cTn id="7" dur="500"/>
                                        <p:tgtEl>
                                          <p:spTgt spid="21"/>
                                        </p:tgtEl>
                                      </p:cBhvr>
                                    </p:animEffect>
                                  </p:childTnLst>
                                </p:cTn>
                              </p:par>
                              <p:par>
                                <p:cTn id="8" presetID="18" presetClass="entr" presetSubtype="12"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strips(downLeft)">
                                      <p:cBhvr>
                                        <p:cTn id="10" dur="500"/>
                                        <p:tgtEl>
                                          <p:spTgt spid="4"/>
                                        </p:tgtEl>
                                      </p:cBhvr>
                                    </p:animEffect>
                                  </p:childTnLst>
                                </p:cTn>
                              </p:par>
                            </p:childTnLst>
                          </p:cTn>
                        </p:par>
                        <p:par>
                          <p:cTn id="11" fill="hold" nodeType="afterGroup">
                            <p:stCondLst>
                              <p:cond delay="500"/>
                            </p:stCondLst>
                            <p:childTnLst>
                              <p:par>
                                <p:cTn id="12" presetID="1" presetClass="entr" presetSubtype="0" fill="hold" grpId="0" nodeType="afterEffect">
                                  <p:stCondLst>
                                    <p:cond delay="0"/>
                                  </p:stCondLst>
                                  <p:childTnLst>
                                    <p:set>
                                      <p:cBhvr>
                                        <p:cTn id="13" dur="1" fill="hold">
                                          <p:stCondLst>
                                            <p:cond delay="0"/>
                                          </p:stCondLst>
                                        </p:cTn>
                                        <p:tgtEl>
                                          <p:spTgt spid="2"/>
                                        </p:tgtEl>
                                        <p:attrNameLst>
                                          <p:attrName>style.visibility</p:attrName>
                                        </p:attrNameLst>
                                      </p:cBhvr>
                                      <p:to>
                                        <p:strVal val="visible"/>
                                      </p:to>
                                    </p:set>
                                  </p:childTnLst>
                                </p:cTn>
                              </p:par>
                            </p:childTnLst>
                          </p:cTn>
                        </p:par>
                      </p:childTnLst>
                    </p:cTn>
                  </p:par>
                  <p:par>
                    <p:cTn id="14" fill="hold" nodeType="clickPar">
                      <p:stCondLst>
                        <p:cond delay="indefinite"/>
                      </p:stCondLst>
                      <p:childTnLst>
                        <p:par>
                          <p:cTn id="15" fill="hold" nodeType="withGroup">
                            <p:stCondLst>
                              <p:cond delay="0"/>
                            </p:stCondLst>
                            <p:childTnLst>
                              <p:par>
                                <p:cTn id="16" presetID="10" presetClass="entr" presetSubtype="0" fill="hold" nodeType="clickEffect">
                                  <p:stCondLst>
                                    <p:cond delay="0"/>
                                  </p:stCondLst>
                                  <p:childTnLst>
                                    <p:set>
                                      <p:cBhvr>
                                        <p:cTn id="17" dur="1" fill="hold">
                                          <p:stCondLst>
                                            <p:cond delay="0"/>
                                          </p:stCondLst>
                                        </p:cTn>
                                        <p:tgtEl>
                                          <p:spTgt spid="19"/>
                                        </p:tgtEl>
                                        <p:attrNameLst>
                                          <p:attrName>style.visibility</p:attrName>
                                        </p:attrNameLst>
                                      </p:cBhvr>
                                      <p:to>
                                        <p:strVal val="visible"/>
                                      </p:to>
                                    </p:set>
                                    <p:animEffect transition="in" filter="fade">
                                      <p:cBhvr>
                                        <p:cTn id="18" dur="500"/>
                                        <p:tgtEl>
                                          <p:spTgt spid="19"/>
                                        </p:tgtEl>
                                      </p:cBhvr>
                                    </p:animEffect>
                                  </p:childTnLst>
                                </p:cTn>
                              </p:par>
                              <p:par>
                                <p:cTn id="19" presetID="10" presetClass="entr" presetSubtype="0" fill="hold" nodeType="withEffect">
                                  <p:stCondLst>
                                    <p:cond delay="0"/>
                                  </p:stCondLst>
                                  <p:childTnLst>
                                    <p:set>
                                      <p:cBhvr>
                                        <p:cTn id="20" dur="1" fill="hold">
                                          <p:stCondLst>
                                            <p:cond delay="0"/>
                                          </p:stCondLst>
                                        </p:cTn>
                                        <p:tgtEl>
                                          <p:spTgt spid="20"/>
                                        </p:tgtEl>
                                        <p:attrNameLst>
                                          <p:attrName>style.visibility</p:attrName>
                                        </p:attrNameLst>
                                      </p:cBhvr>
                                      <p:to>
                                        <p:strVal val="visible"/>
                                      </p:to>
                                    </p:set>
                                    <p:animEffect transition="in" filter="fade">
                                      <p:cBhvr>
                                        <p:cTn id="21" dur="500"/>
                                        <p:tgtEl>
                                          <p:spTgt spid="20"/>
                                        </p:tgtEl>
                                      </p:cBhvr>
                                    </p:animEffect>
                                  </p:childTnLst>
                                </p:cTn>
                              </p:par>
                            </p:childTnLst>
                          </p:cTn>
                        </p:par>
                        <p:par>
                          <p:cTn id="22" fill="hold" nodeType="afterGroup">
                            <p:stCondLst>
                              <p:cond delay="500"/>
                            </p:stCondLst>
                            <p:childTnLst>
                              <p:par>
                                <p:cTn id="23" presetID="1" presetClass="entr" presetSubtype="0" fill="hold" grpId="0" nodeType="afterEffect">
                                  <p:stCondLst>
                                    <p:cond delay="0"/>
                                  </p:stCondLst>
                                  <p:childTnLst>
                                    <p:set>
                                      <p:cBhvr>
                                        <p:cTn id="24"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7" grpId="0">
        <p:bldAsOne/>
      </p:bldGraphic>
      <p:bldP spid="2"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Box 14"/>
          <p:cNvSpPr txBox="1">
            <a:spLocks noChangeArrowheads="1"/>
          </p:cNvSpPr>
          <p:nvPr/>
        </p:nvSpPr>
        <p:spPr bwMode="auto">
          <a:xfrm>
            <a:off x="3693368" y="113506"/>
            <a:ext cx="6507088" cy="769938"/>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wrap="square">
            <a:spAutoFit/>
          </a:bodyPr>
          <a:lstStyle/>
          <a:p>
            <a:pPr algn="ctr">
              <a:defRPr/>
            </a:pPr>
            <a:r>
              <a:rPr lang="it-IT" sz="2400" b="1" dirty="0">
                <a:solidFill>
                  <a:srgbClr val="002060"/>
                </a:solidFill>
                <a:latin typeface="Comic Sans MS" pitchFamily="66" charset="0"/>
              </a:rPr>
              <a:t>PENSIONE DI VECCHIAIA </a:t>
            </a:r>
          </a:p>
          <a:p>
            <a:pPr algn="ctr">
              <a:defRPr/>
            </a:pPr>
            <a:r>
              <a:rPr lang="it-IT" sz="2000" b="1" dirty="0">
                <a:solidFill>
                  <a:srgbClr val="002060"/>
                </a:solidFill>
                <a:latin typeface="Comic Sans MS" pitchFamily="66" charset="0"/>
              </a:rPr>
              <a:t>lavoratrici dipendenti settore privato</a:t>
            </a:r>
          </a:p>
        </p:txBody>
      </p:sp>
      <p:graphicFrame>
        <p:nvGraphicFramePr>
          <p:cNvPr id="14" name="Tabella 13"/>
          <p:cNvGraphicFramePr>
            <a:graphicFrameLocks noGrp="1"/>
          </p:cNvGraphicFramePr>
          <p:nvPr>
            <p:extLst/>
          </p:nvPr>
        </p:nvGraphicFramePr>
        <p:xfrm>
          <a:off x="2135189" y="1916114"/>
          <a:ext cx="7777161" cy="3932233"/>
        </p:xfrm>
        <a:graphic>
          <a:graphicData uri="http://schemas.openxmlformats.org/drawingml/2006/table">
            <a:tbl>
              <a:tblPr firstRow="1" bandRow="1">
                <a:tableStyleId>{5C22544A-7EE6-4342-B048-85BDC9FD1C3A}</a:tableStyleId>
              </a:tblPr>
              <a:tblGrid>
                <a:gridCol w="1214008">
                  <a:extLst>
                    <a:ext uri="{9D8B030D-6E8A-4147-A177-3AD203B41FA5}">
                      <a16:colId xmlns="" xmlns:a16="http://schemas.microsoft.com/office/drawing/2014/main" val="20000"/>
                    </a:ext>
                  </a:extLst>
                </a:gridCol>
                <a:gridCol w="2204524">
                  <a:extLst>
                    <a:ext uri="{9D8B030D-6E8A-4147-A177-3AD203B41FA5}">
                      <a16:colId xmlns="" xmlns:a16="http://schemas.microsoft.com/office/drawing/2014/main" val="20001"/>
                    </a:ext>
                  </a:extLst>
                </a:gridCol>
                <a:gridCol w="2071228">
                  <a:extLst>
                    <a:ext uri="{9D8B030D-6E8A-4147-A177-3AD203B41FA5}">
                      <a16:colId xmlns="" xmlns:a16="http://schemas.microsoft.com/office/drawing/2014/main" val="20002"/>
                    </a:ext>
                  </a:extLst>
                </a:gridCol>
                <a:gridCol w="2287401">
                  <a:extLst>
                    <a:ext uri="{9D8B030D-6E8A-4147-A177-3AD203B41FA5}">
                      <a16:colId xmlns="" xmlns:a16="http://schemas.microsoft.com/office/drawing/2014/main" val="20003"/>
                    </a:ext>
                  </a:extLst>
                </a:gridCol>
              </a:tblGrid>
              <a:tr h="640132">
                <a:tc>
                  <a:txBody>
                    <a:bodyPr/>
                    <a:lstStyle/>
                    <a:p>
                      <a:pPr algn="ctr"/>
                      <a:r>
                        <a:rPr lang="it-IT" sz="1800" dirty="0">
                          <a:solidFill>
                            <a:schemeClr val="tx1"/>
                          </a:solidFill>
                        </a:rPr>
                        <a:t>anno</a:t>
                      </a:r>
                    </a:p>
                  </a:txBody>
                  <a:tcPr marL="91443" marR="91443" marT="45724" marB="45724">
                    <a:solidFill>
                      <a:srgbClr val="CCFF66"/>
                    </a:solidFill>
                  </a:tcPr>
                </a:tc>
                <a:tc>
                  <a:txBody>
                    <a:bodyPr/>
                    <a:lstStyle/>
                    <a:p>
                      <a:pPr algn="ctr"/>
                      <a:r>
                        <a:rPr lang="it-IT" sz="1800" dirty="0">
                          <a:solidFill>
                            <a:schemeClr val="tx1"/>
                          </a:solidFill>
                        </a:rPr>
                        <a:t>requisito</a:t>
                      </a:r>
                      <a:r>
                        <a:rPr lang="it-IT" sz="1800" baseline="0" dirty="0">
                          <a:solidFill>
                            <a:schemeClr val="tx1"/>
                          </a:solidFill>
                        </a:rPr>
                        <a:t> di età  </a:t>
                      </a:r>
                      <a:endParaRPr lang="it-IT" sz="1800" dirty="0">
                        <a:solidFill>
                          <a:schemeClr val="tx1"/>
                        </a:solidFill>
                      </a:endParaRPr>
                    </a:p>
                  </a:txBody>
                  <a:tcPr marL="91443" marR="91443" marT="45724" marB="45724">
                    <a:solidFill>
                      <a:schemeClr val="accent5">
                        <a:lumMod val="60000"/>
                        <a:lumOff val="40000"/>
                      </a:schemeClr>
                    </a:solidFill>
                  </a:tcPr>
                </a:tc>
                <a:tc>
                  <a:txBody>
                    <a:bodyPr/>
                    <a:lstStyle/>
                    <a:p>
                      <a:pPr algn="ctr"/>
                      <a:r>
                        <a:rPr lang="it-IT" sz="1800" dirty="0">
                          <a:solidFill>
                            <a:schemeClr val="tx1"/>
                          </a:solidFill>
                        </a:rPr>
                        <a:t>incremento speranza di vita</a:t>
                      </a:r>
                    </a:p>
                  </a:txBody>
                  <a:tcPr marL="91443" marR="91443" marT="45724" marB="45724">
                    <a:solidFill>
                      <a:srgbClr val="CCFF66"/>
                    </a:solidFill>
                  </a:tcPr>
                </a:tc>
                <a:tc>
                  <a:txBody>
                    <a:bodyPr/>
                    <a:lstStyle/>
                    <a:p>
                      <a:pPr algn="ctr"/>
                      <a:r>
                        <a:rPr lang="it-IT" sz="1800" dirty="0">
                          <a:solidFill>
                            <a:schemeClr val="tx1"/>
                          </a:solidFill>
                        </a:rPr>
                        <a:t>requisito di età effettivo</a:t>
                      </a:r>
                    </a:p>
                  </a:txBody>
                  <a:tcPr marL="91443" marR="91443" marT="45724" marB="45724">
                    <a:solidFill>
                      <a:srgbClr val="CCFF66"/>
                    </a:solidFill>
                  </a:tcPr>
                </a:tc>
                <a:extLst>
                  <a:ext uri="{0D108BD9-81ED-4DB2-BD59-A6C34878D82A}">
                    <a16:rowId xmlns="" xmlns:a16="http://schemas.microsoft.com/office/drawing/2014/main" val="10000"/>
                  </a:ext>
                </a:extLst>
              </a:tr>
              <a:tr h="365789">
                <a:tc>
                  <a:txBody>
                    <a:bodyPr/>
                    <a:lstStyle/>
                    <a:p>
                      <a:pPr algn="ctr"/>
                      <a:r>
                        <a:rPr lang="it-IT" sz="1800" dirty="0"/>
                        <a:t>2012</a:t>
                      </a:r>
                    </a:p>
                  </a:txBody>
                  <a:tcPr marL="91443" marR="91443" marT="45724" marB="45724">
                    <a:solidFill>
                      <a:srgbClr val="CCFF66"/>
                    </a:solidFill>
                  </a:tcPr>
                </a:tc>
                <a:tc>
                  <a:txBody>
                    <a:bodyPr/>
                    <a:lstStyle/>
                    <a:p>
                      <a:pPr algn="ctr"/>
                      <a:r>
                        <a:rPr lang="it-IT" sz="1800" dirty="0"/>
                        <a:t>62 anni</a:t>
                      </a:r>
                    </a:p>
                  </a:txBody>
                  <a:tcPr marL="91443" marR="91443" marT="45724" marB="45724">
                    <a:solidFill>
                      <a:schemeClr val="accent5">
                        <a:lumMod val="60000"/>
                        <a:lumOff val="40000"/>
                      </a:schemeClr>
                    </a:solidFill>
                  </a:tcPr>
                </a:tc>
                <a:tc>
                  <a:txBody>
                    <a:bodyPr/>
                    <a:lstStyle/>
                    <a:p>
                      <a:pPr algn="ctr"/>
                      <a:endParaRPr lang="it-IT" sz="1800" dirty="0"/>
                    </a:p>
                  </a:txBody>
                  <a:tcPr marL="91443" marR="91443" marT="45724" marB="45724">
                    <a:lnB w="12700" cap="flat" cmpd="sng" algn="ctr">
                      <a:noFill/>
                      <a:prstDash val="solid"/>
                      <a:round/>
                      <a:headEnd type="none" w="med" len="med"/>
                      <a:tailEnd type="none" w="med" len="med"/>
                    </a:lnB>
                    <a:solidFill>
                      <a:srgbClr val="CCFF66"/>
                    </a:solidFill>
                  </a:tcPr>
                </a:tc>
                <a:tc>
                  <a:txBody>
                    <a:bodyPr/>
                    <a:lstStyle/>
                    <a:p>
                      <a:pPr algn="ctr"/>
                      <a:r>
                        <a:rPr lang="it-IT" sz="1800" dirty="0"/>
                        <a:t>62 anni</a:t>
                      </a:r>
                    </a:p>
                  </a:txBody>
                  <a:tcPr marL="91443" marR="91443" marT="45724" marB="45724">
                    <a:solidFill>
                      <a:srgbClr val="CCFF66"/>
                    </a:solidFill>
                  </a:tcPr>
                </a:tc>
                <a:extLst>
                  <a:ext uri="{0D108BD9-81ED-4DB2-BD59-A6C34878D82A}">
                    <a16:rowId xmlns="" xmlns:a16="http://schemas.microsoft.com/office/drawing/2014/main" val="10001"/>
                  </a:ext>
                </a:extLst>
              </a:tr>
              <a:tr h="365789">
                <a:tc>
                  <a:txBody>
                    <a:bodyPr/>
                    <a:lstStyle/>
                    <a:p>
                      <a:pPr algn="ctr"/>
                      <a:r>
                        <a:rPr lang="it-IT" sz="1800" dirty="0"/>
                        <a:t>2013</a:t>
                      </a:r>
                    </a:p>
                  </a:txBody>
                  <a:tcPr marL="91443" marR="91443" marT="45724" marB="45724">
                    <a:solidFill>
                      <a:srgbClr val="CCFF66"/>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it-IT" sz="1800" dirty="0"/>
                        <a:t>62 anni </a:t>
                      </a:r>
                    </a:p>
                  </a:txBody>
                  <a:tcPr marL="91443" marR="91443" marT="45724" marB="45724">
                    <a:lnR w="12700" cap="flat" cmpd="sng" algn="ctr">
                      <a:noFill/>
                      <a:prstDash val="solid"/>
                      <a:round/>
                      <a:headEnd type="none" w="med" len="med"/>
                      <a:tailEnd type="none" w="med" len="med"/>
                    </a:lnR>
                    <a:solidFill>
                      <a:schemeClr val="accent5">
                        <a:lumMod val="60000"/>
                        <a:lumOff val="40000"/>
                      </a:schemeClr>
                    </a:solidFill>
                  </a:tcPr>
                </a:tc>
                <a:tc>
                  <a:txBody>
                    <a:bodyPr/>
                    <a:lstStyle/>
                    <a:p>
                      <a:pPr algn="l"/>
                      <a:r>
                        <a:rPr lang="it-IT" sz="1800" b="1" dirty="0"/>
                        <a:t>  + 3 mesi     </a:t>
                      </a:r>
                    </a:p>
                  </a:txBody>
                  <a:tcPr marL="91443" marR="91443" marT="45724" marB="45724">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solidFill>
                      <a:srgbClr val="FFFF00"/>
                    </a:solidFill>
                  </a:tcPr>
                </a:tc>
                <a:tc>
                  <a:txBody>
                    <a:bodyPr/>
                    <a:lstStyle/>
                    <a:p>
                      <a:pPr algn="ctr"/>
                      <a:r>
                        <a:rPr lang="it-IT" sz="1800" dirty="0"/>
                        <a:t>62</a:t>
                      </a:r>
                      <a:r>
                        <a:rPr lang="it-IT" sz="1800" baseline="0" dirty="0"/>
                        <a:t> anni e 3 mesi</a:t>
                      </a:r>
                      <a:endParaRPr lang="it-IT" sz="1800" dirty="0"/>
                    </a:p>
                  </a:txBody>
                  <a:tcPr marL="91443" marR="91443" marT="45724" marB="45724">
                    <a:lnL w="12700" cap="flat" cmpd="sng" algn="ctr">
                      <a:noFill/>
                      <a:prstDash val="solid"/>
                      <a:round/>
                      <a:headEnd type="none" w="med" len="med"/>
                      <a:tailEnd type="none" w="med" len="med"/>
                    </a:lnL>
                    <a:solidFill>
                      <a:srgbClr val="CCFF66"/>
                    </a:solidFill>
                  </a:tcPr>
                </a:tc>
                <a:extLst>
                  <a:ext uri="{0D108BD9-81ED-4DB2-BD59-A6C34878D82A}">
                    <a16:rowId xmlns="" xmlns:a16="http://schemas.microsoft.com/office/drawing/2014/main" val="10002"/>
                  </a:ext>
                </a:extLst>
              </a:tr>
              <a:tr h="365789">
                <a:tc>
                  <a:txBody>
                    <a:bodyPr/>
                    <a:lstStyle/>
                    <a:p>
                      <a:pPr algn="ctr"/>
                      <a:r>
                        <a:rPr lang="it-IT" sz="1800" dirty="0"/>
                        <a:t>2014</a:t>
                      </a:r>
                    </a:p>
                  </a:txBody>
                  <a:tcPr marL="91443" marR="91443" marT="45724" marB="45724">
                    <a:solidFill>
                      <a:srgbClr val="CCFF66"/>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it-IT" sz="1800" dirty="0"/>
                        <a:t>63 anni e 6 mesi</a:t>
                      </a:r>
                    </a:p>
                  </a:txBody>
                  <a:tcPr marL="91443" marR="91443" marT="45724" marB="45724">
                    <a:lnR w="12700" cap="flat" cmpd="sng" algn="ctr">
                      <a:noFill/>
                      <a:prstDash val="solid"/>
                      <a:round/>
                      <a:headEnd type="none" w="med" len="med"/>
                      <a:tailEnd type="none" w="med" len="med"/>
                    </a:lnR>
                    <a:solidFill>
                      <a:schemeClr val="accent5">
                        <a:lumMod val="60000"/>
                        <a:lumOff val="40000"/>
                      </a:schemeClr>
                    </a:solidFill>
                  </a:tcPr>
                </a:tc>
                <a:tc>
                  <a:txBody>
                    <a:bodyPr/>
                    <a:lstStyle/>
                    <a:p>
                      <a:pPr algn="ctr"/>
                      <a:endParaRPr lang="it-IT" sz="1800" dirty="0"/>
                    </a:p>
                  </a:txBody>
                  <a:tcPr marL="91443" marR="91443" marT="45724" marB="45724">
                    <a:lnL w="12700" cap="flat" cmpd="sng" algn="ctr">
                      <a:noFill/>
                      <a:prstDash val="solid"/>
                      <a:round/>
                      <a:headEnd type="none" w="med" len="med"/>
                      <a:tailEnd type="none" w="med" len="med"/>
                    </a:lnL>
                    <a:lnR w="12700" cap="flat" cmpd="sng" algn="ctr">
                      <a:noFill/>
                      <a:prstDash val="solid"/>
                      <a:round/>
                      <a:headEnd type="none" w="med" len="med"/>
                      <a:tailEnd type="none" w="med" len="med"/>
                    </a:lnR>
                    <a:solidFill>
                      <a:srgbClr val="FFFF00"/>
                    </a:solidFill>
                  </a:tcPr>
                </a:tc>
                <a:tc>
                  <a:txBody>
                    <a:bodyPr/>
                    <a:lstStyle/>
                    <a:p>
                      <a:pPr algn="ctr"/>
                      <a:r>
                        <a:rPr lang="it-IT" sz="1800" dirty="0"/>
                        <a:t>63 anni e 9 mesi</a:t>
                      </a:r>
                    </a:p>
                  </a:txBody>
                  <a:tcPr marL="91443" marR="91443" marT="45724" marB="45724">
                    <a:lnL w="12700" cap="flat" cmpd="sng" algn="ctr">
                      <a:noFill/>
                      <a:prstDash val="solid"/>
                      <a:round/>
                      <a:headEnd type="none" w="med" len="med"/>
                      <a:tailEnd type="none" w="med" len="med"/>
                    </a:lnL>
                    <a:solidFill>
                      <a:srgbClr val="CCFF66"/>
                    </a:solidFill>
                  </a:tcPr>
                </a:tc>
                <a:extLst>
                  <a:ext uri="{0D108BD9-81ED-4DB2-BD59-A6C34878D82A}">
                    <a16:rowId xmlns="" xmlns:a16="http://schemas.microsoft.com/office/drawing/2014/main" val="10003"/>
                  </a:ext>
                </a:extLst>
              </a:tr>
              <a:tr h="365789">
                <a:tc>
                  <a:txBody>
                    <a:bodyPr/>
                    <a:lstStyle/>
                    <a:p>
                      <a:pPr algn="ctr"/>
                      <a:r>
                        <a:rPr lang="it-IT" sz="1800" dirty="0"/>
                        <a:t>2015</a:t>
                      </a:r>
                    </a:p>
                  </a:txBody>
                  <a:tcPr marL="91443" marR="91443" marT="45724" marB="45724">
                    <a:solidFill>
                      <a:srgbClr val="CCFF66"/>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it-IT" sz="1800" dirty="0"/>
                        <a:t>63 anni e 6 mesi</a:t>
                      </a:r>
                    </a:p>
                  </a:txBody>
                  <a:tcPr marL="91443" marR="91443" marT="45724" marB="45724">
                    <a:lnR w="12700" cap="flat" cmpd="sng" algn="ctr">
                      <a:noFill/>
                      <a:prstDash val="solid"/>
                      <a:round/>
                      <a:headEnd type="none" w="med" len="med"/>
                      <a:tailEnd type="none" w="med" len="med"/>
                    </a:lnR>
                    <a:solidFill>
                      <a:schemeClr val="accent5">
                        <a:lumMod val="60000"/>
                        <a:lumOff val="40000"/>
                      </a:schemeClr>
                    </a:solidFill>
                  </a:tcPr>
                </a:tc>
                <a:tc>
                  <a:txBody>
                    <a:bodyPr/>
                    <a:lstStyle/>
                    <a:p>
                      <a:pPr algn="ctr"/>
                      <a:endParaRPr lang="it-IT" sz="1800" dirty="0"/>
                    </a:p>
                  </a:txBody>
                  <a:tcPr marL="91443" marR="91443" marT="45724" marB="45724">
                    <a:lnL w="12700" cap="flat" cmpd="sng" algn="ctr">
                      <a:noFill/>
                      <a:prstDash val="solid"/>
                      <a:round/>
                      <a:headEnd type="none" w="med" len="med"/>
                      <a:tailEnd type="none" w="med" len="med"/>
                    </a:lnL>
                    <a:lnR w="12700" cap="flat" cmpd="sng" algn="ctr">
                      <a:noFill/>
                      <a:prstDash val="solid"/>
                      <a:round/>
                      <a:headEnd type="none" w="med" len="med"/>
                      <a:tailEnd type="none" w="med" len="med"/>
                    </a:lnR>
                    <a:lnB w="12700" cap="flat" cmpd="sng" algn="ctr">
                      <a:noFill/>
                      <a:prstDash val="solid"/>
                      <a:round/>
                      <a:headEnd type="none" w="med" len="med"/>
                      <a:tailEnd type="none" w="med" len="med"/>
                    </a:lnB>
                    <a:solidFill>
                      <a:srgbClr val="FFFF00"/>
                    </a:solidFill>
                  </a:tcPr>
                </a:tc>
                <a:tc>
                  <a:txBody>
                    <a:bodyPr/>
                    <a:lstStyle/>
                    <a:p>
                      <a:pPr algn="ctr"/>
                      <a:r>
                        <a:rPr lang="it-IT" sz="1800" dirty="0"/>
                        <a:t>63 anni e 9 mesi</a:t>
                      </a:r>
                    </a:p>
                  </a:txBody>
                  <a:tcPr marL="91443" marR="91443" marT="45724" marB="45724">
                    <a:lnL w="12700" cap="flat" cmpd="sng" algn="ctr">
                      <a:noFill/>
                      <a:prstDash val="solid"/>
                      <a:round/>
                      <a:headEnd type="none" w="med" len="med"/>
                      <a:tailEnd type="none" w="med" len="med"/>
                    </a:lnL>
                    <a:solidFill>
                      <a:srgbClr val="CCFF66"/>
                    </a:solidFill>
                  </a:tcPr>
                </a:tc>
                <a:extLst>
                  <a:ext uri="{0D108BD9-81ED-4DB2-BD59-A6C34878D82A}">
                    <a16:rowId xmlns="" xmlns:a16="http://schemas.microsoft.com/office/drawing/2014/main" val="10004"/>
                  </a:ext>
                </a:extLst>
              </a:tr>
              <a:tr h="365789">
                <a:tc>
                  <a:txBody>
                    <a:bodyPr/>
                    <a:lstStyle/>
                    <a:p>
                      <a:pPr algn="ctr"/>
                      <a:r>
                        <a:rPr lang="it-IT" sz="1800" dirty="0"/>
                        <a:t>2016</a:t>
                      </a:r>
                    </a:p>
                  </a:txBody>
                  <a:tcPr marL="91443" marR="91443" marT="45724" marB="45724">
                    <a:solidFill>
                      <a:srgbClr val="CCFF66"/>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it-IT" sz="1800" dirty="0"/>
                        <a:t>65 anni</a:t>
                      </a:r>
                    </a:p>
                  </a:txBody>
                  <a:tcPr marL="91443" marR="91443" marT="45724" marB="45724">
                    <a:solidFill>
                      <a:schemeClr val="accent5">
                        <a:lumMod val="60000"/>
                        <a:lumOff val="40000"/>
                      </a:schemeClr>
                    </a:solidFill>
                  </a:tcPr>
                </a:tc>
                <a:tc>
                  <a:txBody>
                    <a:bodyPr/>
                    <a:lstStyle/>
                    <a:p>
                      <a:pPr algn="ctr"/>
                      <a:r>
                        <a:rPr lang="it-IT" sz="1800" b="1" dirty="0"/>
                        <a:t>+ 4 mesi     </a:t>
                      </a:r>
                    </a:p>
                  </a:txBody>
                  <a:tcPr marL="91443" marR="91443" marT="45724" marB="45724">
                    <a:lnT w="12700" cap="flat" cmpd="sng" algn="ctr">
                      <a:noFill/>
                      <a:prstDash val="solid"/>
                      <a:round/>
                      <a:headEnd type="none" w="med" len="med"/>
                      <a:tailEnd type="none" w="med" len="med"/>
                    </a:lnT>
                    <a:solidFill>
                      <a:srgbClr val="FFC000"/>
                    </a:solidFill>
                  </a:tcPr>
                </a:tc>
                <a:tc>
                  <a:txBody>
                    <a:bodyPr/>
                    <a:lstStyle/>
                    <a:p>
                      <a:pPr algn="ctr"/>
                      <a:r>
                        <a:rPr lang="it-IT" sz="1800" dirty="0"/>
                        <a:t>65 anni e 7 mesi</a:t>
                      </a:r>
                    </a:p>
                  </a:txBody>
                  <a:tcPr marL="91443" marR="91443" marT="45724" marB="45724">
                    <a:solidFill>
                      <a:srgbClr val="CCFF66"/>
                    </a:solidFill>
                  </a:tcPr>
                </a:tc>
                <a:extLst>
                  <a:ext uri="{0D108BD9-81ED-4DB2-BD59-A6C34878D82A}">
                    <a16:rowId xmlns="" xmlns:a16="http://schemas.microsoft.com/office/drawing/2014/main" val="10005"/>
                  </a:ext>
                </a:extLst>
              </a:tr>
              <a:tr h="365789">
                <a:tc>
                  <a:txBody>
                    <a:bodyPr/>
                    <a:lstStyle/>
                    <a:p>
                      <a:pPr algn="ctr"/>
                      <a:r>
                        <a:rPr lang="it-IT" sz="1800" dirty="0"/>
                        <a:t>2017</a:t>
                      </a:r>
                    </a:p>
                  </a:txBody>
                  <a:tcPr marL="91443" marR="91443" marT="45724" marB="45724">
                    <a:solidFill>
                      <a:srgbClr val="CCFF66"/>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it-IT" sz="1800" dirty="0"/>
                        <a:t>65 anni</a:t>
                      </a:r>
                    </a:p>
                  </a:txBody>
                  <a:tcPr marL="91443" marR="91443" marT="45724" marB="45724">
                    <a:solidFill>
                      <a:schemeClr val="accent5">
                        <a:lumMod val="60000"/>
                        <a:lumOff val="40000"/>
                      </a:schemeClr>
                    </a:solidFill>
                  </a:tcPr>
                </a:tc>
                <a:tc>
                  <a:txBody>
                    <a:bodyPr/>
                    <a:lstStyle/>
                    <a:p>
                      <a:pPr algn="ctr"/>
                      <a:endParaRPr lang="it-IT" sz="1800" dirty="0"/>
                    </a:p>
                  </a:txBody>
                  <a:tcPr marL="91443" marR="91443" marT="45724" marB="45724">
                    <a:solidFill>
                      <a:srgbClr val="FFC000"/>
                    </a:solidFill>
                  </a:tcPr>
                </a:tc>
                <a:tc>
                  <a:txBody>
                    <a:bodyPr/>
                    <a:lstStyle/>
                    <a:p>
                      <a:pPr algn="ctr"/>
                      <a:r>
                        <a:rPr lang="it-IT" sz="1800" dirty="0"/>
                        <a:t>65 anni e 7 mesi</a:t>
                      </a:r>
                    </a:p>
                  </a:txBody>
                  <a:tcPr marL="91443" marR="91443" marT="45724" marB="45724">
                    <a:solidFill>
                      <a:srgbClr val="CCFF66"/>
                    </a:solidFill>
                  </a:tcPr>
                </a:tc>
                <a:extLst>
                  <a:ext uri="{0D108BD9-81ED-4DB2-BD59-A6C34878D82A}">
                    <a16:rowId xmlns="" xmlns:a16="http://schemas.microsoft.com/office/drawing/2014/main" val="10006"/>
                  </a:ext>
                </a:extLst>
              </a:tr>
              <a:tr h="365789">
                <a:tc>
                  <a:txBody>
                    <a:bodyPr/>
                    <a:lstStyle/>
                    <a:p>
                      <a:pPr algn="ctr"/>
                      <a:r>
                        <a:rPr lang="it-IT" sz="1800" dirty="0"/>
                        <a:t>2018</a:t>
                      </a:r>
                    </a:p>
                  </a:txBody>
                  <a:tcPr marL="91443" marR="91443" marT="45724" marB="45724">
                    <a:solidFill>
                      <a:srgbClr val="CCFF66"/>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it-IT" sz="1800" dirty="0"/>
                        <a:t>66 anni</a:t>
                      </a:r>
                    </a:p>
                  </a:txBody>
                  <a:tcPr marL="91443" marR="91443" marT="45724" marB="45724">
                    <a:solidFill>
                      <a:schemeClr val="accent5">
                        <a:lumMod val="60000"/>
                        <a:lumOff val="40000"/>
                      </a:schemeClr>
                    </a:solidFill>
                  </a:tcPr>
                </a:tc>
                <a:tc>
                  <a:txBody>
                    <a:bodyPr/>
                    <a:lstStyle/>
                    <a:p>
                      <a:pPr algn="ctr"/>
                      <a:endParaRPr lang="it-IT" sz="1800" dirty="0"/>
                    </a:p>
                  </a:txBody>
                  <a:tcPr marL="91443" marR="91443" marT="45724" marB="45724">
                    <a:solidFill>
                      <a:srgbClr val="FFC000"/>
                    </a:solidFill>
                  </a:tcPr>
                </a:tc>
                <a:tc>
                  <a:txBody>
                    <a:bodyPr/>
                    <a:lstStyle/>
                    <a:p>
                      <a:pPr algn="ctr"/>
                      <a:r>
                        <a:rPr lang="it-IT" sz="1800" dirty="0"/>
                        <a:t>66 anni e 7 mesi</a:t>
                      </a:r>
                    </a:p>
                  </a:txBody>
                  <a:tcPr marL="91443" marR="91443" marT="45724" marB="45724">
                    <a:solidFill>
                      <a:srgbClr val="CCFF66"/>
                    </a:solidFill>
                  </a:tcPr>
                </a:tc>
                <a:extLst>
                  <a:ext uri="{0D108BD9-81ED-4DB2-BD59-A6C34878D82A}">
                    <a16:rowId xmlns="" xmlns:a16="http://schemas.microsoft.com/office/drawing/2014/main" val="10007"/>
                  </a:ext>
                </a:extLst>
              </a:tr>
              <a:tr h="365789">
                <a:tc>
                  <a:txBody>
                    <a:bodyPr/>
                    <a:lstStyle/>
                    <a:p>
                      <a:pPr algn="ctr"/>
                      <a:r>
                        <a:rPr lang="it-IT" sz="1800" dirty="0"/>
                        <a:t>2019</a:t>
                      </a:r>
                    </a:p>
                  </a:txBody>
                  <a:tcPr marL="91443" marR="91443" marT="45724" marB="45724">
                    <a:solidFill>
                      <a:srgbClr val="CCFF66"/>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it-IT" sz="1800" dirty="0"/>
                        <a:t>66 anni</a:t>
                      </a:r>
                    </a:p>
                  </a:txBody>
                  <a:tcPr marL="91443" marR="91443" marT="45724" marB="45724">
                    <a:solidFill>
                      <a:schemeClr val="accent5">
                        <a:lumMod val="60000"/>
                        <a:lumOff val="40000"/>
                      </a:schemeClr>
                    </a:solidFill>
                  </a:tcPr>
                </a:tc>
                <a:tc>
                  <a:txBody>
                    <a:bodyPr/>
                    <a:lstStyle/>
                    <a:p>
                      <a:pPr algn="ctr"/>
                      <a:r>
                        <a:rPr lang="it-IT" sz="1800" b="1" dirty="0">
                          <a:solidFill>
                            <a:schemeClr val="bg1"/>
                          </a:solidFill>
                        </a:rPr>
                        <a:t>+ 5</a:t>
                      </a:r>
                      <a:r>
                        <a:rPr lang="it-IT" sz="1800" b="1" baseline="0" dirty="0">
                          <a:solidFill>
                            <a:schemeClr val="bg1"/>
                          </a:solidFill>
                        </a:rPr>
                        <a:t> </a:t>
                      </a:r>
                      <a:r>
                        <a:rPr lang="it-IT" sz="1800" b="1" dirty="0">
                          <a:solidFill>
                            <a:schemeClr val="bg1"/>
                          </a:solidFill>
                        </a:rPr>
                        <a:t>mesi     </a:t>
                      </a:r>
                    </a:p>
                  </a:txBody>
                  <a:tcPr marL="91443" marR="91443" marT="45724" marB="45724">
                    <a:solidFill>
                      <a:srgbClr val="FF0000"/>
                    </a:solidFill>
                  </a:tcPr>
                </a:tc>
                <a:tc>
                  <a:txBody>
                    <a:bodyPr/>
                    <a:lstStyle/>
                    <a:p>
                      <a:pPr algn="ctr"/>
                      <a:r>
                        <a:rPr lang="it-IT" sz="1800" dirty="0"/>
                        <a:t>67 anni </a:t>
                      </a:r>
                    </a:p>
                  </a:txBody>
                  <a:tcPr marL="91443" marR="91443" marT="45724" marB="45724">
                    <a:solidFill>
                      <a:srgbClr val="CCFF66"/>
                    </a:solidFill>
                  </a:tcPr>
                </a:tc>
                <a:extLst>
                  <a:ext uri="{0D108BD9-81ED-4DB2-BD59-A6C34878D82A}">
                    <a16:rowId xmlns="" xmlns:a16="http://schemas.microsoft.com/office/drawing/2014/main" val="10008"/>
                  </a:ext>
                </a:extLst>
              </a:tr>
              <a:tr h="365789">
                <a:tc>
                  <a:txBody>
                    <a:bodyPr/>
                    <a:lstStyle/>
                    <a:p>
                      <a:pPr algn="ctr"/>
                      <a:r>
                        <a:rPr lang="it-IT" sz="1800" dirty="0"/>
                        <a:t>2020</a:t>
                      </a:r>
                    </a:p>
                  </a:txBody>
                  <a:tcPr marL="91443" marR="91443" marT="45724" marB="45724">
                    <a:solidFill>
                      <a:srgbClr val="CCFF66"/>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it-IT" sz="1800" dirty="0"/>
                        <a:t>66 anni</a:t>
                      </a:r>
                    </a:p>
                  </a:txBody>
                  <a:tcPr marL="91443" marR="91443" marT="45724" marB="45724">
                    <a:solidFill>
                      <a:schemeClr val="accent5">
                        <a:lumMod val="60000"/>
                        <a:lumOff val="40000"/>
                      </a:schemeClr>
                    </a:solidFill>
                  </a:tcPr>
                </a:tc>
                <a:tc>
                  <a:txBody>
                    <a:bodyPr/>
                    <a:lstStyle/>
                    <a:p>
                      <a:pPr algn="ctr"/>
                      <a:endParaRPr lang="it-IT" sz="1800" dirty="0"/>
                    </a:p>
                  </a:txBody>
                  <a:tcPr marL="91443" marR="91443" marT="45724" marB="45724">
                    <a:solidFill>
                      <a:srgbClr val="FF0000"/>
                    </a:solidFill>
                  </a:tcPr>
                </a:tc>
                <a:tc>
                  <a:txBody>
                    <a:bodyPr/>
                    <a:lstStyle/>
                    <a:p>
                      <a:pPr algn="ctr"/>
                      <a:r>
                        <a:rPr lang="it-IT" sz="1800" dirty="0"/>
                        <a:t>67 anni </a:t>
                      </a:r>
                    </a:p>
                  </a:txBody>
                  <a:tcPr marL="91443" marR="91443" marT="45724" marB="45724">
                    <a:solidFill>
                      <a:srgbClr val="CCFF66"/>
                    </a:solidFill>
                  </a:tcPr>
                </a:tc>
                <a:extLst>
                  <a:ext uri="{0D108BD9-81ED-4DB2-BD59-A6C34878D82A}">
                    <a16:rowId xmlns="" xmlns:a16="http://schemas.microsoft.com/office/drawing/2014/main" val="10009"/>
                  </a:ext>
                </a:extLst>
              </a:tr>
            </a:tbl>
          </a:graphicData>
        </a:graphic>
      </p:graphicFrame>
      <p:sp>
        <p:nvSpPr>
          <p:cNvPr id="15" name="Rettangolo 14"/>
          <p:cNvSpPr/>
          <p:nvPr/>
        </p:nvSpPr>
        <p:spPr>
          <a:xfrm>
            <a:off x="4079875" y="1268413"/>
            <a:ext cx="5472509" cy="369332"/>
          </a:xfrm>
          <a:prstGeom prst="rect">
            <a:avLst/>
          </a:prstGeom>
          <a:solidFill>
            <a:srgbClr val="15513E"/>
          </a:solidFill>
        </p:spPr>
        <p:txBody>
          <a:bodyPr wrap="square">
            <a:spAutoFit/>
          </a:bodyPr>
          <a:lstStyle/>
          <a:p>
            <a:pPr marL="137160" algn="ctr">
              <a:buClr>
                <a:schemeClr val="tx1">
                  <a:shade val="95000"/>
                </a:schemeClr>
              </a:buClr>
              <a:defRPr/>
            </a:pPr>
            <a:r>
              <a:rPr lang="it-IT" dirty="0">
                <a:solidFill>
                  <a:schemeClr val="bg1"/>
                </a:solidFill>
                <a:latin typeface="Comic Sans MS" pitchFamily="66" charset="0"/>
              </a:rPr>
              <a:t>requisito contributivo </a:t>
            </a:r>
            <a:r>
              <a:rPr lang="it-IT" dirty="0">
                <a:solidFill>
                  <a:schemeClr val="bg1"/>
                </a:solidFill>
                <a:latin typeface="Comic Sans MS" pitchFamily="66" charset="0"/>
                <a:sym typeface="Wingdings" pitchFamily="2" charset="2"/>
              </a:rPr>
              <a:t>  20 anni</a:t>
            </a:r>
            <a:r>
              <a:rPr lang="it-IT" dirty="0">
                <a:solidFill>
                  <a:schemeClr val="bg1"/>
                </a:solidFill>
                <a:latin typeface="Comic Sans MS" pitchFamily="66" charset="0"/>
              </a:rPr>
              <a:t>            </a:t>
            </a:r>
          </a:p>
        </p:txBody>
      </p:sp>
      <p:sp>
        <p:nvSpPr>
          <p:cNvPr id="16" name="Rettangolo 15"/>
          <p:cNvSpPr/>
          <p:nvPr/>
        </p:nvSpPr>
        <p:spPr>
          <a:xfrm>
            <a:off x="7545388" y="1638301"/>
            <a:ext cx="3122612" cy="277813"/>
          </a:xfrm>
          <a:prstGeom prst="rect">
            <a:avLst/>
          </a:prstGeom>
        </p:spPr>
        <p:txBody>
          <a:bodyPr>
            <a:spAutoFit/>
          </a:bodyPr>
          <a:lstStyle/>
          <a:p>
            <a:pPr marL="137160" algn="ctr">
              <a:buClr>
                <a:schemeClr val="tx1">
                  <a:shade val="95000"/>
                </a:schemeClr>
              </a:buClr>
              <a:defRPr/>
            </a:pPr>
            <a:r>
              <a:rPr lang="it-IT" sz="1200" dirty="0">
                <a:solidFill>
                  <a:srgbClr val="006600"/>
                </a:solidFill>
              </a:rPr>
              <a:t>      già fissato con DM 6/12/2011</a:t>
            </a:r>
          </a:p>
        </p:txBody>
      </p:sp>
      <p:sp>
        <p:nvSpPr>
          <p:cNvPr id="17" name="Stella a 6 punte 16"/>
          <p:cNvSpPr/>
          <p:nvPr/>
        </p:nvSpPr>
        <p:spPr>
          <a:xfrm>
            <a:off x="7162801" y="3024188"/>
            <a:ext cx="130175" cy="144462"/>
          </a:xfrm>
          <a:prstGeom prst="star6">
            <a:avLst/>
          </a:prstGeom>
          <a:solidFill>
            <a:srgbClr val="0066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
        <p:nvSpPr>
          <p:cNvPr id="18" name="Stella a 6 punte 17"/>
          <p:cNvSpPr/>
          <p:nvPr/>
        </p:nvSpPr>
        <p:spPr>
          <a:xfrm>
            <a:off x="8028929" y="1638301"/>
            <a:ext cx="166589" cy="277813"/>
          </a:xfrm>
          <a:prstGeom prst="star6">
            <a:avLst/>
          </a:prstGeom>
          <a:solidFill>
            <a:srgbClr val="0066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pic>
        <p:nvPicPr>
          <p:cNvPr id="190466" name="Picture 2" descr="http://www.blitzquotidiano.it/wp/wp/wp-content/uploads/2014/12/pensioni4-300x281.jpg"/>
          <p:cNvPicPr>
            <a:picLocks noChangeAspect="1" noChangeArrowheads="1"/>
          </p:cNvPicPr>
          <p:nvPr/>
        </p:nvPicPr>
        <p:blipFill>
          <a:blip r:embed="rId2" cstate="screen">
            <a:extLst>
              <a:ext uri="{28A0092B-C50C-407E-A947-70E740481C1C}">
                <a14:useLocalDpi xmlns:a14="http://schemas.microsoft.com/office/drawing/2010/main" xmlns=""/>
              </a:ext>
            </a:extLst>
          </a:blip>
          <a:srcRect/>
          <a:stretch>
            <a:fillRect/>
          </a:stretch>
        </p:blipFill>
        <p:spPr bwMode="auto">
          <a:xfrm>
            <a:off x="1726704" y="108732"/>
            <a:ext cx="1632992" cy="1529569"/>
          </a:xfrm>
          <a:prstGeom prst="rect">
            <a:avLst/>
          </a:prstGeom>
          <a:noFill/>
        </p:spPr>
      </p:pic>
    </p:spTree>
    <p:extLst>
      <p:ext uri="{BB962C8B-B14F-4D97-AF65-F5344CB8AC3E}">
        <p14:creationId xmlns:p14="http://schemas.microsoft.com/office/powerpoint/2010/main" xmlns="" val="1445265900"/>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ttangolo arrotondato 11"/>
          <p:cNvSpPr/>
          <p:nvPr/>
        </p:nvSpPr>
        <p:spPr>
          <a:xfrm>
            <a:off x="3167585" y="158751"/>
            <a:ext cx="7390879" cy="893763"/>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a:defRPr/>
            </a:pPr>
            <a:endParaRPr lang="it-IT" sz="4400" b="1" dirty="0"/>
          </a:p>
        </p:txBody>
      </p:sp>
      <p:graphicFrame>
        <p:nvGraphicFramePr>
          <p:cNvPr id="10" name="Tabella 9"/>
          <p:cNvGraphicFramePr>
            <a:graphicFrameLocks noGrp="1"/>
          </p:cNvGraphicFramePr>
          <p:nvPr>
            <p:extLst/>
          </p:nvPr>
        </p:nvGraphicFramePr>
        <p:xfrm>
          <a:off x="2351089" y="1844675"/>
          <a:ext cx="7848601" cy="3932242"/>
        </p:xfrm>
        <a:graphic>
          <a:graphicData uri="http://schemas.openxmlformats.org/drawingml/2006/table">
            <a:tbl>
              <a:tblPr firstRow="1" bandRow="1">
                <a:tableStyleId>{5C22544A-7EE6-4342-B048-85BDC9FD1C3A}</a:tableStyleId>
              </a:tblPr>
              <a:tblGrid>
                <a:gridCol w="1225160">
                  <a:extLst>
                    <a:ext uri="{9D8B030D-6E8A-4147-A177-3AD203B41FA5}">
                      <a16:colId xmlns="" xmlns:a16="http://schemas.microsoft.com/office/drawing/2014/main" val="20000"/>
                    </a:ext>
                  </a:extLst>
                </a:gridCol>
                <a:gridCol w="2281662">
                  <a:extLst>
                    <a:ext uri="{9D8B030D-6E8A-4147-A177-3AD203B41FA5}">
                      <a16:colId xmlns="" xmlns:a16="http://schemas.microsoft.com/office/drawing/2014/main" val="20001"/>
                    </a:ext>
                  </a:extLst>
                </a:gridCol>
                <a:gridCol w="2033367">
                  <a:extLst>
                    <a:ext uri="{9D8B030D-6E8A-4147-A177-3AD203B41FA5}">
                      <a16:colId xmlns="" xmlns:a16="http://schemas.microsoft.com/office/drawing/2014/main" val="20002"/>
                    </a:ext>
                  </a:extLst>
                </a:gridCol>
                <a:gridCol w="2308412">
                  <a:extLst>
                    <a:ext uri="{9D8B030D-6E8A-4147-A177-3AD203B41FA5}">
                      <a16:colId xmlns="" xmlns:a16="http://schemas.microsoft.com/office/drawing/2014/main" val="20003"/>
                    </a:ext>
                  </a:extLst>
                </a:gridCol>
              </a:tblGrid>
              <a:tr h="640132">
                <a:tc>
                  <a:txBody>
                    <a:bodyPr/>
                    <a:lstStyle/>
                    <a:p>
                      <a:pPr algn="ctr"/>
                      <a:r>
                        <a:rPr lang="it-IT" sz="1800" dirty="0">
                          <a:solidFill>
                            <a:schemeClr val="tx1"/>
                          </a:solidFill>
                        </a:rPr>
                        <a:t>anno</a:t>
                      </a:r>
                    </a:p>
                  </a:txBody>
                  <a:tcPr marL="91437" marR="91437" marT="45724" marB="45724">
                    <a:solidFill>
                      <a:srgbClr val="CCFF66"/>
                    </a:solidFill>
                  </a:tcPr>
                </a:tc>
                <a:tc>
                  <a:txBody>
                    <a:bodyPr/>
                    <a:lstStyle/>
                    <a:p>
                      <a:pPr algn="ctr"/>
                      <a:r>
                        <a:rPr lang="it-IT" sz="1800" dirty="0">
                          <a:solidFill>
                            <a:schemeClr val="tx1"/>
                          </a:solidFill>
                        </a:rPr>
                        <a:t>requisito di età</a:t>
                      </a:r>
                    </a:p>
                  </a:txBody>
                  <a:tcPr marL="91437" marR="91437" marT="45724" marB="45724">
                    <a:solidFill>
                      <a:schemeClr val="accent5">
                        <a:lumMod val="60000"/>
                        <a:lumOff val="40000"/>
                      </a:schemeClr>
                    </a:solidFill>
                  </a:tcPr>
                </a:tc>
                <a:tc>
                  <a:txBody>
                    <a:bodyPr/>
                    <a:lstStyle/>
                    <a:p>
                      <a:pPr algn="ctr"/>
                      <a:r>
                        <a:rPr lang="it-IT" sz="1800" dirty="0">
                          <a:solidFill>
                            <a:schemeClr val="tx1"/>
                          </a:solidFill>
                        </a:rPr>
                        <a:t>incremento speranza di vita</a:t>
                      </a:r>
                    </a:p>
                  </a:txBody>
                  <a:tcPr marL="91437" marR="91437" marT="45724" marB="45724">
                    <a:solidFill>
                      <a:srgbClr val="CCFF66"/>
                    </a:solidFill>
                  </a:tcPr>
                </a:tc>
                <a:tc>
                  <a:txBody>
                    <a:bodyPr/>
                    <a:lstStyle/>
                    <a:p>
                      <a:pPr algn="ctr"/>
                      <a:r>
                        <a:rPr lang="it-IT" sz="1800" dirty="0">
                          <a:solidFill>
                            <a:schemeClr val="tx1"/>
                          </a:solidFill>
                        </a:rPr>
                        <a:t>requisito</a:t>
                      </a:r>
                      <a:r>
                        <a:rPr lang="it-IT" sz="1800" baseline="0" dirty="0">
                          <a:solidFill>
                            <a:schemeClr val="tx1"/>
                          </a:solidFill>
                        </a:rPr>
                        <a:t> di </a:t>
                      </a:r>
                      <a:r>
                        <a:rPr lang="it-IT" sz="1800" dirty="0">
                          <a:solidFill>
                            <a:schemeClr val="tx1"/>
                          </a:solidFill>
                        </a:rPr>
                        <a:t>età</a:t>
                      </a:r>
                    </a:p>
                    <a:p>
                      <a:pPr algn="ctr"/>
                      <a:r>
                        <a:rPr lang="it-IT" sz="1800" dirty="0">
                          <a:solidFill>
                            <a:schemeClr val="tx1"/>
                          </a:solidFill>
                        </a:rPr>
                        <a:t>effettivo</a:t>
                      </a:r>
                    </a:p>
                  </a:txBody>
                  <a:tcPr marL="91437" marR="91437" marT="45724" marB="45724">
                    <a:solidFill>
                      <a:srgbClr val="CCFF66"/>
                    </a:solidFill>
                  </a:tcPr>
                </a:tc>
                <a:extLst>
                  <a:ext uri="{0D108BD9-81ED-4DB2-BD59-A6C34878D82A}">
                    <a16:rowId xmlns="" xmlns:a16="http://schemas.microsoft.com/office/drawing/2014/main" val="10000"/>
                  </a:ext>
                </a:extLst>
              </a:tr>
              <a:tr h="365790">
                <a:tc>
                  <a:txBody>
                    <a:bodyPr/>
                    <a:lstStyle/>
                    <a:p>
                      <a:pPr algn="ctr"/>
                      <a:r>
                        <a:rPr lang="it-IT" sz="1800" dirty="0"/>
                        <a:t>2012</a:t>
                      </a:r>
                    </a:p>
                  </a:txBody>
                  <a:tcPr marL="91437" marR="91437" marT="45724" marB="45724">
                    <a:solidFill>
                      <a:srgbClr val="CCFF66"/>
                    </a:solidFill>
                  </a:tcPr>
                </a:tc>
                <a:tc>
                  <a:txBody>
                    <a:bodyPr/>
                    <a:lstStyle/>
                    <a:p>
                      <a:pPr algn="ctr"/>
                      <a:r>
                        <a:rPr lang="it-IT" sz="1800" dirty="0"/>
                        <a:t>63 anni e 6 mesi</a:t>
                      </a:r>
                    </a:p>
                  </a:txBody>
                  <a:tcPr marL="91437" marR="91437" marT="45724" marB="45724">
                    <a:solidFill>
                      <a:schemeClr val="accent5">
                        <a:lumMod val="60000"/>
                        <a:lumOff val="40000"/>
                      </a:schemeClr>
                    </a:solidFill>
                  </a:tcPr>
                </a:tc>
                <a:tc>
                  <a:txBody>
                    <a:bodyPr/>
                    <a:lstStyle/>
                    <a:p>
                      <a:pPr algn="ctr"/>
                      <a:endParaRPr lang="it-IT" sz="1800" dirty="0"/>
                    </a:p>
                  </a:txBody>
                  <a:tcPr marL="91437" marR="91437" marT="45724" marB="45724">
                    <a:lnB w="12700" cap="flat" cmpd="sng" algn="ctr">
                      <a:noFill/>
                      <a:prstDash val="solid"/>
                      <a:round/>
                      <a:headEnd type="none" w="med" len="med"/>
                      <a:tailEnd type="none" w="med" len="med"/>
                    </a:lnB>
                    <a:solidFill>
                      <a:srgbClr val="CCFF66"/>
                    </a:solidFill>
                  </a:tcPr>
                </a:tc>
                <a:tc>
                  <a:txBody>
                    <a:bodyPr/>
                    <a:lstStyle/>
                    <a:p>
                      <a:pPr algn="ctr"/>
                      <a:r>
                        <a:rPr lang="it-IT" sz="1800" dirty="0"/>
                        <a:t>63 anni e 6 mesi</a:t>
                      </a:r>
                    </a:p>
                  </a:txBody>
                  <a:tcPr marL="91437" marR="91437" marT="45724" marB="45724">
                    <a:solidFill>
                      <a:srgbClr val="CCFF66"/>
                    </a:solidFill>
                  </a:tcPr>
                </a:tc>
                <a:extLst>
                  <a:ext uri="{0D108BD9-81ED-4DB2-BD59-A6C34878D82A}">
                    <a16:rowId xmlns="" xmlns:a16="http://schemas.microsoft.com/office/drawing/2014/main" val="10001"/>
                  </a:ext>
                </a:extLst>
              </a:tr>
              <a:tr h="365790">
                <a:tc>
                  <a:txBody>
                    <a:bodyPr/>
                    <a:lstStyle/>
                    <a:p>
                      <a:pPr algn="ctr"/>
                      <a:r>
                        <a:rPr lang="it-IT" sz="1800" dirty="0"/>
                        <a:t>2013</a:t>
                      </a:r>
                    </a:p>
                  </a:txBody>
                  <a:tcPr marL="91437" marR="91437" marT="45724" marB="45724">
                    <a:solidFill>
                      <a:srgbClr val="CCFF66"/>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it-IT" sz="1800" dirty="0"/>
                        <a:t>63 anni e 6 mesi </a:t>
                      </a:r>
                    </a:p>
                  </a:txBody>
                  <a:tcPr marL="91437" marR="91437" marT="45724" marB="45724">
                    <a:lnR w="12700" cap="flat" cmpd="sng" algn="ctr">
                      <a:noFill/>
                      <a:prstDash val="solid"/>
                      <a:round/>
                      <a:headEnd type="none" w="med" len="med"/>
                      <a:tailEnd type="none" w="med" len="med"/>
                    </a:lnR>
                    <a:solidFill>
                      <a:schemeClr val="accent5">
                        <a:lumMod val="60000"/>
                        <a:lumOff val="40000"/>
                      </a:schemeClr>
                    </a:solidFill>
                  </a:tcPr>
                </a:tc>
                <a:tc>
                  <a:txBody>
                    <a:bodyPr/>
                    <a:lstStyle/>
                    <a:p>
                      <a:pPr algn="l"/>
                      <a:r>
                        <a:rPr lang="it-IT" sz="1800" b="1" dirty="0"/>
                        <a:t> + 3 mesi     </a:t>
                      </a:r>
                    </a:p>
                  </a:txBody>
                  <a:tcPr marL="91437" marR="91437" marT="45724" marB="45724">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solidFill>
                      <a:srgbClr val="FFFF00"/>
                    </a:solidFill>
                  </a:tcPr>
                </a:tc>
                <a:tc>
                  <a:txBody>
                    <a:bodyPr/>
                    <a:lstStyle/>
                    <a:p>
                      <a:pPr algn="ctr"/>
                      <a:r>
                        <a:rPr lang="it-IT" sz="1800" dirty="0"/>
                        <a:t>63</a:t>
                      </a:r>
                      <a:r>
                        <a:rPr lang="it-IT" sz="1800" baseline="0" dirty="0"/>
                        <a:t> anni e 9 mesi</a:t>
                      </a:r>
                      <a:endParaRPr lang="it-IT" sz="1800" dirty="0"/>
                    </a:p>
                  </a:txBody>
                  <a:tcPr marL="91437" marR="91437" marT="45724" marB="45724">
                    <a:lnL w="12700" cap="flat" cmpd="sng" algn="ctr">
                      <a:noFill/>
                      <a:prstDash val="solid"/>
                      <a:round/>
                      <a:headEnd type="none" w="med" len="med"/>
                      <a:tailEnd type="none" w="med" len="med"/>
                    </a:lnL>
                    <a:solidFill>
                      <a:srgbClr val="CCFF66"/>
                    </a:solidFill>
                  </a:tcPr>
                </a:tc>
                <a:extLst>
                  <a:ext uri="{0D108BD9-81ED-4DB2-BD59-A6C34878D82A}">
                    <a16:rowId xmlns="" xmlns:a16="http://schemas.microsoft.com/office/drawing/2014/main" val="10002"/>
                  </a:ext>
                </a:extLst>
              </a:tr>
              <a:tr h="365790">
                <a:tc>
                  <a:txBody>
                    <a:bodyPr/>
                    <a:lstStyle/>
                    <a:p>
                      <a:pPr algn="ctr"/>
                      <a:r>
                        <a:rPr lang="it-IT" sz="1800" dirty="0"/>
                        <a:t>2014</a:t>
                      </a:r>
                    </a:p>
                  </a:txBody>
                  <a:tcPr marL="91437" marR="91437" marT="45724" marB="45724">
                    <a:solidFill>
                      <a:srgbClr val="CCFF66"/>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it-IT" sz="1800" dirty="0"/>
                        <a:t>64 anni e 6 mesi</a:t>
                      </a:r>
                    </a:p>
                  </a:txBody>
                  <a:tcPr marL="91437" marR="91437" marT="45724" marB="45724">
                    <a:lnR w="12700" cap="flat" cmpd="sng" algn="ctr">
                      <a:noFill/>
                      <a:prstDash val="solid"/>
                      <a:round/>
                      <a:headEnd type="none" w="med" len="med"/>
                      <a:tailEnd type="none" w="med" len="med"/>
                    </a:lnR>
                    <a:solidFill>
                      <a:schemeClr val="accent5">
                        <a:lumMod val="60000"/>
                        <a:lumOff val="40000"/>
                      </a:schemeClr>
                    </a:solidFill>
                  </a:tcPr>
                </a:tc>
                <a:tc>
                  <a:txBody>
                    <a:bodyPr/>
                    <a:lstStyle/>
                    <a:p>
                      <a:pPr algn="ctr"/>
                      <a:endParaRPr lang="it-IT" sz="1800" dirty="0"/>
                    </a:p>
                  </a:txBody>
                  <a:tcPr marL="91437" marR="91437" marT="45724" marB="45724">
                    <a:lnL w="12700" cap="flat" cmpd="sng" algn="ctr">
                      <a:noFill/>
                      <a:prstDash val="solid"/>
                      <a:round/>
                      <a:headEnd type="none" w="med" len="med"/>
                      <a:tailEnd type="none" w="med" len="med"/>
                    </a:lnL>
                    <a:lnR w="12700" cap="flat" cmpd="sng" algn="ctr">
                      <a:noFill/>
                      <a:prstDash val="solid"/>
                      <a:round/>
                      <a:headEnd type="none" w="med" len="med"/>
                      <a:tailEnd type="none" w="med" len="med"/>
                    </a:lnR>
                    <a:solidFill>
                      <a:srgbClr val="FFFF00"/>
                    </a:solidFill>
                  </a:tcPr>
                </a:tc>
                <a:tc>
                  <a:txBody>
                    <a:bodyPr/>
                    <a:lstStyle/>
                    <a:p>
                      <a:pPr algn="ctr"/>
                      <a:r>
                        <a:rPr lang="it-IT" sz="1800" dirty="0"/>
                        <a:t>64 anni e 9 mesi</a:t>
                      </a:r>
                    </a:p>
                  </a:txBody>
                  <a:tcPr marL="91437" marR="91437" marT="45724" marB="45724">
                    <a:lnL w="12700" cap="flat" cmpd="sng" algn="ctr">
                      <a:noFill/>
                      <a:prstDash val="solid"/>
                      <a:round/>
                      <a:headEnd type="none" w="med" len="med"/>
                      <a:tailEnd type="none" w="med" len="med"/>
                    </a:lnL>
                    <a:solidFill>
                      <a:srgbClr val="CCFF66"/>
                    </a:solidFill>
                  </a:tcPr>
                </a:tc>
                <a:extLst>
                  <a:ext uri="{0D108BD9-81ED-4DB2-BD59-A6C34878D82A}">
                    <a16:rowId xmlns="" xmlns:a16="http://schemas.microsoft.com/office/drawing/2014/main" val="10003"/>
                  </a:ext>
                </a:extLst>
              </a:tr>
              <a:tr h="365790">
                <a:tc>
                  <a:txBody>
                    <a:bodyPr/>
                    <a:lstStyle/>
                    <a:p>
                      <a:pPr algn="ctr"/>
                      <a:r>
                        <a:rPr lang="it-IT" sz="1800" dirty="0"/>
                        <a:t>2015</a:t>
                      </a:r>
                    </a:p>
                  </a:txBody>
                  <a:tcPr marL="91437" marR="91437" marT="45724" marB="45724">
                    <a:solidFill>
                      <a:srgbClr val="CCFF66"/>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it-IT" sz="1800" dirty="0"/>
                        <a:t>64 anni e 6 mesi</a:t>
                      </a:r>
                    </a:p>
                  </a:txBody>
                  <a:tcPr marL="91437" marR="91437" marT="45724" marB="45724">
                    <a:lnR w="12700" cap="flat" cmpd="sng" algn="ctr">
                      <a:noFill/>
                      <a:prstDash val="solid"/>
                      <a:round/>
                      <a:headEnd type="none" w="med" len="med"/>
                      <a:tailEnd type="none" w="med" len="med"/>
                    </a:lnR>
                    <a:solidFill>
                      <a:schemeClr val="accent5">
                        <a:lumMod val="60000"/>
                        <a:lumOff val="40000"/>
                      </a:schemeClr>
                    </a:solidFill>
                  </a:tcPr>
                </a:tc>
                <a:tc>
                  <a:txBody>
                    <a:bodyPr/>
                    <a:lstStyle/>
                    <a:p>
                      <a:pPr algn="ctr"/>
                      <a:endParaRPr lang="it-IT" sz="1800" dirty="0"/>
                    </a:p>
                  </a:txBody>
                  <a:tcPr marL="91437" marR="91437" marT="45724" marB="45724">
                    <a:lnL w="12700" cap="flat" cmpd="sng" algn="ctr">
                      <a:noFill/>
                      <a:prstDash val="solid"/>
                      <a:round/>
                      <a:headEnd type="none" w="med" len="med"/>
                      <a:tailEnd type="none" w="med" len="med"/>
                    </a:lnL>
                    <a:lnR w="12700" cap="flat" cmpd="sng" algn="ctr">
                      <a:noFill/>
                      <a:prstDash val="solid"/>
                      <a:round/>
                      <a:headEnd type="none" w="med" len="med"/>
                      <a:tailEnd type="none" w="med" len="med"/>
                    </a:lnR>
                    <a:lnB w="12700" cap="flat" cmpd="sng" algn="ctr">
                      <a:noFill/>
                      <a:prstDash val="solid"/>
                      <a:round/>
                      <a:headEnd type="none" w="med" len="med"/>
                      <a:tailEnd type="none" w="med" len="med"/>
                    </a:lnB>
                    <a:solidFill>
                      <a:srgbClr val="FFFF00"/>
                    </a:solidFill>
                  </a:tcPr>
                </a:tc>
                <a:tc>
                  <a:txBody>
                    <a:bodyPr/>
                    <a:lstStyle/>
                    <a:p>
                      <a:pPr algn="ctr"/>
                      <a:r>
                        <a:rPr lang="it-IT" sz="1800" dirty="0"/>
                        <a:t>64 anni e 9 mesi</a:t>
                      </a:r>
                    </a:p>
                  </a:txBody>
                  <a:tcPr marL="91437" marR="91437" marT="45724" marB="45724">
                    <a:lnL w="12700" cap="flat" cmpd="sng" algn="ctr">
                      <a:noFill/>
                      <a:prstDash val="solid"/>
                      <a:round/>
                      <a:headEnd type="none" w="med" len="med"/>
                      <a:tailEnd type="none" w="med" len="med"/>
                    </a:lnL>
                    <a:solidFill>
                      <a:srgbClr val="CCFF66"/>
                    </a:solidFill>
                  </a:tcPr>
                </a:tc>
                <a:extLst>
                  <a:ext uri="{0D108BD9-81ED-4DB2-BD59-A6C34878D82A}">
                    <a16:rowId xmlns="" xmlns:a16="http://schemas.microsoft.com/office/drawing/2014/main" val="10004"/>
                  </a:ext>
                </a:extLst>
              </a:tr>
              <a:tr h="365790">
                <a:tc>
                  <a:txBody>
                    <a:bodyPr/>
                    <a:lstStyle/>
                    <a:p>
                      <a:pPr algn="ctr"/>
                      <a:r>
                        <a:rPr lang="it-IT" sz="1800" dirty="0"/>
                        <a:t>2016</a:t>
                      </a:r>
                    </a:p>
                  </a:txBody>
                  <a:tcPr marL="91437" marR="91437" marT="45724" marB="45724">
                    <a:solidFill>
                      <a:srgbClr val="CCFF66"/>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it-IT" sz="1800" dirty="0"/>
                        <a:t>65 anni e 6 mesi</a:t>
                      </a:r>
                    </a:p>
                  </a:txBody>
                  <a:tcPr marL="91437" marR="91437" marT="45724" marB="45724">
                    <a:solidFill>
                      <a:schemeClr val="accent5">
                        <a:lumMod val="60000"/>
                        <a:lumOff val="40000"/>
                      </a:schemeClr>
                    </a:solidFill>
                  </a:tcPr>
                </a:tc>
                <a:tc>
                  <a:txBody>
                    <a:bodyPr/>
                    <a:lstStyle/>
                    <a:p>
                      <a:pPr algn="l"/>
                      <a:r>
                        <a:rPr lang="it-IT" sz="1800" b="1" dirty="0"/>
                        <a:t> + 4 mesi      </a:t>
                      </a:r>
                    </a:p>
                  </a:txBody>
                  <a:tcPr marL="91437" marR="91437" marT="45724" marB="45724">
                    <a:lnT w="12700" cap="flat" cmpd="sng" algn="ctr">
                      <a:noFill/>
                      <a:prstDash val="solid"/>
                      <a:round/>
                      <a:headEnd type="none" w="med" len="med"/>
                      <a:tailEnd type="none" w="med" len="med"/>
                    </a:lnT>
                    <a:solidFill>
                      <a:srgbClr val="FFC000"/>
                    </a:solidFill>
                  </a:tcPr>
                </a:tc>
                <a:tc>
                  <a:txBody>
                    <a:bodyPr/>
                    <a:lstStyle/>
                    <a:p>
                      <a:pPr algn="ctr"/>
                      <a:r>
                        <a:rPr lang="it-IT" sz="1800" dirty="0"/>
                        <a:t>66 anni e 1 mese</a:t>
                      </a:r>
                    </a:p>
                  </a:txBody>
                  <a:tcPr marL="91437" marR="91437" marT="45724" marB="45724">
                    <a:solidFill>
                      <a:srgbClr val="CCFF66"/>
                    </a:solidFill>
                  </a:tcPr>
                </a:tc>
                <a:extLst>
                  <a:ext uri="{0D108BD9-81ED-4DB2-BD59-A6C34878D82A}">
                    <a16:rowId xmlns="" xmlns:a16="http://schemas.microsoft.com/office/drawing/2014/main" val="10005"/>
                  </a:ext>
                </a:extLst>
              </a:tr>
              <a:tr h="365790">
                <a:tc>
                  <a:txBody>
                    <a:bodyPr/>
                    <a:lstStyle/>
                    <a:p>
                      <a:pPr algn="ctr"/>
                      <a:r>
                        <a:rPr lang="it-IT" sz="1800" dirty="0"/>
                        <a:t>2017</a:t>
                      </a:r>
                    </a:p>
                  </a:txBody>
                  <a:tcPr marL="91437" marR="91437" marT="45724" marB="45724">
                    <a:solidFill>
                      <a:srgbClr val="CCFF66"/>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it-IT" sz="1800" dirty="0"/>
                        <a:t>65 anni e 6 mesi</a:t>
                      </a:r>
                    </a:p>
                  </a:txBody>
                  <a:tcPr marL="91437" marR="91437" marT="45724" marB="45724">
                    <a:solidFill>
                      <a:schemeClr val="accent5">
                        <a:lumMod val="60000"/>
                        <a:lumOff val="40000"/>
                      </a:schemeClr>
                    </a:solidFill>
                  </a:tcPr>
                </a:tc>
                <a:tc>
                  <a:txBody>
                    <a:bodyPr/>
                    <a:lstStyle/>
                    <a:p>
                      <a:pPr algn="ctr"/>
                      <a:endParaRPr lang="it-IT" sz="1800" dirty="0"/>
                    </a:p>
                  </a:txBody>
                  <a:tcPr marL="91437" marR="91437" marT="45724" marB="45724">
                    <a:solidFill>
                      <a:srgbClr val="FFC000"/>
                    </a:solidFill>
                  </a:tcPr>
                </a:tc>
                <a:tc>
                  <a:txBody>
                    <a:bodyPr/>
                    <a:lstStyle/>
                    <a:p>
                      <a:pPr algn="ctr"/>
                      <a:r>
                        <a:rPr lang="it-IT" sz="1800" dirty="0"/>
                        <a:t>66 anni e 1 mese</a:t>
                      </a:r>
                    </a:p>
                  </a:txBody>
                  <a:tcPr marL="91437" marR="91437" marT="45724" marB="45724">
                    <a:solidFill>
                      <a:srgbClr val="CCFF66"/>
                    </a:solidFill>
                  </a:tcPr>
                </a:tc>
                <a:extLst>
                  <a:ext uri="{0D108BD9-81ED-4DB2-BD59-A6C34878D82A}">
                    <a16:rowId xmlns="" xmlns:a16="http://schemas.microsoft.com/office/drawing/2014/main" val="10006"/>
                  </a:ext>
                </a:extLst>
              </a:tr>
              <a:tr h="365790">
                <a:tc>
                  <a:txBody>
                    <a:bodyPr/>
                    <a:lstStyle/>
                    <a:p>
                      <a:pPr algn="ctr"/>
                      <a:r>
                        <a:rPr lang="it-IT" sz="1800" dirty="0"/>
                        <a:t>2018</a:t>
                      </a:r>
                    </a:p>
                  </a:txBody>
                  <a:tcPr marL="91437" marR="91437" marT="45724" marB="45724">
                    <a:solidFill>
                      <a:srgbClr val="CCFF66"/>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it-IT" sz="1800" dirty="0"/>
                        <a:t>66 anni e 6 mesi</a:t>
                      </a:r>
                    </a:p>
                  </a:txBody>
                  <a:tcPr marL="91437" marR="91437" marT="45724" marB="45724">
                    <a:solidFill>
                      <a:schemeClr val="accent5">
                        <a:lumMod val="60000"/>
                        <a:lumOff val="40000"/>
                      </a:schemeClr>
                    </a:solidFill>
                  </a:tcPr>
                </a:tc>
                <a:tc>
                  <a:txBody>
                    <a:bodyPr/>
                    <a:lstStyle/>
                    <a:p>
                      <a:pPr algn="ctr"/>
                      <a:endParaRPr lang="it-IT" sz="1800" dirty="0"/>
                    </a:p>
                  </a:txBody>
                  <a:tcPr marL="91437" marR="91437" marT="45724" marB="45724">
                    <a:solidFill>
                      <a:srgbClr val="FFC000"/>
                    </a:solidFill>
                  </a:tcPr>
                </a:tc>
                <a:tc>
                  <a:txBody>
                    <a:bodyPr/>
                    <a:lstStyle/>
                    <a:p>
                      <a:pPr algn="ctr"/>
                      <a:r>
                        <a:rPr lang="it-IT" sz="1800" dirty="0"/>
                        <a:t>66 anni e 7 mesi</a:t>
                      </a:r>
                    </a:p>
                  </a:txBody>
                  <a:tcPr marL="91437" marR="91437" marT="45724" marB="45724">
                    <a:solidFill>
                      <a:srgbClr val="CCFF66"/>
                    </a:solidFill>
                  </a:tcPr>
                </a:tc>
                <a:extLst>
                  <a:ext uri="{0D108BD9-81ED-4DB2-BD59-A6C34878D82A}">
                    <a16:rowId xmlns="" xmlns:a16="http://schemas.microsoft.com/office/drawing/2014/main" val="10007"/>
                  </a:ext>
                </a:extLst>
              </a:tr>
              <a:tr h="365790">
                <a:tc>
                  <a:txBody>
                    <a:bodyPr/>
                    <a:lstStyle/>
                    <a:p>
                      <a:pPr algn="ctr"/>
                      <a:r>
                        <a:rPr lang="it-IT" sz="1800" dirty="0"/>
                        <a:t>2019</a:t>
                      </a:r>
                    </a:p>
                  </a:txBody>
                  <a:tcPr marL="91437" marR="91437" marT="45724" marB="45724">
                    <a:solidFill>
                      <a:srgbClr val="CCFF66"/>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it-IT" sz="1800" dirty="0"/>
                        <a:t>66 anni e 6 mesi</a:t>
                      </a:r>
                    </a:p>
                  </a:txBody>
                  <a:tcPr marL="91437" marR="91437" marT="45724" marB="45724">
                    <a:solidFill>
                      <a:schemeClr val="accent5">
                        <a:lumMod val="60000"/>
                        <a:lumOff val="40000"/>
                      </a:schemeClr>
                    </a:solidFill>
                  </a:tcPr>
                </a:tc>
                <a:tc>
                  <a:txBody>
                    <a:bodyPr/>
                    <a:lstStyle/>
                    <a:p>
                      <a:pPr algn="l"/>
                      <a:r>
                        <a:rPr lang="it-IT" sz="1800" b="1" dirty="0">
                          <a:solidFill>
                            <a:schemeClr val="bg1"/>
                          </a:solidFill>
                        </a:rPr>
                        <a:t> + 5</a:t>
                      </a:r>
                      <a:r>
                        <a:rPr lang="it-IT" sz="1800" b="1" baseline="0" dirty="0">
                          <a:solidFill>
                            <a:schemeClr val="bg1"/>
                          </a:solidFill>
                        </a:rPr>
                        <a:t> mesi</a:t>
                      </a:r>
                      <a:endParaRPr lang="it-IT" sz="1800" b="1" dirty="0">
                        <a:solidFill>
                          <a:schemeClr val="bg1"/>
                        </a:solidFill>
                      </a:endParaRPr>
                    </a:p>
                  </a:txBody>
                  <a:tcPr marL="91437" marR="91437" marT="45724" marB="45724">
                    <a:solidFill>
                      <a:srgbClr val="FF0000"/>
                    </a:solidFill>
                  </a:tcPr>
                </a:tc>
                <a:tc>
                  <a:txBody>
                    <a:bodyPr/>
                    <a:lstStyle/>
                    <a:p>
                      <a:pPr algn="ctr"/>
                      <a:r>
                        <a:rPr lang="it-IT" sz="1800" dirty="0"/>
                        <a:t>67 anni </a:t>
                      </a:r>
                    </a:p>
                  </a:txBody>
                  <a:tcPr marL="91437" marR="91437" marT="45724" marB="45724">
                    <a:solidFill>
                      <a:srgbClr val="CCFF66"/>
                    </a:solidFill>
                  </a:tcPr>
                </a:tc>
                <a:extLst>
                  <a:ext uri="{0D108BD9-81ED-4DB2-BD59-A6C34878D82A}">
                    <a16:rowId xmlns="" xmlns:a16="http://schemas.microsoft.com/office/drawing/2014/main" val="10008"/>
                  </a:ext>
                </a:extLst>
              </a:tr>
              <a:tr h="365790">
                <a:tc>
                  <a:txBody>
                    <a:bodyPr/>
                    <a:lstStyle/>
                    <a:p>
                      <a:pPr algn="ctr"/>
                      <a:r>
                        <a:rPr lang="it-IT" sz="1800" dirty="0"/>
                        <a:t>2020</a:t>
                      </a:r>
                    </a:p>
                  </a:txBody>
                  <a:tcPr marL="91437" marR="91437" marT="45724" marB="45724">
                    <a:solidFill>
                      <a:srgbClr val="CCFF66"/>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it-IT" sz="1800" dirty="0"/>
                        <a:t>66 anni e 6 mesi</a:t>
                      </a:r>
                    </a:p>
                  </a:txBody>
                  <a:tcPr marL="91437" marR="91437" marT="45724" marB="45724">
                    <a:solidFill>
                      <a:schemeClr val="accent5">
                        <a:lumMod val="60000"/>
                        <a:lumOff val="40000"/>
                      </a:schemeClr>
                    </a:solidFill>
                  </a:tcPr>
                </a:tc>
                <a:tc>
                  <a:txBody>
                    <a:bodyPr/>
                    <a:lstStyle/>
                    <a:p>
                      <a:pPr algn="ctr"/>
                      <a:endParaRPr lang="it-IT" sz="1800" dirty="0"/>
                    </a:p>
                  </a:txBody>
                  <a:tcPr marL="91437" marR="91437" marT="45724" marB="45724">
                    <a:solidFill>
                      <a:srgbClr val="FF0000"/>
                    </a:solidFill>
                  </a:tcPr>
                </a:tc>
                <a:tc>
                  <a:txBody>
                    <a:bodyPr/>
                    <a:lstStyle/>
                    <a:p>
                      <a:pPr algn="ctr"/>
                      <a:r>
                        <a:rPr lang="it-IT" sz="1800" dirty="0"/>
                        <a:t>67 anni </a:t>
                      </a:r>
                    </a:p>
                  </a:txBody>
                  <a:tcPr marL="91437" marR="91437" marT="45724" marB="45724">
                    <a:solidFill>
                      <a:srgbClr val="CCFF66"/>
                    </a:solidFill>
                  </a:tcPr>
                </a:tc>
                <a:extLst>
                  <a:ext uri="{0D108BD9-81ED-4DB2-BD59-A6C34878D82A}">
                    <a16:rowId xmlns="" xmlns:a16="http://schemas.microsoft.com/office/drawing/2014/main" val="10009"/>
                  </a:ext>
                </a:extLst>
              </a:tr>
            </a:tbl>
          </a:graphicData>
        </a:graphic>
      </p:graphicFrame>
      <p:sp>
        <p:nvSpPr>
          <p:cNvPr id="14" name="Rettangolo 13"/>
          <p:cNvSpPr/>
          <p:nvPr/>
        </p:nvSpPr>
        <p:spPr>
          <a:xfrm>
            <a:off x="7545388" y="1638301"/>
            <a:ext cx="3122612" cy="276225"/>
          </a:xfrm>
          <a:prstGeom prst="rect">
            <a:avLst/>
          </a:prstGeom>
        </p:spPr>
        <p:txBody>
          <a:bodyPr>
            <a:spAutoFit/>
          </a:bodyPr>
          <a:lstStyle/>
          <a:p>
            <a:pPr marL="137160" algn="ctr">
              <a:buClr>
                <a:schemeClr val="tx1">
                  <a:shade val="95000"/>
                </a:schemeClr>
              </a:buClr>
              <a:defRPr/>
            </a:pPr>
            <a:r>
              <a:rPr lang="it-IT" sz="1200" dirty="0">
                <a:solidFill>
                  <a:srgbClr val="006600"/>
                </a:solidFill>
              </a:rPr>
              <a:t>        già fissato con DM 6/12/2011</a:t>
            </a:r>
          </a:p>
        </p:txBody>
      </p:sp>
      <p:sp>
        <p:nvSpPr>
          <p:cNvPr id="15" name="Stella a 6 punte 14"/>
          <p:cNvSpPr/>
          <p:nvPr/>
        </p:nvSpPr>
        <p:spPr>
          <a:xfrm>
            <a:off x="7680326" y="2997201"/>
            <a:ext cx="144463" cy="144463"/>
          </a:xfrm>
          <a:prstGeom prst="star6">
            <a:avLst/>
          </a:prstGeom>
          <a:solidFill>
            <a:srgbClr val="0066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
        <p:nvSpPr>
          <p:cNvPr id="17" name="Rettangolo 16"/>
          <p:cNvSpPr/>
          <p:nvPr/>
        </p:nvSpPr>
        <p:spPr>
          <a:xfrm>
            <a:off x="4224338" y="1268414"/>
            <a:ext cx="4751982" cy="369887"/>
          </a:xfrm>
          <a:prstGeom prst="rect">
            <a:avLst/>
          </a:prstGeom>
          <a:solidFill>
            <a:srgbClr val="15513E"/>
          </a:solidFill>
        </p:spPr>
        <p:txBody>
          <a:bodyPr wrap="square">
            <a:spAutoFit/>
          </a:bodyPr>
          <a:lstStyle/>
          <a:p>
            <a:pPr marL="137160" algn="ctr">
              <a:buClr>
                <a:schemeClr val="tx1">
                  <a:shade val="95000"/>
                </a:schemeClr>
              </a:buClr>
              <a:defRPr/>
            </a:pPr>
            <a:r>
              <a:rPr lang="it-IT" dirty="0">
                <a:solidFill>
                  <a:schemeClr val="bg1"/>
                </a:solidFill>
                <a:latin typeface="Comic Sans MS" pitchFamily="66" charset="0"/>
              </a:rPr>
              <a:t>requisito contributivo </a:t>
            </a:r>
            <a:r>
              <a:rPr lang="it-IT" dirty="0">
                <a:solidFill>
                  <a:schemeClr val="bg1"/>
                </a:solidFill>
                <a:latin typeface="Comic Sans MS" pitchFamily="66" charset="0"/>
                <a:sym typeface="Wingdings" pitchFamily="2" charset="2"/>
              </a:rPr>
              <a:t>  20 anni</a:t>
            </a:r>
            <a:r>
              <a:rPr lang="it-IT" dirty="0">
                <a:solidFill>
                  <a:schemeClr val="bg1"/>
                </a:solidFill>
                <a:latin typeface="Comic Sans MS" pitchFamily="66" charset="0"/>
              </a:rPr>
              <a:t>            </a:t>
            </a:r>
          </a:p>
        </p:txBody>
      </p:sp>
      <p:sp>
        <p:nvSpPr>
          <p:cNvPr id="18" name="Text Box 14"/>
          <p:cNvSpPr txBox="1">
            <a:spLocks noChangeArrowheads="1"/>
          </p:cNvSpPr>
          <p:nvPr/>
        </p:nvSpPr>
        <p:spPr bwMode="auto">
          <a:xfrm>
            <a:off x="3431705" y="158751"/>
            <a:ext cx="6985149" cy="893763"/>
          </a:xfrm>
          <a:prstGeom prst="rect">
            <a:avLst/>
          </a:prstGeom>
          <a:noFill/>
          <a:ln w="9525">
            <a:noFill/>
            <a:miter lim="800000"/>
            <a:headEnd/>
            <a:tailEnd/>
          </a:ln>
        </p:spPr>
        <p:txBody>
          <a:bodyPr wrap="square">
            <a:spAutoFit/>
          </a:bodyPr>
          <a:lstStyle/>
          <a:p>
            <a:pPr algn="ctr">
              <a:defRPr/>
            </a:pPr>
            <a:r>
              <a:rPr lang="it-IT" sz="2800" b="1" dirty="0">
                <a:solidFill>
                  <a:srgbClr val="002060"/>
                </a:solidFill>
                <a:latin typeface="Comic Sans MS" pitchFamily="66" charset="0"/>
              </a:rPr>
              <a:t>PENSIONE DI VECCHIAIA </a:t>
            </a:r>
          </a:p>
          <a:p>
            <a:pPr algn="ctr">
              <a:defRPr/>
            </a:pPr>
            <a:r>
              <a:rPr lang="it-IT" sz="2400" b="1" dirty="0">
                <a:solidFill>
                  <a:srgbClr val="002060"/>
                </a:solidFill>
                <a:latin typeface="Comic Sans MS" pitchFamily="66" charset="0"/>
              </a:rPr>
              <a:t>lavoratrici autonome  –  gestione separata</a:t>
            </a:r>
          </a:p>
        </p:txBody>
      </p:sp>
      <p:sp>
        <p:nvSpPr>
          <p:cNvPr id="19" name="Stella a 6 punte 18"/>
          <p:cNvSpPr/>
          <p:nvPr/>
        </p:nvSpPr>
        <p:spPr>
          <a:xfrm>
            <a:off x="8040688" y="1655763"/>
            <a:ext cx="215900" cy="188912"/>
          </a:xfrm>
          <a:prstGeom prst="star6">
            <a:avLst/>
          </a:prstGeom>
          <a:solidFill>
            <a:srgbClr val="0066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pic>
        <p:nvPicPr>
          <p:cNvPr id="9" name="Picture 2" descr="http://www.blitzquotidiano.it/wp/wp/wp-content/uploads/2014/12/pensioni4-300x281.jpg"/>
          <p:cNvPicPr>
            <a:picLocks noChangeAspect="1" noChangeArrowheads="1"/>
          </p:cNvPicPr>
          <p:nvPr/>
        </p:nvPicPr>
        <p:blipFill>
          <a:blip r:embed="rId2" cstate="screen">
            <a:extLst>
              <a:ext uri="{28A0092B-C50C-407E-A947-70E740481C1C}">
                <a14:useLocalDpi xmlns:a14="http://schemas.microsoft.com/office/drawing/2010/main" xmlns=""/>
              </a:ext>
            </a:extLst>
          </a:blip>
          <a:srcRect/>
          <a:stretch>
            <a:fillRect/>
          </a:stretch>
        </p:blipFill>
        <p:spPr bwMode="auto">
          <a:xfrm>
            <a:off x="1534592" y="1"/>
            <a:ext cx="1632992" cy="1529569"/>
          </a:xfrm>
          <a:prstGeom prst="rect">
            <a:avLst/>
          </a:prstGeom>
          <a:noFill/>
        </p:spPr>
      </p:pic>
    </p:spTree>
    <p:extLst>
      <p:ext uri="{BB962C8B-B14F-4D97-AF65-F5344CB8AC3E}">
        <p14:creationId xmlns:p14="http://schemas.microsoft.com/office/powerpoint/2010/main" xmlns="" val="396450083"/>
      </p:ext>
    </p:extLst>
  </p:cSld>
  <p:clrMapOvr>
    <a:masterClrMapping/>
  </p:clrMapOvr>
  <p:transition spd="slow">
    <p:randomBar dir="vert"/>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Box 14"/>
          <p:cNvSpPr txBox="1">
            <a:spLocks noChangeArrowheads="1"/>
          </p:cNvSpPr>
          <p:nvPr/>
        </p:nvSpPr>
        <p:spPr bwMode="auto">
          <a:xfrm>
            <a:off x="3323879" y="160339"/>
            <a:ext cx="6732935" cy="954087"/>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wrap="square">
            <a:spAutoFit/>
          </a:bodyPr>
          <a:lstStyle/>
          <a:p>
            <a:pPr algn="ctr">
              <a:defRPr/>
            </a:pPr>
            <a:r>
              <a:rPr lang="it-IT" sz="2400" b="1" dirty="0">
                <a:solidFill>
                  <a:srgbClr val="002060"/>
                </a:solidFill>
                <a:latin typeface="Comic Sans MS" pitchFamily="66" charset="0"/>
              </a:rPr>
              <a:t>PENSIONE DI VECCHIAIA </a:t>
            </a:r>
          </a:p>
          <a:p>
            <a:pPr algn="ctr">
              <a:defRPr/>
            </a:pPr>
            <a:r>
              <a:rPr lang="it-IT" sz="1600" b="1" dirty="0">
                <a:solidFill>
                  <a:srgbClr val="002060"/>
                </a:solidFill>
                <a:latin typeface="Comic Sans MS" pitchFamily="66" charset="0"/>
              </a:rPr>
              <a:t>lavoratori dipendenti privato/pubblico – autonomi</a:t>
            </a:r>
          </a:p>
          <a:p>
            <a:pPr algn="ctr">
              <a:defRPr/>
            </a:pPr>
            <a:r>
              <a:rPr lang="it-IT" sz="1600" b="1" dirty="0">
                <a:solidFill>
                  <a:srgbClr val="002060"/>
                </a:solidFill>
                <a:latin typeface="Comic Sans MS" pitchFamily="66" charset="0"/>
              </a:rPr>
              <a:t>lavoratrici della pubblica amministrazione </a:t>
            </a:r>
          </a:p>
        </p:txBody>
      </p:sp>
      <p:graphicFrame>
        <p:nvGraphicFramePr>
          <p:cNvPr id="14" name="Tabella 13"/>
          <p:cNvGraphicFramePr>
            <a:graphicFrameLocks noGrp="1"/>
          </p:cNvGraphicFramePr>
          <p:nvPr>
            <p:extLst/>
          </p:nvPr>
        </p:nvGraphicFramePr>
        <p:xfrm>
          <a:off x="2063750" y="1927225"/>
          <a:ext cx="7848600" cy="3932242"/>
        </p:xfrm>
        <a:graphic>
          <a:graphicData uri="http://schemas.openxmlformats.org/drawingml/2006/table">
            <a:tbl>
              <a:tblPr firstRow="1" bandRow="1">
                <a:tableStyleId>{5C22544A-7EE6-4342-B048-85BDC9FD1C3A}</a:tableStyleId>
              </a:tblPr>
              <a:tblGrid>
                <a:gridCol w="1225159">
                  <a:extLst>
                    <a:ext uri="{9D8B030D-6E8A-4147-A177-3AD203B41FA5}">
                      <a16:colId xmlns="" xmlns:a16="http://schemas.microsoft.com/office/drawing/2014/main" val="20000"/>
                    </a:ext>
                  </a:extLst>
                </a:gridCol>
                <a:gridCol w="2281663">
                  <a:extLst>
                    <a:ext uri="{9D8B030D-6E8A-4147-A177-3AD203B41FA5}">
                      <a16:colId xmlns="" xmlns:a16="http://schemas.microsoft.com/office/drawing/2014/main" val="20001"/>
                    </a:ext>
                  </a:extLst>
                </a:gridCol>
                <a:gridCol w="2033367">
                  <a:extLst>
                    <a:ext uri="{9D8B030D-6E8A-4147-A177-3AD203B41FA5}">
                      <a16:colId xmlns="" xmlns:a16="http://schemas.microsoft.com/office/drawing/2014/main" val="20002"/>
                    </a:ext>
                  </a:extLst>
                </a:gridCol>
                <a:gridCol w="2308411">
                  <a:extLst>
                    <a:ext uri="{9D8B030D-6E8A-4147-A177-3AD203B41FA5}">
                      <a16:colId xmlns="" xmlns:a16="http://schemas.microsoft.com/office/drawing/2014/main" val="20003"/>
                    </a:ext>
                  </a:extLst>
                </a:gridCol>
              </a:tblGrid>
              <a:tr h="640132">
                <a:tc>
                  <a:txBody>
                    <a:bodyPr/>
                    <a:lstStyle/>
                    <a:p>
                      <a:pPr algn="ctr"/>
                      <a:r>
                        <a:rPr lang="it-IT" sz="1800" dirty="0">
                          <a:solidFill>
                            <a:schemeClr val="tx1"/>
                          </a:solidFill>
                        </a:rPr>
                        <a:t>anno</a:t>
                      </a:r>
                    </a:p>
                  </a:txBody>
                  <a:tcPr marL="91437" marR="91437" marT="45724" marB="45724">
                    <a:solidFill>
                      <a:srgbClr val="CCFF66"/>
                    </a:solidFill>
                  </a:tcPr>
                </a:tc>
                <a:tc>
                  <a:txBody>
                    <a:bodyPr/>
                    <a:lstStyle/>
                    <a:p>
                      <a:pPr algn="ctr"/>
                      <a:r>
                        <a:rPr lang="it-IT" sz="1800" dirty="0">
                          <a:solidFill>
                            <a:schemeClr val="tx1"/>
                          </a:solidFill>
                        </a:rPr>
                        <a:t>requisito</a:t>
                      </a:r>
                      <a:r>
                        <a:rPr lang="it-IT" sz="1800" baseline="0" dirty="0">
                          <a:solidFill>
                            <a:schemeClr val="tx1"/>
                          </a:solidFill>
                        </a:rPr>
                        <a:t> di </a:t>
                      </a:r>
                      <a:r>
                        <a:rPr lang="it-IT" sz="1800" dirty="0">
                          <a:solidFill>
                            <a:schemeClr val="tx1"/>
                          </a:solidFill>
                        </a:rPr>
                        <a:t>età</a:t>
                      </a:r>
                    </a:p>
                  </a:txBody>
                  <a:tcPr marL="91437" marR="91437" marT="45724" marB="45724">
                    <a:solidFill>
                      <a:schemeClr val="accent5">
                        <a:lumMod val="60000"/>
                        <a:lumOff val="40000"/>
                      </a:schemeClr>
                    </a:solidFill>
                  </a:tcPr>
                </a:tc>
                <a:tc>
                  <a:txBody>
                    <a:bodyPr/>
                    <a:lstStyle/>
                    <a:p>
                      <a:pPr algn="ctr"/>
                      <a:r>
                        <a:rPr lang="it-IT" sz="1800" dirty="0">
                          <a:solidFill>
                            <a:schemeClr val="tx1"/>
                          </a:solidFill>
                        </a:rPr>
                        <a:t>incremento speranza di vita</a:t>
                      </a:r>
                    </a:p>
                  </a:txBody>
                  <a:tcPr marL="91437" marR="91437" marT="45724" marB="45724">
                    <a:solidFill>
                      <a:srgbClr val="CCFF66"/>
                    </a:solidFill>
                  </a:tcPr>
                </a:tc>
                <a:tc>
                  <a:txBody>
                    <a:bodyPr/>
                    <a:lstStyle/>
                    <a:p>
                      <a:pPr algn="ctr"/>
                      <a:r>
                        <a:rPr lang="it-IT" sz="1800">
                          <a:solidFill>
                            <a:schemeClr val="tx1"/>
                          </a:solidFill>
                        </a:rPr>
                        <a:t>requisito</a:t>
                      </a:r>
                      <a:r>
                        <a:rPr lang="it-IT" sz="1800" baseline="0">
                          <a:solidFill>
                            <a:schemeClr val="tx1"/>
                          </a:solidFill>
                        </a:rPr>
                        <a:t> </a:t>
                      </a:r>
                      <a:r>
                        <a:rPr lang="it-IT" sz="1800" baseline="0" dirty="0">
                          <a:solidFill>
                            <a:schemeClr val="tx1"/>
                          </a:solidFill>
                        </a:rPr>
                        <a:t>di </a:t>
                      </a:r>
                      <a:r>
                        <a:rPr lang="it-IT" sz="1800" dirty="0">
                          <a:solidFill>
                            <a:schemeClr val="tx1"/>
                          </a:solidFill>
                        </a:rPr>
                        <a:t>età</a:t>
                      </a:r>
                    </a:p>
                    <a:p>
                      <a:pPr algn="ctr"/>
                      <a:r>
                        <a:rPr lang="it-IT" sz="1800" dirty="0">
                          <a:solidFill>
                            <a:schemeClr val="tx1"/>
                          </a:solidFill>
                        </a:rPr>
                        <a:t>effettivo</a:t>
                      </a:r>
                    </a:p>
                  </a:txBody>
                  <a:tcPr marL="91437" marR="91437" marT="45724" marB="45724">
                    <a:solidFill>
                      <a:srgbClr val="CCFF66"/>
                    </a:solidFill>
                  </a:tcPr>
                </a:tc>
                <a:extLst>
                  <a:ext uri="{0D108BD9-81ED-4DB2-BD59-A6C34878D82A}">
                    <a16:rowId xmlns="" xmlns:a16="http://schemas.microsoft.com/office/drawing/2014/main" val="10000"/>
                  </a:ext>
                </a:extLst>
              </a:tr>
              <a:tr h="365790">
                <a:tc>
                  <a:txBody>
                    <a:bodyPr/>
                    <a:lstStyle/>
                    <a:p>
                      <a:pPr algn="ctr"/>
                      <a:r>
                        <a:rPr lang="it-IT" sz="1800" dirty="0"/>
                        <a:t>2012</a:t>
                      </a:r>
                    </a:p>
                  </a:txBody>
                  <a:tcPr marL="91437" marR="91437" marT="45724" marB="45724">
                    <a:solidFill>
                      <a:srgbClr val="CCFF66"/>
                    </a:solidFill>
                  </a:tcPr>
                </a:tc>
                <a:tc>
                  <a:txBody>
                    <a:bodyPr/>
                    <a:lstStyle/>
                    <a:p>
                      <a:pPr algn="ctr"/>
                      <a:r>
                        <a:rPr lang="it-IT" sz="1800" dirty="0"/>
                        <a:t>66 anni  </a:t>
                      </a:r>
                    </a:p>
                  </a:txBody>
                  <a:tcPr marL="91437" marR="91437" marT="45724" marB="45724">
                    <a:solidFill>
                      <a:schemeClr val="accent5">
                        <a:lumMod val="60000"/>
                        <a:lumOff val="40000"/>
                      </a:schemeClr>
                    </a:solidFill>
                  </a:tcPr>
                </a:tc>
                <a:tc>
                  <a:txBody>
                    <a:bodyPr/>
                    <a:lstStyle/>
                    <a:p>
                      <a:pPr algn="ctr"/>
                      <a:endParaRPr lang="it-IT" sz="1800" dirty="0"/>
                    </a:p>
                  </a:txBody>
                  <a:tcPr marL="91437" marR="91437" marT="45724" marB="45724">
                    <a:lnB w="12700" cap="flat" cmpd="sng" algn="ctr">
                      <a:noFill/>
                      <a:prstDash val="solid"/>
                      <a:round/>
                      <a:headEnd type="none" w="med" len="med"/>
                      <a:tailEnd type="none" w="med" len="med"/>
                    </a:lnB>
                    <a:solidFill>
                      <a:srgbClr val="CCFF66"/>
                    </a:solidFill>
                  </a:tcPr>
                </a:tc>
                <a:tc>
                  <a:txBody>
                    <a:bodyPr/>
                    <a:lstStyle/>
                    <a:p>
                      <a:pPr algn="ctr"/>
                      <a:r>
                        <a:rPr lang="it-IT" sz="1800" dirty="0"/>
                        <a:t>66 anni  </a:t>
                      </a:r>
                    </a:p>
                  </a:txBody>
                  <a:tcPr marL="91437" marR="91437" marT="45724" marB="45724">
                    <a:solidFill>
                      <a:srgbClr val="CCFF66"/>
                    </a:solidFill>
                  </a:tcPr>
                </a:tc>
                <a:extLst>
                  <a:ext uri="{0D108BD9-81ED-4DB2-BD59-A6C34878D82A}">
                    <a16:rowId xmlns="" xmlns:a16="http://schemas.microsoft.com/office/drawing/2014/main" val="10001"/>
                  </a:ext>
                </a:extLst>
              </a:tr>
              <a:tr h="365790">
                <a:tc>
                  <a:txBody>
                    <a:bodyPr/>
                    <a:lstStyle/>
                    <a:p>
                      <a:pPr algn="ctr"/>
                      <a:r>
                        <a:rPr lang="it-IT" sz="1800" dirty="0"/>
                        <a:t>2013</a:t>
                      </a:r>
                    </a:p>
                  </a:txBody>
                  <a:tcPr marL="91437" marR="91437" marT="45724" marB="45724">
                    <a:solidFill>
                      <a:srgbClr val="CCFF66"/>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it-IT" sz="1800" dirty="0"/>
                        <a:t>66 anni  </a:t>
                      </a:r>
                    </a:p>
                  </a:txBody>
                  <a:tcPr marL="91437" marR="91437" marT="45724" marB="45724">
                    <a:lnR w="12700" cap="flat" cmpd="sng" algn="ctr">
                      <a:noFill/>
                      <a:prstDash val="solid"/>
                      <a:round/>
                      <a:headEnd type="none" w="med" len="med"/>
                      <a:tailEnd type="none" w="med" len="med"/>
                    </a:lnR>
                    <a:solidFill>
                      <a:schemeClr val="accent5">
                        <a:lumMod val="60000"/>
                        <a:lumOff val="40000"/>
                      </a:schemeClr>
                    </a:solidFill>
                  </a:tcPr>
                </a:tc>
                <a:tc>
                  <a:txBody>
                    <a:bodyPr/>
                    <a:lstStyle/>
                    <a:p>
                      <a:pPr algn="l"/>
                      <a:r>
                        <a:rPr lang="it-IT" sz="1800" b="1" dirty="0"/>
                        <a:t> + 3 mesi     </a:t>
                      </a:r>
                    </a:p>
                  </a:txBody>
                  <a:tcPr marL="91437" marR="91437" marT="45724" marB="45724">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solidFill>
                      <a:srgbClr val="FFFF00"/>
                    </a:solidFill>
                  </a:tcPr>
                </a:tc>
                <a:tc>
                  <a:txBody>
                    <a:bodyPr/>
                    <a:lstStyle/>
                    <a:p>
                      <a:pPr algn="ctr"/>
                      <a:r>
                        <a:rPr lang="it-IT" sz="1800" dirty="0"/>
                        <a:t>66</a:t>
                      </a:r>
                      <a:r>
                        <a:rPr lang="it-IT" sz="1800" baseline="0" dirty="0"/>
                        <a:t> anni e 3 mesi</a:t>
                      </a:r>
                      <a:endParaRPr lang="it-IT" sz="1800" dirty="0"/>
                    </a:p>
                  </a:txBody>
                  <a:tcPr marL="91437" marR="91437" marT="45724" marB="45724">
                    <a:lnL w="12700" cap="flat" cmpd="sng" algn="ctr">
                      <a:noFill/>
                      <a:prstDash val="solid"/>
                      <a:round/>
                      <a:headEnd type="none" w="med" len="med"/>
                      <a:tailEnd type="none" w="med" len="med"/>
                    </a:lnL>
                    <a:solidFill>
                      <a:srgbClr val="CCFF66"/>
                    </a:solidFill>
                  </a:tcPr>
                </a:tc>
                <a:extLst>
                  <a:ext uri="{0D108BD9-81ED-4DB2-BD59-A6C34878D82A}">
                    <a16:rowId xmlns="" xmlns:a16="http://schemas.microsoft.com/office/drawing/2014/main" val="10002"/>
                  </a:ext>
                </a:extLst>
              </a:tr>
              <a:tr h="365790">
                <a:tc>
                  <a:txBody>
                    <a:bodyPr/>
                    <a:lstStyle/>
                    <a:p>
                      <a:pPr algn="ctr"/>
                      <a:r>
                        <a:rPr lang="it-IT" sz="1800" dirty="0"/>
                        <a:t>2014</a:t>
                      </a:r>
                    </a:p>
                  </a:txBody>
                  <a:tcPr marL="91437" marR="91437" marT="45724" marB="45724">
                    <a:solidFill>
                      <a:srgbClr val="CCFF66"/>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it-IT" sz="1800" dirty="0"/>
                        <a:t>66 anni  </a:t>
                      </a:r>
                    </a:p>
                  </a:txBody>
                  <a:tcPr marL="91437" marR="91437" marT="45724" marB="45724">
                    <a:lnR w="12700" cap="flat" cmpd="sng" algn="ctr">
                      <a:noFill/>
                      <a:prstDash val="solid"/>
                      <a:round/>
                      <a:headEnd type="none" w="med" len="med"/>
                      <a:tailEnd type="none" w="med" len="med"/>
                    </a:lnR>
                    <a:solidFill>
                      <a:schemeClr val="accent5">
                        <a:lumMod val="60000"/>
                        <a:lumOff val="40000"/>
                      </a:schemeClr>
                    </a:solidFill>
                  </a:tcPr>
                </a:tc>
                <a:tc>
                  <a:txBody>
                    <a:bodyPr/>
                    <a:lstStyle/>
                    <a:p>
                      <a:pPr algn="ctr"/>
                      <a:endParaRPr lang="it-IT" sz="1800" dirty="0"/>
                    </a:p>
                  </a:txBody>
                  <a:tcPr marL="91437" marR="91437" marT="45724" marB="45724">
                    <a:lnL w="12700" cap="flat" cmpd="sng" algn="ctr">
                      <a:noFill/>
                      <a:prstDash val="solid"/>
                      <a:round/>
                      <a:headEnd type="none" w="med" len="med"/>
                      <a:tailEnd type="none" w="med" len="med"/>
                    </a:lnL>
                    <a:lnR w="12700" cap="flat" cmpd="sng" algn="ctr">
                      <a:noFill/>
                      <a:prstDash val="solid"/>
                      <a:round/>
                      <a:headEnd type="none" w="med" len="med"/>
                      <a:tailEnd type="none" w="med" len="med"/>
                    </a:lnR>
                    <a:solidFill>
                      <a:srgbClr val="FFFF00"/>
                    </a:solidFill>
                  </a:tcPr>
                </a:tc>
                <a:tc>
                  <a:txBody>
                    <a:bodyPr/>
                    <a:lstStyle/>
                    <a:p>
                      <a:pPr algn="ctr"/>
                      <a:r>
                        <a:rPr lang="it-IT" sz="1800" dirty="0"/>
                        <a:t>66 anni e 3 mesi</a:t>
                      </a:r>
                    </a:p>
                  </a:txBody>
                  <a:tcPr marL="91437" marR="91437" marT="45724" marB="45724">
                    <a:lnL w="12700" cap="flat" cmpd="sng" algn="ctr">
                      <a:noFill/>
                      <a:prstDash val="solid"/>
                      <a:round/>
                      <a:headEnd type="none" w="med" len="med"/>
                      <a:tailEnd type="none" w="med" len="med"/>
                    </a:lnL>
                    <a:solidFill>
                      <a:srgbClr val="CCFF66"/>
                    </a:solidFill>
                  </a:tcPr>
                </a:tc>
                <a:extLst>
                  <a:ext uri="{0D108BD9-81ED-4DB2-BD59-A6C34878D82A}">
                    <a16:rowId xmlns="" xmlns:a16="http://schemas.microsoft.com/office/drawing/2014/main" val="10003"/>
                  </a:ext>
                </a:extLst>
              </a:tr>
              <a:tr h="365790">
                <a:tc>
                  <a:txBody>
                    <a:bodyPr/>
                    <a:lstStyle/>
                    <a:p>
                      <a:pPr algn="ctr"/>
                      <a:r>
                        <a:rPr lang="it-IT" sz="1800" dirty="0"/>
                        <a:t>2015</a:t>
                      </a:r>
                    </a:p>
                  </a:txBody>
                  <a:tcPr marL="91437" marR="91437" marT="45724" marB="45724">
                    <a:solidFill>
                      <a:srgbClr val="CCFF66"/>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it-IT" sz="1800" dirty="0"/>
                        <a:t>66 anni  </a:t>
                      </a:r>
                    </a:p>
                  </a:txBody>
                  <a:tcPr marL="91437" marR="91437" marT="45724" marB="45724">
                    <a:lnR w="12700" cap="flat" cmpd="sng" algn="ctr">
                      <a:noFill/>
                      <a:prstDash val="solid"/>
                      <a:round/>
                      <a:headEnd type="none" w="med" len="med"/>
                      <a:tailEnd type="none" w="med" len="med"/>
                    </a:lnR>
                    <a:solidFill>
                      <a:schemeClr val="accent5">
                        <a:lumMod val="60000"/>
                        <a:lumOff val="40000"/>
                      </a:schemeClr>
                    </a:solidFill>
                  </a:tcPr>
                </a:tc>
                <a:tc>
                  <a:txBody>
                    <a:bodyPr/>
                    <a:lstStyle/>
                    <a:p>
                      <a:pPr algn="ctr"/>
                      <a:endParaRPr lang="it-IT" sz="1800" dirty="0"/>
                    </a:p>
                  </a:txBody>
                  <a:tcPr marL="91437" marR="91437" marT="45724" marB="45724">
                    <a:lnL w="12700" cap="flat" cmpd="sng" algn="ctr">
                      <a:noFill/>
                      <a:prstDash val="solid"/>
                      <a:round/>
                      <a:headEnd type="none" w="med" len="med"/>
                      <a:tailEnd type="none" w="med" len="med"/>
                    </a:lnL>
                    <a:lnR w="12700" cap="flat" cmpd="sng" algn="ctr">
                      <a:noFill/>
                      <a:prstDash val="solid"/>
                      <a:round/>
                      <a:headEnd type="none" w="med" len="med"/>
                      <a:tailEnd type="none" w="med" len="med"/>
                    </a:lnR>
                    <a:lnB w="12700" cap="flat" cmpd="sng" algn="ctr">
                      <a:noFill/>
                      <a:prstDash val="solid"/>
                      <a:round/>
                      <a:headEnd type="none" w="med" len="med"/>
                      <a:tailEnd type="none" w="med" len="med"/>
                    </a:lnB>
                    <a:solidFill>
                      <a:srgbClr val="FFFF00"/>
                    </a:solidFill>
                  </a:tcPr>
                </a:tc>
                <a:tc>
                  <a:txBody>
                    <a:bodyPr/>
                    <a:lstStyle/>
                    <a:p>
                      <a:pPr algn="ctr"/>
                      <a:r>
                        <a:rPr lang="it-IT" sz="1800" dirty="0"/>
                        <a:t>66 anni e 3 mesi</a:t>
                      </a:r>
                    </a:p>
                  </a:txBody>
                  <a:tcPr marL="91437" marR="91437" marT="45724" marB="45724">
                    <a:lnL w="12700" cap="flat" cmpd="sng" algn="ctr">
                      <a:noFill/>
                      <a:prstDash val="solid"/>
                      <a:round/>
                      <a:headEnd type="none" w="med" len="med"/>
                      <a:tailEnd type="none" w="med" len="med"/>
                    </a:lnL>
                    <a:solidFill>
                      <a:srgbClr val="CCFF66"/>
                    </a:solidFill>
                  </a:tcPr>
                </a:tc>
                <a:extLst>
                  <a:ext uri="{0D108BD9-81ED-4DB2-BD59-A6C34878D82A}">
                    <a16:rowId xmlns="" xmlns:a16="http://schemas.microsoft.com/office/drawing/2014/main" val="10004"/>
                  </a:ext>
                </a:extLst>
              </a:tr>
              <a:tr h="365790">
                <a:tc>
                  <a:txBody>
                    <a:bodyPr/>
                    <a:lstStyle/>
                    <a:p>
                      <a:pPr algn="ctr"/>
                      <a:r>
                        <a:rPr lang="it-IT" sz="1800" dirty="0"/>
                        <a:t>2016</a:t>
                      </a:r>
                    </a:p>
                  </a:txBody>
                  <a:tcPr marL="91437" marR="91437" marT="45724" marB="45724">
                    <a:solidFill>
                      <a:srgbClr val="CCFF66"/>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it-IT" sz="1800" dirty="0"/>
                        <a:t>66 anni  </a:t>
                      </a:r>
                    </a:p>
                  </a:txBody>
                  <a:tcPr marL="91437" marR="91437" marT="45724" marB="45724">
                    <a:solidFill>
                      <a:schemeClr val="accent5">
                        <a:lumMod val="60000"/>
                        <a:lumOff val="40000"/>
                      </a:schemeClr>
                    </a:solidFill>
                  </a:tcPr>
                </a:tc>
                <a:tc>
                  <a:txBody>
                    <a:bodyPr/>
                    <a:lstStyle/>
                    <a:p>
                      <a:pPr algn="l"/>
                      <a:r>
                        <a:rPr lang="it-IT" sz="1800" b="1" dirty="0"/>
                        <a:t> + 4 mesi?</a:t>
                      </a:r>
                    </a:p>
                  </a:txBody>
                  <a:tcPr marL="91437" marR="91437" marT="45724" marB="45724">
                    <a:lnT w="12700" cap="flat" cmpd="sng" algn="ctr">
                      <a:noFill/>
                      <a:prstDash val="solid"/>
                      <a:round/>
                      <a:headEnd type="none" w="med" len="med"/>
                      <a:tailEnd type="none" w="med" len="med"/>
                    </a:lnT>
                    <a:solidFill>
                      <a:srgbClr val="FFC000"/>
                    </a:solidFill>
                  </a:tcPr>
                </a:tc>
                <a:tc>
                  <a:txBody>
                    <a:bodyPr/>
                    <a:lstStyle/>
                    <a:p>
                      <a:pPr algn="ctr"/>
                      <a:r>
                        <a:rPr lang="it-IT" sz="1800" dirty="0"/>
                        <a:t>66 anni e 7 mesi</a:t>
                      </a:r>
                    </a:p>
                  </a:txBody>
                  <a:tcPr marL="91437" marR="91437" marT="45724" marB="45724">
                    <a:solidFill>
                      <a:srgbClr val="CCFF66"/>
                    </a:solidFill>
                  </a:tcPr>
                </a:tc>
                <a:extLst>
                  <a:ext uri="{0D108BD9-81ED-4DB2-BD59-A6C34878D82A}">
                    <a16:rowId xmlns="" xmlns:a16="http://schemas.microsoft.com/office/drawing/2014/main" val="10005"/>
                  </a:ext>
                </a:extLst>
              </a:tr>
              <a:tr h="365790">
                <a:tc>
                  <a:txBody>
                    <a:bodyPr/>
                    <a:lstStyle/>
                    <a:p>
                      <a:pPr algn="ctr"/>
                      <a:r>
                        <a:rPr lang="it-IT" sz="1800" dirty="0"/>
                        <a:t>2017</a:t>
                      </a:r>
                    </a:p>
                  </a:txBody>
                  <a:tcPr marL="91437" marR="91437" marT="45724" marB="45724">
                    <a:solidFill>
                      <a:srgbClr val="CCFF66"/>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it-IT" sz="1800" dirty="0"/>
                        <a:t>66 anni  </a:t>
                      </a:r>
                    </a:p>
                  </a:txBody>
                  <a:tcPr marL="91437" marR="91437" marT="45724" marB="45724">
                    <a:solidFill>
                      <a:schemeClr val="accent5">
                        <a:lumMod val="60000"/>
                        <a:lumOff val="40000"/>
                      </a:schemeClr>
                    </a:solidFill>
                  </a:tcPr>
                </a:tc>
                <a:tc>
                  <a:txBody>
                    <a:bodyPr/>
                    <a:lstStyle/>
                    <a:p>
                      <a:pPr algn="ctr"/>
                      <a:endParaRPr lang="it-IT" sz="1800" dirty="0"/>
                    </a:p>
                  </a:txBody>
                  <a:tcPr marL="91437" marR="91437" marT="45724" marB="45724">
                    <a:solidFill>
                      <a:srgbClr val="FFC000"/>
                    </a:solidFill>
                  </a:tcPr>
                </a:tc>
                <a:tc>
                  <a:txBody>
                    <a:bodyPr/>
                    <a:lstStyle/>
                    <a:p>
                      <a:pPr algn="ctr"/>
                      <a:r>
                        <a:rPr lang="it-IT" sz="1800" dirty="0"/>
                        <a:t>66 anni e 7 mesi</a:t>
                      </a:r>
                    </a:p>
                  </a:txBody>
                  <a:tcPr marL="91437" marR="91437" marT="45724" marB="45724">
                    <a:solidFill>
                      <a:srgbClr val="CCFF66"/>
                    </a:solidFill>
                  </a:tcPr>
                </a:tc>
                <a:extLst>
                  <a:ext uri="{0D108BD9-81ED-4DB2-BD59-A6C34878D82A}">
                    <a16:rowId xmlns="" xmlns:a16="http://schemas.microsoft.com/office/drawing/2014/main" val="10006"/>
                  </a:ext>
                </a:extLst>
              </a:tr>
              <a:tr h="365790">
                <a:tc>
                  <a:txBody>
                    <a:bodyPr/>
                    <a:lstStyle/>
                    <a:p>
                      <a:pPr algn="ctr"/>
                      <a:r>
                        <a:rPr lang="it-IT" sz="1800" dirty="0"/>
                        <a:t>2018</a:t>
                      </a:r>
                    </a:p>
                  </a:txBody>
                  <a:tcPr marL="91437" marR="91437" marT="45724" marB="45724">
                    <a:solidFill>
                      <a:srgbClr val="CCFF66"/>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it-IT" sz="1800" dirty="0"/>
                        <a:t>66 anni  </a:t>
                      </a:r>
                    </a:p>
                  </a:txBody>
                  <a:tcPr marL="91437" marR="91437" marT="45724" marB="45724">
                    <a:solidFill>
                      <a:schemeClr val="accent5">
                        <a:lumMod val="60000"/>
                        <a:lumOff val="40000"/>
                      </a:schemeClr>
                    </a:solidFill>
                  </a:tcPr>
                </a:tc>
                <a:tc>
                  <a:txBody>
                    <a:bodyPr/>
                    <a:lstStyle/>
                    <a:p>
                      <a:pPr algn="ctr"/>
                      <a:endParaRPr lang="it-IT" sz="1800" dirty="0"/>
                    </a:p>
                  </a:txBody>
                  <a:tcPr marL="91437" marR="91437" marT="45724" marB="45724">
                    <a:solidFill>
                      <a:srgbClr val="FFC000"/>
                    </a:solidFill>
                  </a:tcPr>
                </a:tc>
                <a:tc>
                  <a:txBody>
                    <a:bodyPr/>
                    <a:lstStyle/>
                    <a:p>
                      <a:pPr algn="ctr"/>
                      <a:r>
                        <a:rPr lang="it-IT" sz="1800" dirty="0"/>
                        <a:t>66 anni e 7 mesi</a:t>
                      </a:r>
                    </a:p>
                  </a:txBody>
                  <a:tcPr marL="91437" marR="91437" marT="45724" marB="45724">
                    <a:solidFill>
                      <a:srgbClr val="CCFF66"/>
                    </a:solidFill>
                  </a:tcPr>
                </a:tc>
                <a:extLst>
                  <a:ext uri="{0D108BD9-81ED-4DB2-BD59-A6C34878D82A}">
                    <a16:rowId xmlns="" xmlns:a16="http://schemas.microsoft.com/office/drawing/2014/main" val="10007"/>
                  </a:ext>
                </a:extLst>
              </a:tr>
              <a:tr h="365790">
                <a:tc>
                  <a:txBody>
                    <a:bodyPr/>
                    <a:lstStyle/>
                    <a:p>
                      <a:pPr algn="ctr"/>
                      <a:r>
                        <a:rPr lang="it-IT" sz="1800" dirty="0"/>
                        <a:t>2019</a:t>
                      </a:r>
                    </a:p>
                  </a:txBody>
                  <a:tcPr marL="91437" marR="91437" marT="45724" marB="45724">
                    <a:solidFill>
                      <a:srgbClr val="CCFF66"/>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it-IT" sz="1800" dirty="0"/>
                        <a:t>66 anni  </a:t>
                      </a:r>
                    </a:p>
                  </a:txBody>
                  <a:tcPr marL="91437" marR="91437" marT="45724" marB="45724">
                    <a:solidFill>
                      <a:schemeClr val="accent5">
                        <a:lumMod val="60000"/>
                        <a:lumOff val="40000"/>
                      </a:schemeClr>
                    </a:solidFill>
                  </a:tcPr>
                </a:tc>
                <a:tc>
                  <a:txBody>
                    <a:bodyPr/>
                    <a:lstStyle/>
                    <a:p>
                      <a:pPr algn="l"/>
                      <a:r>
                        <a:rPr lang="it-IT" sz="1800" b="1" dirty="0">
                          <a:solidFill>
                            <a:schemeClr val="bg1"/>
                          </a:solidFill>
                        </a:rPr>
                        <a:t> + 5 mesi     </a:t>
                      </a:r>
                    </a:p>
                  </a:txBody>
                  <a:tcPr marL="91437" marR="91437" marT="45724" marB="45724">
                    <a:solidFill>
                      <a:srgbClr val="FF0000"/>
                    </a:solidFill>
                  </a:tcPr>
                </a:tc>
                <a:tc>
                  <a:txBody>
                    <a:bodyPr/>
                    <a:lstStyle/>
                    <a:p>
                      <a:pPr algn="ctr"/>
                      <a:r>
                        <a:rPr lang="it-IT" sz="1800" dirty="0"/>
                        <a:t>67 anni</a:t>
                      </a:r>
                    </a:p>
                  </a:txBody>
                  <a:tcPr marL="91437" marR="91437" marT="45724" marB="45724">
                    <a:solidFill>
                      <a:srgbClr val="CCFF66"/>
                    </a:solidFill>
                  </a:tcPr>
                </a:tc>
                <a:extLst>
                  <a:ext uri="{0D108BD9-81ED-4DB2-BD59-A6C34878D82A}">
                    <a16:rowId xmlns="" xmlns:a16="http://schemas.microsoft.com/office/drawing/2014/main" val="10008"/>
                  </a:ext>
                </a:extLst>
              </a:tr>
              <a:tr h="365790">
                <a:tc>
                  <a:txBody>
                    <a:bodyPr/>
                    <a:lstStyle/>
                    <a:p>
                      <a:pPr algn="ctr"/>
                      <a:r>
                        <a:rPr lang="it-IT" sz="1800" dirty="0"/>
                        <a:t>2020</a:t>
                      </a:r>
                    </a:p>
                  </a:txBody>
                  <a:tcPr marL="91437" marR="91437" marT="45724" marB="45724">
                    <a:solidFill>
                      <a:srgbClr val="CCFF66"/>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it-IT" sz="1800" dirty="0"/>
                        <a:t>66 anni  </a:t>
                      </a:r>
                    </a:p>
                  </a:txBody>
                  <a:tcPr marL="91437" marR="91437" marT="45724" marB="45724">
                    <a:solidFill>
                      <a:schemeClr val="accent5">
                        <a:lumMod val="60000"/>
                        <a:lumOff val="40000"/>
                      </a:schemeClr>
                    </a:solidFill>
                  </a:tcPr>
                </a:tc>
                <a:tc>
                  <a:txBody>
                    <a:bodyPr/>
                    <a:lstStyle/>
                    <a:p>
                      <a:pPr algn="ctr"/>
                      <a:endParaRPr lang="it-IT" sz="1800" dirty="0"/>
                    </a:p>
                  </a:txBody>
                  <a:tcPr marL="91437" marR="91437" marT="45724" marB="45724">
                    <a:solidFill>
                      <a:srgbClr val="FF0000"/>
                    </a:solidFill>
                  </a:tcPr>
                </a:tc>
                <a:tc>
                  <a:txBody>
                    <a:bodyPr/>
                    <a:lstStyle/>
                    <a:p>
                      <a:pPr algn="ctr"/>
                      <a:r>
                        <a:rPr lang="it-IT" sz="1800" dirty="0"/>
                        <a:t>67 anni</a:t>
                      </a:r>
                    </a:p>
                  </a:txBody>
                  <a:tcPr marL="91437" marR="91437" marT="45724" marB="45724">
                    <a:solidFill>
                      <a:srgbClr val="CCFF66"/>
                    </a:solidFill>
                  </a:tcPr>
                </a:tc>
                <a:extLst>
                  <a:ext uri="{0D108BD9-81ED-4DB2-BD59-A6C34878D82A}">
                    <a16:rowId xmlns="" xmlns:a16="http://schemas.microsoft.com/office/drawing/2014/main" val="10009"/>
                  </a:ext>
                </a:extLst>
              </a:tr>
            </a:tbl>
          </a:graphicData>
        </a:graphic>
      </p:graphicFrame>
      <p:sp>
        <p:nvSpPr>
          <p:cNvPr id="15" name="Rettangolo 14"/>
          <p:cNvSpPr/>
          <p:nvPr/>
        </p:nvSpPr>
        <p:spPr>
          <a:xfrm>
            <a:off x="5375921" y="6389688"/>
            <a:ext cx="3121025" cy="276225"/>
          </a:xfrm>
          <a:prstGeom prst="rect">
            <a:avLst/>
          </a:prstGeom>
        </p:spPr>
        <p:txBody>
          <a:bodyPr>
            <a:spAutoFit/>
          </a:bodyPr>
          <a:lstStyle/>
          <a:p>
            <a:pPr marL="137160" algn="ctr">
              <a:buClr>
                <a:schemeClr val="tx1">
                  <a:shade val="95000"/>
                </a:schemeClr>
              </a:buClr>
              <a:defRPr/>
            </a:pPr>
            <a:r>
              <a:rPr lang="it-IT" sz="1200" dirty="0">
                <a:solidFill>
                  <a:srgbClr val="006600"/>
                </a:solidFill>
              </a:rPr>
              <a:t>         già fissato con DM MEF</a:t>
            </a:r>
          </a:p>
        </p:txBody>
      </p:sp>
      <p:sp>
        <p:nvSpPr>
          <p:cNvPr id="16" name="Stella a 6 punte 15"/>
          <p:cNvSpPr/>
          <p:nvPr/>
        </p:nvSpPr>
        <p:spPr>
          <a:xfrm>
            <a:off x="7175501" y="3035301"/>
            <a:ext cx="144463" cy="144463"/>
          </a:xfrm>
          <a:prstGeom prst="star6">
            <a:avLst/>
          </a:prstGeom>
          <a:solidFill>
            <a:srgbClr val="0066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
        <p:nvSpPr>
          <p:cNvPr id="17" name="Stella a 6 punte 16"/>
          <p:cNvSpPr/>
          <p:nvPr/>
        </p:nvSpPr>
        <p:spPr>
          <a:xfrm>
            <a:off x="5951985" y="6389687"/>
            <a:ext cx="144463" cy="144462"/>
          </a:xfrm>
          <a:prstGeom prst="star6">
            <a:avLst/>
          </a:prstGeom>
          <a:solidFill>
            <a:srgbClr val="0066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
        <p:nvSpPr>
          <p:cNvPr id="18" name="Rettangolo 17"/>
          <p:cNvSpPr/>
          <p:nvPr/>
        </p:nvSpPr>
        <p:spPr>
          <a:xfrm>
            <a:off x="3323879" y="1381641"/>
            <a:ext cx="5545137" cy="369332"/>
          </a:xfrm>
          <a:prstGeom prst="rect">
            <a:avLst/>
          </a:prstGeom>
          <a:solidFill>
            <a:srgbClr val="15513E"/>
          </a:solidFill>
        </p:spPr>
        <p:txBody>
          <a:bodyPr wrap="square">
            <a:spAutoFit/>
          </a:bodyPr>
          <a:lstStyle/>
          <a:p>
            <a:pPr marL="137160" algn="ctr">
              <a:buClr>
                <a:schemeClr val="tx1">
                  <a:shade val="95000"/>
                </a:schemeClr>
              </a:buClr>
              <a:defRPr/>
            </a:pPr>
            <a:r>
              <a:rPr lang="it-IT" dirty="0">
                <a:solidFill>
                  <a:schemeClr val="bg1"/>
                </a:solidFill>
                <a:latin typeface="Comic Sans MS" pitchFamily="66" charset="0"/>
              </a:rPr>
              <a:t>requisito contributivo </a:t>
            </a:r>
            <a:r>
              <a:rPr lang="it-IT" dirty="0">
                <a:solidFill>
                  <a:schemeClr val="bg1"/>
                </a:solidFill>
                <a:latin typeface="Comic Sans MS" pitchFamily="66" charset="0"/>
                <a:sym typeface="Wingdings" pitchFamily="2" charset="2"/>
              </a:rPr>
              <a:t>  20 anni</a:t>
            </a:r>
            <a:r>
              <a:rPr lang="it-IT" dirty="0">
                <a:solidFill>
                  <a:schemeClr val="bg1"/>
                </a:solidFill>
                <a:latin typeface="Comic Sans MS" pitchFamily="66" charset="0"/>
              </a:rPr>
              <a:t>            </a:t>
            </a:r>
          </a:p>
        </p:txBody>
      </p:sp>
      <p:pic>
        <p:nvPicPr>
          <p:cNvPr id="9" name="Picture 2" descr="http://www.blitzquotidiano.it/wp/wp/wp-content/uploads/2014/12/pensioni4-300x281.jpg"/>
          <p:cNvPicPr>
            <a:picLocks noChangeAspect="1" noChangeArrowheads="1"/>
          </p:cNvPicPr>
          <p:nvPr/>
        </p:nvPicPr>
        <p:blipFill>
          <a:blip r:embed="rId2" cstate="screen">
            <a:extLst>
              <a:ext uri="{28A0092B-C50C-407E-A947-70E740481C1C}">
                <a14:useLocalDpi xmlns:a14="http://schemas.microsoft.com/office/drawing/2010/main" xmlns=""/>
              </a:ext>
            </a:extLst>
          </a:blip>
          <a:srcRect/>
          <a:stretch>
            <a:fillRect/>
          </a:stretch>
        </p:blipFill>
        <p:spPr bwMode="auto">
          <a:xfrm>
            <a:off x="1524000" y="160339"/>
            <a:ext cx="1632992" cy="1529569"/>
          </a:xfrm>
          <a:prstGeom prst="rect">
            <a:avLst/>
          </a:prstGeom>
          <a:noFill/>
        </p:spPr>
      </p:pic>
      <p:sp>
        <p:nvSpPr>
          <p:cNvPr id="11" name="Stella a 6 punte 10">
            <a:extLst>
              <a:ext uri="{FF2B5EF4-FFF2-40B4-BE49-F238E27FC236}">
                <a16:creationId xmlns="" xmlns:a16="http://schemas.microsoft.com/office/drawing/2014/main" id="{A9A13422-977D-41FF-90E2-02B862BA2B2F}"/>
              </a:ext>
            </a:extLst>
          </p:cNvPr>
          <p:cNvSpPr/>
          <p:nvPr/>
        </p:nvSpPr>
        <p:spPr>
          <a:xfrm>
            <a:off x="7175500" y="4143377"/>
            <a:ext cx="144463" cy="144463"/>
          </a:xfrm>
          <a:prstGeom prst="star6">
            <a:avLst>
              <a:gd name="adj" fmla="val 0"/>
              <a:gd name="hf" fmla="val 115470"/>
            </a:avLst>
          </a:prstGeom>
          <a:solidFill>
            <a:srgbClr val="0066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
        <p:nvSpPr>
          <p:cNvPr id="12" name="Stella a 6 punte 11">
            <a:extLst>
              <a:ext uri="{FF2B5EF4-FFF2-40B4-BE49-F238E27FC236}">
                <a16:creationId xmlns="" xmlns:a16="http://schemas.microsoft.com/office/drawing/2014/main" id="{58247A58-7A51-4408-918A-36090A748C1C}"/>
              </a:ext>
            </a:extLst>
          </p:cNvPr>
          <p:cNvSpPr/>
          <p:nvPr/>
        </p:nvSpPr>
        <p:spPr>
          <a:xfrm>
            <a:off x="7175499" y="5251453"/>
            <a:ext cx="144463" cy="144463"/>
          </a:xfrm>
          <a:prstGeom prst="star6">
            <a:avLst/>
          </a:prstGeom>
          <a:solidFill>
            <a:srgbClr val="0066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
        <p:nvSpPr>
          <p:cNvPr id="13" name="Stella a 6 punte 12">
            <a:extLst>
              <a:ext uri="{FF2B5EF4-FFF2-40B4-BE49-F238E27FC236}">
                <a16:creationId xmlns="" xmlns:a16="http://schemas.microsoft.com/office/drawing/2014/main" id="{CE3B6CD4-4326-4779-9AAD-5E62720522B4}"/>
              </a:ext>
            </a:extLst>
          </p:cNvPr>
          <p:cNvSpPr/>
          <p:nvPr/>
        </p:nvSpPr>
        <p:spPr>
          <a:xfrm>
            <a:off x="7175498" y="4143376"/>
            <a:ext cx="144463" cy="144463"/>
          </a:xfrm>
          <a:prstGeom prst="star6">
            <a:avLst/>
          </a:prstGeom>
          <a:solidFill>
            <a:srgbClr val="0066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Tree>
    <p:extLst>
      <p:ext uri="{BB962C8B-B14F-4D97-AF65-F5344CB8AC3E}">
        <p14:creationId xmlns:p14="http://schemas.microsoft.com/office/powerpoint/2010/main" xmlns="" val="1642271987"/>
      </p:ext>
    </p:extLst>
  </p:cSld>
  <p:clrMapOvr>
    <a:masterClrMapping/>
  </p:clrMapOvr>
  <p:transition spd="slow">
    <p:randomBar dir="vert"/>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Box 14"/>
          <p:cNvSpPr txBox="1">
            <a:spLocks noChangeArrowheads="1"/>
          </p:cNvSpPr>
          <p:nvPr/>
        </p:nvSpPr>
        <p:spPr bwMode="auto">
          <a:xfrm>
            <a:off x="2344739" y="246063"/>
            <a:ext cx="7712075" cy="831850"/>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a:spAutoFit/>
          </a:bodyPr>
          <a:lstStyle/>
          <a:p>
            <a:pPr algn="ctr">
              <a:defRPr/>
            </a:pPr>
            <a:r>
              <a:rPr lang="it-IT" sz="2800" b="1" dirty="0">
                <a:solidFill>
                  <a:srgbClr val="002060"/>
                </a:solidFill>
                <a:latin typeface="Comic Sans MS" pitchFamily="66" charset="0"/>
              </a:rPr>
              <a:t>PENSIONE DI VECCHIAIA </a:t>
            </a:r>
          </a:p>
          <a:p>
            <a:pPr algn="ctr">
              <a:defRPr/>
            </a:pPr>
            <a:r>
              <a:rPr lang="it-IT" sz="2000" b="1" dirty="0">
                <a:solidFill>
                  <a:srgbClr val="002060"/>
                </a:solidFill>
                <a:latin typeface="Comic Sans MS" pitchFamily="66" charset="0"/>
              </a:rPr>
              <a:t>Assicurati dall’1.1.1996 in poi  (sistema contributivo)</a:t>
            </a:r>
          </a:p>
        </p:txBody>
      </p:sp>
      <p:sp>
        <p:nvSpPr>
          <p:cNvPr id="14" name="Segnaposto contenuto 2"/>
          <p:cNvSpPr>
            <a:spLocks noGrp="1"/>
          </p:cNvSpPr>
          <p:nvPr>
            <p:ph idx="1"/>
          </p:nvPr>
        </p:nvSpPr>
        <p:spPr>
          <a:xfrm>
            <a:off x="1739900" y="1341438"/>
            <a:ext cx="8712200" cy="4895850"/>
          </a:xfrm>
        </p:spPr>
        <p:txBody>
          <a:bodyPr rtlCol="0">
            <a:noAutofit/>
          </a:bodyPr>
          <a:lstStyle/>
          <a:p>
            <a:pPr marL="137160" indent="0">
              <a:spcBef>
                <a:spcPts val="0"/>
              </a:spcBef>
              <a:buClr>
                <a:schemeClr val="tx1">
                  <a:shade val="95000"/>
                </a:schemeClr>
              </a:buClr>
              <a:buNone/>
              <a:defRPr/>
            </a:pPr>
            <a:r>
              <a:rPr lang="it-IT" sz="2400" b="1" dirty="0">
                <a:solidFill>
                  <a:srgbClr val="FF0000"/>
                </a:solidFill>
              </a:rPr>
              <a:t> </a:t>
            </a:r>
            <a:endParaRPr lang="it-IT" sz="2800" dirty="0"/>
          </a:p>
          <a:p>
            <a:pPr marL="137160" indent="0">
              <a:spcBef>
                <a:spcPts val="0"/>
              </a:spcBef>
              <a:buClr>
                <a:schemeClr val="tx1">
                  <a:shade val="95000"/>
                </a:schemeClr>
              </a:buClr>
              <a:buNone/>
              <a:defRPr/>
            </a:pPr>
            <a:r>
              <a:rPr lang="it-IT" sz="2800" dirty="0"/>
              <a:t>  </a:t>
            </a:r>
          </a:p>
          <a:p>
            <a:pPr marL="137160" indent="0">
              <a:spcBef>
                <a:spcPts val="0"/>
              </a:spcBef>
              <a:buClr>
                <a:schemeClr val="tx1">
                  <a:shade val="95000"/>
                </a:schemeClr>
              </a:buClr>
              <a:buNone/>
              <a:defRPr/>
            </a:pPr>
            <a:endParaRPr lang="it-IT" sz="2800" b="1" dirty="0">
              <a:latin typeface="Comic Sans MS" pitchFamily="66" charset="0"/>
            </a:endParaRPr>
          </a:p>
        </p:txBody>
      </p:sp>
      <p:sp>
        <p:nvSpPr>
          <p:cNvPr id="15" name="Rettangolo 14"/>
          <p:cNvSpPr/>
          <p:nvPr/>
        </p:nvSpPr>
        <p:spPr>
          <a:xfrm>
            <a:off x="5016500" y="1844676"/>
            <a:ext cx="5183188" cy="1200329"/>
          </a:xfrm>
          <a:prstGeom prst="rect">
            <a:avLst/>
          </a:prstGeom>
          <a:noFill/>
          <a:ln>
            <a:solidFill>
              <a:schemeClr val="accent1"/>
            </a:solidFill>
          </a:ln>
        </p:spPr>
        <p:txBody>
          <a:bodyPr>
            <a:spAutoFit/>
          </a:bodyPr>
          <a:lstStyle/>
          <a:p>
            <a:pPr marL="137160" algn="ctr">
              <a:buClr>
                <a:schemeClr val="tx1">
                  <a:shade val="95000"/>
                </a:schemeClr>
              </a:buClr>
              <a:defRPr/>
            </a:pPr>
            <a:r>
              <a:rPr lang="it-IT" cap="small" dirty="0">
                <a:solidFill>
                  <a:srgbClr val="002060"/>
                </a:solidFill>
              </a:rPr>
              <a:t>          </a:t>
            </a:r>
            <a:r>
              <a:rPr lang="it-IT" cap="small" dirty="0">
                <a:solidFill>
                  <a:srgbClr val="002060"/>
                </a:solidFill>
                <a:latin typeface="Comic Sans MS" pitchFamily="66" charset="0"/>
              </a:rPr>
              <a:t>Importo della pensione maturata</a:t>
            </a:r>
            <a:r>
              <a:rPr lang="it-IT" cap="small" dirty="0">
                <a:solidFill>
                  <a:srgbClr val="0033CC"/>
                </a:solidFill>
                <a:latin typeface="Comic Sans MS" pitchFamily="66" charset="0"/>
              </a:rPr>
              <a:t>:</a:t>
            </a:r>
            <a:br>
              <a:rPr lang="it-IT" cap="small" dirty="0">
                <a:solidFill>
                  <a:srgbClr val="0033CC"/>
                </a:solidFill>
                <a:latin typeface="Comic Sans MS" pitchFamily="66" charset="0"/>
              </a:rPr>
            </a:br>
            <a:r>
              <a:rPr lang="it-IT" b="1" dirty="0">
                <a:solidFill>
                  <a:srgbClr val="FF0000"/>
                </a:solidFill>
                <a:latin typeface="Comic Sans MS" pitchFamily="66" charset="0"/>
              </a:rPr>
              <a:t>non inferiore ad 1,5 volte  l’Assegno Sociale</a:t>
            </a:r>
            <a:r>
              <a:rPr lang="it-IT" dirty="0">
                <a:solidFill>
                  <a:srgbClr val="0033CC"/>
                </a:solidFill>
                <a:latin typeface="Comic Sans MS" pitchFamily="66" charset="0"/>
              </a:rPr>
              <a:t/>
            </a:r>
            <a:br>
              <a:rPr lang="it-IT" dirty="0">
                <a:solidFill>
                  <a:srgbClr val="0033CC"/>
                </a:solidFill>
                <a:latin typeface="Comic Sans MS" pitchFamily="66" charset="0"/>
              </a:rPr>
            </a:br>
            <a:r>
              <a:rPr lang="it-IT" dirty="0">
                <a:solidFill>
                  <a:srgbClr val="002060"/>
                </a:solidFill>
                <a:latin typeface="Comic Sans MS" pitchFamily="66" charset="0"/>
              </a:rPr>
              <a:t>     (</a:t>
            </a:r>
            <a:r>
              <a:rPr lang="it-IT" sz="1600" dirty="0">
                <a:solidFill>
                  <a:srgbClr val="002060"/>
                </a:solidFill>
                <a:latin typeface="Comic Sans MS" pitchFamily="66" charset="0"/>
              </a:rPr>
              <a:t>Anno 2018 </a:t>
            </a:r>
            <a:r>
              <a:rPr lang="it-IT" sz="1600" dirty="0">
                <a:solidFill>
                  <a:srgbClr val="002060"/>
                </a:solidFill>
                <a:latin typeface="Comic Sans MS" pitchFamily="66" charset="0"/>
                <a:sym typeface="Wingdings" pitchFamily="2" charset="2"/>
              </a:rPr>
              <a:t> A.S. = </a:t>
            </a:r>
            <a:r>
              <a:rPr lang="it-IT" sz="1600" dirty="0">
                <a:solidFill>
                  <a:srgbClr val="002060"/>
                </a:solidFill>
                <a:latin typeface="Comic Sans MS" pitchFamily="66" charset="0"/>
              </a:rPr>
              <a:t>€ 453 + 50% = € 679,5)</a:t>
            </a:r>
          </a:p>
        </p:txBody>
      </p:sp>
      <p:sp>
        <p:nvSpPr>
          <p:cNvPr id="16" name="Freccia a destra 15"/>
          <p:cNvSpPr/>
          <p:nvPr/>
        </p:nvSpPr>
        <p:spPr>
          <a:xfrm>
            <a:off x="4297364" y="2132013"/>
            <a:ext cx="719137" cy="50489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
        <p:nvSpPr>
          <p:cNvPr id="17" name="Rettangolo 16"/>
          <p:cNvSpPr/>
          <p:nvPr/>
        </p:nvSpPr>
        <p:spPr>
          <a:xfrm>
            <a:off x="2055814" y="1881188"/>
            <a:ext cx="2016125" cy="1163816"/>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it-IT" sz="2000" b="1" dirty="0">
                <a:solidFill>
                  <a:srgbClr val="FF0000"/>
                </a:solidFill>
                <a:latin typeface="Comic Sans MS" pitchFamily="66" charset="0"/>
              </a:rPr>
              <a:t>ULTERIORE REQUISITO</a:t>
            </a:r>
          </a:p>
        </p:txBody>
      </p:sp>
      <p:sp>
        <p:nvSpPr>
          <p:cNvPr id="18" name="Rettangolo 17"/>
          <p:cNvSpPr/>
          <p:nvPr/>
        </p:nvSpPr>
        <p:spPr>
          <a:xfrm>
            <a:off x="5159376" y="3440113"/>
            <a:ext cx="1368425" cy="373062"/>
          </a:xfrm>
          <a:prstGeom prst="rect">
            <a:avLst/>
          </a:prstGeom>
          <a:ln/>
        </p:spPr>
        <p:style>
          <a:lnRef idx="2">
            <a:schemeClr val="accent2"/>
          </a:lnRef>
          <a:fillRef idx="1">
            <a:schemeClr val="lt1"/>
          </a:fillRef>
          <a:effectRef idx="0">
            <a:schemeClr val="accent2"/>
          </a:effectRef>
          <a:fontRef idx="minor">
            <a:schemeClr val="dk1"/>
          </a:fontRef>
        </p:style>
        <p:txBody>
          <a:bodyPr anchor="ctr"/>
          <a:lstStyle/>
          <a:p>
            <a:pPr algn="ctr">
              <a:defRPr/>
            </a:pPr>
            <a:r>
              <a:rPr lang="it-IT" b="1" dirty="0">
                <a:solidFill>
                  <a:srgbClr val="002060"/>
                </a:solidFill>
                <a:latin typeface="Comic Sans MS" pitchFamily="66" charset="0"/>
              </a:rPr>
              <a:t>OPPURE</a:t>
            </a:r>
          </a:p>
        </p:txBody>
      </p:sp>
      <p:graphicFrame>
        <p:nvGraphicFramePr>
          <p:cNvPr id="19" name="Tabella 18"/>
          <p:cNvGraphicFramePr>
            <a:graphicFrameLocks noGrp="1"/>
          </p:cNvGraphicFramePr>
          <p:nvPr>
            <p:extLst>
              <p:ext uri="{D42A27DB-BD31-4B8C-83A1-F6EECF244321}">
                <p14:modId xmlns:p14="http://schemas.microsoft.com/office/powerpoint/2010/main" xmlns="" val="2262642232"/>
              </p:ext>
            </p:extLst>
          </p:nvPr>
        </p:nvGraphicFramePr>
        <p:xfrm>
          <a:off x="2208214" y="4029076"/>
          <a:ext cx="7632699" cy="1560513"/>
        </p:xfrm>
        <a:graphic>
          <a:graphicData uri="http://schemas.openxmlformats.org/drawingml/2006/table">
            <a:tbl>
              <a:tblPr firstRow="1" bandRow="1">
                <a:tableStyleId>{5C22544A-7EE6-4342-B048-85BDC9FD1C3A}</a:tableStyleId>
              </a:tblPr>
              <a:tblGrid>
                <a:gridCol w="2544233">
                  <a:extLst>
                    <a:ext uri="{9D8B030D-6E8A-4147-A177-3AD203B41FA5}">
                      <a16:colId xmlns="" xmlns:a16="http://schemas.microsoft.com/office/drawing/2014/main" val="20000"/>
                    </a:ext>
                  </a:extLst>
                </a:gridCol>
                <a:gridCol w="2544233">
                  <a:extLst>
                    <a:ext uri="{9D8B030D-6E8A-4147-A177-3AD203B41FA5}">
                      <a16:colId xmlns="" xmlns:a16="http://schemas.microsoft.com/office/drawing/2014/main" val="20001"/>
                    </a:ext>
                  </a:extLst>
                </a:gridCol>
                <a:gridCol w="2544233">
                  <a:extLst>
                    <a:ext uri="{9D8B030D-6E8A-4147-A177-3AD203B41FA5}">
                      <a16:colId xmlns="" xmlns:a16="http://schemas.microsoft.com/office/drawing/2014/main" val="20002"/>
                    </a:ext>
                  </a:extLst>
                </a:gridCol>
              </a:tblGrid>
              <a:tr h="371067">
                <a:tc>
                  <a:txBody>
                    <a:bodyPr/>
                    <a:lstStyle/>
                    <a:p>
                      <a:r>
                        <a:rPr lang="it-IT" sz="1800" dirty="0">
                          <a:solidFill>
                            <a:srgbClr val="002060"/>
                          </a:solidFill>
                        </a:rPr>
                        <a:t>         ETA’</a:t>
                      </a:r>
                    </a:p>
                  </a:txBody>
                  <a:tcPr marL="91438" marR="91438" marT="45748" marB="45748"/>
                </a:tc>
                <a:tc>
                  <a:txBody>
                    <a:bodyPr/>
                    <a:lstStyle/>
                    <a:p>
                      <a:r>
                        <a:rPr lang="it-IT" sz="1800" dirty="0">
                          <a:solidFill>
                            <a:srgbClr val="002060"/>
                          </a:solidFill>
                        </a:rPr>
                        <a:t>Importo</a:t>
                      </a:r>
                      <a:r>
                        <a:rPr lang="it-IT" sz="1800" baseline="0" dirty="0">
                          <a:solidFill>
                            <a:srgbClr val="002060"/>
                          </a:solidFill>
                        </a:rPr>
                        <a:t> maturato</a:t>
                      </a:r>
                      <a:endParaRPr lang="it-IT" sz="1800" dirty="0">
                        <a:solidFill>
                          <a:srgbClr val="002060"/>
                        </a:solidFill>
                      </a:endParaRPr>
                    </a:p>
                  </a:txBody>
                  <a:tcPr marL="91438" marR="91438" marT="45748" marB="45748"/>
                </a:tc>
                <a:tc>
                  <a:txBody>
                    <a:bodyPr/>
                    <a:lstStyle/>
                    <a:p>
                      <a:r>
                        <a:rPr lang="it-IT" sz="1800" dirty="0">
                          <a:solidFill>
                            <a:srgbClr val="002060"/>
                          </a:solidFill>
                        </a:rPr>
                        <a:t>Contribuzione</a:t>
                      </a:r>
                    </a:p>
                  </a:txBody>
                  <a:tcPr marL="91438" marR="91438" marT="45748" marB="45748"/>
                </a:tc>
                <a:extLst>
                  <a:ext uri="{0D108BD9-81ED-4DB2-BD59-A6C34878D82A}">
                    <a16:rowId xmlns="" xmlns:a16="http://schemas.microsoft.com/office/drawing/2014/main" val="10000"/>
                  </a:ext>
                </a:extLst>
              </a:tr>
              <a:tr h="1189446">
                <a:tc>
                  <a:txBody>
                    <a:bodyPr/>
                    <a:lstStyle/>
                    <a:p>
                      <a:r>
                        <a:rPr lang="it-IT" sz="1800" b="1" dirty="0">
                          <a:solidFill>
                            <a:srgbClr val="002060"/>
                          </a:solidFill>
                        </a:rPr>
                        <a:t>70 anni</a:t>
                      </a:r>
                    </a:p>
                    <a:p>
                      <a:r>
                        <a:rPr lang="it-IT" sz="1800" baseline="0" dirty="0">
                          <a:solidFill>
                            <a:srgbClr val="002060"/>
                          </a:solidFill>
                        </a:rPr>
                        <a:t>(+ speranza di vita, 7 mesi nel 2018)</a:t>
                      </a:r>
                      <a:endParaRPr lang="it-IT" sz="1800" dirty="0">
                        <a:solidFill>
                          <a:srgbClr val="002060"/>
                        </a:solidFill>
                      </a:endParaRPr>
                    </a:p>
                  </a:txBody>
                  <a:tcPr marL="91438" marR="91438" marT="45748" marB="45748"/>
                </a:tc>
                <a:tc>
                  <a:txBody>
                    <a:bodyPr/>
                    <a:lstStyle/>
                    <a:p>
                      <a:r>
                        <a:rPr lang="it-IT" sz="1800" b="1" dirty="0">
                          <a:solidFill>
                            <a:srgbClr val="002060"/>
                          </a:solidFill>
                        </a:rPr>
                        <a:t>Qualsiasi</a:t>
                      </a:r>
                      <a:r>
                        <a:rPr lang="it-IT" sz="1800" b="1" baseline="0" dirty="0">
                          <a:solidFill>
                            <a:srgbClr val="002060"/>
                          </a:solidFill>
                        </a:rPr>
                        <a:t> importo</a:t>
                      </a:r>
                      <a:endParaRPr lang="it-IT" sz="1800" b="1" dirty="0">
                        <a:solidFill>
                          <a:srgbClr val="002060"/>
                        </a:solidFill>
                      </a:endParaRPr>
                    </a:p>
                    <a:p>
                      <a:endParaRPr lang="it-IT" sz="1800" dirty="0">
                        <a:solidFill>
                          <a:srgbClr val="002060"/>
                        </a:solidFill>
                      </a:endParaRPr>
                    </a:p>
                  </a:txBody>
                  <a:tcPr marL="91438" marR="91438" marT="45748" marB="45748"/>
                </a:tc>
                <a:tc>
                  <a:txBody>
                    <a:bodyPr/>
                    <a:lstStyle/>
                    <a:p>
                      <a:r>
                        <a:rPr lang="it-IT" sz="1800" b="1" dirty="0">
                          <a:solidFill>
                            <a:srgbClr val="002060"/>
                          </a:solidFill>
                        </a:rPr>
                        <a:t>5 anni</a:t>
                      </a:r>
                    </a:p>
                    <a:p>
                      <a:r>
                        <a:rPr lang="it-IT" sz="1800" dirty="0">
                          <a:solidFill>
                            <a:srgbClr val="002060"/>
                          </a:solidFill>
                        </a:rPr>
                        <a:t>Solo obbligatoria,</a:t>
                      </a:r>
                      <a:r>
                        <a:rPr lang="it-IT" sz="1800" baseline="0" dirty="0">
                          <a:solidFill>
                            <a:srgbClr val="002060"/>
                          </a:solidFill>
                        </a:rPr>
                        <a:t> volontaria, da riscatto</a:t>
                      </a:r>
                    </a:p>
                    <a:p>
                      <a:r>
                        <a:rPr lang="it-IT" sz="1800" baseline="0" dirty="0">
                          <a:solidFill>
                            <a:srgbClr val="002060"/>
                          </a:solidFill>
                        </a:rPr>
                        <a:t>NO FIGURATIVA</a:t>
                      </a:r>
                      <a:endParaRPr lang="it-IT" sz="1800" b="1" dirty="0">
                        <a:solidFill>
                          <a:srgbClr val="002060"/>
                        </a:solidFill>
                      </a:endParaRPr>
                    </a:p>
                  </a:txBody>
                  <a:tcPr marL="91438" marR="91438" marT="45748" marB="45748"/>
                </a:tc>
                <a:extLst>
                  <a:ext uri="{0D108BD9-81ED-4DB2-BD59-A6C34878D82A}">
                    <a16:rowId xmlns="" xmlns:a16="http://schemas.microsoft.com/office/drawing/2014/main" val="10001"/>
                  </a:ext>
                </a:extLst>
              </a:tr>
            </a:tbl>
          </a:graphicData>
        </a:graphic>
      </p:graphicFrame>
    </p:spTree>
    <p:extLst>
      <p:ext uri="{BB962C8B-B14F-4D97-AF65-F5344CB8AC3E}">
        <p14:creationId xmlns:p14="http://schemas.microsoft.com/office/powerpoint/2010/main" xmlns="" val="57970618"/>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7" grpId="0" animBg="1"/>
      <p:bldP spid="18"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Box 14"/>
          <p:cNvSpPr txBox="1">
            <a:spLocks noChangeArrowheads="1"/>
          </p:cNvSpPr>
          <p:nvPr/>
        </p:nvSpPr>
        <p:spPr bwMode="auto">
          <a:xfrm>
            <a:off x="2344739" y="246063"/>
            <a:ext cx="7712075" cy="831850"/>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a:spAutoFit/>
          </a:bodyPr>
          <a:lstStyle/>
          <a:p>
            <a:pPr algn="ctr">
              <a:defRPr/>
            </a:pPr>
            <a:r>
              <a:rPr lang="it-IT" sz="2800" b="1" dirty="0">
                <a:solidFill>
                  <a:srgbClr val="002060"/>
                </a:solidFill>
                <a:latin typeface="Comic Sans MS" pitchFamily="66" charset="0"/>
              </a:rPr>
              <a:t>PENSIONE DI VECCHIAIA </a:t>
            </a:r>
          </a:p>
          <a:p>
            <a:pPr algn="ctr">
              <a:defRPr/>
            </a:pPr>
            <a:r>
              <a:rPr lang="it-IT" sz="2000" b="1" dirty="0">
                <a:solidFill>
                  <a:srgbClr val="002060"/>
                </a:solidFill>
                <a:latin typeface="Comic Sans MS" pitchFamily="66" charset="0"/>
              </a:rPr>
              <a:t>Assicurati dall’1.1.1996 in poi  (sistema contributivo)</a:t>
            </a:r>
          </a:p>
        </p:txBody>
      </p:sp>
      <p:sp>
        <p:nvSpPr>
          <p:cNvPr id="14" name="Segnaposto contenuto 2"/>
          <p:cNvSpPr>
            <a:spLocks noGrp="1"/>
          </p:cNvSpPr>
          <p:nvPr>
            <p:ph idx="1"/>
          </p:nvPr>
        </p:nvSpPr>
        <p:spPr>
          <a:xfrm>
            <a:off x="1739900" y="1341438"/>
            <a:ext cx="8712200" cy="4895850"/>
          </a:xfrm>
        </p:spPr>
        <p:txBody>
          <a:bodyPr rtlCol="0">
            <a:noAutofit/>
          </a:bodyPr>
          <a:lstStyle/>
          <a:p>
            <a:pPr marL="137160" indent="0">
              <a:spcBef>
                <a:spcPts val="0"/>
              </a:spcBef>
              <a:buClr>
                <a:schemeClr val="tx1">
                  <a:shade val="95000"/>
                </a:schemeClr>
              </a:buClr>
              <a:buNone/>
              <a:defRPr/>
            </a:pPr>
            <a:r>
              <a:rPr lang="it-IT" sz="2400" b="1" dirty="0">
                <a:solidFill>
                  <a:srgbClr val="FF0000"/>
                </a:solidFill>
              </a:rPr>
              <a:t> </a:t>
            </a:r>
            <a:endParaRPr lang="it-IT" sz="2800" dirty="0"/>
          </a:p>
          <a:p>
            <a:pPr marL="137160" indent="0">
              <a:spcBef>
                <a:spcPts val="0"/>
              </a:spcBef>
              <a:buClr>
                <a:schemeClr val="tx1">
                  <a:shade val="95000"/>
                </a:schemeClr>
              </a:buClr>
              <a:buNone/>
              <a:defRPr/>
            </a:pPr>
            <a:r>
              <a:rPr lang="it-IT" sz="2800" dirty="0"/>
              <a:t>  </a:t>
            </a:r>
          </a:p>
          <a:p>
            <a:pPr marL="137160" indent="0">
              <a:spcBef>
                <a:spcPts val="0"/>
              </a:spcBef>
              <a:buClr>
                <a:schemeClr val="tx1">
                  <a:shade val="95000"/>
                </a:schemeClr>
              </a:buClr>
              <a:buNone/>
              <a:defRPr/>
            </a:pPr>
            <a:endParaRPr lang="it-IT" sz="2800" b="1" dirty="0">
              <a:latin typeface="Comic Sans MS" pitchFamily="66" charset="0"/>
            </a:endParaRPr>
          </a:p>
        </p:txBody>
      </p:sp>
      <p:sp>
        <p:nvSpPr>
          <p:cNvPr id="2" name="Rettangolo 1"/>
          <p:cNvSpPr/>
          <p:nvPr/>
        </p:nvSpPr>
        <p:spPr>
          <a:xfrm>
            <a:off x="1631504" y="701211"/>
            <a:ext cx="8712968" cy="5078313"/>
          </a:xfrm>
          <a:prstGeom prst="rect">
            <a:avLst/>
          </a:prstGeom>
        </p:spPr>
        <p:txBody>
          <a:bodyPr wrap="square">
            <a:spAutoFit/>
          </a:bodyPr>
          <a:lstStyle/>
          <a:p>
            <a:endParaRPr lang="it-IT" b="1" dirty="0">
              <a:solidFill>
                <a:srgbClr val="333333"/>
              </a:solidFill>
              <a:latin typeface="Arial" charset="0"/>
            </a:endParaRPr>
          </a:p>
          <a:p>
            <a:endParaRPr lang="it-IT" b="1" dirty="0">
              <a:solidFill>
                <a:srgbClr val="333333"/>
              </a:solidFill>
              <a:latin typeface="Arial" charset="0"/>
            </a:endParaRPr>
          </a:p>
          <a:p>
            <a:r>
              <a:rPr lang="it-IT" b="1" dirty="0">
                <a:solidFill>
                  <a:srgbClr val="333333"/>
                </a:solidFill>
                <a:latin typeface="Arial" charset="0"/>
              </a:rPr>
              <a:t>Soggetti con primo accredito contributivo a decorrere dal 1° gennaio 1996</a:t>
            </a:r>
            <a:endParaRPr lang="it-IT" dirty="0">
              <a:solidFill>
                <a:srgbClr val="333333"/>
              </a:solidFill>
              <a:latin typeface="Arial" charset="0"/>
            </a:endParaRPr>
          </a:p>
          <a:p>
            <a:r>
              <a:rPr lang="it-IT" dirty="0">
                <a:solidFill>
                  <a:srgbClr val="333333"/>
                </a:solidFill>
                <a:latin typeface="Arial" charset="0"/>
              </a:rPr>
              <a:t> </a:t>
            </a:r>
          </a:p>
          <a:p>
            <a:r>
              <a:rPr lang="it-IT" dirty="0">
                <a:solidFill>
                  <a:srgbClr val="333333"/>
                </a:solidFill>
                <a:latin typeface="Arial" charset="0"/>
              </a:rPr>
              <a:t>Dal 1° gennaio 2012, i soggetti per i quali il primo accredito contributivo decorre dal 1° gennaio 1996, possono conseguire il diritto alla pensione di vecchiaia:</a:t>
            </a:r>
          </a:p>
          <a:p>
            <a:r>
              <a:rPr lang="it-IT" dirty="0">
                <a:solidFill>
                  <a:srgbClr val="333333"/>
                </a:solidFill>
                <a:latin typeface="Arial" charset="0"/>
              </a:rPr>
              <a:t> </a:t>
            </a:r>
          </a:p>
          <a:p>
            <a:r>
              <a:rPr lang="it-IT" dirty="0">
                <a:solidFill>
                  <a:srgbClr val="333333"/>
                </a:solidFill>
                <a:latin typeface="Arial" charset="0"/>
              </a:rPr>
              <a:t>a) in presenza del requisito contributivo di 20 anni e del requisito anagrafico di cui al precedente punto 1),  se l’importo della pensione risulta non inferiore a 1,5 volte l’importo dell’assegno sociale (c.d. importo soglia) ;</a:t>
            </a:r>
          </a:p>
          <a:p>
            <a:r>
              <a:rPr lang="it-IT" dirty="0">
                <a:solidFill>
                  <a:srgbClr val="333333"/>
                </a:solidFill>
                <a:latin typeface="Arial" charset="0"/>
              </a:rPr>
              <a:t> </a:t>
            </a:r>
          </a:p>
          <a:p>
            <a:r>
              <a:rPr lang="it-IT" dirty="0">
                <a:solidFill>
                  <a:srgbClr val="333333"/>
                </a:solidFill>
                <a:latin typeface="Arial" charset="0"/>
              </a:rPr>
              <a:t>b) al compimento dei 70 anni di età e con 5 anni di contribuzione “effettiva” (obbligatoria, volontaria, da riscatto) - con esclusione della contribuzione accreditata figurativamente a qualsiasi titolo - a prescindere dall’importo della pensione. Per effetto dell’adeguamento alla speranza di vita il requisito anagrafico dal 1° gennaio 2013 al 31 dicembre 2015, è di 70 anni e 3 mesi e dal 1° gennaio 2016 al 31 dicembre 2018  è di 70 anni e 7 mesi. Dal 2019 lo stesso requisito potrà subire ulteriori incrementi per effetto dell’adeguamento alla speranza di vita.</a:t>
            </a:r>
          </a:p>
        </p:txBody>
      </p:sp>
    </p:spTree>
    <p:extLst>
      <p:ext uri="{BB962C8B-B14F-4D97-AF65-F5344CB8AC3E}">
        <p14:creationId xmlns:p14="http://schemas.microsoft.com/office/powerpoint/2010/main" xmlns="" val="1502084635"/>
      </p:ext>
    </p:extLst>
  </p:cSld>
  <p:clrMapOvr>
    <a:masterClrMapping/>
  </p:clrMapOvr>
  <p:transition spd="slow">
    <p:randomBar dir="vert"/>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Box 14"/>
          <p:cNvSpPr txBox="1">
            <a:spLocks noChangeArrowheads="1"/>
          </p:cNvSpPr>
          <p:nvPr/>
        </p:nvSpPr>
        <p:spPr bwMode="auto">
          <a:xfrm>
            <a:off x="3323879" y="160339"/>
            <a:ext cx="6732935" cy="461665"/>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wrap="square">
            <a:spAutoFit/>
          </a:bodyPr>
          <a:lstStyle/>
          <a:p>
            <a:pPr algn="ctr">
              <a:defRPr/>
            </a:pPr>
            <a:r>
              <a:rPr lang="it-IT" sz="2400" b="1" dirty="0">
                <a:solidFill>
                  <a:srgbClr val="002060"/>
                </a:solidFill>
                <a:latin typeface="Comic Sans MS" pitchFamily="66" charset="0"/>
              </a:rPr>
              <a:t>PENSIONE ANTICIPATA</a:t>
            </a:r>
          </a:p>
        </p:txBody>
      </p:sp>
      <p:pic>
        <p:nvPicPr>
          <p:cNvPr id="9" name="Picture 2" descr="http://www.blitzquotidiano.it/wp/wp/wp-content/uploads/2014/12/pensioni4-300x281.jpg"/>
          <p:cNvPicPr>
            <a:picLocks noChangeAspect="1" noChangeArrowheads="1"/>
          </p:cNvPicPr>
          <p:nvPr/>
        </p:nvPicPr>
        <p:blipFill>
          <a:blip r:embed="rId2" cstate="screen">
            <a:extLst>
              <a:ext uri="{28A0092B-C50C-407E-A947-70E740481C1C}">
                <a14:useLocalDpi xmlns:a14="http://schemas.microsoft.com/office/drawing/2010/main" xmlns=""/>
              </a:ext>
            </a:extLst>
          </a:blip>
          <a:srcRect/>
          <a:stretch>
            <a:fillRect/>
          </a:stretch>
        </p:blipFill>
        <p:spPr bwMode="auto">
          <a:xfrm>
            <a:off x="1524000" y="160339"/>
            <a:ext cx="1632992" cy="1529569"/>
          </a:xfrm>
          <a:prstGeom prst="rect">
            <a:avLst/>
          </a:prstGeom>
          <a:noFill/>
        </p:spPr>
      </p:pic>
      <p:graphicFrame>
        <p:nvGraphicFramePr>
          <p:cNvPr id="11" name="Tabella 10"/>
          <p:cNvGraphicFramePr>
            <a:graphicFrameLocks noGrp="1"/>
          </p:cNvGraphicFramePr>
          <p:nvPr>
            <p:extLst>
              <p:ext uri="{D42A27DB-BD31-4B8C-83A1-F6EECF244321}">
                <p14:modId xmlns:p14="http://schemas.microsoft.com/office/powerpoint/2010/main" xmlns="" val="3299843149"/>
              </p:ext>
            </p:extLst>
          </p:nvPr>
        </p:nvGraphicFramePr>
        <p:xfrm>
          <a:off x="1703513" y="1556792"/>
          <a:ext cx="8928993" cy="4612729"/>
        </p:xfrm>
        <a:graphic>
          <a:graphicData uri="http://schemas.openxmlformats.org/drawingml/2006/table">
            <a:tbl>
              <a:tblPr firstRow="1" bandRow="1">
                <a:tableStyleId>{5940675A-B579-460E-94D1-54222C63F5DA}</a:tableStyleId>
              </a:tblPr>
              <a:tblGrid>
                <a:gridCol w="718013">
                  <a:extLst>
                    <a:ext uri="{9D8B030D-6E8A-4147-A177-3AD203B41FA5}">
                      <a16:colId xmlns="" xmlns:a16="http://schemas.microsoft.com/office/drawing/2014/main" val="20000"/>
                    </a:ext>
                  </a:extLst>
                </a:gridCol>
                <a:gridCol w="1683335">
                  <a:extLst>
                    <a:ext uri="{9D8B030D-6E8A-4147-A177-3AD203B41FA5}">
                      <a16:colId xmlns="" xmlns:a16="http://schemas.microsoft.com/office/drawing/2014/main" val="20001"/>
                    </a:ext>
                  </a:extLst>
                </a:gridCol>
                <a:gridCol w="1719727">
                  <a:extLst>
                    <a:ext uri="{9D8B030D-6E8A-4147-A177-3AD203B41FA5}">
                      <a16:colId xmlns="" xmlns:a16="http://schemas.microsoft.com/office/drawing/2014/main" val="20002"/>
                    </a:ext>
                  </a:extLst>
                </a:gridCol>
                <a:gridCol w="1281000">
                  <a:extLst>
                    <a:ext uri="{9D8B030D-6E8A-4147-A177-3AD203B41FA5}">
                      <a16:colId xmlns="" xmlns:a16="http://schemas.microsoft.com/office/drawing/2014/main" val="20003"/>
                    </a:ext>
                  </a:extLst>
                </a:gridCol>
                <a:gridCol w="1695330">
                  <a:extLst>
                    <a:ext uri="{9D8B030D-6E8A-4147-A177-3AD203B41FA5}">
                      <a16:colId xmlns="" xmlns:a16="http://schemas.microsoft.com/office/drawing/2014/main" val="20004"/>
                    </a:ext>
                  </a:extLst>
                </a:gridCol>
                <a:gridCol w="1831588">
                  <a:extLst>
                    <a:ext uri="{9D8B030D-6E8A-4147-A177-3AD203B41FA5}">
                      <a16:colId xmlns="" xmlns:a16="http://schemas.microsoft.com/office/drawing/2014/main" val="20005"/>
                    </a:ext>
                  </a:extLst>
                </a:gridCol>
              </a:tblGrid>
              <a:tr h="1138009">
                <a:tc>
                  <a:txBody>
                    <a:bodyPr/>
                    <a:lstStyle/>
                    <a:p>
                      <a:pPr algn="ctr"/>
                      <a:endParaRPr lang="it-IT" dirty="0"/>
                    </a:p>
                    <a:p>
                      <a:pPr algn="ctr"/>
                      <a:r>
                        <a:rPr lang="it-IT" dirty="0"/>
                        <a:t>Anno</a:t>
                      </a:r>
                    </a:p>
                  </a:txBody>
                  <a:tcPr>
                    <a:solidFill>
                      <a:schemeClr val="bg1">
                        <a:lumMod val="95000"/>
                      </a:schemeClr>
                    </a:solidFill>
                  </a:tcPr>
                </a:tc>
                <a:tc>
                  <a:txBody>
                    <a:bodyPr/>
                    <a:lstStyle/>
                    <a:p>
                      <a:pPr algn="ctr"/>
                      <a:r>
                        <a:rPr lang="it-IT" dirty="0"/>
                        <a:t>Requisito contributivo </a:t>
                      </a:r>
                      <a:r>
                        <a:rPr lang="it-IT" b="1" dirty="0"/>
                        <a:t>UOMO</a:t>
                      </a:r>
                    </a:p>
                  </a:txBody>
                  <a:tcPr>
                    <a:solidFill>
                      <a:schemeClr val="tx2">
                        <a:lumMod val="20000"/>
                        <a:lumOff val="80000"/>
                      </a:schemeClr>
                    </a:solidFill>
                  </a:tcPr>
                </a:tc>
                <a:tc>
                  <a:txBody>
                    <a:bodyPr/>
                    <a:lstStyle/>
                    <a:p>
                      <a:pPr algn="ctr"/>
                      <a:r>
                        <a:rPr lang="it-IT" dirty="0"/>
                        <a:t>Requisito contributivo </a:t>
                      </a:r>
                      <a:r>
                        <a:rPr lang="it-IT" b="1" dirty="0"/>
                        <a:t>DONNA</a:t>
                      </a:r>
                    </a:p>
                  </a:txBody>
                  <a:tcPr>
                    <a:solidFill>
                      <a:srgbClr val="FFCCFF"/>
                    </a:solidFill>
                  </a:tcPr>
                </a:tc>
                <a:tc>
                  <a:txBody>
                    <a:bodyPr/>
                    <a:lstStyle/>
                    <a:p>
                      <a:pPr algn="ctr"/>
                      <a:r>
                        <a:rPr lang="it-IT" dirty="0"/>
                        <a:t>Incremento</a:t>
                      </a:r>
                      <a:r>
                        <a:rPr lang="it-IT" baseline="0" dirty="0"/>
                        <a:t> speranza</a:t>
                      </a:r>
                      <a:br>
                        <a:rPr lang="it-IT" baseline="0" dirty="0"/>
                      </a:br>
                      <a:r>
                        <a:rPr lang="it-IT" baseline="0" dirty="0"/>
                        <a:t>di vita</a:t>
                      </a:r>
                      <a:endParaRPr lang="it-IT" dirty="0"/>
                    </a:p>
                  </a:txBody>
                  <a:tcPr>
                    <a:solidFill>
                      <a:srgbClr val="FFFF00"/>
                    </a:solidFill>
                  </a:tcPr>
                </a:tc>
                <a:tc>
                  <a:txBody>
                    <a:bodyPr/>
                    <a:lstStyle/>
                    <a:p>
                      <a:pPr algn="ctr"/>
                      <a:r>
                        <a:rPr lang="it-IT" dirty="0"/>
                        <a:t>Requisito effettivo </a:t>
                      </a:r>
                    </a:p>
                    <a:p>
                      <a:pPr algn="ctr"/>
                      <a:r>
                        <a:rPr lang="it-IT" b="1" dirty="0"/>
                        <a:t>UOMO</a:t>
                      </a:r>
                    </a:p>
                  </a:txBody>
                  <a:tcPr>
                    <a:solidFill>
                      <a:schemeClr val="tx2">
                        <a:lumMod val="20000"/>
                        <a:lumOff val="80000"/>
                      </a:schemeClr>
                    </a:solidFill>
                  </a:tcPr>
                </a:tc>
                <a:tc>
                  <a:txBody>
                    <a:bodyPr/>
                    <a:lstStyle/>
                    <a:p>
                      <a:pPr algn="ctr"/>
                      <a:r>
                        <a:rPr lang="it-IT" dirty="0"/>
                        <a:t>Requisito</a:t>
                      </a:r>
                      <a:r>
                        <a:rPr lang="it-IT" baseline="0" dirty="0"/>
                        <a:t> effettivo </a:t>
                      </a:r>
                    </a:p>
                    <a:p>
                      <a:pPr algn="ctr"/>
                      <a:r>
                        <a:rPr lang="it-IT" b="1" baseline="0" dirty="0"/>
                        <a:t>DONNA</a:t>
                      </a:r>
                      <a:endParaRPr lang="it-IT" b="1" dirty="0"/>
                    </a:p>
                  </a:txBody>
                  <a:tcPr>
                    <a:solidFill>
                      <a:srgbClr val="FFCCFF"/>
                    </a:solidFill>
                  </a:tcPr>
                </a:tc>
                <a:extLst>
                  <a:ext uri="{0D108BD9-81ED-4DB2-BD59-A6C34878D82A}">
                    <a16:rowId xmlns="" xmlns:a16="http://schemas.microsoft.com/office/drawing/2014/main" val="10000"/>
                  </a:ext>
                </a:extLst>
              </a:tr>
              <a:tr h="554415">
                <a:tc>
                  <a:txBody>
                    <a:bodyPr/>
                    <a:lstStyle/>
                    <a:p>
                      <a:r>
                        <a:rPr lang="it-IT" dirty="0"/>
                        <a:t>2014</a:t>
                      </a:r>
                    </a:p>
                  </a:txBody>
                  <a:tcPr>
                    <a:solidFill>
                      <a:schemeClr val="bg1">
                        <a:lumMod val="95000"/>
                      </a:schemeClr>
                    </a:solidFill>
                  </a:tcPr>
                </a:tc>
                <a:tc>
                  <a:txBody>
                    <a:bodyPr/>
                    <a:lstStyle/>
                    <a:p>
                      <a:r>
                        <a:rPr lang="it-IT" sz="1600" b="1" dirty="0"/>
                        <a:t>42 anni</a:t>
                      </a:r>
                      <a:r>
                        <a:rPr lang="it-IT" sz="1600" b="1" baseline="0" dirty="0"/>
                        <a:t> e 3 mesi</a:t>
                      </a:r>
                      <a:endParaRPr lang="it-IT" sz="1600" b="1" dirty="0"/>
                    </a:p>
                  </a:txBody>
                  <a:tcPr>
                    <a:solidFill>
                      <a:schemeClr val="tx2">
                        <a:lumMod val="20000"/>
                        <a:lumOff val="80000"/>
                      </a:schemeClr>
                    </a:solidFill>
                  </a:tcPr>
                </a:tc>
                <a:tc>
                  <a:txBody>
                    <a:bodyPr/>
                    <a:lstStyle/>
                    <a:p>
                      <a:r>
                        <a:rPr lang="it-IT" sz="1600" b="1" dirty="0"/>
                        <a:t>41 anni</a:t>
                      </a:r>
                      <a:r>
                        <a:rPr lang="it-IT" sz="1600" b="1" baseline="0" dirty="0"/>
                        <a:t> e 3 mesi</a:t>
                      </a:r>
                      <a:endParaRPr lang="it-IT" sz="1600" b="1" dirty="0"/>
                    </a:p>
                  </a:txBody>
                  <a:tcPr>
                    <a:solidFill>
                      <a:srgbClr val="FFCCFF"/>
                    </a:solidFill>
                  </a:tcPr>
                </a:tc>
                <a:tc>
                  <a:txBody>
                    <a:bodyPr/>
                    <a:lstStyle/>
                    <a:p>
                      <a:endParaRPr lang="it-IT" dirty="0"/>
                    </a:p>
                  </a:txBody>
                  <a:tcPr>
                    <a:solidFill>
                      <a:srgbClr val="FFFF00"/>
                    </a:solidFill>
                  </a:tcPr>
                </a:tc>
                <a:tc>
                  <a:txBody>
                    <a:bodyPr/>
                    <a:lstStyle/>
                    <a:p>
                      <a:r>
                        <a:rPr lang="it-IT" sz="1600" b="1" dirty="0"/>
                        <a:t>42 anni</a:t>
                      </a:r>
                      <a:r>
                        <a:rPr lang="it-IT" sz="1600" b="1" baseline="0" dirty="0"/>
                        <a:t> e 6 mesi</a:t>
                      </a:r>
                      <a:endParaRPr lang="it-IT" sz="1600" b="1" dirty="0"/>
                    </a:p>
                  </a:txBody>
                  <a:tcPr>
                    <a:solidFill>
                      <a:schemeClr val="tx2">
                        <a:lumMod val="20000"/>
                        <a:lumOff val="80000"/>
                      </a:schemeClr>
                    </a:solidFill>
                  </a:tcPr>
                </a:tc>
                <a:tc>
                  <a:txBody>
                    <a:bodyPr/>
                    <a:lstStyle/>
                    <a:p>
                      <a:r>
                        <a:rPr lang="it-IT" sz="1600" b="1" dirty="0"/>
                        <a:t>41 anni</a:t>
                      </a:r>
                      <a:r>
                        <a:rPr lang="it-IT" sz="1600" b="1" baseline="0" dirty="0"/>
                        <a:t> e 6 mesi</a:t>
                      </a:r>
                      <a:endParaRPr lang="it-IT" sz="1600" b="1" dirty="0"/>
                    </a:p>
                  </a:txBody>
                  <a:tcPr>
                    <a:solidFill>
                      <a:srgbClr val="FFCCFF"/>
                    </a:solidFill>
                  </a:tcPr>
                </a:tc>
                <a:extLst>
                  <a:ext uri="{0D108BD9-81ED-4DB2-BD59-A6C34878D82A}">
                    <a16:rowId xmlns="" xmlns:a16="http://schemas.microsoft.com/office/drawing/2014/main" val="10003"/>
                  </a:ext>
                </a:extLst>
              </a:tr>
              <a:tr h="554415">
                <a:tc>
                  <a:txBody>
                    <a:bodyPr/>
                    <a:lstStyle/>
                    <a:p>
                      <a:r>
                        <a:rPr lang="it-IT" dirty="0"/>
                        <a:t>2015</a:t>
                      </a:r>
                    </a:p>
                  </a:txBody>
                  <a:tcPr>
                    <a:solidFill>
                      <a:schemeClr val="bg1">
                        <a:lumMod val="95000"/>
                      </a:schemeClr>
                    </a:solidFill>
                  </a:tcPr>
                </a:tc>
                <a:tc>
                  <a:txBody>
                    <a:bodyPr/>
                    <a:lstStyle/>
                    <a:p>
                      <a:r>
                        <a:rPr lang="it-IT" sz="1600" b="1" dirty="0"/>
                        <a:t>42 anni</a:t>
                      </a:r>
                      <a:r>
                        <a:rPr lang="it-IT" sz="1600" b="1" baseline="0" dirty="0"/>
                        <a:t> e 3 mesi</a:t>
                      </a:r>
                      <a:endParaRPr lang="it-IT" sz="1600" b="1" dirty="0"/>
                    </a:p>
                  </a:txBody>
                  <a:tcPr>
                    <a:solidFill>
                      <a:schemeClr val="tx2">
                        <a:lumMod val="20000"/>
                        <a:lumOff val="80000"/>
                      </a:schemeClr>
                    </a:solidFill>
                  </a:tcPr>
                </a:tc>
                <a:tc>
                  <a:txBody>
                    <a:bodyPr/>
                    <a:lstStyle/>
                    <a:p>
                      <a:r>
                        <a:rPr lang="it-IT" sz="1600" b="1" dirty="0"/>
                        <a:t>41 anni</a:t>
                      </a:r>
                      <a:r>
                        <a:rPr lang="it-IT" sz="1600" b="1" baseline="0" dirty="0"/>
                        <a:t> e 3 mesi</a:t>
                      </a:r>
                      <a:endParaRPr lang="it-IT" sz="1600" b="1" dirty="0"/>
                    </a:p>
                  </a:txBody>
                  <a:tcPr>
                    <a:solidFill>
                      <a:srgbClr val="FFCCFF"/>
                    </a:solidFill>
                  </a:tcPr>
                </a:tc>
                <a:tc>
                  <a:txBody>
                    <a:bodyPr/>
                    <a:lstStyle/>
                    <a:p>
                      <a:endParaRPr lang="it-IT" dirty="0"/>
                    </a:p>
                  </a:txBody>
                  <a:tcPr>
                    <a:solidFill>
                      <a:srgbClr val="FFFF00"/>
                    </a:solidFill>
                  </a:tcPr>
                </a:tc>
                <a:tc>
                  <a:txBody>
                    <a:bodyPr/>
                    <a:lstStyle/>
                    <a:p>
                      <a:r>
                        <a:rPr lang="it-IT" sz="1600" b="1" dirty="0"/>
                        <a:t>42 anni</a:t>
                      </a:r>
                      <a:r>
                        <a:rPr lang="it-IT" sz="1600" b="1" baseline="0" dirty="0"/>
                        <a:t> e 6 mesi</a:t>
                      </a:r>
                      <a:endParaRPr lang="it-IT" sz="1600" b="1" dirty="0"/>
                    </a:p>
                  </a:txBody>
                  <a:tcPr>
                    <a:solidFill>
                      <a:schemeClr val="tx2">
                        <a:lumMod val="20000"/>
                        <a:lumOff val="80000"/>
                      </a:schemeClr>
                    </a:solidFill>
                  </a:tcPr>
                </a:tc>
                <a:tc>
                  <a:txBody>
                    <a:bodyPr/>
                    <a:lstStyle/>
                    <a:p>
                      <a:r>
                        <a:rPr lang="it-IT" sz="1600" b="1" dirty="0"/>
                        <a:t>41 anni</a:t>
                      </a:r>
                      <a:r>
                        <a:rPr lang="it-IT" sz="1600" b="1" baseline="0" dirty="0"/>
                        <a:t> e 6 mesi</a:t>
                      </a:r>
                      <a:endParaRPr lang="it-IT" sz="1600" b="1" dirty="0"/>
                    </a:p>
                  </a:txBody>
                  <a:tcPr>
                    <a:solidFill>
                      <a:srgbClr val="FFCCFF"/>
                    </a:solidFill>
                  </a:tcPr>
                </a:tc>
                <a:extLst>
                  <a:ext uri="{0D108BD9-81ED-4DB2-BD59-A6C34878D82A}">
                    <a16:rowId xmlns="" xmlns:a16="http://schemas.microsoft.com/office/drawing/2014/main" val="10004"/>
                  </a:ext>
                </a:extLst>
              </a:tr>
              <a:tr h="554415">
                <a:tc>
                  <a:txBody>
                    <a:bodyPr/>
                    <a:lstStyle/>
                    <a:p>
                      <a:r>
                        <a:rPr lang="it-IT" dirty="0"/>
                        <a:t>2016</a:t>
                      </a:r>
                    </a:p>
                  </a:txBody>
                  <a:tcPr>
                    <a:solidFill>
                      <a:schemeClr val="bg1">
                        <a:lumMod val="95000"/>
                      </a:schemeClr>
                    </a:solidFill>
                  </a:tcPr>
                </a:tc>
                <a:tc>
                  <a:txBody>
                    <a:bodyPr/>
                    <a:lstStyle/>
                    <a:p>
                      <a:r>
                        <a:rPr lang="it-IT" sz="1600" b="1" dirty="0"/>
                        <a:t>42 anni</a:t>
                      </a:r>
                      <a:r>
                        <a:rPr lang="it-IT" sz="1600" b="1" baseline="0" dirty="0"/>
                        <a:t> e 3 mesi</a:t>
                      </a:r>
                      <a:endParaRPr lang="it-IT" sz="1600" b="1" dirty="0"/>
                    </a:p>
                  </a:txBody>
                  <a:tcPr>
                    <a:solidFill>
                      <a:schemeClr val="tx2">
                        <a:lumMod val="20000"/>
                        <a:lumOff val="80000"/>
                      </a:schemeClr>
                    </a:solidFill>
                  </a:tcPr>
                </a:tc>
                <a:tc>
                  <a:txBody>
                    <a:bodyPr/>
                    <a:lstStyle/>
                    <a:p>
                      <a:r>
                        <a:rPr lang="it-IT" sz="1600" b="1" dirty="0"/>
                        <a:t>41 anni</a:t>
                      </a:r>
                      <a:r>
                        <a:rPr lang="it-IT" sz="1600" b="1" baseline="0" dirty="0"/>
                        <a:t> e 3 mesi</a:t>
                      </a:r>
                      <a:endParaRPr lang="it-IT" sz="1600" b="1" dirty="0"/>
                    </a:p>
                  </a:txBody>
                  <a:tcPr>
                    <a:solidFill>
                      <a:srgbClr val="FFCCFF"/>
                    </a:solidFill>
                  </a:tcPr>
                </a:tc>
                <a:tc>
                  <a:txBody>
                    <a:bodyPr/>
                    <a:lstStyle/>
                    <a:p>
                      <a:r>
                        <a:rPr lang="it-IT" dirty="0"/>
                        <a:t>+4 mesi</a:t>
                      </a:r>
                    </a:p>
                  </a:txBody>
                  <a:tcPr>
                    <a:solidFill>
                      <a:srgbClr val="FFFF00"/>
                    </a:solidFill>
                  </a:tcPr>
                </a:tc>
                <a:tc>
                  <a:txBody>
                    <a:bodyPr/>
                    <a:lstStyle/>
                    <a:p>
                      <a:r>
                        <a:rPr lang="it-IT" sz="1600" b="1" dirty="0"/>
                        <a:t>42 anni e 10 mesi</a:t>
                      </a:r>
                    </a:p>
                  </a:txBody>
                  <a:tcPr>
                    <a:solidFill>
                      <a:schemeClr val="tx2">
                        <a:lumMod val="20000"/>
                        <a:lumOff val="80000"/>
                      </a:schemeClr>
                    </a:solidFill>
                  </a:tcPr>
                </a:tc>
                <a:tc>
                  <a:txBody>
                    <a:bodyPr/>
                    <a:lstStyle/>
                    <a:p>
                      <a:r>
                        <a:rPr lang="it-IT" sz="1600" b="1" dirty="0"/>
                        <a:t>41 anni e 10 mesi</a:t>
                      </a:r>
                    </a:p>
                  </a:txBody>
                  <a:tcPr>
                    <a:solidFill>
                      <a:srgbClr val="FFCCFF"/>
                    </a:solidFill>
                  </a:tcPr>
                </a:tc>
                <a:extLst>
                  <a:ext uri="{0D108BD9-81ED-4DB2-BD59-A6C34878D82A}">
                    <a16:rowId xmlns="" xmlns:a16="http://schemas.microsoft.com/office/drawing/2014/main" val="10005"/>
                  </a:ext>
                </a:extLst>
              </a:tr>
              <a:tr h="554415">
                <a:tc>
                  <a:txBody>
                    <a:bodyPr/>
                    <a:lstStyle/>
                    <a:p>
                      <a:r>
                        <a:rPr lang="it-IT" dirty="0"/>
                        <a:t>2017</a:t>
                      </a:r>
                    </a:p>
                  </a:txBody>
                  <a:tcPr>
                    <a:solidFill>
                      <a:schemeClr val="bg1">
                        <a:lumMod val="95000"/>
                      </a:schemeClr>
                    </a:solidFill>
                  </a:tcPr>
                </a:tc>
                <a:tc>
                  <a:txBody>
                    <a:bodyPr/>
                    <a:lstStyle/>
                    <a:p>
                      <a:r>
                        <a:rPr lang="it-IT" sz="1600" b="1" dirty="0"/>
                        <a:t>42 anni</a:t>
                      </a:r>
                      <a:r>
                        <a:rPr lang="it-IT" sz="1600" b="1" baseline="0" dirty="0"/>
                        <a:t> e 3 mesi</a:t>
                      </a:r>
                      <a:endParaRPr lang="it-IT" sz="1600" b="1" dirty="0"/>
                    </a:p>
                  </a:txBody>
                  <a:tcPr>
                    <a:solidFill>
                      <a:schemeClr val="tx2">
                        <a:lumMod val="20000"/>
                        <a:lumOff val="80000"/>
                      </a:schemeClr>
                    </a:solidFill>
                  </a:tcPr>
                </a:tc>
                <a:tc>
                  <a:txBody>
                    <a:bodyPr/>
                    <a:lstStyle/>
                    <a:p>
                      <a:r>
                        <a:rPr lang="it-IT" sz="1600" b="1" dirty="0"/>
                        <a:t>41 anni</a:t>
                      </a:r>
                      <a:r>
                        <a:rPr lang="it-IT" sz="1600" b="1" baseline="0" dirty="0"/>
                        <a:t> e 3 mesi</a:t>
                      </a:r>
                      <a:endParaRPr lang="it-IT" sz="1600" b="1" dirty="0"/>
                    </a:p>
                  </a:txBody>
                  <a:tcPr>
                    <a:solidFill>
                      <a:srgbClr val="FFCCFF"/>
                    </a:solidFill>
                  </a:tcPr>
                </a:tc>
                <a:tc>
                  <a:txBody>
                    <a:bodyPr/>
                    <a:lstStyle/>
                    <a:p>
                      <a:endParaRPr lang="it-IT" dirty="0"/>
                    </a:p>
                  </a:txBody>
                  <a:tcPr>
                    <a:solidFill>
                      <a:srgbClr val="FFFF00"/>
                    </a:solidFill>
                  </a:tcPr>
                </a:tc>
                <a:tc>
                  <a:txBody>
                    <a:bodyPr/>
                    <a:lstStyle/>
                    <a:p>
                      <a:r>
                        <a:rPr lang="it-IT" sz="1600" b="1" dirty="0"/>
                        <a:t>42 anni e 10 mesi</a:t>
                      </a:r>
                    </a:p>
                  </a:txBody>
                  <a:tcPr>
                    <a:solidFill>
                      <a:schemeClr val="tx2">
                        <a:lumMod val="20000"/>
                        <a:lumOff val="80000"/>
                      </a:schemeClr>
                    </a:solidFill>
                  </a:tcPr>
                </a:tc>
                <a:tc>
                  <a:txBody>
                    <a:bodyPr/>
                    <a:lstStyle/>
                    <a:p>
                      <a:r>
                        <a:rPr lang="it-IT" sz="1600" b="1" dirty="0"/>
                        <a:t>41 anni e 10 mesi</a:t>
                      </a:r>
                    </a:p>
                  </a:txBody>
                  <a:tcPr>
                    <a:solidFill>
                      <a:srgbClr val="FFCCFF"/>
                    </a:solidFill>
                  </a:tcPr>
                </a:tc>
                <a:extLst>
                  <a:ext uri="{0D108BD9-81ED-4DB2-BD59-A6C34878D82A}">
                    <a16:rowId xmlns="" xmlns:a16="http://schemas.microsoft.com/office/drawing/2014/main" val="10006"/>
                  </a:ext>
                </a:extLst>
              </a:tr>
              <a:tr h="554415">
                <a:tc>
                  <a:txBody>
                    <a:bodyPr/>
                    <a:lstStyle/>
                    <a:p>
                      <a:r>
                        <a:rPr lang="it-IT" dirty="0"/>
                        <a:t>2018</a:t>
                      </a:r>
                    </a:p>
                  </a:txBody>
                  <a:tcPr>
                    <a:solidFill>
                      <a:schemeClr val="bg1">
                        <a:lumMod val="95000"/>
                      </a:schemeClr>
                    </a:solidFill>
                  </a:tcPr>
                </a:tc>
                <a:tc>
                  <a:txBody>
                    <a:bodyPr/>
                    <a:lstStyle/>
                    <a:p>
                      <a:r>
                        <a:rPr lang="it-IT" sz="1600" b="1" dirty="0"/>
                        <a:t>42 anni</a:t>
                      </a:r>
                      <a:r>
                        <a:rPr lang="it-IT" sz="1600" b="1" baseline="0" dirty="0"/>
                        <a:t> e 3 mesi</a:t>
                      </a:r>
                      <a:endParaRPr lang="it-IT" sz="1600" b="1" dirty="0"/>
                    </a:p>
                  </a:txBody>
                  <a:tcPr>
                    <a:solidFill>
                      <a:schemeClr val="tx2">
                        <a:lumMod val="20000"/>
                        <a:lumOff val="80000"/>
                      </a:schemeClr>
                    </a:solidFill>
                  </a:tcPr>
                </a:tc>
                <a:tc>
                  <a:txBody>
                    <a:bodyPr/>
                    <a:lstStyle/>
                    <a:p>
                      <a:r>
                        <a:rPr lang="it-IT" sz="1600" b="1" dirty="0"/>
                        <a:t>41 anni</a:t>
                      </a:r>
                      <a:r>
                        <a:rPr lang="it-IT" sz="1600" b="1" baseline="0" dirty="0"/>
                        <a:t> e 3 mesi</a:t>
                      </a:r>
                      <a:endParaRPr lang="it-IT" sz="1600" b="1" dirty="0"/>
                    </a:p>
                  </a:txBody>
                  <a:tcPr>
                    <a:solidFill>
                      <a:srgbClr val="FFCCFF"/>
                    </a:solidFill>
                  </a:tcPr>
                </a:tc>
                <a:tc>
                  <a:txBody>
                    <a:bodyPr/>
                    <a:lstStyle/>
                    <a:p>
                      <a:endParaRPr lang="it-IT" dirty="0"/>
                    </a:p>
                  </a:txBody>
                  <a:tcPr>
                    <a:solidFill>
                      <a:srgbClr val="FFFF00"/>
                    </a:solidFill>
                  </a:tcPr>
                </a:tc>
                <a:tc>
                  <a:txBody>
                    <a:bodyPr/>
                    <a:lstStyle/>
                    <a:p>
                      <a:r>
                        <a:rPr lang="it-IT" sz="1600" b="1" dirty="0"/>
                        <a:t>42 anni e 10 mesi</a:t>
                      </a:r>
                    </a:p>
                  </a:txBody>
                  <a:tcPr>
                    <a:solidFill>
                      <a:schemeClr val="tx2">
                        <a:lumMod val="20000"/>
                        <a:lumOff val="80000"/>
                      </a:schemeClr>
                    </a:solidFill>
                  </a:tcPr>
                </a:tc>
                <a:tc>
                  <a:txBody>
                    <a:bodyPr/>
                    <a:lstStyle/>
                    <a:p>
                      <a:r>
                        <a:rPr lang="it-IT" sz="1600" b="1" dirty="0"/>
                        <a:t>41 anni e 10 mesi</a:t>
                      </a:r>
                    </a:p>
                  </a:txBody>
                  <a:tcPr>
                    <a:solidFill>
                      <a:srgbClr val="FFCCFF"/>
                    </a:solidFill>
                  </a:tcPr>
                </a:tc>
                <a:extLst>
                  <a:ext uri="{0D108BD9-81ED-4DB2-BD59-A6C34878D82A}">
                    <a16:rowId xmlns="" xmlns:a16="http://schemas.microsoft.com/office/drawing/2014/main" val="3675767470"/>
                  </a:ext>
                </a:extLst>
              </a:tr>
              <a:tr h="554415">
                <a:tc>
                  <a:txBody>
                    <a:bodyPr/>
                    <a:lstStyle/>
                    <a:p>
                      <a:r>
                        <a:rPr lang="it-IT" dirty="0"/>
                        <a:t>2019</a:t>
                      </a:r>
                    </a:p>
                  </a:txBody>
                  <a:tcPr>
                    <a:solidFill>
                      <a:schemeClr val="bg1">
                        <a:lumMod val="95000"/>
                      </a:schemeClr>
                    </a:solidFill>
                  </a:tcPr>
                </a:tc>
                <a:tc>
                  <a:txBody>
                    <a:bodyPr/>
                    <a:lstStyle/>
                    <a:p>
                      <a:r>
                        <a:rPr lang="it-IT" sz="1600" b="1" dirty="0"/>
                        <a:t>42 anni</a:t>
                      </a:r>
                      <a:r>
                        <a:rPr lang="it-IT" sz="1600" b="1" baseline="0" dirty="0"/>
                        <a:t> e 3 mesi</a:t>
                      </a:r>
                      <a:endParaRPr lang="it-IT" sz="1600" b="1" dirty="0"/>
                    </a:p>
                  </a:txBody>
                  <a:tcPr>
                    <a:solidFill>
                      <a:schemeClr val="tx2">
                        <a:lumMod val="20000"/>
                        <a:lumOff val="80000"/>
                      </a:schemeClr>
                    </a:solidFill>
                  </a:tcPr>
                </a:tc>
                <a:tc>
                  <a:txBody>
                    <a:bodyPr/>
                    <a:lstStyle/>
                    <a:p>
                      <a:r>
                        <a:rPr lang="it-IT" sz="1600" b="1" dirty="0"/>
                        <a:t>41 anni</a:t>
                      </a:r>
                      <a:r>
                        <a:rPr lang="it-IT" sz="1600" b="1" baseline="0" dirty="0"/>
                        <a:t> e 3 mesi</a:t>
                      </a:r>
                      <a:endParaRPr lang="it-IT" sz="1600" b="1" dirty="0"/>
                    </a:p>
                  </a:txBody>
                  <a:tcPr>
                    <a:solidFill>
                      <a:srgbClr val="FFCCFF"/>
                    </a:solidFill>
                  </a:tcPr>
                </a:tc>
                <a:tc>
                  <a:txBody>
                    <a:bodyPr/>
                    <a:lstStyle/>
                    <a:p>
                      <a:r>
                        <a:rPr lang="it-IT" dirty="0"/>
                        <a:t>+ 5 mesi</a:t>
                      </a:r>
                    </a:p>
                  </a:txBody>
                  <a:tcPr>
                    <a:solidFill>
                      <a:srgbClr val="FFFF00"/>
                    </a:solidFill>
                  </a:tcPr>
                </a:tc>
                <a:tc>
                  <a:txBody>
                    <a:bodyPr/>
                    <a:lstStyle/>
                    <a:p>
                      <a:r>
                        <a:rPr lang="it-IT" sz="1600" b="1" dirty="0"/>
                        <a:t>43 anni 3 mesi</a:t>
                      </a:r>
                    </a:p>
                  </a:txBody>
                  <a:tcPr>
                    <a:solidFill>
                      <a:schemeClr val="tx2">
                        <a:lumMod val="20000"/>
                        <a:lumOff val="80000"/>
                      </a:schemeClr>
                    </a:solidFill>
                  </a:tcPr>
                </a:tc>
                <a:tc>
                  <a:txBody>
                    <a:bodyPr/>
                    <a:lstStyle/>
                    <a:p>
                      <a:r>
                        <a:rPr lang="it-IT" sz="1600" b="1" dirty="0"/>
                        <a:t>42 anni 3 mesi</a:t>
                      </a:r>
                    </a:p>
                  </a:txBody>
                  <a:tcPr>
                    <a:solidFill>
                      <a:srgbClr val="FFCCFF"/>
                    </a:solidFill>
                  </a:tcPr>
                </a:tc>
                <a:extLst>
                  <a:ext uri="{0D108BD9-81ED-4DB2-BD59-A6C34878D82A}">
                    <a16:rowId xmlns="" xmlns:a16="http://schemas.microsoft.com/office/drawing/2014/main" val="2728460246"/>
                  </a:ext>
                </a:extLst>
              </a:tr>
            </a:tbl>
          </a:graphicData>
        </a:graphic>
      </p:graphicFrame>
    </p:spTree>
    <p:extLst>
      <p:ext uri="{BB962C8B-B14F-4D97-AF65-F5344CB8AC3E}">
        <p14:creationId xmlns:p14="http://schemas.microsoft.com/office/powerpoint/2010/main" xmlns="" val="1866189960"/>
      </p:ext>
    </p:extLst>
  </p:cSld>
  <p:clrMapOvr>
    <a:masterClrMapping/>
  </p:clrMapOvr>
  <p:transition spd="slow">
    <p:randomBar dir="vert"/>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Box 14"/>
          <p:cNvSpPr txBox="1">
            <a:spLocks noChangeArrowheads="1"/>
          </p:cNvSpPr>
          <p:nvPr/>
        </p:nvSpPr>
        <p:spPr bwMode="auto">
          <a:xfrm>
            <a:off x="3323879" y="160339"/>
            <a:ext cx="6732935" cy="461665"/>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wrap="square">
            <a:spAutoFit/>
          </a:bodyPr>
          <a:lstStyle/>
          <a:p>
            <a:pPr algn="ctr">
              <a:defRPr/>
            </a:pPr>
            <a:r>
              <a:rPr lang="it-IT" sz="2400" b="1" dirty="0">
                <a:solidFill>
                  <a:srgbClr val="002060"/>
                </a:solidFill>
                <a:latin typeface="Comic Sans MS" pitchFamily="66" charset="0"/>
              </a:rPr>
              <a:t>PENSIONE ANTICIPATA</a:t>
            </a:r>
          </a:p>
        </p:txBody>
      </p:sp>
      <p:pic>
        <p:nvPicPr>
          <p:cNvPr id="9" name="Picture 2" descr="http://www.blitzquotidiano.it/wp/wp/wp-content/uploads/2014/12/pensioni4-300x281.jpg"/>
          <p:cNvPicPr>
            <a:picLocks noChangeAspect="1" noChangeArrowheads="1"/>
          </p:cNvPicPr>
          <p:nvPr/>
        </p:nvPicPr>
        <p:blipFill>
          <a:blip r:embed="rId2" cstate="screen">
            <a:extLst>
              <a:ext uri="{28A0092B-C50C-407E-A947-70E740481C1C}">
                <a14:useLocalDpi xmlns:a14="http://schemas.microsoft.com/office/drawing/2010/main" xmlns=""/>
              </a:ext>
            </a:extLst>
          </a:blip>
          <a:srcRect/>
          <a:stretch>
            <a:fillRect/>
          </a:stretch>
        </p:blipFill>
        <p:spPr bwMode="auto">
          <a:xfrm>
            <a:off x="1524000" y="160339"/>
            <a:ext cx="1632992" cy="1529569"/>
          </a:xfrm>
          <a:prstGeom prst="rect">
            <a:avLst/>
          </a:prstGeom>
          <a:noFill/>
        </p:spPr>
      </p:pic>
      <p:sp>
        <p:nvSpPr>
          <p:cNvPr id="2" name="Rettangolo 1"/>
          <p:cNvSpPr/>
          <p:nvPr/>
        </p:nvSpPr>
        <p:spPr>
          <a:xfrm>
            <a:off x="1847528" y="1704619"/>
            <a:ext cx="8496944" cy="4247317"/>
          </a:xfrm>
          <a:prstGeom prst="rect">
            <a:avLst/>
          </a:prstGeom>
        </p:spPr>
        <p:txBody>
          <a:bodyPr wrap="square">
            <a:spAutoFit/>
          </a:bodyPr>
          <a:lstStyle/>
          <a:p>
            <a:r>
              <a:rPr lang="it-IT" dirty="0">
                <a:solidFill>
                  <a:srgbClr val="333333"/>
                </a:solidFill>
                <a:latin typeface="Arial" charset="0"/>
              </a:rPr>
              <a:t>Per i contribuenti che accedono alla pensione anticipata ad un’età inferiore a 62 anni si applica, sulla quota di trattamento pensionistico relativa alle anzianità contributive maturate al 31 dicembre 2011, una riduzione pari ad un punto percentuale per ogni anno di anticipo nell’accesso alla pensione rispetto all’età di 62 anni; tale percentuale annua è elevata a due punti percentuali per ogni anno ulteriore di anticipo rispetto a due anni.</a:t>
            </a:r>
          </a:p>
          <a:p>
            <a:r>
              <a:rPr lang="it-IT" dirty="0"/>
              <a:t/>
            </a:r>
            <a:br>
              <a:rPr lang="it-IT" dirty="0"/>
            </a:br>
            <a:r>
              <a:rPr lang="it-IT" dirty="0">
                <a:solidFill>
                  <a:srgbClr val="333333"/>
                </a:solidFill>
                <a:latin typeface="Arial" charset="0"/>
              </a:rPr>
              <a:t>La riduzione percentuale si applica sulla quota di trattamento pensionistico calcolata secondo il sistema retributivo. Tale riduzione percentuale non si applica a coloro che accedono alla pensione anticipata a decorrere dal 1° gennaio 2015 e che maturano il previsto requisito di anzianità contributiva entro il 31 dicembre 2017, anche se la decorrenza della pensione si colloca successivamente alla predetta data ed a quest’ultima data l’interessato abbia un’età inferiore a 62 anni.</a:t>
            </a:r>
          </a:p>
          <a:p>
            <a:r>
              <a:rPr lang="it-IT" dirty="0"/>
              <a:t/>
            </a:r>
            <a:br>
              <a:rPr lang="it-IT" dirty="0"/>
            </a:br>
            <a:endParaRPr lang="it-IT" dirty="0"/>
          </a:p>
        </p:txBody>
      </p:sp>
    </p:spTree>
    <p:extLst>
      <p:ext uri="{BB962C8B-B14F-4D97-AF65-F5344CB8AC3E}">
        <p14:creationId xmlns:p14="http://schemas.microsoft.com/office/powerpoint/2010/main" xmlns="" val="1055993285"/>
      </p:ext>
    </p:extLst>
  </p:cSld>
  <p:clrMapOvr>
    <a:masterClrMapping/>
  </p:clrMapOvr>
  <p:transition spd="slow">
    <p:randomBar dir="vert"/>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Box 14"/>
          <p:cNvSpPr txBox="1">
            <a:spLocks noChangeArrowheads="1"/>
          </p:cNvSpPr>
          <p:nvPr/>
        </p:nvSpPr>
        <p:spPr bwMode="auto">
          <a:xfrm>
            <a:off x="3323879" y="160339"/>
            <a:ext cx="6732935" cy="461665"/>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wrap="square">
            <a:spAutoFit/>
          </a:bodyPr>
          <a:lstStyle/>
          <a:p>
            <a:pPr algn="ctr">
              <a:defRPr/>
            </a:pPr>
            <a:r>
              <a:rPr lang="it-IT" sz="2400" b="1" dirty="0">
                <a:solidFill>
                  <a:srgbClr val="002060"/>
                </a:solidFill>
                <a:latin typeface="Comic Sans MS" pitchFamily="66" charset="0"/>
              </a:rPr>
              <a:t>PENSIONE ANTICIPATA</a:t>
            </a:r>
          </a:p>
        </p:txBody>
      </p:sp>
      <p:pic>
        <p:nvPicPr>
          <p:cNvPr id="9" name="Picture 2" descr="http://www.blitzquotidiano.it/wp/wp/wp-content/uploads/2014/12/pensioni4-300x281.jpg"/>
          <p:cNvPicPr>
            <a:picLocks noChangeAspect="1" noChangeArrowheads="1"/>
          </p:cNvPicPr>
          <p:nvPr/>
        </p:nvPicPr>
        <p:blipFill>
          <a:blip r:embed="rId2" cstate="screen">
            <a:extLst>
              <a:ext uri="{28A0092B-C50C-407E-A947-70E740481C1C}">
                <a14:useLocalDpi xmlns:a14="http://schemas.microsoft.com/office/drawing/2010/main" xmlns=""/>
              </a:ext>
            </a:extLst>
          </a:blip>
          <a:srcRect/>
          <a:stretch>
            <a:fillRect/>
          </a:stretch>
        </p:blipFill>
        <p:spPr bwMode="auto">
          <a:xfrm>
            <a:off x="1524000" y="160339"/>
            <a:ext cx="1632992" cy="1529569"/>
          </a:xfrm>
          <a:prstGeom prst="rect">
            <a:avLst/>
          </a:prstGeom>
          <a:noFill/>
        </p:spPr>
      </p:pic>
      <p:graphicFrame>
        <p:nvGraphicFramePr>
          <p:cNvPr id="5" name="Tabella 4"/>
          <p:cNvGraphicFramePr>
            <a:graphicFrameLocks noGrp="1"/>
          </p:cNvGraphicFramePr>
          <p:nvPr>
            <p:extLst>
              <p:ext uri="{D42A27DB-BD31-4B8C-83A1-F6EECF244321}">
                <p14:modId xmlns:p14="http://schemas.microsoft.com/office/powerpoint/2010/main" xmlns="" val="3883954202"/>
              </p:ext>
            </p:extLst>
          </p:nvPr>
        </p:nvGraphicFramePr>
        <p:xfrm>
          <a:off x="2311400" y="1849120"/>
          <a:ext cx="7569201" cy="3769360"/>
        </p:xfrm>
        <a:graphic>
          <a:graphicData uri="http://schemas.openxmlformats.org/drawingml/2006/table">
            <a:tbl>
              <a:tblPr/>
              <a:tblGrid>
                <a:gridCol w="2523067">
                  <a:extLst>
                    <a:ext uri="{9D8B030D-6E8A-4147-A177-3AD203B41FA5}">
                      <a16:colId xmlns="" xmlns:a16="http://schemas.microsoft.com/office/drawing/2014/main" val="20000"/>
                    </a:ext>
                  </a:extLst>
                </a:gridCol>
                <a:gridCol w="2523067">
                  <a:extLst>
                    <a:ext uri="{9D8B030D-6E8A-4147-A177-3AD203B41FA5}">
                      <a16:colId xmlns="" xmlns:a16="http://schemas.microsoft.com/office/drawing/2014/main" val="20001"/>
                    </a:ext>
                  </a:extLst>
                </a:gridCol>
                <a:gridCol w="2523067">
                  <a:extLst>
                    <a:ext uri="{9D8B030D-6E8A-4147-A177-3AD203B41FA5}">
                      <a16:colId xmlns="" xmlns:a16="http://schemas.microsoft.com/office/drawing/2014/main" val="20002"/>
                    </a:ext>
                  </a:extLst>
                </a:gridCol>
              </a:tblGrid>
              <a:tr h="0">
                <a:tc gridSpan="3">
                  <a:txBody>
                    <a:bodyPr/>
                    <a:lstStyle/>
                    <a:p>
                      <a:r>
                        <a:rPr lang="it-IT"/>
                        <a:t>REQUISITI CONTRIBUTIVI</a:t>
                      </a:r>
                    </a:p>
                  </a:txBody>
                  <a:tcPr anchor="ctr">
                    <a:solidFill>
                      <a:srgbClr val="FFFFFF"/>
                    </a:solidFill>
                  </a:tcPr>
                </a:tc>
                <a:tc hMerge="1">
                  <a:txBody>
                    <a:bodyPr/>
                    <a:lstStyle/>
                    <a:p>
                      <a:endParaRPr lang="it-IT"/>
                    </a:p>
                  </a:txBody>
                  <a:tcPr/>
                </a:tc>
                <a:tc hMerge="1">
                  <a:txBody>
                    <a:bodyPr/>
                    <a:lstStyle/>
                    <a:p>
                      <a:endParaRPr lang="it-IT"/>
                    </a:p>
                  </a:txBody>
                  <a:tcPr/>
                </a:tc>
                <a:extLst>
                  <a:ext uri="{0D108BD9-81ED-4DB2-BD59-A6C34878D82A}">
                    <a16:rowId xmlns="" xmlns:a16="http://schemas.microsoft.com/office/drawing/2014/main" val="10000"/>
                  </a:ext>
                </a:extLst>
              </a:tr>
              <a:tr h="0">
                <a:tc>
                  <a:txBody>
                    <a:bodyPr/>
                    <a:lstStyle/>
                    <a:p>
                      <a:pPr algn="ctr" fontAlgn="base"/>
                      <a:r>
                        <a:rPr lang="it-IT" b="1">
                          <a:solidFill>
                            <a:srgbClr val="333333"/>
                          </a:solidFill>
                          <a:effectLst/>
                        </a:rPr>
                        <a:t>Decorrenza</a:t>
                      </a:r>
                    </a:p>
                  </a:txBody>
                  <a:tcPr marL="101600" marR="101600" marT="76200" marB="76200" anchor="ctr">
                    <a:lnL w="12700" cap="flat" cmpd="sng" algn="ctr">
                      <a:solidFill>
                        <a:srgbClr val="9E9E9E"/>
                      </a:solidFill>
                      <a:prstDash val="solid"/>
                      <a:round/>
                      <a:headEnd type="none" w="med" len="med"/>
                      <a:tailEnd type="none" w="med" len="med"/>
                    </a:lnL>
                    <a:lnR w="12700" cap="flat" cmpd="sng" algn="ctr">
                      <a:solidFill>
                        <a:srgbClr val="9E9E9E"/>
                      </a:solidFill>
                      <a:prstDash val="solid"/>
                      <a:round/>
                      <a:headEnd type="none" w="med" len="med"/>
                      <a:tailEnd type="none" w="med" len="med"/>
                    </a:lnR>
                    <a:lnB w="12700" cap="flat" cmpd="sng" algn="ctr">
                      <a:solidFill>
                        <a:srgbClr val="DDDDDD"/>
                      </a:solidFill>
                      <a:prstDash val="solid"/>
                      <a:round/>
                      <a:headEnd type="none" w="med" len="med"/>
                      <a:tailEnd type="none" w="med" len="med"/>
                    </a:lnB>
                    <a:solidFill>
                      <a:srgbClr val="E9E9E9"/>
                    </a:solidFill>
                  </a:tcPr>
                </a:tc>
                <a:tc>
                  <a:txBody>
                    <a:bodyPr/>
                    <a:lstStyle/>
                    <a:p>
                      <a:pPr algn="ctr" fontAlgn="base"/>
                      <a:r>
                        <a:rPr lang="it-IT" b="1">
                          <a:solidFill>
                            <a:srgbClr val="333333"/>
                          </a:solidFill>
                          <a:effectLst/>
                        </a:rPr>
                        <a:t>Uomini</a:t>
                      </a:r>
                    </a:p>
                  </a:txBody>
                  <a:tcPr marL="101600" marR="101600" marT="76200" marB="76200" anchor="ctr">
                    <a:lnL w="12700" cap="flat" cmpd="sng" algn="ctr">
                      <a:solidFill>
                        <a:srgbClr val="9E9E9E"/>
                      </a:solidFill>
                      <a:prstDash val="solid"/>
                      <a:round/>
                      <a:headEnd type="none" w="med" len="med"/>
                      <a:tailEnd type="none" w="med" len="med"/>
                    </a:lnL>
                    <a:lnR w="12700" cap="flat" cmpd="sng" algn="ctr">
                      <a:solidFill>
                        <a:srgbClr val="9E9E9E"/>
                      </a:solidFill>
                      <a:prstDash val="solid"/>
                      <a:round/>
                      <a:headEnd type="none" w="med" len="med"/>
                      <a:tailEnd type="none" w="med" len="med"/>
                    </a:lnR>
                    <a:lnT w="12700" cap="flat" cmpd="sng" algn="ctr">
                      <a:solidFill>
                        <a:srgbClr val="9E9E9E"/>
                      </a:solidFill>
                      <a:prstDash val="solid"/>
                      <a:round/>
                      <a:headEnd type="none" w="med" len="med"/>
                      <a:tailEnd type="none" w="med" len="med"/>
                    </a:lnT>
                    <a:lnB w="12700" cap="flat" cmpd="sng" algn="ctr">
                      <a:solidFill>
                        <a:srgbClr val="DDDDDD"/>
                      </a:solidFill>
                      <a:prstDash val="solid"/>
                      <a:round/>
                      <a:headEnd type="none" w="med" len="med"/>
                      <a:tailEnd type="none" w="med" len="med"/>
                    </a:lnB>
                    <a:solidFill>
                      <a:srgbClr val="E9E9E9"/>
                    </a:solidFill>
                  </a:tcPr>
                </a:tc>
                <a:tc>
                  <a:txBody>
                    <a:bodyPr/>
                    <a:lstStyle/>
                    <a:p>
                      <a:pPr algn="ctr" fontAlgn="base"/>
                      <a:r>
                        <a:rPr lang="it-IT" b="1">
                          <a:solidFill>
                            <a:srgbClr val="333333"/>
                          </a:solidFill>
                          <a:effectLst/>
                        </a:rPr>
                        <a:t>Donne</a:t>
                      </a:r>
                    </a:p>
                  </a:txBody>
                  <a:tcPr marL="101600" marR="101600" marT="76200" marB="76200" anchor="ctr">
                    <a:lnL w="12700" cap="flat" cmpd="sng" algn="ctr">
                      <a:solidFill>
                        <a:srgbClr val="9E9E9E"/>
                      </a:solidFill>
                      <a:prstDash val="solid"/>
                      <a:round/>
                      <a:headEnd type="none" w="med" len="med"/>
                      <a:tailEnd type="none" w="med" len="med"/>
                    </a:lnL>
                    <a:lnR w="12700" cap="flat" cmpd="sng" algn="ctr">
                      <a:solidFill>
                        <a:srgbClr val="9E9E9E"/>
                      </a:solidFill>
                      <a:prstDash val="solid"/>
                      <a:round/>
                      <a:headEnd type="none" w="med" len="med"/>
                      <a:tailEnd type="none" w="med" len="med"/>
                    </a:lnR>
                    <a:lnT w="12700" cap="flat" cmpd="sng" algn="ctr">
                      <a:solidFill>
                        <a:srgbClr val="9E9E9E"/>
                      </a:solidFill>
                      <a:prstDash val="solid"/>
                      <a:round/>
                      <a:headEnd type="none" w="med" len="med"/>
                      <a:tailEnd type="none" w="med" len="med"/>
                    </a:lnT>
                    <a:lnB w="12700" cap="flat" cmpd="sng" algn="ctr">
                      <a:solidFill>
                        <a:srgbClr val="DDDDDD"/>
                      </a:solidFill>
                      <a:prstDash val="solid"/>
                      <a:round/>
                      <a:headEnd type="none" w="med" len="med"/>
                      <a:tailEnd type="none" w="med" len="med"/>
                    </a:lnB>
                    <a:solidFill>
                      <a:srgbClr val="E9E9E9"/>
                    </a:solidFill>
                  </a:tcPr>
                </a:tc>
                <a:extLst>
                  <a:ext uri="{0D108BD9-81ED-4DB2-BD59-A6C34878D82A}">
                    <a16:rowId xmlns="" xmlns:a16="http://schemas.microsoft.com/office/drawing/2014/main" val="10001"/>
                  </a:ext>
                </a:extLst>
              </a:tr>
              <a:tr h="0">
                <a:tc>
                  <a:txBody>
                    <a:bodyPr/>
                    <a:lstStyle/>
                    <a:p>
                      <a:pPr fontAlgn="base"/>
                      <a:r>
                        <a:rPr lang="it-IT" dirty="0">
                          <a:effectLst/>
                        </a:rPr>
                        <a:t>dal 1° gennaio 2012 al 31 dicembre 2012</a:t>
                      </a:r>
                    </a:p>
                  </a:txBody>
                  <a:tcPr marL="101600" marR="101600" marT="50800" marB="50800" anchor="ctr">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solidFill>
                      <a:srgbClr val="FFFFFF"/>
                    </a:solidFill>
                  </a:tcPr>
                </a:tc>
                <a:tc>
                  <a:txBody>
                    <a:bodyPr/>
                    <a:lstStyle/>
                    <a:p>
                      <a:pPr fontAlgn="base"/>
                      <a:r>
                        <a:rPr lang="it-IT">
                          <a:effectLst/>
                        </a:rPr>
                        <a:t>42 anni e 1 mese</a:t>
                      </a:r>
                    </a:p>
                  </a:txBody>
                  <a:tcPr marL="101600" marR="101600" marT="50800" marB="50800" anchor="ctr">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solidFill>
                      <a:srgbClr val="FFFFFF"/>
                    </a:solidFill>
                  </a:tcPr>
                </a:tc>
                <a:tc>
                  <a:txBody>
                    <a:bodyPr/>
                    <a:lstStyle/>
                    <a:p>
                      <a:pPr fontAlgn="base"/>
                      <a:r>
                        <a:rPr lang="it-IT">
                          <a:effectLst/>
                        </a:rPr>
                        <a:t>41 anni e 1 mese</a:t>
                      </a:r>
                    </a:p>
                  </a:txBody>
                  <a:tcPr marL="101600" marR="101600" marT="50800" marB="50800" anchor="ctr">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solidFill>
                      <a:srgbClr val="FFFFFF"/>
                    </a:solidFill>
                  </a:tcPr>
                </a:tc>
                <a:extLst>
                  <a:ext uri="{0D108BD9-81ED-4DB2-BD59-A6C34878D82A}">
                    <a16:rowId xmlns="" xmlns:a16="http://schemas.microsoft.com/office/drawing/2014/main" val="10002"/>
                  </a:ext>
                </a:extLst>
              </a:tr>
              <a:tr h="0">
                <a:tc>
                  <a:txBody>
                    <a:bodyPr/>
                    <a:lstStyle/>
                    <a:p>
                      <a:pPr fontAlgn="base"/>
                      <a:r>
                        <a:rPr lang="it-IT">
                          <a:effectLst/>
                        </a:rPr>
                        <a:t>dal 1° gennaio 2013 al 31 dicembre 2013</a:t>
                      </a:r>
                    </a:p>
                  </a:txBody>
                  <a:tcPr marL="101600" marR="101600" marT="50800" marB="50800" anchor="ctr">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solidFill>
                      <a:srgbClr val="FFFFFF"/>
                    </a:solidFill>
                  </a:tcPr>
                </a:tc>
                <a:tc>
                  <a:txBody>
                    <a:bodyPr/>
                    <a:lstStyle/>
                    <a:p>
                      <a:pPr fontAlgn="base"/>
                      <a:r>
                        <a:rPr lang="it-IT">
                          <a:effectLst/>
                        </a:rPr>
                        <a:t>42 anni e 5 mesi</a:t>
                      </a:r>
                    </a:p>
                  </a:txBody>
                  <a:tcPr marL="101600" marR="101600" marT="50800" marB="50800" anchor="ctr">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solidFill>
                      <a:srgbClr val="FFFFFF"/>
                    </a:solidFill>
                  </a:tcPr>
                </a:tc>
                <a:tc>
                  <a:txBody>
                    <a:bodyPr/>
                    <a:lstStyle/>
                    <a:p>
                      <a:pPr fontAlgn="base"/>
                      <a:r>
                        <a:rPr lang="it-IT">
                          <a:effectLst/>
                        </a:rPr>
                        <a:t>41 anni e 5 mesi</a:t>
                      </a:r>
                    </a:p>
                  </a:txBody>
                  <a:tcPr marL="101600" marR="101600" marT="50800" marB="50800" anchor="ctr">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solidFill>
                      <a:srgbClr val="FFFFFF"/>
                    </a:solidFill>
                  </a:tcPr>
                </a:tc>
                <a:extLst>
                  <a:ext uri="{0D108BD9-81ED-4DB2-BD59-A6C34878D82A}">
                    <a16:rowId xmlns="" xmlns:a16="http://schemas.microsoft.com/office/drawing/2014/main" val="10003"/>
                  </a:ext>
                </a:extLst>
              </a:tr>
              <a:tr h="0">
                <a:tc>
                  <a:txBody>
                    <a:bodyPr/>
                    <a:lstStyle/>
                    <a:p>
                      <a:pPr fontAlgn="base"/>
                      <a:r>
                        <a:rPr lang="it-IT">
                          <a:effectLst/>
                        </a:rPr>
                        <a:t>dal 1° gennaio 2014 al 31 dicembre 2015</a:t>
                      </a:r>
                    </a:p>
                  </a:txBody>
                  <a:tcPr marL="101600" marR="101600" marT="50800" marB="50800" anchor="ctr">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solidFill>
                      <a:srgbClr val="FFFFFF"/>
                    </a:solidFill>
                  </a:tcPr>
                </a:tc>
                <a:tc>
                  <a:txBody>
                    <a:bodyPr/>
                    <a:lstStyle/>
                    <a:p>
                      <a:pPr fontAlgn="base"/>
                      <a:r>
                        <a:rPr lang="it-IT">
                          <a:effectLst/>
                        </a:rPr>
                        <a:t>42 anni e 6 mesi</a:t>
                      </a:r>
                    </a:p>
                  </a:txBody>
                  <a:tcPr marL="101600" marR="101600" marT="50800" marB="50800" anchor="ctr">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solidFill>
                      <a:srgbClr val="FFFFFF"/>
                    </a:solidFill>
                  </a:tcPr>
                </a:tc>
                <a:tc>
                  <a:txBody>
                    <a:bodyPr/>
                    <a:lstStyle/>
                    <a:p>
                      <a:pPr fontAlgn="base"/>
                      <a:r>
                        <a:rPr lang="it-IT">
                          <a:effectLst/>
                        </a:rPr>
                        <a:t>41 anni e 6 mesi</a:t>
                      </a:r>
                    </a:p>
                  </a:txBody>
                  <a:tcPr marL="101600" marR="101600" marT="50800" marB="50800" anchor="ctr">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solidFill>
                      <a:srgbClr val="FFFFFF"/>
                    </a:solidFill>
                  </a:tcPr>
                </a:tc>
                <a:extLst>
                  <a:ext uri="{0D108BD9-81ED-4DB2-BD59-A6C34878D82A}">
                    <a16:rowId xmlns="" xmlns:a16="http://schemas.microsoft.com/office/drawing/2014/main" val="10004"/>
                  </a:ext>
                </a:extLst>
              </a:tr>
              <a:tr h="0">
                <a:tc>
                  <a:txBody>
                    <a:bodyPr/>
                    <a:lstStyle/>
                    <a:p>
                      <a:pPr fontAlgn="base"/>
                      <a:r>
                        <a:rPr lang="it-IT">
                          <a:effectLst/>
                        </a:rPr>
                        <a:t>dal 1° gennaio 2016 al 31 dicembre 2018</a:t>
                      </a:r>
                    </a:p>
                  </a:txBody>
                  <a:tcPr marL="101600" marR="101600" marT="50800" marB="50800" anchor="ctr">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solidFill>
                      <a:srgbClr val="FFFFFF"/>
                    </a:solidFill>
                  </a:tcPr>
                </a:tc>
                <a:tc>
                  <a:txBody>
                    <a:bodyPr/>
                    <a:lstStyle/>
                    <a:p>
                      <a:pPr fontAlgn="base"/>
                      <a:r>
                        <a:rPr lang="it-IT">
                          <a:effectLst/>
                        </a:rPr>
                        <a:t>42 anni e 10 mesi</a:t>
                      </a:r>
                    </a:p>
                  </a:txBody>
                  <a:tcPr marL="101600" marR="101600" marT="50800" marB="50800" anchor="ctr">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solidFill>
                      <a:srgbClr val="FFFFFF"/>
                    </a:solidFill>
                  </a:tcPr>
                </a:tc>
                <a:tc>
                  <a:txBody>
                    <a:bodyPr/>
                    <a:lstStyle/>
                    <a:p>
                      <a:pPr fontAlgn="base"/>
                      <a:r>
                        <a:rPr lang="it-IT">
                          <a:effectLst/>
                        </a:rPr>
                        <a:t>41 anni e 10 mesi</a:t>
                      </a:r>
                    </a:p>
                  </a:txBody>
                  <a:tcPr marL="101600" marR="101600" marT="50800" marB="50800" anchor="ctr">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solidFill>
                      <a:srgbClr val="FFFFFF"/>
                    </a:solidFill>
                  </a:tcPr>
                </a:tc>
                <a:extLst>
                  <a:ext uri="{0D108BD9-81ED-4DB2-BD59-A6C34878D82A}">
                    <a16:rowId xmlns="" xmlns:a16="http://schemas.microsoft.com/office/drawing/2014/main" val="10005"/>
                  </a:ext>
                </a:extLst>
              </a:tr>
              <a:tr h="0">
                <a:tc>
                  <a:txBody>
                    <a:bodyPr/>
                    <a:lstStyle/>
                    <a:p>
                      <a:pPr fontAlgn="base"/>
                      <a:r>
                        <a:rPr lang="it-IT">
                          <a:effectLst/>
                        </a:rPr>
                        <a:t>dal 1° gennaio 2019</a:t>
                      </a:r>
                    </a:p>
                  </a:txBody>
                  <a:tcPr marL="101600" marR="101600" marT="50800" marB="50800" anchor="ctr">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solidFill>
                      <a:srgbClr val="FFFFFF"/>
                    </a:solidFill>
                  </a:tcPr>
                </a:tc>
                <a:tc>
                  <a:txBody>
                    <a:bodyPr/>
                    <a:lstStyle/>
                    <a:p>
                      <a:pPr fontAlgn="base"/>
                      <a:r>
                        <a:rPr lang="it-IT" dirty="0">
                          <a:effectLst/>
                        </a:rPr>
                        <a:t>43 anni e 3 mesi*</a:t>
                      </a:r>
                    </a:p>
                  </a:txBody>
                  <a:tcPr marL="101600" marR="101600" marT="50800" marB="50800" anchor="ctr">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solidFill>
                      <a:srgbClr val="FFFFFF"/>
                    </a:solidFill>
                  </a:tcPr>
                </a:tc>
                <a:tc>
                  <a:txBody>
                    <a:bodyPr/>
                    <a:lstStyle/>
                    <a:p>
                      <a:pPr fontAlgn="base"/>
                      <a:r>
                        <a:rPr lang="it-IT" dirty="0">
                          <a:effectLst/>
                        </a:rPr>
                        <a:t>42 anni e 3 mesi*</a:t>
                      </a:r>
                    </a:p>
                  </a:txBody>
                  <a:tcPr marL="101600" marR="101600" marT="50800" marB="50800" anchor="ctr">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solidFill>
                      <a:srgbClr val="FFFFFF"/>
                    </a:solidFill>
                  </a:tcPr>
                </a:tc>
                <a:extLst>
                  <a:ext uri="{0D108BD9-81ED-4DB2-BD59-A6C34878D82A}">
                    <a16:rowId xmlns="" xmlns:a16="http://schemas.microsoft.com/office/drawing/2014/main" val="10006"/>
                  </a:ext>
                </a:extLst>
              </a:tr>
            </a:tbl>
          </a:graphicData>
        </a:graphic>
      </p:graphicFrame>
      <p:sp>
        <p:nvSpPr>
          <p:cNvPr id="6" name="Rectangle 2"/>
          <p:cNvSpPr>
            <a:spLocks noChangeArrowheads="1"/>
          </p:cNvSpPr>
          <p:nvPr/>
        </p:nvSpPr>
        <p:spPr bwMode="auto">
          <a:xfrm>
            <a:off x="3541110" y="1045919"/>
            <a:ext cx="7956024" cy="147732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none" lIns="91440" tIns="45720" rIns="91440" bIns="45720" numCol="1" anchor="ctr" anchorCtr="0" compatLnSpc="1">
            <a:prstTxWarp prst="textNoShape">
              <a:avLst/>
            </a:prstTxWarp>
            <a:spAutoFit/>
          </a:bodyPr>
          <a:lstStyle/>
          <a:p>
            <a:pPr eaLnBrk="0" fontAlgn="base" hangingPunct="0">
              <a:spcBef>
                <a:spcPct val="0"/>
              </a:spcBef>
              <a:spcAft>
                <a:spcPct val="0"/>
              </a:spcAft>
            </a:pPr>
            <a:r>
              <a:rPr lang="it-IT" altLang="it-IT" dirty="0">
                <a:latin typeface="Arial" charset="0"/>
              </a:rPr>
              <a:t>Per chi ha incominciato a versare contributi dopo il 31.12.1995, due scenari:</a:t>
            </a:r>
          </a:p>
          <a:p>
            <a:pPr eaLnBrk="0" fontAlgn="base" hangingPunct="0">
              <a:spcBef>
                <a:spcPct val="0"/>
              </a:spcBef>
              <a:spcAft>
                <a:spcPct val="0"/>
              </a:spcAft>
            </a:pPr>
            <a:r>
              <a:rPr lang="it-IT" altLang="it-IT" dirty="0">
                <a:latin typeface="Arial" charset="0"/>
              </a:rPr>
              <a:t/>
            </a:r>
            <a:br>
              <a:rPr lang="it-IT" altLang="it-IT" dirty="0">
                <a:latin typeface="Arial" charset="0"/>
              </a:rPr>
            </a:br>
            <a:endParaRPr lang="it-IT" altLang="it-IT" dirty="0">
              <a:latin typeface="Arial" charset="0"/>
            </a:endParaRPr>
          </a:p>
          <a:p>
            <a:pPr eaLnBrk="0" fontAlgn="base" hangingPunct="0">
              <a:spcBef>
                <a:spcPct val="0"/>
              </a:spcBef>
              <a:spcAft>
                <a:spcPct val="0"/>
              </a:spcAft>
            </a:pPr>
            <a:r>
              <a:rPr lang="it-IT" altLang="it-IT" dirty="0">
                <a:latin typeface="Arial" charset="0"/>
              </a:rPr>
              <a:t/>
            </a:r>
            <a:br>
              <a:rPr lang="it-IT" altLang="it-IT" dirty="0">
                <a:latin typeface="Arial" charset="0"/>
              </a:rPr>
            </a:br>
            <a:endParaRPr lang="it-IT" altLang="it-IT" dirty="0">
              <a:latin typeface="Arial" charset="0"/>
            </a:endParaRPr>
          </a:p>
        </p:txBody>
      </p:sp>
    </p:spTree>
    <p:extLst>
      <p:ext uri="{BB962C8B-B14F-4D97-AF65-F5344CB8AC3E}">
        <p14:creationId xmlns:p14="http://schemas.microsoft.com/office/powerpoint/2010/main" xmlns="" val="1274282187"/>
      </p:ext>
    </p:extLst>
  </p:cSld>
  <p:clrMapOvr>
    <a:masterClrMapping/>
  </p:clrMapOvr>
  <p:transition spd="slow">
    <p:randomBar dir="vert"/>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Box 14"/>
          <p:cNvSpPr txBox="1">
            <a:spLocks noChangeArrowheads="1"/>
          </p:cNvSpPr>
          <p:nvPr/>
        </p:nvSpPr>
        <p:spPr bwMode="auto">
          <a:xfrm>
            <a:off x="3323879" y="160339"/>
            <a:ext cx="6732935" cy="461665"/>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wrap="square">
            <a:spAutoFit/>
          </a:bodyPr>
          <a:lstStyle/>
          <a:p>
            <a:pPr algn="ctr">
              <a:defRPr/>
            </a:pPr>
            <a:r>
              <a:rPr lang="it-IT" sz="2400" b="1" dirty="0">
                <a:solidFill>
                  <a:srgbClr val="002060"/>
                </a:solidFill>
                <a:latin typeface="Comic Sans MS" pitchFamily="66" charset="0"/>
              </a:rPr>
              <a:t>PENSIONE ANTICIPATA</a:t>
            </a:r>
          </a:p>
        </p:txBody>
      </p:sp>
      <p:pic>
        <p:nvPicPr>
          <p:cNvPr id="9" name="Picture 2" descr="http://www.blitzquotidiano.it/wp/wp/wp-content/uploads/2014/12/pensioni4-300x281.jpg"/>
          <p:cNvPicPr>
            <a:picLocks noChangeAspect="1" noChangeArrowheads="1"/>
          </p:cNvPicPr>
          <p:nvPr/>
        </p:nvPicPr>
        <p:blipFill>
          <a:blip r:embed="rId2" cstate="screen">
            <a:extLst>
              <a:ext uri="{28A0092B-C50C-407E-A947-70E740481C1C}">
                <a14:useLocalDpi xmlns:a14="http://schemas.microsoft.com/office/drawing/2010/main" xmlns=""/>
              </a:ext>
            </a:extLst>
          </a:blip>
          <a:srcRect/>
          <a:stretch>
            <a:fillRect/>
          </a:stretch>
        </p:blipFill>
        <p:spPr bwMode="auto">
          <a:xfrm>
            <a:off x="1524000" y="160339"/>
            <a:ext cx="1632992" cy="1529569"/>
          </a:xfrm>
          <a:prstGeom prst="rect">
            <a:avLst/>
          </a:prstGeom>
          <a:noFill/>
        </p:spPr>
      </p:pic>
      <p:sp>
        <p:nvSpPr>
          <p:cNvPr id="6" name="Rectangle 2"/>
          <p:cNvSpPr>
            <a:spLocks noChangeArrowheads="1"/>
          </p:cNvSpPr>
          <p:nvPr/>
        </p:nvSpPr>
        <p:spPr bwMode="auto">
          <a:xfrm>
            <a:off x="3768552" y="1142303"/>
            <a:ext cx="6622326" cy="147732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none" lIns="91440" tIns="45720" rIns="91440" bIns="45720" numCol="1" anchor="ctr" anchorCtr="0" compatLnSpc="1">
            <a:prstTxWarp prst="textNoShape">
              <a:avLst/>
            </a:prstTxWarp>
            <a:spAutoFit/>
          </a:bodyPr>
          <a:lstStyle/>
          <a:p>
            <a:pPr eaLnBrk="0" fontAlgn="base" hangingPunct="0">
              <a:spcBef>
                <a:spcPct val="0"/>
              </a:spcBef>
              <a:spcAft>
                <a:spcPct val="0"/>
              </a:spcAft>
            </a:pPr>
            <a:r>
              <a:rPr lang="it-IT" altLang="it-IT" dirty="0">
                <a:latin typeface="Arial" charset="0"/>
              </a:rPr>
              <a:t>Per chi ha incominciato a versare contributi dopo il 31.12.1995:</a:t>
            </a:r>
          </a:p>
          <a:p>
            <a:pPr eaLnBrk="0" fontAlgn="base" hangingPunct="0">
              <a:spcBef>
                <a:spcPct val="0"/>
              </a:spcBef>
              <a:spcAft>
                <a:spcPct val="0"/>
              </a:spcAft>
            </a:pPr>
            <a:r>
              <a:rPr lang="it-IT" altLang="it-IT" dirty="0">
                <a:latin typeface="Arial" charset="0"/>
              </a:rPr>
              <a:t/>
            </a:r>
            <a:br>
              <a:rPr lang="it-IT" altLang="it-IT" dirty="0">
                <a:latin typeface="Arial" charset="0"/>
              </a:rPr>
            </a:br>
            <a:endParaRPr lang="it-IT" altLang="it-IT" dirty="0">
              <a:latin typeface="Arial" charset="0"/>
            </a:endParaRPr>
          </a:p>
          <a:p>
            <a:pPr eaLnBrk="0" fontAlgn="base" hangingPunct="0">
              <a:spcBef>
                <a:spcPct val="0"/>
              </a:spcBef>
              <a:spcAft>
                <a:spcPct val="0"/>
              </a:spcAft>
            </a:pPr>
            <a:r>
              <a:rPr lang="it-IT" altLang="it-IT" dirty="0">
                <a:latin typeface="Arial" charset="0"/>
              </a:rPr>
              <a:t/>
            </a:r>
            <a:br>
              <a:rPr lang="it-IT" altLang="it-IT" dirty="0">
                <a:latin typeface="Arial" charset="0"/>
              </a:rPr>
            </a:br>
            <a:endParaRPr lang="it-IT" altLang="it-IT" dirty="0">
              <a:latin typeface="Arial" charset="0"/>
            </a:endParaRPr>
          </a:p>
        </p:txBody>
      </p:sp>
      <p:sp>
        <p:nvSpPr>
          <p:cNvPr id="2" name="Rettangolo 1"/>
          <p:cNvSpPr/>
          <p:nvPr/>
        </p:nvSpPr>
        <p:spPr>
          <a:xfrm>
            <a:off x="1899087" y="2115576"/>
            <a:ext cx="8208912" cy="4093428"/>
          </a:xfrm>
          <a:prstGeom prst="rect">
            <a:avLst/>
          </a:prstGeom>
        </p:spPr>
        <p:txBody>
          <a:bodyPr wrap="square">
            <a:spAutoFit/>
          </a:bodyPr>
          <a:lstStyle/>
          <a:p>
            <a:r>
              <a:rPr lang="it-IT" sz="2000" b="1" dirty="0">
                <a:solidFill>
                  <a:srgbClr val="333333"/>
                </a:solidFill>
                <a:latin typeface="Arial" charset="0"/>
              </a:rPr>
              <a:t>Al compimento di 63 anni,</a:t>
            </a:r>
            <a:r>
              <a:rPr lang="it-IT" sz="2000" dirty="0">
                <a:solidFill>
                  <a:srgbClr val="333333"/>
                </a:solidFill>
                <a:latin typeface="Arial" charset="0"/>
              </a:rPr>
              <a:t> da adeguare agli incrementi della speranza di vita, a condizione che risultino versati e accreditati almeno 20 anni di contribuzione “effettiva” e che l’ammontare mensile della prima rata di pensione risulti non inferiore ad un importo soglia mensile pari a 2,8 volte l’importo mensile dell’assegno sociale. Per l’anno 2015 il requisito anagrafico previsto è di 63 anni e 3 mesi; a decorrere dal 1° gennaio 2016 il requisito anagrafico di cui sopra viene elevato a 63 anni e 7 mesi, in forza dell’incremento dovuto all’adeguamento della speranza di vita.</a:t>
            </a:r>
            <a:r>
              <a:rPr lang="it-IT" sz="2000" dirty="0"/>
              <a:t/>
            </a:r>
            <a:br>
              <a:rPr lang="it-IT" sz="2000" dirty="0"/>
            </a:br>
            <a:r>
              <a:rPr lang="it-IT" sz="2000" dirty="0">
                <a:solidFill>
                  <a:srgbClr val="333333"/>
                </a:solidFill>
                <a:latin typeface="Arial" charset="0"/>
              </a:rPr>
              <a:t>Ai fini del computo dei 20 anni di contribuzione “ effettiva” è utile solo la contribuzione effettivamente versata (obbligatoria, volontaria, da riscatto), con esclusione di quella accreditata figurativamente a qualsiasi titolo.</a:t>
            </a:r>
            <a:endParaRPr lang="it-IT" sz="2000" dirty="0"/>
          </a:p>
        </p:txBody>
      </p:sp>
    </p:spTree>
    <p:extLst>
      <p:ext uri="{BB962C8B-B14F-4D97-AF65-F5344CB8AC3E}">
        <p14:creationId xmlns:p14="http://schemas.microsoft.com/office/powerpoint/2010/main" xmlns="" val="6305378"/>
      </p:ext>
    </p:extLst>
  </p:cSld>
  <p:clrMapOvr>
    <a:masterClrMapping/>
  </p:clrMapOvr>
  <p:transition spd="slow">
    <p:randomBar dir="vert"/>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Box 14"/>
          <p:cNvSpPr txBox="1">
            <a:spLocks noChangeArrowheads="1"/>
          </p:cNvSpPr>
          <p:nvPr/>
        </p:nvSpPr>
        <p:spPr bwMode="auto">
          <a:xfrm>
            <a:off x="3323879" y="160339"/>
            <a:ext cx="6732935" cy="461665"/>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wrap="square">
            <a:spAutoFit/>
          </a:bodyPr>
          <a:lstStyle/>
          <a:p>
            <a:pPr algn="ctr">
              <a:defRPr/>
            </a:pPr>
            <a:r>
              <a:rPr lang="it-IT" sz="2400" b="1" dirty="0">
                <a:solidFill>
                  <a:srgbClr val="002060"/>
                </a:solidFill>
                <a:latin typeface="Comic Sans MS" pitchFamily="66" charset="0"/>
              </a:rPr>
              <a:t>PENSIONE ANTICIPATA</a:t>
            </a:r>
          </a:p>
        </p:txBody>
      </p:sp>
      <p:pic>
        <p:nvPicPr>
          <p:cNvPr id="9" name="Picture 2" descr="http://www.blitzquotidiano.it/wp/wp/wp-content/uploads/2014/12/pensioni4-300x281.jpg"/>
          <p:cNvPicPr>
            <a:picLocks noChangeAspect="1" noChangeArrowheads="1"/>
          </p:cNvPicPr>
          <p:nvPr/>
        </p:nvPicPr>
        <p:blipFill>
          <a:blip r:embed="rId2" cstate="screen">
            <a:extLst>
              <a:ext uri="{28A0092B-C50C-407E-A947-70E740481C1C}">
                <a14:useLocalDpi xmlns:a14="http://schemas.microsoft.com/office/drawing/2010/main" xmlns=""/>
              </a:ext>
            </a:extLst>
          </a:blip>
          <a:srcRect/>
          <a:stretch>
            <a:fillRect/>
          </a:stretch>
        </p:blipFill>
        <p:spPr bwMode="auto">
          <a:xfrm>
            <a:off x="1524000" y="160339"/>
            <a:ext cx="1632992" cy="1529569"/>
          </a:xfrm>
          <a:prstGeom prst="rect">
            <a:avLst/>
          </a:prstGeom>
          <a:noFill/>
        </p:spPr>
      </p:pic>
      <p:graphicFrame>
        <p:nvGraphicFramePr>
          <p:cNvPr id="5" name="Tabella 4"/>
          <p:cNvGraphicFramePr>
            <a:graphicFrameLocks noGrp="1"/>
          </p:cNvGraphicFramePr>
          <p:nvPr>
            <p:extLst/>
          </p:nvPr>
        </p:nvGraphicFramePr>
        <p:xfrm>
          <a:off x="2311400" y="1849120"/>
          <a:ext cx="7569201" cy="2946400"/>
        </p:xfrm>
        <a:graphic>
          <a:graphicData uri="http://schemas.openxmlformats.org/drawingml/2006/table">
            <a:tbl>
              <a:tblPr/>
              <a:tblGrid>
                <a:gridCol w="2523067">
                  <a:extLst>
                    <a:ext uri="{9D8B030D-6E8A-4147-A177-3AD203B41FA5}">
                      <a16:colId xmlns="" xmlns:a16="http://schemas.microsoft.com/office/drawing/2014/main" val="20000"/>
                    </a:ext>
                  </a:extLst>
                </a:gridCol>
                <a:gridCol w="2523067">
                  <a:extLst>
                    <a:ext uri="{9D8B030D-6E8A-4147-A177-3AD203B41FA5}">
                      <a16:colId xmlns="" xmlns:a16="http://schemas.microsoft.com/office/drawing/2014/main" val="20001"/>
                    </a:ext>
                  </a:extLst>
                </a:gridCol>
                <a:gridCol w="2523067">
                  <a:extLst>
                    <a:ext uri="{9D8B030D-6E8A-4147-A177-3AD203B41FA5}">
                      <a16:colId xmlns="" xmlns:a16="http://schemas.microsoft.com/office/drawing/2014/main" val="20002"/>
                    </a:ext>
                  </a:extLst>
                </a:gridCol>
              </a:tblGrid>
              <a:tr h="0">
                <a:tc gridSpan="3">
                  <a:txBody>
                    <a:bodyPr/>
                    <a:lstStyle/>
                    <a:p>
                      <a:r>
                        <a:rPr lang="it-IT" dirty="0"/>
                        <a:t>REQUISITI CONTRIBUTIVI: 20 anni; assegno almeno</a:t>
                      </a:r>
                      <a:r>
                        <a:rPr lang="it-IT" baseline="0" dirty="0"/>
                        <a:t> pari a </a:t>
                      </a:r>
                      <a:r>
                        <a:rPr lang="it-IT" dirty="0"/>
                        <a:t> = 2,8 assegno sociale</a:t>
                      </a:r>
                    </a:p>
                  </a:txBody>
                  <a:tcPr anchor="ctr">
                    <a:solidFill>
                      <a:srgbClr val="FFFFFF"/>
                    </a:solidFill>
                  </a:tcPr>
                </a:tc>
                <a:tc hMerge="1">
                  <a:txBody>
                    <a:bodyPr/>
                    <a:lstStyle/>
                    <a:p>
                      <a:endParaRPr lang="it-IT"/>
                    </a:p>
                  </a:txBody>
                  <a:tcPr/>
                </a:tc>
                <a:tc hMerge="1">
                  <a:txBody>
                    <a:bodyPr/>
                    <a:lstStyle/>
                    <a:p>
                      <a:endParaRPr lang="it-IT"/>
                    </a:p>
                  </a:txBody>
                  <a:tcPr/>
                </a:tc>
                <a:extLst>
                  <a:ext uri="{0D108BD9-81ED-4DB2-BD59-A6C34878D82A}">
                    <a16:rowId xmlns="" xmlns:a16="http://schemas.microsoft.com/office/drawing/2014/main" val="10000"/>
                  </a:ext>
                </a:extLst>
              </a:tr>
              <a:tr h="0">
                <a:tc>
                  <a:txBody>
                    <a:bodyPr/>
                    <a:lstStyle/>
                    <a:p>
                      <a:pPr algn="ctr" fontAlgn="base"/>
                      <a:r>
                        <a:rPr lang="it-IT" b="1">
                          <a:solidFill>
                            <a:srgbClr val="333333"/>
                          </a:solidFill>
                          <a:effectLst/>
                        </a:rPr>
                        <a:t>Decorrenza</a:t>
                      </a:r>
                    </a:p>
                  </a:txBody>
                  <a:tcPr marL="101600" marR="101600" marT="76200" marB="76200" anchor="ctr">
                    <a:lnL w="12700" cap="flat" cmpd="sng" algn="ctr">
                      <a:solidFill>
                        <a:srgbClr val="9E9E9E"/>
                      </a:solidFill>
                      <a:prstDash val="solid"/>
                      <a:round/>
                      <a:headEnd type="none" w="med" len="med"/>
                      <a:tailEnd type="none" w="med" len="med"/>
                    </a:lnL>
                    <a:lnR w="12700" cap="flat" cmpd="sng" algn="ctr">
                      <a:solidFill>
                        <a:srgbClr val="9E9E9E"/>
                      </a:solidFill>
                      <a:prstDash val="solid"/>
                      <a:round/>
                      <a:headEnd type="none" w="med" len="med"/>
                      <a:tailEnd type="none" w="med" len="med"/>
                    </a:lnR>
                    <a:lnB w="12700" cap="flat" cmpd="sng" algn="ctr">
                      <a:solidFill>
                        <a:srgbClr val="DDDDDD"/>
                      </a:solidFill>
                      <a:prstDash val="solid"/>
                      <a:round/>
                      <a:headEnd type="none" w="med" len="med"/>
                      <a:tailEnd type="none" w="med" len="med"/>
                    </a:lnB>
                    <a:solidFill>
                      <a:srgbClr val="E9E9E9"/>
                    </a:solidFill>
                  </a:tcPr>
                </a:tc>
                <a:tc>
                  <a:txBody>
                    <a:bodyPr/>
                    <a:lstStyle/>
                    <a:p>
                      <a:pPr algn="ctr" fontAlgn="base"/>
                      <a:r>
                        <a:rPr lang="it-IT" b="1" dirty="0">
                          <a:solidFill>
                            <a:srgbClr val="333333"/>
                          </a:solidFill>
                          <a:effectLst/>
                        </a:rPr>
                        <a:t>Uomini</a:t>
                      </a:r>
                    </a:p>
                  </a:txBody>
                  <a:tcPr marL="101600" marR="101600" marT="76200" marB="76200" anchor="ctr">
                    <a:lnL w="12700" cap="flat" cmpd="sng" algn="ctr">
                      <a:solidFill>
                        <a:srgbClr val="9E9E9E"/>
                      </a:solidFill>
                      <a:prstDash val="solid"/>
                      <a:round/>
                      <a:headEnd type="none" w="med" len="med"/>
                      <a:tailEnd type="none" w="med" len="med"/>
                    </a:lnL>
                    <a:lnR w="12700" cap="flat" cmpd="sng" algn="ctr">
                      <a:solidFill>
                        <a:srgbClr val="9E9E9E"/>
                      </a:solidFill>
                      <a:prstDash val="solid"/>
                      <a:round/>
                      <a:headEnd type="none" w="med" len="med"/>
                      <a:tailEnd type="none" w="med" len="med"/>
                    </a:lnR>
                    <a:lnT w="12700" cap="flat" cmpd="sng" algn="ctr">
                      <a:solidFill>
                        <a:srgbClr val="9E9E9E"/>
                      </a:solidFill>
                      <a:prstDash val="solid"/>
                      <a:round/>
                      <a:headEnd type="none" w="med" len="med"/>
                      <a:tailEnd type="none" w="med" len="med"/>
                    </a:lnT>
                    <a:lnB w="12700" cap="flat" cmpd="sng" algn="ctr">
                      <a:solidFill>
                        <a:srgbClr val="DDDDDD"/>
                      </a:solidFill>
                      <a:prstDash val="solid"/>
                      <a:round/>
                      <a:headEnd type="none" w="med" len="med"/>
                      <a:tailEnd type="none" w="med" len="med"/>
                    </a:lnB>
                    <a:solidFill>
                      <a:srgbClr val="E9E9E9"/>
                    </a:solidFill>
                  </a:tcPr>
                </a:tc>
                <a:tc>
                  <a:txBody>
                    <a:bodyPr/>
                    <a:lstStyle/>
                    <a:p>
                      <a:pPr algn="ctr" fontAlgn="base"/>
                      <a:r>
                        <a:rPr lang="it-IT" b="1">
                          <a:solidFill>
                            <a:srgbClr val="333333"/>
                          </a:solidFill>
                          <a:effectLst/>
                        </a:rPr>
                        <a:t>Donne</a:t>
                      </a:r>
                    </a:p>
                  </a:txBody>
                  <a:tcPr marL="101600" marR="101600" marT="76200" marB="76200" anchor="ctr">
                    <a:lnL w="12700" cap="flat" cmpd="sng" algn="ctr">
                      <a:solidFill>
                        <a:srgbClr val="9E9E9E"/>
                      </a:solidFill>
                      <a:prstDash val="solid"/>
                      <a:round/>
                      <a:headEnd type="none" w="med" len="med"/>
                      <a:tailEnd type="none" w="med" len="med"/>
                    </a:lnL>
                    <a:lnR w="12700" cap="flat" cmpd="sng" algn="ctr">
                      <a:solidFill>
                        <a:srgbClr val="9E9E9E"/>
                      </a:solidFill>
                      <a:prstDash val="solid"/>
                      <a:round/>
                      <a:headEnd type="none" w="med" len="med"/>
                      <a:tailEnd type="none" w="med" len="med"/>
                    </a:lnR>
                    <a:lnT w="12700" cap="flat" cmpd="sng" algn="ctr">
                      <a:solidFill>
                        <a:srgbClr val="9E9E9E"/>
                      </a:solidFill>
                      <a:prstDash val="solid"/>
                      <a:round/>
                      <a:headEnd type="none" w="med" len="med"/>
                      <a:tailEnd type="none" w="med" len="med"/>
                    </a:lnT>
                    <a:lnB w="12700" cap="flat" cmpd="sng" algn="ctr">
                      <a:solidFill>
                        <a:srgbClr val="DDDDDD"/>
                      </a:solidFill>
                      <a:prstDash val="solid"/>
                      <a:round/>
                      <a:headEnd type="none" w="med" len="med"/>
                      <a:tailEnd type="none" w="med" len="med"/>
                    </a:lnB>
                    <a:solidFill>
                      <a:srgbClr val="E9E9E9"/>
                    </a:solidFill>
                  </a:tcPr>
                </a:tc>
                <a:extLst>
                  <a:ext uri="{0D108BD9-81ED-4DB2-BD59-A6C34878D82A}">
                    <a16:rowId xmlns="" xmlns:a16="http://schemas.microsoft.com/office/drawing/2014/main" val="10001"/>
                  </a:ext>
                </a:extLst>
              </a:tr>
              <a:tr h="0">
                <a:tc>
                  <a:txBody>
                    <a:bodyPr/>
                    <a:lstStyle/>
                    <a:p>
                      <a:pPr fontAlgn="base"/>
                      <a:r>
                        <a:rPr lang="it-IT" dirty="0">
                          <a:effectLst/>
                        </a:rPr>
                        <a:t>2016</a:t>
                      </a:r>
                    </a:p>
                  </a:txBody>
                  <a:tcPr marL="101600" marR="101600" marT="50800" marB="50800" anchor="ctr">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solidFill>
                      <a:srgbClr val="FFFFFF"/>
                    </a:solidFill>
                  </a:tcPr>
                </a:tc>
                <a:tc>
                  <a:txBody>
                    <a:bodyPr/>
                    <a:lstStyle/>
                    <a:p>
                      <a:pPr fontAlgn="base"/>
                      <a:r>
                        <a:rPr lang="it-IT" dirty="0">
                          <a:effectLst/>
                        </a:rPr>
                        <a:t>63 anni e 7 mesi</a:t>
                      </a:r>
                    </a:p>
                  </a:txBody>
                  <a:tcPr marL="101600" marR="101600" marT="50800" marB="50800" anchor="ctr">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solidFill>
                      <a:srgbClr val="FFFFFF"/>
                    </a:solidFill>
                  </a:tcPr>
                </a:tc>
                <a:tc>
                  <a:txBody>
                    <a:bodyPr/>
                    <a:lstStyle/>
                    <a:p>
                      <a:pPr fontAlgn="base"/>
                      <a:r>
                        <a:rPr lang="it-IT" dirty="0">
                          <a:effectLst/>
                        </a:rPr>
                        <a:t>63 anni e 7 mesi</a:t>
                      </a:r>
                    </a:p>
                  </a:txBody>
                  <a:tcPr marL="101600" marR="101600" marT="50800" marB="50800" anchor="ctr">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solidFill>
                      <a:srgbClr val="FFFFFF"/>
                    </a:solidFill>
                  </a:tcPr>
                </a:tc>
                <a:extLst>
                  <a:ext uri="{0D108BD9-81ED-4DB2-BD59-A6C34878D82A}">
                    <a16:rowId xmlns="" xmlns:a16="http://schemas.microsoft.com/office/drawing/2014/main" val="10002"/>
                  </a:ext>
                </a:extLst>
              </a:tr>
              <a:tr h="0">
                <a:tc>
                  <a:txBody>
                    <a:bodyPr/>
                    <a:lstStyle/>
                    <a:p>
                      <a:pPr fontAlgn="base"/>
                      <a:r>
                        <a:rPr lang="it-IT" dirty="0">
                          <a:effectLst/>
                        </a:rPr>
                        <a:t>2017</a:t>
                      </a:r>
                    </a:p>
                  </a:txBody>
                  <a:tcPr marL="101600" marR="101600" marT="50800" marB="50800" anchor="ctr">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solidFill>
                      <a:srgbClr val="FFFFFF"/>
                    </a:solidFill>
                  </a:tcPr>
                </a:tc>
                <a:tc>
                  <a:txBody>
                    <a:bodyPr/>
                    <a:lstStyle/>
                    <a:p>
                      <a:pPr fontAlgn="base"/>
                      <a:r>
                        <a:rPr lang="it-IT" dirty="0">
                          <a:effectLst/>
                        </a:rPr>
                        <a:t>63 anni e 7 mesi</a:t>
                      </a:r>
                    </a:p>
                  </a:txBody>
                  <a:tcPr marL="101600" marR="101600" marT="50800" marB="50800" anchor="ctr">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solidFill>
                      <a:srgbClr val="FFFFFF"/>
                    </a:solidFill>
                  </a:tcPr>
                </a:tc>
                <a:tc>
                  <a:txBody>
                    <a:bodyPr/>
                    <a:lstStyle/>
                    <a:p>
                      <a:pPr fontAlgn="base"/>
                      <a:r>
                        <a:rPr lang="it-IT" dirty="0">
                          <a:effectLst/>
                        </a:rPr>
                        <a:t>63 anni e 7 mesi</a:t>
                      </a:r>
                    </a:p>
                  </a:txBody>
                  <a:tcPr marL="101600" marR="101600" marT="50800" marB="50800" anchor="ctr">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solidFill>
                      <a:srgbClr val="FFFFFF"/>
                    </a:solidFill>
                  </a:tcPr>
                </a:tc>
                <a:extLst>
                  <a:ext uri="{0D108BD9-81ED-4DB2-BD59-A6C34878D82A}">
                    <a16:rowId xmlns="" xmlns:a16="http://schemas.microsoft.com/office/drawing/2014/main" val="10003"/>
                  </a:ext>
                </a:extLst>
              </a:tr>
              <a:tr h="0">
                <a:tc>
                  <a:txBody>
                    <a:bodyPr/>
                    <a:lstStyle/>
                    <a:p>
                      <a:pPr fontAlgn="base"/>
                      <a:r>
                        <a:rPr lang="it-IT" dirty="0">
                          <a:effectLst/>
                        </a:rPr>
                        <a:t>2018</a:t>
                      </a:r>
                    </a:p>
                  </a:txBody>
                  <a:tcPr marL="101600" marR="101600" marT="50800" marB="50800" anchor="ctr">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solidFill>
                      <a:srgbClr val="FFFFFF"/>
                    </a:solidFill>
                  </a:tcPr>
                </a:tc>
                <a:tc>
                  <a:txBody>
                    <a:bodyPr/>
                    <a:lstStyle/>
                    <a:p>
                      <a:pPr fontAlgn="base"/>
                      <a:r>
                        <a:rPr lang="it-IT" dirty="0">
                          <a:effectLst/>
                        </a:rPr>
                        <a:t>63 anni e 7 mesi</a:t>
                      </a:r>
                    </a:p>
                  </a:txBody>
                  <a:tcPr marL="101600" marR="101600" marT="50800" marB="50800" anchor="ctr">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solidFill>
                      <a:srgbClr val="FFFFFF"/>
                    </a:solidFill>
                  </a:tcPr>
                </a:tc>
                <a:tc>
                  <a:txBody>
                    <a:bodyPr/>
                    <a:lstStyle/>
                    <a:p>
                      <a:pPr fontAlgn="base"/>
                      <a:r>
                        <a:rPr lang="it-IT" dirty="0">
                          <a:effectLst/>
                        </a:rPr>
                        <a:t>63 anni e 7 mesi</a:t>
                      </a:r>
                    </a:p>
                  </a:txBody>
                  <a:tcPr marL="101600" marR="101600" marT="50800" marB="50800" anchor="ctr">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solidFill>
                      <a:srgbClr val="FFFFFF"/>
                    </a:solidFill>
                  </a:tcPr>
                </a:tc>
                <a:extLst>
                  <a:ext uri="{0D108BD9-81ED-4DB2-BD59-A6C34878D82A}">
                    <a16:rowId xmlns="" xmlns:a16="http://schemas.microsoft.com/office/drawing/2014/main" val="10004"/>
                  </a:ext>
                </a:extLst>
              </a:tr>
              <a:tr h="0">
                <a:tc>
                  <a:txBody>
                    <a:bodyPr/>
                    <a:lstStyle/>
                    <a:p>
                      <a:pPr fontAlgn="base"/>
                      <a:r>
                        <a:rPr lang="it-IT" dirty="0">
                          <a:effectLst/>
                        </a:rPr>
                        <a:t>2019</a:t>
                      </a:r>
                    </a:p>
                  </a:txBody>
                  <a:tcPr marL="101600" marR="101600" marT="50800" marB="50800" anchor="ctr">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solidFill>
                      <a:srgbClr val="FFFFFF"/>
                    </a:solidFill>
                  </a:tcPr>
                </a:tc>
                <a:tc>
                  <a:txBody>
                    <a:bodyPr/>
                    <a:lstStyle/>
                    <a:p>
                      <a:pPr fontAlgn="base"/>
                      <a:r>
                        <a:rPr lang="it-IT" dirty="0">
                          <a:effectLst/>
                        </a:rPr>
                        <a:t>64 anni</a:t>
                      </a:r>
                    </a:p>
                  </a:txBody>
                  <a:tcPr marL="101600" marR="101600" marT="50800" marB="50800" anchor="ctr">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solidFill>
                      <a:srgbClr val="FFFFFF"/>
                    </a:solidFill>
                  </a:tcPr>
                </a:tc>
                <a:tc>
                  <a:txBody>
                    <a:bodyPr/>
                    <a:lstStyle/>
                    <a:p>
                      <a:pPr fontAlgn="base"/>
                      <a:r>
                        <a:rPr lang="it-IT" dirty="0">
                          <a:effectLst/>
                        </a:rPr>
                        <a:t>64 anni</a:t>
                      </a:r>
                    </a:p>
                  </a:txBody>
                  <a:tcPr marL="101600" marR="101600" marT="50800" marB="50800" anchor="ctr">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solidFill>
                      <a:srgbClr val="FFFFFF"/>
                    </a:solidFill>
                  </a:tcPr>
                </a:tc>
                <a:extLst>
                  <a:ext uri="{0D108BD9-81ED-4DB2-BD59-A6C34878D82A}">
                    <a16:rowId xmlns="" xmlns:a16="http://schemas.microsoft.com/office/drawing/2014/main" val="10005"/>
                  </a:ext>
                </a:extLst>
              </a:tr>
              <a:tr h="0">
                <a:tc>
                  <a:txBody>
                    <a:bodyPr/>
                    <a:lstStyle/>
                    <a:p>
                      <a:pPr fontAlgn="base"/>
                      <a:r>
                        <a:rPr lang="it-IT" dirty="0">
                          <a:effectLst/>
                        </a:rPr>
                        <a:t>2020</a:t>
                      </a:r>
                    </a:p>
                  </a:txBody>
                  <a:tcPr marL="101600" marR="101600" marT="50800" marB="50800" anchor="ctr">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solidFill>
                      <a:srgbClr val="FFFFFF"/>
                    </a:solidFill>
                  </a:tcPr>
                </a:tc>
                <a:tc>
                  <a:txBody>
                    <a:bodyPr/>
                    <a:lstStyle/>
                    <a:p>
                      <a:pPr fontAlgn="base"/>
                      <a:r>
                        <a:rPr lang="it-IT" dirty="0">
                          <a:effectLst/>
                        </a:rPr>
                        <a:t>64 anni</a:t>
                      </a:r>
                    </a:p>
                  </a:txBody>
                  <a:tcPr marL="101600" marR="101600" marT="50800" marB="50800" anchor="ctr">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solidFill>
                      <a:srgbClr val="FFFFFF"/>
                    </a:solidFill>
                  </a:tcPr>
                </a:tc>
                <a:tc>
                  <a:txBody>
                    <a:bodyPr/>
                    <a:lstStyle/>
                    <a:p>
                      <a:pPr fontAlgn="base"/>
                      <a:r>
                        <a:rPr lang="it-IT" dirty="0">
                          <a:effectLst/>
                        </a:rPr>
                        <a:t>64 anni</a:t>
                      </a:r>
                    </a:p>
                  </a:txBody>
                  <a:tcPr marL="101600" marR="101600" marT="50800" marB="50800" anchor="ctr">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solidFill>
                      <a:srgbClr val="FFFFFF"/>
                    </a:solidFill>
                  </a:tcPr>
                </a:tc>
                <a:extLst>
                  <a:ext uri="{0D108BD9-81ED-4DB2-BD59-A6C34878D82A}">
                    <a16:rowId xmlns="" xmlns:a16="http://schemas.microsoft.com/office/drawing/2014/main" val="10006"/>
                  </a:ext>
                </a:extLst>
              </a:tr>
            </a:tbl>
          </a:graphicData>
        </a:graphic>
      </p:graphicFrame>
      <p:sp>
        <p:nvSpPr>
          <p:cNvPr id="6" name="Rectangle 2"/>
          <p:cNvSpPr>
            <a:spLocks noChangeArrowheads="1"/>
          </p:cNvSpPr>
          <p:nvPr/>
        </p:nvSpPr>
        <p:spPr bwMode="auto">
          <a:xfrm>
            <a:off x="3217997" y="896196"/>
            <a:ext cx="6699270" cy="175432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none" lIns="91440" tIns="45720" rIns="91440" bIns="45720" numCol="1" anchor="ctr" anchorCtr="0" compatLnSpc="1">
            <a:prstTxWarp prst="textNoShape">
              <a:avLst/>
            </a:prstTxWarp>
            <a:spAutoFit/>
          </a:bodyPr>
          <a:lstStyle/>
          <a:p>
            <a:pPr eaLnBrk="0" fontAlgn="base" hangingPunct="0">
              <a:spcBef>
                <a:spcPct val="0"/>
              </a:spcBef>
              <a:spcAft>
                <a:spcPct val="0"/>
              </a:spcAft>
            </a:pPr>
            <a:r>
              <a:rPr lang="it-IT" altLang="it-IT" dirty="0">
                <a:latin typeface="Arial" charset="0"/>
              </a:rPr>
              <a:t>Per chi ha incominciare a versare contributi dopo il 31.12.1995, </a:t>
            </a:r>
          </a:p>
          <a:p>
            <a:pPr eaLnBrk="0" fontAlgn="base" hangingPunct="0">
              <a:spcBef>
                <a:spcPct val="0"/>
              </a:spcBef>
              <a:spcAft>
                <a:spcPct val="0"/>
              </a:spcAft>
            </a:pPr>
            <a:r>
              <a:rPr lang="it-IT" altLang="it-IT" dirty="0">
                <a:latin typeface="Arial" charset="0"/>
              </a:rPr>
              <a:t>il secondo scenario:</a:t>
            </a:r>
          </a:p>
          <a:p>
            <a:pPr eaLnBrk="0" fontAlgn="base" hangingPunct="0">
              <a:spcBef>
                <a:spcPct val="0"/>
              </a:spcBef>
              <a:spcAft>
                <a:spcPct val="0"/>
              </a:spcAft>
            </a:pPr>
            <a:r>
              <a:rPr lang="it-IT" altLang="it-IT" dirty="0">
                <a:latin typeface="Arial" charset="0"/>
              </a:rPr>
              <a:t/>
            </a:r>
            <a:br>
              <a:rPr lang="it-IT" altLang="it-IT" dirty="0">
                <a:latin typeface="Arial" charset="0"/>
              </a:rPr>
            </a:br>
            <a:endParaRPr lang="it-IT" altLang="it-IT" dirty="0">
              <a:latin typeface="Arial" charset="0"/>
            </a:endParaRPr>
          </a:p>
          <a:p>
            <a:pPr eaLnBrk="0" fontAlgn="base" hangingPunct="0">
              <a:spcBef>
                <a:spcPct val="0"/>
              </a:spcBef>
              <a:spcAft>
                <a:spcPct val="0"/>
              </a:spcAft>
            </a:pPr>
            <a:r>
              <a:rPr lang="it-IT" altLang="it-IT" dirty="0">
                <a:latin typeface="Arial" charset="0"/>
              </a:rPr>
              <a:t/>
            </a:r>
            <a:br>
              <a:rPr lang="it-IT" altLang="it-IT" dirty="0">
                <a:latin typeface="Arial" charset="0"/>
              </a:rPr>
            </a:br>
            <a:endParaRPr lang="it-IT" altLang="it-IT" dirty="0">
              <a:latin typeface="Arial" charset="0"/>
            </a:endParaRPr>
          </a:p>
        </p:txBody>
      </p:sp>
    </p:spTree>
    <p:extLst>
      <p:ext uri="{BB962C8B-B14F-4D97-AF65-F5344CB8AC3E}">
        <p14:creationId xmlns:p14="http://schemas.microsoft.com/office/powerpoint/2010/main" xmlns="" val="747789343"/>
      </p:ext>
    </p:extLst>
  </p:cSld>
  <p:clrMapOvr>
    <a:masterClrMapping/>
  </p:clrMapOvr>
  <p:transition spd="slow">
    <p:randomBar dir="vert"/>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Figura a mano libera 15"/>
          <p:cNvSpPr/>
          <p:nvPr/>
        </p:nvSpPr>
        <p:spPr>
          <a:xfrm>
            <a:off x="5263648" y="2794927"/>
            <a:ext cx="1624440" cy="1642188"/>
          </a:xfrm>
          <a:custGeom>
            <a:avLst/>
            <a:gdLst>
              <a:gd name="connsiteX0" fmla="*/ 0 w 1268154"/>
              <a:gd name="connsiteY0" fmla="*/ 634077 h 1268154"/>
              <a:gd name="connsiteX1" fmla="*/ 185718 w 1268154"/>
              <a:gd name="connsiteY1" fmla="*/ 185717 h 1268154"/>
              <a:gd name="connsiteX2" fmla="*/ 634079 w 1268154"/>
              <a:gd name="connsiteY2" fmla="*/ 1 h 1268154"/>
              <a:gd name="connsiteX3" fmla="*/ 1082439 w 1268154"/>
              <a:gd name="connsiteY3" fmla="*/ 185719 h 1268154"/>
              <a:gd name="connsiteX4" fmla="*/ 1268155 w 1268154"/>
              <a:gd name="connsiteY4" fmla="*/ 634080 h 1268154"/>
              <a:gd name="connsiteX5" fmla="*/ 1082438 w 1268154"/>
              <a:gd name="connsiteY5" fmla="*/ 1082440 h 1268154"/>
              <a:gd name="connsiteX6" fmla="*/ 634078 w 1268154"/>
              <a:gd name="connsiteY6" fmla="*/ 1268157 h 1268154"/>
              <a:gd name="connsiteX7" fmla="*/ 185718 w 1268154"/>
              <a:gd name="connsiteY7" fmla="*/ 1082440 h 1268154"/>
              <a:gd name="connsiteX8" fmla="*/ 2 w 1268154"/>
              <a:gd name="connsiteY8" fmla="*/ 634080 h 1268154"/>
              <a:gd name="connsiteX9" fmla="*/ 0 w 1268154"/>
              <a:gd name="connsiteY9" fmla="*/ 634077 h 12681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68154" h="1268154">
                <a:moveTo>
                  <a:pt x="0" y="634077"/>
                </a:moveTo>
                <a:cubicBezTo>
                  <a:pt x="0" y="465909"/>
                  <a:pt x="66805" y="304629"/>
                  <a:pt x="185718" y="185717"/>
                </a:cubicBezTo>
                <a:cubicBezTo>
                  <a:pt x="304631" y="66805"/>
                  <a:pt x="465911" y="1"/>
                  <a:pt x="634079" y="1"/>
                </a:cubicBezTo>
                <a:cubicBezTo>
                  <a:pt x="802247" y="1"/>
                  <a:pt x="963527" y="66806"/>
                  <a:pt x="1082439" y="185719"/>
                </a:cubicBezTo>
                <a:cubicBezTo>
                  <a:pt x="1201351" y="304632"/>
                  <a:pt x="1268155" y="465912"/>
                  <a:pt x="1268155" y="634080"/>
                </a:cubicBezTo>
                <a:cubicBezTo>
                  <a:pt x="1268155" y="802248"/>
                  <a:pt x="1201351" y="963528"/>
                  <a:pt x="1082438" y="1082440"/>
                </a:cubicBezTo>
                <a:cubicBezTo>
                  <a:pt x="963525" y="1201353"/>
                  <a:pt x="802245" y="1268157"/>
                  <a:pt x="634078" y="1268157"/>
                </a:cubicBezTo>
                <a:cubicBezTo>
                  <a:pt x="465910" y="1268157"/>
                  <a:pt x="304630" y="1201352"/>
                  <a:pt x="185718" y="1082440"/>
                </a:cubicBezTo>
                <a:cubicBezTo>
                  <a:pt x="66806" y="963527"/>
                  <a:pt x="1" y="802247"/>
                  <a:pt x="2" y="634080"/>
                </a:cubicBezTo>
                <a:cubicBezTo>
                  <a:pt x="1" y="634079"/>
                  <a:pt x="1" y="634078"/>
                  <a:pt x="0" y="634077"/>
                </a:cubicBezTo>
                <a:close/>
              </a:path>
            </a:pathLst>
          </a:custGeom>
          <a:solidFill>
            <a:srgbClr val="C00000"/>
          </a:solidFill>
        </p:spPr>
        <p:style>
          <a:lnRef idx="0">
            <a:schemeClr val="accent4"/>
          </a:lnRef>
          <a:fillRef idx="3">
            <a:schemeClr val="accent4"/>
          </a:fillRef>
          <a:effectRef idx="3">
            <a:schemeClr val="accent4"/>
          </a:effectRef>
          <a:fontRef idx="minor">
            <a:schemeClr val="lt1"/>
          </a:fontRef>
        </p:style>
        <p:txBody>
          <a:bodyPr lIns="222547" tIns="222547" rIns="222547" bIns="222547" spcCol="1270" anchor="ctr"/>
          <a:lstStyle/>
          <a:p>
            <a:pPr algn="ctr" defTabSz="2578100">
              <a:lnSpc>
                <a:spcPct val="90000"/>
              </a:lnSpc>
              <a:spcAft>
                <a:spcPct val="35000"/>
              </a:spcAft>
              <a:defRPr/>
            </a:pPr>
            <a:r>
              <a:rPr lang="it-IT" sz="2100" b="1" dirty="0">
                <a:solidFill>
                  <a:srgbClr val="002060"/>
                </a:solidFill>
              </a:rPr>
              <a:t>SI APPLICA</a:t>
            </a:r>
          </a:p>
        </p:txBody>
      </p:sp>
      <p:sp>
        <p:nvSpPr>
          <p:cNvPr id="18" name="Figura a mano libera 17"/>
          <p:cNvSpPr/>
          <p:nvPr/>
        </p:nvSpPr>
        <p:spPr>
          <a:xfrm>
            <a:off x="1991544" y="2276876"/>
            <a:ext cx="2637570" cy="2592285"/>
          </a:xfrm>
          <a:custGeom>
            <a:avLst/>
            <a:gdLst>
              <a:gd name="connsiteX0" fmla="*/ 0 w 2637570"/>
              <a:gd name="connsiteY0" fmla="*/ 1296143 h 2592285"/>
              <a:gd name="connsiteX1" fmla="*/ 394374 w 2637570"/>
              <a:gd name="connsiteY1" fmla="*/ 371731 h 2592285"/>
              <a:gd name="connsiteX2" fmla="*/ 1318788 w 2637570"/>
              <a:gd name="connsiteY2" fmla="*/ 2 h 2592285"/>
              <a:gd name="connsiteX3" fmla="*/ 2243201 w 2637570"/>
              <a:gd name="connsiteY3" fmla="*/ 371734 h 2592285"/>
              <a:gd name="connsiteX4" fmla="*/ 2637572 w 2637570"/>
              <a:gd name="connsiteY4" fmla="*/ 1296148 h 2592285"/>
              <a:gd name="connsiteX5" fmla="*/ 2243199 w 2637570"/>
              <a:gd name="connsiteY5" fmla="*/ 2220561 h 2592285"/>
              <a:gd name="connsiteX6" fmla="*/ 1318786 w 2637570"/>
              <a:gd name="connsiteY6" fmla="*/ 2592291 h 2592285"/>
              <a:gd name="connsiteX7" fmla="*/ 394373 w 2637570"/>
              <a:gd name="connsiteY7" fmla="*/ 2220560 h 2592285"/>
              <a:gd name="connsiteX8" fmla="*/ 2 w 2637570"/>
              <a:gd name="connsiteY8" fmla="*/ 1296147 h 2592285"/>
              <a:gd name="connsiteX9" fmla="*/ 0 w 2637570"/>
              <a:gd name="connsiteY9" fmla="*/ 1296143 h 25922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637570" h="2592285">
                <a:moveTo>
                  <a:pt x="0" y="1296143"/>
                </a:moveTo>
                <a:cubicBezTo>
                  <a:pt x="0" y="948494"/>
                  <a:pt x="142098" y="615418"/>
                  <a:pt x="394374" y="371731"/>
                </a:cubicBezTo>
                <a:cubicBezTo>
                  <a:pt x="641006" y="133496"/>
                  <a:pt x="972979" y="1"/>
                  <a:pt x="1318788" y="2"/>
                </a:cubicBezTo>
                <a:cubicBezTo>
                  <a:pt x="1664597" y="2"/>
                  <a:pt x="1996569" y="133498"/>
                  <a:pt x="2243201" y="371734"/>
                </a:cubicBezTo>
                <a:cubicBezTo>
                  <a:pt x="2495476" y="615422"/>
                  <a:pt x="2637573" y="948498"/>
                  <a:pt x="2637572" y="1296148"/>
                </a:cubicBezTo>
                <a:cubicBezTo>
                  <a:pt x="2637572" y="1643797"/>
                  <a:pt x="2495475" y="1976874"/>
                  <a:pt x="2243199" y="2220561"/>
                </a:cubicBezTo>
                <a:cubicBezTo>
                  <a:pt x="1996567" y="2458796"/>
                  <a:pt x="1664594" y="2592291"/>
                  <a:pt x="1318786" y="2592291"/>
                </a:cubicBezTo>
                <a:cubicBezTo>
                  <a:pt x="972977" y="2592291"/>
                  <a:pt x="641005" y="2458796"/>
                  <a:pt x="394373" y="2220560"/>
                </a:cubicBezTo>
                <a:cubicBezTo>
                  <a:pt x="142098" y="1976872"/>
                  <a:pt x="1" y="1643796"/>
                  <a:pt x="2" y="1296147"/>
                </a:cubicBezTo>
                <a:cubicBezTo>
                  <a:pt x="1" y="1296146"/>
                  <a:pt x="1" y="1296144"/>
                  <a:pt x="0" y="1296143"/>
                </a:cubicBezTo>
                <a:close/>
              </a:path>
            </a:pathLst>
          </a:custGeom>
        </p:spPr>
        <p:style>
          <a:lnRef idx="0">
            <a:schemeClr val="accent5"/>
          </a:lnRef>
          <a:fillRef idx="3">
            <a:schemeClr val="accent5"/>
          </a:fillRef>
          <a:effectRef idx="3">
            <a:schemeClr val="accent5"/>
          </a:effectRef>
          <a:fontRef idx="minor">
            <a:schemeClr val="lt1"/>
          </a:fontRef>
        </p:style>
        <p:txBody>
          <a:bodyPr lIns="395153" tIns="388521" rIns="395153" bIns="388521" spcCol="1270" anchor="ctr"/>
          <a:lstStyle/>
          <a:p>
            <a:pPr algn="ctr" defTabSz="622300">
              <a:lnSpc>
                <a:spcPct val="90000"/>
              </a:lnSpc>
              <a:spcAft>
                <a:spcPct val="35000"/>
              </a:spcAft>
              <a:defRPr/>
            </a:pPr>
            <a:r>
              <a:rPr lang="it-IT" sz="2000" b="1" dirty="0">
                <a:solidFill>
                  <a:srgbClr val="002060"/>
                </a:solidFill>
              </a:rPr>
              <a:t>AL REQUISITO ANAGRAFICO DI TUTTI I TRATTAMENTI PENSIONISTICI</a:t>
            </a:r>
            <a:endParaRPr lang="it-IT" sz="2000" dirty="0">
              <a:solidFill>
                <a:srgbClr val="002060"/>
              </a:solidFill>
            </a:endParaRPr>
          </a:p>
        </p:txBody>
      </p:sp>
      <p:sp>
        <p:nvSpPr>
          <p:cNvPr id="20" name="Figura a mano libera 19"/>
          <p:cNvSpPr/>
          <p:nvPr/>
        </p:nvSpPr>
        <p:spPr>
          <a:xfrm>
            <a:off x="7536160" y="2276876"/>
            <a:ext cx="2637570" cy="2592285"/>
          </a:xfrm>
          <a:custGeom>
            <a:avLst/>
            <a:gdLst>
              <a:gd name="connsiteX0" fmla="*/ 0 w 2637570"/>
              <a:gd name="connsiteY0" fmla="*/ 1296143 h 2592285"/>
              <a:gd name="connsiteX1" fmla="*/ 394374 w 2637570"/>
              <a:gd name="connsiteY1" fmla="*/ 371731 h 2592285"/>
              <a:gd name="connsiteX2" fmla="*/ 1318788 w 2637570"/>
              <a:gd name="connsiteY2" fmla="*/ 2 h 2592285"/>
              <a:gd name="connsiteX3" fmla="*/ 2243201 w 2637570"/>
              <a:gd name="connsiteY3" fmla="*/ 371734 h 2592285"/>
              <a:gd name="connsiteX4" fmla="*/ 2637572 w 2637570"/>
              <a:gd name="connsiteY4" fmla="*/ 1296148 h 2592285"/>
              <a:gd name="connsiteX5" fmla="*/ 2243199 w 2637570"/>
              <a:gd name="connsiteY5" fmla="*/ 2220561 h 2592285"/>
              <a:gd name="connsiteX6" fmla="*/ 1318786 w 2637570"/>
              <a:gd name="connsiteY6" fmla="*/ 2592291 h 2592285"/>
              <a:gd name="connsiteX7" fmla="*/ 394373 w 2637570"/>
              <a:gd name="connsiteY7" fmla="*/ 2220560 h 2592285"/>
              <a:gd name="connsiteX8" fmla="*/ 2 w 2637570"/>
              <a:gd name="connsiteY8" fmla="*/ 1296147 h 2592285"/>
              <a:gd name="connsiteX9" fmla="*/ 0 w 2637570"/>
              <a:gd name="connsiteY9" fmla="*/ 1296143 h 25922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637570" h="2592285">
                <a:moveTo>
                  <a:pt x="0" y="1296143"/>
                </a:moveTo>
                <a:cubicBezTo>
                  <a:pt x="0" y="948494"/>
                  <a:pt x="142098" y="615418"/>
                  <a:pt x="394374" y="371731"/>
                </a:cubicBezTo>
                <a:cubicBezTo>
                  <a:pt x="641006" y="133496"/>
                  <a:pt x="972979" y="1"/>
                  <a:pt x="1318788" y="2"/>
                </a:cubicBezTo>
                <a:cubicBezTo>
                  <a:pt x="1664597" y="2"/>
                  <a:pt x="1996569" y="133498"/>
                  <a:pt x="2243201" y="371734"/>
                </a:cubicBezTo>
                <a:cubicBezTo>
                  <a:pt x="2495476" y="615422"/>
                  <a:pt x="2637573" y="948498"/>
                  <a:pt x="2637572" y="1296148"/>
                </a:cubicBezTo>
                <a:cubicBezTo>
                  <a:pt x="2637572" y="1643797"/>
                  <a:pt x="2495475" y="1976874"/>
                  <a:pt x="2243199" y="2220561"/>
                </a:cubicBezTo>
                <a:cubicBezTo>
                  <a:pt x="1996567" y="2458796"/>
                  <a:pt x="1664594" y="2592291"/>
                  <a:pt x="1318786" y="2592291"/>
                </a:cubicBezTo>
                <a:cubicBezTo>
                  <a:pt x="972977" y="2592291"/>
                  <a:pt x="641005" y="2458796"/>
                  <a:pt x="394373" y="2220560"/>
                </a:cubicBezTo>
                <a:cubicBezTo>
                  <a:pt x="142098" y="1976872"/>
                  <a:pt x="1" y="1643796"/>
                  <a:pt x="2" y="1296147"/>
                </a:cubicBezTo>
                <a:cubicBezTo>
                  <a:pt x="1" y="1296146"/>
                  <a:pt x="1" y="1296144"/>
                  <a:pt x="0" y="1296143"/>
                </a:cubicBezTo>
                <a:close/>
              </a:path>
            </a:pathLst>
          </a:custGeom>
          <a:solidFill>
            <a:srgbClr val="FFC000"/>
          </a:solidFill>
        </p:spPr>
        <p:style>
          <a:lnRef idx="0">
            <a:schemeClr val="accent5"/>
          </a:lnRef>
          <a:fillRef idx="3">
            <a:schemeClr val="accent5"/>
          </a:fillRef>
          <a:effectRef idx="3">
            <a:schemeClr val="accent5"/>
          </a:effectRef>
          <a:fontRef idx="minor">
            <a:schemeClr val="lt1"/>
          </a:fontRef>
        </p:style>
        <p:txBody>
          <a:bodyPr lIns="395153" tIns="388521" rIns="395153" bIns="388521" spcCol="1270" anchor="ctr"/>
          <a:lstStyle/>
          <a:p>
            <a:pPr algn="ctr" defTabSz="622300">
              <a:lnSpc>
                <a:spcPct val="90000"/>
              </a:lnSpc>
              <a:spcAft>
                <a:spcPct val="35000"/>
              </a:spcAft>
              <a:defRPr/>
            </a:pPr>
            <a:r>
              <a:rPr lang="it-IT" sz="2000" b="1" dirty="0">
                <a:solidFill>
                  <a:srgbClr val="006600"/>
                </a:solidFill>
              </a:rPr>
              <a:t>AL REQUISITO CONTRIBUTIVO PER LA PENSIONE ANTICIPATA</a:t>
            </a:r>
          </a:p>
        </p:txBody>
      </p:sp>
      <p:sp>
        <p:nvSpPr>
          <p:cNvPr id="12" name="Rettangolo arrotondato 11"/>
          <p:cNvSpPr/>
          <p:nvPr/>
        </p:nvSpPr>
        <p:spPr>
          <a:xfrm>
            <a:off x="1991544" y="334962"/>
            <a:ext cx="8182186" cy="1151532"/>
          </a:xfrm>
          <a:prstGeom prst="roundRect">
            <a:avLst/>
          </a:prstGeom>
        </p:spPr>
        <p:style>
          <a:lnRef idx="0">
            <a:schemeClr val="accent2"/>
          </a:lnRef>
          <a:fillRef idx="3">
            <a:schemeClr val="accent2"/>
          </a:fillRef>
          <a:effectRef idx="3">
            <a:schemeClr val="accent2"/>
          </a:effectRef>
          <a:fontRef idx="minor">
            <a:schemeClr val="lt1"/>
          </a:fontRef>
        </p:style>
        <p:txBody>
          <a:bodyPr anchor="ctr"/>
          <a:lstStyle/>
          <a:p>
            <a:pPr algn="ctr">
              <a:defRPr/>
            </a:pPr>
            <a:endParaRPr lang="it-IT" sz="4400" b="1" dirty="0"/>
          </a:p>
        </p:txBody>
      </p:sp>
      <p:sp>
        <p:nvSpPr>
          <p:cNvPr id="25" name="Freccia a destra 24"/>
          <p:cNvSpPr/>
          <p:nvPr/>
        </p:nvSpPr>
        <p:spPr>
          <a:xfrm>
            <a:off x="6969535" y="3284987"/>
            <a:ext cx="504056" cy="576064"/>
          </a:xfrm>
          <a:prstGeom prst="rightArrow">
            <a:avLst/>
          </a:prstGeom>
          <a:solidFill>
            <a:schemeClr val="tx2">
              <a:lumMod val="40000"/>
              <a:lumOff val="60000"/>
            </a:schemeClr>
          </a:solidFill>
          <a:ln>
            <a:solidFill>
              <a:schemeClr val="tx2">
                <a:lumMod val="60000"/>
                <a:lumOff val="40000"/>
              </a:schemeClr>
            </a:solidFill>
          </a:ln>
        </p:spPr>
        <p:style>
          <a:lnRef idx="0">
            <a:schemeClr val="accent1"/>
          </a:lnRef>
          <a:fillRef idx="3">
            <a:schemeClr val="accent1"/>
          </a:fillRef>
          <a:effectRef idx="3">
            <a:schemeClr val="accent1"/>
          </a:effectRef>
          <a:fontRef idx="minor">
            <a:schemeClr val="lt1"/>
          </a:fontRef>
        </p:style>
        <p:txBody>
          <a:bodyPr anchor="ctr"/>
          <a:lstStyle/>
          <a:p>
            <a:pPr algn="ctr">
              <a:defRPr/>
            </a:pPr>
            <a:endParaRPr lang="it-IT"/>
          </a:p>
        </p:txBody>
      </p:sp>
      <p:sp>
        <p:nvSpPr>
          <p:cNvPr id="26" name="Freccia a destra 25"/>
          <p:cNvSpPr/>
          <p:nvPr/>
        </p:nvSpPr>
        <p:spPr>
          <a:xfrm flipH="1">
            <a:off x="4676956" y="3271132"/>
            <a:ext cx="504056" cy="576064"/>
          </a:xfrm>
          <a:prstGeom prst="rightArrow">
            <a:avLst/>
          </a:prstGeom>
          <a:solidFill>
            <a:schemeClr val="tx2">
              <a:lumMod val="40000"/>
              <a:lumOff val="60000"/>
            </a:schemeClr>
          </a:solidFill>
          <a:ln>
            <a:solidFill>
              <a:schemeClr val="tx2">
                <a:lumMod val="60000"/>
                <a:lumOff val="40000"/>
              </a:schemeClr>
            </a:solidFill>
          </a:ln>
        </p:spPr>
        <p:style>
          <a:lnRef idx="0">
            <a:schemeClr val="accent1"/>
          </a:lnRef>
          <a:fillRef idx="3">
            <a:schemeClr val="accent1"/>
          </a:fillRef>
          <a:effectRef idx="3">
            <a:schemeClr val="accent1"/>
          </a:effectRef>
          <a:fontRef idx="minor">
            <a:schemeClr val="lt1"/>
          </a:fontRef>
        </p:style>
        <p:txBody>
          <a:bodyPr anchor="ctr"/>
          <a:lstStyle/>
          <a:p>
            <a:pPr algn="ctr">
              <a:defRPr/>
            </a:pPr>
            <a:endParaRPr lang="it-IT"/>
          </a:p>
        </p:txBody>
      </p:sp>
      <p:sp>
        <p:nvSpPr>
          <p:cNvPr id="21" name="Text Box 14"/>
          <p:cNvSpPr txBox="1">
            <a:spLocks noChangeArrowheads="1"/>
          </p:cNvSpPr>
          <p:nvPr/>
        </p:nvSpPr>
        <p:spPr bwMode="auto">
          <a:xfrm>
            <a:off x="2423592" y="627350"/>
            <a:ext cx="7344816" cy="584775"/>
          </a:xfrm>
          <a:prstGeom prst="rect">
            <a:avLst/>
          </a:prstGeom>
          <a:noFill/>
          <a:ln w="9525">
            <a:noFill/>
            <a:miter lim="800000"/>
            <a:headEnd/>
            <a:tailEnd/>
          </a:ln>
        </p:spPr>
        <p:txBody>
          <a:bodyPr wrap="square">
            <a:spAutoFit/>
          </a:bodyPr>
          <a:lstStyle/>
          <a:p>
            <a:pPr algn="ctr">
              <a:defRPr/>
            </a:pPr>
            <a:r>
              <a:rPr lang="it-IT" sz="3200" b="1" dirty="0">
                <a:solidFill>
                  <a:srgbClr val="002060"/>
                </a:solidFill>
                <a:latin typeface="+mj-lt"/>
              </a:rPr>
              <a:t>L’incremento della speranza di vita</a:t>
            </a:r>
          </a:p>
        </p:txBody>
      </p:sp>
    </p:spTree>
    <p:extLst>
      <p:ext uri="{BB962C8B-B14F-4D97-AF65-F5344CB8AC3E}">
        <p14:creationId xmlns:p14="http://schemas.microsoft.com/office/powerpoint/2010/main" xmlns="" val="1021185557"/>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9" presetClass="entr" presetSubtype="0" decel="100000" fill="hold" nodeType="with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500" fill="hold"/>
                                        <p:tgtEl>
                                          <p:spTgt spid="16"/>
                                        </p:tgtEl>
                                        <p:attrNameLst>
                                          <p:attrName>ppt_w</p:attrName>
                                        </p:attrNameLst>
                                      </p:cBhvr>
                                      <p:tavLst>
                                        <p:tav tm="0">
                                          <p:val>
                                            <p:fltVal val="0"/>
                                          </p:val>
                                        </p:tav>
                                        <p:tav tm="100000">
                                          <p:val>
                                            <p:strVal val="#ppt_w"/>
                                          </p:val>
                                        </p:tav>
                                      </p:tavLst>
                                    </p:anim>
                                    <p:anim calcmode="lin" valueType="num">
                                      <p:cBhvr>
                                        <p:cTn id="8" dur="500" fill="hold"/>
                                        <p:tgtEl>
                                          <p:spTgt spid="16"/>
                                        </p:tgtEl>
                                        <p:attrNameLst>
                                          <p:attrName>ppt_h</p:attrName>
                                        </p:attrNameLst>
                                      </p:cBhvr>
                                      <p:tavLst>
                                        <p:tav tm="0">
                                          <p:val>
                                            <p:fltVal val="0"/>
                                          </p:val>
                                        </p:tav>
                                        <p:tav tm="100000">
                                          <p:val>
                                            <p:strVal val="#ppt_h"/>
                                          </p:val>
                                        </p:tav>
                                      </p:tavLst>
                                    </p:anim>
                                    <p:anim calcmode="lin" valueType="num">
                                      <p:cBhvr>
                                        <p:cTn id="9" dur="500" fill="hold"/>
                                        <p:tgtEl>
                                          <p:spTgt spid="16"/>
                                        </p:tgtEl>
                                        <p:attrNameLst>
                                          <p:attrName>style.rotation</p:attrName>
                                        </p:attrNameLst>
                                      </p:cBhvr>
                                      <p:tavLst>
                                        <p:tav tm="0">
                                          <p:val>
                                            <p:fltVal val="360"/>
                                          </p:val>
                                        </p:tav>
                                        <p:tav tm="100000">
                                          <p:val>
                                            <p:fltVal val="0"/>
                                          </p:val>
                                        </p:tav>
                                      </p:tavLst>
                                    </p:anim>
                                    <p:animEffect transition="in" filter="fade">
                                      <p:cBhvr>
                                        <p:cTn id="10" dur="500"/>
                                        <p:tgtEl>
                                          <p:spTgt spid="16"/>
                                        </p:tgtEl>
                                      </p:cBhvr>
                                    </p:animEffect>
                                  </p:childTnLst>
                                </p:cTn>
                              </p:par>
                            </p:childTnLst>
                          </p:cTn>
                        </p:par>
                        <p:par>
                          <p:cTn id="11" fill="hold" nodeType="afterGroup">
                            <p:stCondLst>
                              <p:cond delay="500"/>
                            </p:stCondLst>
                            <p:childTnLst>
                              <p:par>
                                <p:cTn id="12" presetID="10" presetClass="entr" presetSubtype="0" fill="hold" nodeType="afterEffect">
                                  <p:stCondLst>
                                    <p:cond delay="0"/>
                                  </p:stCondLst>
                                  <p:childTnLst>
                                    <p:set>
                                      <p:cBhvr>
                                        <p:cTn id="13" dur="1" fill="hold">
                                          <p:stCondLst>
                                            <p:cond delay="0"/>
                                          </p:stCondLst>
                                        </p:cTn>
                                        <p:tgtEl>
                                          <p:spTgt spid="26"/>
                                        </p:tgtEl>
                                        <p:attrNameLst>
                                          <p:attrName>style.visibility</p:attrName>
                                        </p:attrNameLst>
                                      </p:cBhvr>
                                      <p:to>
                                        <p:strVal val="visible"/>
                                      </p:to>
                                    </p:set>
                                    <p:animEffect transition="in" filter="fade">
                                      <p:cBhvr>
                                        <p:cTn id="14" dur="2000"/>
                                        <p:tgtEl>
                                          <p:spTgt spid="26"/>
                                        </p:tgtEl>
                                      </p:cBhvr>
                                    </p:animEffect>
                                  </p:childTnLst>
                                </p:cTn>
                              </p:par>
                              <p:par>
                                <p:cTn id="15" presetID="10" presetClass="entr" presetSubtype="0" fill="hold" nodeType="with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fade">
                                      <p:cBhvr>
                                        <p:cTn id="17" dur="2000"/>
                                        <p:tgtEl>
                                          <p:spTgt spid="18"/>
                                        </p:tgtEl>
                                      </p:cBhvr>
                                    </p:animEffect>
                                  </p:childTnLst>
                                </p:cTn>
                              </p:par>
                            </p:childTnLst>
                          </p:cTn>
                        </p:par>
                        <p:par>
                          <p:cTn id="18" fill="hold" nodeType="afterGroup">
                            <p:stCondLst>
                              <p:cond delay="2500"/>
                            </p:stCondLst>
                            <p:childTnLst>
                              <p:par>
                                <p:cTn id="19" presetID="10" presetClass="entr" presetSubtype="0" fill="hold" nodeType="afterEffect">
                                  <p:stCondLst>
                                    <p:cond delay="0"/>
                                  </p:stCondLst>
                                  <p:childTnLst>
                                    <p:set>
                                      <p:cBhvr>
                                        <p:cTn id="20" dur="1" fill="hold">
                                          <p:stCondLst>
                                            <p:cond delay="0"/>
                                          </p:stCondLst>
                                        </p:cTn>
                                        <p:tgtEl>
                                          <p:spTgt spid="25"/>
                                        </p:tgtEl>
                                        <p:attrNameLst>
                                          <p:attrName>style.visibility</p:attrName>
                                        </p:attrNameLst>
                                      </p:cBhvr>
                                      <p:to>
                                        <p:strVal val="visible"/>
                                      </p:to>
                                    </p:set>
                                    <p:animEffect transition="in" filter="fade">
                                      <p:cBhvr>
                                        <p:cTn id="21" dur="500"/>
                                        <p:tgtEl>
                                          <p:spTgt spid="25"/>
                                        </p:tgtEl>
                                      </p:cBhvr>
                                    </p:animEffect>
                                  </p:childTnLst>
                                </p:cTn>
                              </p:par>
                              <p:par>
                                <p:cTn id="22" presetID="10" presetClass="entr" presetSubtype="0" fill="hold" nodeType="withEffect">
                                  <p:stCondLst>
                                    <p:cond delay="0"/>
                                  </p:stCondLst>
                                  <p:childTnLst>
                                    <p:set>
                                      <p:cBhvr>
                                        <p:cTn id="23" dur="1" fill="hold">
                                          <p:stCondLst>
                                            <p:cond delay="0"/>
                                          </p:stCondLst>
                                        </p:cTn>
                                        <p:tgtEl>
                                          <p:spTgt spid="20"/>
                                        </p:tgtEl>
                                        <p:attrNameLst>
                                          <p:attrName>style.visibility</p:attrName>
                                        </p:attrNameLst>
                                      </p:cBhvr>
                                      <p:to>
                                        <p:strVal val="visible"/>
                                      </p:to>
                                    </p:set>
                                    <p:animEffect transition="in" filter="fade">
                                      <p:cBhvr>
                                        <p:cTn id="24"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ttangolo arrotondato 11"/>
          <p:cNvSpPr/>
          <p:nvPr/>
        </p:nvSpPr>
        <p:spPr>
          <a:xfrm>
            <a:off x="1991544" y="334962"/>
            <a:ext cx="8182186" cy="1151532"/>
          </a:xfrm>
          <a:prstGeom prst="roundRect">
            <a:avLst/>
          </a:prstGeom>
        </p:spPr>
        <p:style>
          <a:lnRef idx="0">
            <a:schemeClr val="accent2"/>
          </a:lnRef>
          <a:fillRef idx="3">
            <a:schemeClr val="accent2"/>
          </a:fillRef>
          <a:effectRef idx="3">
            <a:schemeClr val="accent2"/>
          </a:effectRef>
          <a:fontRef idx="minor">
            <a:schemeClr val="lt1"/>
          </a:fontRef>
        </p:style>
        <p:txBody>
          <a:bodyPr anchor="ctr"/>
          <a:lstStyle/>
          <a:p>
            <a:pPr algn="ctr">
              <a:defRPr/>
            </a:pPr>
            <a:endParaRPr lang="it-IT" sz="4400" b="1" dirty="0"/>
          </a:p>
        </p:txBody>
      </p:sp>
      <p:sp>
        <p:nvSpPr>
          <p:cNvPr id="21" name="Text Box 14"/>
          <p:cNvSpPr txBox="1">
            <a:spLocks noChangeArrowheads="1"/>
          </p:cNvSpPr>
          <p:nvPr/>
        </p:nvSpPr>
        <p:spPr bwMode="auto">
          <a:xfrm>
            <a:off x="2423592" y="627350"/>
            <a:ext cx="7344816" cy="584775"/>
          </a:xfrm>
          <a:prstGeom prst="rect">
            <a:avLst/>
          </a:prstGeom>
          <a:noFill/>
          <a:ln w="9525">
            <a:noFill/>
            <a:miter lim="800000"/>
            <a:headEnd/>
            <a:tailEnd/>
          </a:ln>
        </p:spPr>
        <p:txBody>
          <a:bodyPr wrap="square">
            <a:spAutoFit/>
          </a:bodyPr>
          <a:lstStyle/>
          <a:p>
            <a:pPr algn="ctr">
              <a:defRPr/>
            </a:pPr>
            <a:r>
              <a:rPr lang="it-IT" sz="3200" b="1" dirty="0">
                <a:solidFill>
                  <a:srgbClr val="002060"/>
                </a:solidFill>
                <a:latin typeface="+mj-lt"/>
              </a:rPr>
              <a:t>L’incremento della speranza di vita</a:t>
            </a:r>
          </a:p>
        </p:txBody>
      </p:sp>
      <p:sp>
        <p:nvSpPr>
          <p:cNvPr id="2" name="Rettangolo 1"/>
          <p:cNvSpPr/>
          <p:nvPr/>
        </p:nvSpPr>
        <p:spPr>
          <a:xfrm>
            <a:off x="1775520" y="2348880"/>
            <a:ext cx="8244408" cy="2308324"/>
          </a:xfrm>
          <a:prstGeom prst="rect">
            <a:avLst/>
          </a:prstGeom>
        </p:spPr>
        <p:txBody>
          <a:bodyPr wrap="square">
            <a:spAutoFit/>
          </a:bodyPr>
          <a:lstStyle/>
          <a:p>
            <a:r>
              <a:rPr lang="it-IT" dirty="0"/>
              <a:t>Per coloro che ancora possono perfezionare il diritto alla pensione </a:t>
            </a:r>
            <a:r>
              <a:rPr lang="it-IT" dirty="0" err="1"/>
              <a:t>dianzianità</a:t>
            </a:r>
            <a:r>
              <a:rPr lang="it-IT" dirty="0"/>
              <a:t> con il sistema delle c.d. “quote”(ad esempio i </a:t>
            </a:r>
            <a:r>
              <a:rPr lang="it-IT" b="1" dirty="0"/>
              <a:t>salvaguardati</a:t>
            </a:r>
            <a:r>
              <a:rPr lang="it-IT" dirty="0"/>
              <a:t>), i valori di somma di età anagrafica e di anzianità contributiva di cui alla Tabella B alla legge 23 agosto 2004, n. 243, e successive modificazioni, sono ulteriormente incrementati di 0,3 unità. Nel 2016 l’età minima di accesso è incrementata di 4 mesi. Quindi, per i lavoratori dipendenti con almeno 35 anni di contribuzione, saranno richiesti un’età anagrafica minima di 61 anni e 7 mesi e il raggiungimento di quota 97,6. Per gli autonomi, l’età minima è di 62 anni e 7 mesi e la quota sarà a 98,6.</a:t>
            </a:r>
          </a:p>
        </p:txBody>
      </p:sp>
    </p:spTree>
    <p:extLst>
      <p:ext uri="{BB962C8B-B14F-4D97-AF65-F5344CB8AC3E}">
        <p14:creationId xmlns:p14="http://schemas.microsoft.com/office/powerpoint/2010/main" xmlns="" val="376349675"/>
      </p:ext>
    </p:extLst>
  </p:cSld>
  <p:clrMapOvr>
    <a:masterClrMapping/>
  </p:clrMapOvr>
  <p:transition spd="slow">
    <p:randomBar dir="vert"/>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ttangolo arrotondato 11"/>
          <p:cNvSpPr/>
          <p:nvPr/>
        </p:nvSpPr>
        <p:spPr>
          <a:xfrm>
            <a:off x="1991544" y="260648"/>
            <a:ext cx="8208912" cy="792088"/>
          </a:xfrm>
          <a:prstGeom prst="roundRect">
            <a:avLst/>
          </a:prstGeom>
        </p:spPr>
        <p:style>
          <a:lnRef idx="0">
            <a:schemeClr val="accent2"/>
          </a:lnRef>
          <a:fillRef idx="3">
            <a:schemeClr val="accent2"/>
          </a:fillRef>
          <a:effectRef idx="3">
            <a:schemeClr val="accent2"/>
          </a:effectRef>
          <a:fontRef idx="minor">
            <a:schemeClr val="lt1"/>
          </a:fontRef>
        </p:style>
        <p:txBody>
          <a:bodyPr anchor="ctr"/>
          <a:lstStyle/>
          <a:p>
            <a:pPr algn="ctr">
              <a:defRPr/>
            </a:pPr>
            <a:endParaRPr lang="it-IT" sz="4400" b="1" dirty="0"/>
          </a:p>
        </p:txBody>
      </p:sp>
      <p:sp>
        <p:nvSpPr>
          <p:cNvPr id="104453" name="Segnaposto numero diapositiva 12"/>
          <p:cNvSpPr>
            <a:spLocks noGrp="1"/>
          </p:cNvSpPr>
          <p:nvPr>
            <p:ph type="sldNum" sz="quarter" idx="12"/>
          </p:nvPr>
        </p:nvSpPr>
        <p:spPr/>
        <p:txBody>
          <a:bodyPr/>
          <a:lstStyle/>
          <a:p>
            <a:endParaRPr lang="it-IT" altLang="it-IT"/>
          </a:p>
        </p:txBody>
      </p:sp>
      <p:sp>
        <p:nvSpPr>
          <p:cNvPr id="104454" name="Rettangolo 1"/>
          <p:cNvSpPr>
            <a:spLocks noChangeArrowheads="1"/>
          </p:cNvSpPr>
          <p:nvPr/>
        </p:nvSpPr>
        <p:spPr bwMode="auto">
          <a:xfrm>
            <a:off x="2495551" y="381001"/>
            <a:ext cx="7345363" cy="523875"/>
          </a:xfrm>
          <a:prstGeom prst="rect">
            <a:avLst/>
          </a:prstGeom>
          <a:noFill/>
          <a:ln w="9525">
            <a:noFill/>
            <a:miter lim="800000"/>
            <a:headEnd/>
            <a:tailEnd/>
          </a:ln>
        </p:spPr>
        <p:txBody>
          <a:bodyPr>
            <a:spAutoFit/>
          </a:bodyPr>
          <a:lstStyle/>
          <a:p>
            <a:pPr algn="ctr"/>
            <a:r>
              <a:rPr lang="it-IT" altLang="it-IT" sz="2800" b="1" dirty="0">
                <a:solidFill>
                  <a:srgbClr val="002060"/>
                </a:solidFill>
                <a:ea typeface="Gill Sans Light"/>
                <a:cs typeface="Gill Sans Light"/>
              </a:rPr>
              <a:t>Circolare 63/2015 Inps</a:t>
            </a:r>
            <a:endParaRPr lang="it-IT" altLang="it-IT" sz="2800" dirty="0">
              <a:solidFill>
                <a:srgbClr val="002060"/>
              </a:solidFill>
              <a:ea typeface="Gill Sans Light"/>
              <a:cs typeface="Gill Sans Light"/>
            </a:endParaRPr>
          </a:p>
        </p:txBody>
      </p:sp>
      <p:sp>
        <p:nvSpPr>
          <p:cNvPr id="104455" name="CasellaDiTesto 2"/>
          <p:cNvSpPr txBox="1">
            <a:spLocks noChangeArrowheads="1"/>
          </p:cNvSpPr>
          <p:nvPr/>
        </p:nvSpPr>
        <p:spPr bwMode="auto">
          <a:xfrm>
            <a:off x="2495551" y="1628800"/>
            <a:ext cx="7345363" cy="3785652"/>
          </a:xfrm>
          <a:prstGeom prst="rect">
            <a:avLst/>
          </a:prstGeom>
          <a:noFill/>
          <a:ln w="9525">
            <a:noFill/>
            <a:miter lim="800000"/>
            <a:headEnd/>
            <a:tailEnd/>
          </a:ln>
        </p:spPr>
        <p:txBody>
          <a:bodyPr wrap="square">
            <a:spAutoFit/>
          </a:bodyPr>
          <a:lstStyle/>
          <a:p>
            <a:pPr algn="just"/>
            <a:r>
              <a:rPr lang="it-IT" altLang="it-IT" sz="2000" dirty="0">
                <a:solidFill>
                  <a:srgbClr val="002060"/>
                </a:solidFill>
                <a:latin typeface="Comic Sans MS" pitchFamily="66" charset="0"/>
                <a:ea typeface="Gill Sans Light"/>
                <a:cs typeface="Gill Sans Light"/>
              </a:rPr>
              <a:t>I requisiti riportati nelle tabelle </a:t>
            </a:r>
            <a:r>
              <a:rPr lang="it-IT" altLang="it-IT" sz="2000" dirty="0" err="1">
                <a:solidFill>
                  <a:srgbClr val="002060"/>
                </a:solidFill>
                <a:latin typeface="Comic Sans MS" pitchFamily="66" charset="0"/>
                <a:ea typeface="Gill Sans Light"/>
                <a:cs typeface="Gill Sans Light"/>
              </a:rPr>
              <a:t>Fornero</a:t>
            </a:r>
            <a:r>
              <a:rPr lang="it-IT" altLang="it-IT" sz="2000" dirty="0">
                <a:solidFill>
                  <a:srgbClr val="002060"/>
                </a:solidFill>
                <a:latin typeface="Comic Sans MS" pitchFamily="66" charset="0"/>
                <a:ea typeface="Gill Sans Light"/>
                <a:cs typeface="Gill Sans Light"/>
              </a:rPr>
              <a:t> (Allegato tecnico al D.l. 201/2011) devono essere aumentati di un mese ulteriore rispetto per il biennio 2019-2020 e di almeno altri due mesi dal 2021. Tali stime sono da ritenersi orientative, specialmente visto quanto specificato dall’Istituto Nazionale della Previdenza Sociale con Circolare n. 63/2015 Inps e soprattutto con messaggio n. 2535/2015. In assenza di decreti direttoriali </a:t>
            </a:r>
            <a:r>
              <a:rPr lang="it-IT" altLang="it-IT" sz="2000" dirty="0" err="1">
                <a:solidFill>
                  <a:srgbClr val="002060"/>
                </a:solidFill>
                <a:latin typeface="Comic Sans MS" pitchFamily="66" charset="0"/>
                <a:ea typeface="Gill Sans Light"/>
                <a:cs typeface="Gill Sans Light"/>
              </a:rPr>
              <a:t>emanandi</a:t>
            </a:r>
            <a:r>
              <a:rPr lang="it-IT" altLang="it-IT" sz="2000" dirty="0">
                <a:solidFill>
                  <a:srgbClr val="002060"/>
                </a:solidFill>
                <a:latin typeface="Comic Sans MS" pitchFamily="66" charset="0"/>
                <a:ea typeface="Gill Sans Light"/>
                <a:cs typeface="Gill Sans Light"/>
              </a:rPr>
              <a:t> che diano precise istruzioni in materia di adeguamento dei summenzionati requisiti le  stesse sedi INPS e i patronati si sollevano da qualunque responsabilità in relazione alle date di pensionamento previste oltre il 2019.</a:t>
            </a:r>
          </a:p>
        </p:txBody>
      </p:sp>
    </p:spTree>
    <p:extLst>
      <p:ext uri="{BB962C8B-B14F-4D97-AF65-F5344CB8AC3E}">
        <p14:creationId xmlns:p14="http://schemas.microsoft.com/office/powerpoint/2010/main" xmlns="" val="969647310"/>
      </p:ext>
    </p:extLst>
  </p:cSld>
  <p:clrMapOvr>
    <a:masterClrMapping/>
  </p:clrMapOvr>
  <p:transition spd="slow">
    <p:randomBar dir="vert"/>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1"/>
          <p:cNvSpPr>
            <a:spLocks noChangeArrowheads="1"/>
          </p:cNvSpPr>
          <p:nvPr/>
        </p:nvSpPr>
        <p:spPr bwMode="auto">
          <a:xfrm>
            <a:off x="2609671" y="332647"/>
            <a:ext cx="7054367" cy="954107"/>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wrap="none" anchor="ctr">
            <a:spAutoFit/>
          </a:bodyPr>
          <a:lstStyle/>
          <a:p>
            <a:pPr algn="ctr">
              <a:defRPr/>
            </a:pPr>
            <a:r>
              <a:rPr lang="it-IT" sz="2800" dirty="0">
                <a:solidFill>
                  <a:srgbClr val="002060"/>
                </a:solidFill>
                <a:ea typeface="Times New Roman" pitchFamily="18" charset="0"/>
                <a:cs typeface="Arial" pitchFamily="34" charset="0"/>
              </a:rPr>
              <a:t>Invalidi 80%, </a:t>
            </a:r>
          </a:p>
          <a:p>
            <a:pPr algn="ctr">
              <a:defRPr/>
            </a:pPr>
            <a:r>
              <a:rPr lang="it-IT" sz="2800" dirty="0">
                <a:solidFill>
                  <a:srgbClr val="002060"/>
                </a:solidFill>
                <a:ea typeface="Times New Roman" pitchFamily="18" charset="0"/>
                <a:cs typeface="Arial" pitchFamily="34" charset="0"/>
              </a:rPr>
              <a:t>quando la pensione di vecchiaia arriva a 60 anni</a:t>
            </a:r>
            <a:endParaRPr lang="it-IT" sz="1400" dirty="0">
              <a:solidFill>
                <a:srgbClr val="002060"/>
              </a:solidFill>
              <a:cs typeface="Arial" pitchFamily="34" charset="0"/>
            </a:endParaRPr>
          </a:p>
        </p:txBody>
      </p:sp>
      <p:sp>
        <p:nvSpPr>
          <p:cNvPr id="2" name="Rettangolo 1"/>
          <p:cNvSpPr/>
          <p:nvPr/>
        </p:nvSpPr>
        <p:spPr>
          <a:xfrm>
            <a:off x="1847528" y="1286743"/>
            <a:ext cx="8568952" cy="4806444"/>
          </a:xfrm>
          <a:prstGeom prst="rect">
            <a:avLst/>
          </a:prstGeom>
        </p:spPr>
        <p:txBody>
          <a:bodyPr wrap="square">
            <a:spAutoFit/>
          </a:bodyPr>
          <a:lstStyle/>
          <a:p>
            <a:pPr>
              <a:spcAft>
                <a:spcPts val="1080"/>
              </a:spcAft>
            </a:pPr>
            <a:r>
              <a:rPr lang="it-IT" i="1" dirty="0">
                <a:solidFill>
                  <a:srgbClr val="002060"/>
                </a:solidFill>
                <a:latin typeface="Comic Sans MS" pitchFamily="66" charset="0"/>
              </a:rPr>
              <a:t>Il Decreto Legislativo 503/92 prevede la possibilità di ottenere la Pensione di Vecchiaia Anticipata  </a:t>
            </a:r>
            <a:r>
              <a:rPr lang="it-IT" b="1" i="1" dirty="0">
                <a:solidFill>
                  <a:srgbClr val="002060"/>
                </a:solidFill>
                <a:latin typeface="Comic Sans MS" pitchFamily="66" charset="0"/>
              </a:rPr>
              <a:t>al compimento del  55° anno di età, se donne</a:t>
            </a:r>
            <a:r>
              <a:rPr lang="it-IT" i="1" dirty="0">
                <a:solidFill>
                  <a:srgbClr val="002060"/>
                </a:solidFill>
                <a:latin typeface="Comic Sans MS" pitchFamily="66" charset="0"/>
              </a:rPr>
              <a:t>, o al  </a:t>
            </a:r>
            <a:r>
              <a:rPr lang="it-IT" b="1" i="1" dirty="0">
                <a:solidFill>
                  <a:srgbClr val="002060"/>
                </a:solidFill>
                <a:latin typeface="Comic Sans MS" pitchFamily="66" charset="0"/>
              </a:rPr>
              <a:t>60° anni di età, se uomini</a:t>
            </a:r>
            <a:r>
              <a:rPr lang="it-IT" i="1" dirty="0">
                <a:solidFill>
                  <a:srgbClr val="002060"/>
                </a:solidFill>
                <a:latin typeface="Comic Sans MS" pitchFamily="66" charset="0"/>
              </a:rPr>
              <a:t>, in presenza di </a:t>
            </a:r>
            <a:r>
              <a:rPr lang="it-IT" b="1" i="1" dirty="0">
                <a:solidFill>
                  <a:srgbClr val="002060"/>
                </a:solidFill>
                <a:latin typeface="Comic Sans MS" pitchFamily="66" charset="0"/>
              </a:rPr>
              <a:t>un’invalidità non inferiore all’80 per cento</a:t>
            </a:r>
            <a:r>
              <a:rPr lang="it-IT" i="1" dirty="0">
                <a:solidFill>
                  <a:srgbClr val="002060"/>
                </a:solidFill>
                <a:latin typeface="Comic Sans MS" pitchFamily="66" charset="0"/>
              </a:rPr>
              <a:t>. La legge di Riforma del 2011, non ha modificato quanto disposto dalla precedente norma (decreto legislativo 503/92), tutelando i soggetti invalidi dall’innalzamento ai nuovi e più elevati limiti di età. Ciononostante, anche tale prestazione pensionistica è legata al </a:t>
            </a:r>
            <a:r>
              <a:rPr lang="it-IT" b="1" i="1" dirty="0">
                <a:solidFill>
                  <a:srgbClr val="002060"/>
                </a:solidFill>
                <a:latin typeface="Comic Sans MS" pitchFamily="66" charset="0"/>
              </a:rPr>
              <a:t>meccanismo delle finestre d’accesso</a:t>
            </a:r>
            <a:r>
              <a:rPr lang="it-IT" i="1" dirty="0">
                <a:solidFill>
                  <a:srgbClr val="002060"/>
                </a:solidFill>
                <a:latin typeface="Comic Sans MS" pitchFamily="66" charset="0"/>
              </a:rPr>
              <a:t> (un anno di attesa per l’erogazione effettiva della pensione) e all’incremento dell’aspettativa di vita. </a:t>
            </a:r>
            <a:endParaRPr lang="it-IT" dirty="0">
              <a:solidFill>
                <a:srgbClr val="002060"/>
              </a:solidFill>
              <a:latin typeface="Comic Sans MS" pitchFamily="66" charset="0"/>
            </a:endParaRPr>
          </a:p>
          <a:p>
            <a:pPr>
              <a:spcAft>
                <a:spcPts val="1080"/>
              </a:spcAft>
            </a:pPr>
            <a:r>
              <a:rPr lang="it-IT" i="1" dirty="0">
                <a:solidFill>
                  <a:srgbClr val="002060"/>
                </a:solidFill>
                <a:latin typeface="Comic Sans MS" pitchFamily="66" charset="0"/>
              </a:rPr>
              <a:t>Pertanto, per poter accedere a tale prestazione, i requisiti richiesti sono cinque:</a:t>
            </a:r>
            <a:endParaRPr lang="it-IT" dirty="0">
              <a:solidFill>
                <a:srgbClr val="002060"/>
              </a:solidFill>
              <a:latin typeface="Comic Sans MS" pitchFamily="66" charset="0"/>
            </a:endParaRPr>
          </a:p>
          <a:p>
            <a:pPr marL="175260"/>
            <a:r>
              <a:rPr lang="it-IT" sz="1400" dirty="0">
                <a:solidFill>
                  <a:srgbClr val="002060"/>
                </a:solidFill>
                <a:latin typeface="Comic Sans MS" pitchFamily="66" charset="0"/>
              </a:rPr>
              <a:t>§</a:t>
            </a:r>
            <a:r>
              <a:rPr lang="it-IT" sz="800" dirty="0">
                <a:solidFill>
                  <a:srgbClr val="002060"/>
                </a:solidFill>
                <a:latin typeface="Comic Sans MS" pitchFamily="66" charset="0"/>
              </a:rPr>
              <a:t>  </a:t>
            </a:r>
            <a:r>
              <a:rPr lang="it-IT" i="1" dirty="0">
                <a:solidFill>
                  <a:srgbClr val="002060"/>
                </a:solidFill>
                <a:latin typeface="Comic Sans MS" pitchFamily="66" charset="0"/>
              </a:rPr>
              <a:t>Età anagrafica di 55 anni se donna e 60 anni se uomo;</a:t>
            </a:r>
            <a:endParaRPr lang="it-IT" dirty="0">
              <a:solidFill>
                <a:srgbClr val="002060"/>
              </a:solidFill>
              <a:latin typeface="Comic Sans MS" pitchFamily="66" charset="0"/>
            </a:endParaRPr>
          </a:p>
          <a:p>
            <a:pPr marL="175260"/>
            <a:r>
              <a:rPr lang="it-IT" sz="1400" dirty="0">
                <a:solidFill>
                  <a:srgbClr val="002060"/>
                </a:solidFill>
                <a:latin typeface="Comic Sans MS" pitchFamily="66" charset="0"/>
              </a:rPr>
              <a:t>§</a:t>
            </a:r>
            <a:r>
              <a:rPr lang="it-IT" sz="800" dirty="0">
                <a:solidFill>
                  <a:srgbClr val="002060"/>
                </a:solidFill>
                <a:latin typeface="Comic Sans MS" pitchFamily="66" charset="0"/>
              </a:rPr>
              <a:t>  </a:t>
            </a:r>
            <a:r>
              <a:rPr lang="it-IT" i="1" dirty="0">
                <a:solidFill>
                  <a:srgbClr val="002060"/>
                </a:solidFill>
                <a:latin typeface="Comic Sans MS" pitchFamily="66" charset="0"/>
              </a:rPr>
              <a:t>Invalidità &gt;80%;</a:t>
            </a:r>
            <a:endParaRPr lang="it-IT" dirty="0">
              <a:solidFill>
                <a:srgbClr val="002060"/>
              </a:solidFill>
              <a:latin typeface="Comic Sans MS" pitchFamily="66" charset="0"/>
            </a:endParaRPr>
          </a:p>
          <a:p>
            <a:pPr marL="175260"/>
            <a:r>
              <a:rPr lang="it-IT" sz="1400" dirty="0">
                <a:solidFill>
                  <a:srgbClr val="002060"/>
                </a:solidFill>
                <a:latin typeface="Comic Sans MS" pitchFamily="66" charset="0"/>
              </a:rPr>
              <a:t>§</a:t>
            </a:r>
            <a:r>
              <a:rPr lang="it-IT" sz="800" dirty="0">
                <a:solidFill>
                  <a:srgbClr val="002060"/>
                </a:solidFill>
                <a:latin typeface="Comic Sans MS" pitchFamily="66" charset="0"/>
              </a:rPr>
              <a:t>  </a:t>
            </a:r>
            <a:r>
              <a:rPr lang="it-IT" i="1" dirty="0">
                <a:solidFill>
                  <a:srgbClr val="002060"/>
                </a:solidFill>
                <a:latin typeface="Comic Sans MS" pitchFamily="66" charset="0"/>
              </a:rPr>
              <a:t>Un anno di finestra mobile; </a:t>
            </a:r>
            <a:endParaRPr lang="it-IT" dirty="0">
              <a:solidFill>
                <a:srgbClr val="002060"/>
              </a:solidFill>
              <a:latin typeface="Comic Sans MS" pitchFamily="66" charset="0"/>
            </a:endParaRPr>
          </a:p>
          <a:p>
            <a:pPr marL="175260"/>
            <a:r>
              <a:rPr lang="it-IT" sz="1400" dirty="0">
                <a:solidFill>
                  <a:srgbClr val="002060"/>
                </a:solidFill>
                <a:latin typeface="Comic Sans MS" pitchFamily="66" charset="0"/>
              </a:rPr>
              <a:t>§</a:t>
            </a:r>
            <a:r>
              <a:rPr lang="it-IT" sz="800" dirty="0">
                <a:solidFill>
                  <a:srgbClr val="002060"/>
                </a:solidFill>
                <a:latin typeface="Comic Sans MS" pitchFamily="66" charset="0"/>
              </a:rPr>
              <a:t>  </a:t>
            </a:r>
            <a:r>
              <a:rPr lang="it-IT" i="1" dirty="0">
                <a:solidFill>
                  <a:srgbClr val="002060"/>
                </a:solidFill>
                <a:latin typeface="Comic Sans MS" pitchFamily="66" charset="0"/>
              </a:rPr>
              <a:t>3 mesi di Incremento di Aspettativa di vita;</a:t>
            </a:r>
            <a:endParaRPr lang="it-IT" dirty="0">
              <a:solidFill>
                <a:srgbClr val="002060"/>
              </a:solidFill>
              <a:latin typeface="Comic Sans MS" pitchFamily="66" charset="0"/>
            </a:endParaRPr>
          </a:p>
          <a:p>
            <a:pPr marL="175260"/>
            <a:r>
              <a:rPr lang="it-IT" sz="1400" dirty="0">
                <a:solidFill>
                  <a:srgbClr val="002060"/>
                </a:solidFill>
                <a:latin typeface="Comic Sans MS" pitchFamily="66" charset="0"/>
              </a:rPr>
              <a:t>§</a:t>
            </a:r>
            <a:r>
              <a:rPr lang="it-IT" sz="800" dirty="0">
                <a:solidFill>
                  <a:srgbClr val="002060"/>
                </a:solidFill>
                <a:latin typeface="Comic Sans MS" pitchFamily="66" charset="0"/>
              </a:rPr>
              <a:t>  </a:t>
            </a:r>
            <a:r>
              <a:rPr lang="it-IT" i="1" dirty="0">
                <a:solidFill>
                  <a:srgbClr val="002060"/>
                </a:solidFill>
                <a:latin typeface="Comic Sans MS" pitchFamily="66" charset="0"/>
              </a:rPr>
              <a:t>Cessazione dell’attività lavorativa.</a:t>
            </a:r>
            <a:endParaRPr lang="it-IT" dirty="0">
              <a:solidFill>
                <a:srgbClr val="002060"/>
              </a:solidFill>
              <a:latin typeface="Comic Sans MS" pitchFamily="66" charset="0"/>
            </a:endParaRPr>
          </a:p>
        </p:txBody>
      </p:sp>
    </p:spTree>
    <p:extLst>
      <p:ext uri="{BB962C8B-B14F-4D97-AF65-F5344CB8AC3E}">
        <p14:creationId xmlns:p14="http://schemas.microsoft.com/office/powerpoint/2010/main" xmlns="" val="1756425734"/>
      </p:ext>
    </p:extLst>
  </p:cSld>
  <p:clrMapOvr>
    <a:masterClrMapping/>
  </p:clrMapOvr>
  <p:transition spd="slow">
    <p:randomBar dir="vert"/>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1"/>
          <p:cNvSpPr>
            <a:spLocks noChangeArrowheads="1"/>
          </p:cNvSpPr>
          <p:nvPr/>
        </p:nvSpPr>
        <p:spPr bwMode="auto">
          <a:xfrm>
            <a:off x="2609671" y="332647"/>
            <a:ext cx="7054367" cy="954107"/>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wrap="none" anchor="ctr">
            <a:spAutoFit/>
          </a:bodyPr>
          <a:lstStyle/>
          <a:p>
            <a:pPr algn="ctr">
              <a:defRPr/>
            </a:pPr>
            <a:r>
              <a:rPr lang="it-IT" sz="2800" dirty="0">
                <a:solidFill>
                  <a:srgbClr val="002060"/>
                </a:solidFill>
                <a:ea typeface="Times New Roman" pitchFamily="18" charset="0"/>
                <a:cs typeface="Arial" pitchFamily="34" charset="0"/>
              </a:rPr>
              <a:t>Invalidi 80%, </a:t>
            </a:r>
          </a:p>
          <a:p>
            <a:pPr algn="ctr">
              <a:defRPr/>
            </a:pPr>
            <a:r>
              <a:rPr lang="it-IT" sz="2800" dirty="0">
                <a:solidFill>
                  <a:srgbClr val="002060"/>
                </a:solidFill>
                <a:ea typeface="Times New Roman" pitchFamily="18" charset="0"/>
                <a:cs typeface="Arial" pitchFamily="34" charset="0"/>
              </a:rPr>
              <a:t>quando la pensione di vecchiaia arriva a 60 anni</a:t>
            </a:r>
            <a:endParaRPr lang="it-IT" sz="1400" dirty="0">
              <a:solidFill>
                <a:srgbClr val="002060"/>
              </a:solidFill>
              <a:cs typeface="Arial" pitchFamily="34" charset="0"/>
            </a:endParaRPr>
          </a:p>
        </p:txBody>
      </p:sp>
      <p:sp>
        <p:nvSpPr>
          <p:cNvPr id="81923" name="Rectangle 2"/>
          <p:cNvSpPr>
            <a:spLocks noChangeArrowheads="1"/>
          </p:cNvSpPr>
          <p:nvPr/>
        </p:nvSpPr>
        <p:spPr bwMode="auto">
          <a:xfrm>
            <a:off x="2128635" y="1588151"/>
            <a:ext cx="7848600" cy="3847207"/>
          </a:xfrm>
          <a:prstGeom prst="rect">
            <a:avLst/>
          </a:prstGeom>
          <a:noFill/>
          <a:ln w="9525">
            <a:noFill/>
            <a:miter lim="800000"/>
            <a:headEnd/>
            <a:tailEnd/>
          </a:ln>
        </p:spPr>
        <p:txBody>
          <a:bodyPr anchor="ctr">
            <a:spAutoFit/>
          </a:bodyPr>
          <a:lstStyle/>
          <a:p>
            <a:pPr algn="just"/>
            <a:r>
              <a:rPr lang="it-IT" altLang="it-IT" sz="2800" dirty="0">
                <a:solidFill>
                  <a:srgbClr val="002060"/>
                </a:solidFill>
                <a:latin typeface="Comic Sans MS" pitchFamily="66" charset="0"/>
                <a:ea typeface="Times New Roman" pitchFamily="18" charset="0"/>
                <a:cs typeface="Arial" pitchFamily="34" charset="0"/>
              </a:rPr>
              <a:t>- </a:t>
            </a:r>
            <a:r>
              <a:rPr lang="it-IT" altLang="it-IT" sz="2400" dirty="0">
                <a:solidFill>
                  <a:srgbClr val="002060"/>
                </a:solidFill>
                <a:latin typeface="Comic Sans MS" pitchFamily="66" charset="0"/>
                <a:ea typeface="Times New Roman" pitchFamily="18" charset="0"/>
                <a:cs typeface="Arial" pitchFamily="34" charset="0"/>
              </a:rPr>
              <a:t>Restano i requisiti di pensionamento agevolati per i lavoratori invalidi e non vedenti. </a:t>
            </a:r>
          </a:p>
          <a:p>
            <a:pPr marL="342900" indent="-342900" algn="just">
              <a:buFontTx/>
              <a:buChar char="-"/>
            </a:pPr>
            <a:r>
              <a:rPr lang="it-IT" altLang="it-IT" sz="2400" dirty="0">
                <a:solidFill>
                  <a:srgbClr val="002060"/>
                </a:solidFill>
                <a:latin typeface="Comic Sans MS" pitchFamily="66" charset="0"/>
                <a:ea typeface="Times New Roman" pitchFamily="18" charset="0"/>
                <a:cs typeface="Arial" pitchFamily="34" charset="0"/>
              </a:rPr>
              <a:t>Le donne con una invalidità di almeno l'80% possono ottenere la pensione di vecchiaia a 55 anni, gli uomini a 60 anni.</a:t>
            </a:r>
          </a:p>
          <a:p>
            <a:pPr marL="457200" indent="-457200" algn="just">
              <a:buFontTx/>
              <a:buChar char="-"/>
            </a:pPr>
            <a:r>
              <a:rPr lang="it-IT" altLang="it-IT" sz="2400" dirty="0">
                <a:solidFill>
                  <a:srgbClr val="002060"/>
                </a:solidFill>
                <a:latin typeface="Comic Sans MS" pitchFamily="66" charset="0"/>
                <a:ea typeface="Times New Roman" pitchFamily="18" charset="0"/>
                <a:cs typeface="Arial" pitchFamily="34" charset="0"/>
              </a:rPr>
              <a:t>Su questi requisiti opera anche la speranza di vita (adeguamento del requisito anagrafico di accesso) [+ 7 mesi nel 2018]</a:t>
            </a:r>
          </a:p>
          <a:p>
            <a:pPr marL="457200" indent="-457200" algn="just">
              <a:buFontTx/>
              <a:buChar char="-"/>
            </a:pPr>
            <a:r>
              <a:rPr lang="it-IT" altLang="it-IT" sz="2400" dirty="0">
                <a:solidFill>
                  <a:srgbClr val="002060"/>
                </a:solidFill>
                <a:latin typeface="Comic Sans MS" pitchFamily="66" charset="0"/>
                <a:ea typeface="Times New Roman" pitchFamily="18" charset="0"/>
                <a:cs typeface="Arial" pitchFamily="34" charset="0"/>
              </a:rPr>
              <a:t>E’ ancora attiva la finestra di differimento di 12 mesi;</a:t>
            </a:r>
          </a:p>
        </p:txBody>
      </p:sp>
    </p:spTree>
    <p:extLst>
      <p:ext uri="{BB962C8B-B14F-4D97-AF65-F5344CB8AC3E}">
        <p14:creationId xmlns:p14="http://schemas.microsoft.com/office/powerpoint/2010/main" xmlns="" val="937099676"/>
      </p:ext>
    </p:extLst>
  </p:cSld>
  <p:clrMapOvr>
    <a:masterClrMapping/>
  </p:clrMapOvr>
  <p:transition spd="slow">
    <p:randomBar dir="vert"/>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2063750" y="692696"/>
            <a:ext cx="8229600" cy="1143000"/>
          </a:xfrm>
        </p:spPr>
        <p:style>
          <a:lnRef idx="1">
            <a:schemeClr val="accent1"/>
          </a:lnRef>
          <a:fillRef idx="2">
            <a:schemeClr val="accent1"/>
          </a:fillRef>
          <a:effectRef idx="1">
            <a:schemeClr val="accent1"/>
          </a:effectRef>
          <a:fontRef idx="minor">
            <a:schemeClr val="dk1"/>
          </a:fontRef>
        </p:style>
        <p:txBody>
          <a:bodyPr/>
          <a:lstStyle/>
          <a:p>
            <a:pPr>
              <a:defRPr/>
            </a:pPr>
            <a:r>
              <a:rPr lang="it-IT" b="1" dirty="0">
                <a:solidFill>
                  <a:srgbClr val="002060"/>
                </a:solidFill>
              </a:rPr>
              <a:t>I lavoratori non vedenti</a:t>
            </a:r>
            <a:endParaRPr lang="it-IT" dirty="0">
              <a:solidFill>
                <a:srgbClr val="002060"/>
              </a:solidFill>
            </a:endParaRPr>
          </a:p>
        </p:txBody>
      </p:sp>
      <p:sp>
        <p:nvSpPr>
          <p:cNvPr id="82947" name="Rettangolo 2"/>
          <p:cNvSpPr>
            <a:spLocks noChangeArrowheads="1"/>
          </p:cNvSpPr>
          <p:nvPr/>
        </p:nvSpPr>
        <p:spPr bwMode="auto">
          <a:xfrm>
            <a:off x="2063750" y="2205038"/>
            <a:ext cx="7920038" cy="2862262"/>
          </a:xfrm>
          <a:prstGeom prst="rect">
            <a:avLst/>
          </a:prstGeom>
          <a:noFill/>
          <a:ln w="9525">
            <a:noFill/>
            <a:miter lim="800000"/>
            <a:headEnd/>
            <a:tailEnd/>
          </a:ln>
        </p:spPr>
        <p:txBody>
          <a:bodyPr>
            <a:spAutoFit/>
          </a:bodyPr>
          <a:lstStyle/>
          <a:p>
            <a:pPr algn="just"/>
            <a:r>
              <a:rPr lang="it-IT" altLang="it-IT" sz="2000" dirty="0">
                <a:solidFill>
                  <a:srgbClr val="002060"/>
                </a:solidFill>
                <a:latin typeface="Comic Sans MS" pitchFamily="66" charset="0"/>
                <a:ea typeface="Gill Sans Light"/>
                <a:cs typeface="Gill Sans Light"/>
              </a:rPr>
              <a:t>I lavoratori ciechi dalla nascita o divenuti tali prima dell'inizio del rapporto assicurativo e per quelli che, se pur divenuti ciechi dopo l'inizio del rapporto assicurativo, fanno valere almeno 10 anni di contribuzione dopo l'insorgere della cecità hanno diritto alla pensione di vecchiaia al perfezionamento dell'età di </a:t>
            </a:r>
            <a:r>
              <a:rPr lang="it-IT" altLang="it-IT" sz="2000" b="1" dirty="0">
                <a:solidFill>
                  <a:srgbClr val="002060"/>
                </a:solidFill>
                <a:latin typeface="Comic Sans MS" pitchFamily="66" charset="0"/>
                <a:ea typeface="Gill Sans Light"/>
                <a:cs typeface="Gill Sans Light"/>
              </a:rPr>
              <a:t>55 anni</a:t>
            </a:r>
            <a:r>
              <a:rPr lang="it-IT" altLang="it-IT" sz="2000" dirty="0">
                <a:solidFill>
                  <a:srgbClr val="002060"/>
                </a:solidFill>
                <a:latin typeface="Comic Sans MS" pitchFamily="66" charset="0"/>
                <a:ea typeface="Gill Sans Light"/>
                <a:cs typeface="Gill Sans Light"/>
              </a:rPr>
              <a:t>, se uomini, e di </a:t>
            </a:r>
            <a:r>
              <a:rPr lang="it-IT" altLang="it-IT" sz="2000" b="1" dirty="0">
                <a:solidFill>
                  <a:srgbClr val="002060"/>
                </a:solidFill>
                <a:latin typeface="Comic Sans MS" pitchFamily="66" charset="0"/>
                <a:ea typeface="Gill Sans Light"/>
                <a:cs typeface="Gill Sans Light"/>
              </a:rPr>
              <a:t>50 anni se donne </a:t>
            </a:r>
            <a:r>
              <a:rPr lang="it-IT" altLang="it-IT" sz="2000" dirty="0">
                <a:solidFill>
                  <a:srgbClr val="002060"/>
                </a:solidFill>
                <a:latin typeface="Comic Sans MS" pitchFamily="66" charset="0"/>
                <a:ea typeface="Gill Sans Light"/>
                <a:cs typeface="Gill Sans Light"/>
              </a:rPr>
              <a:t>(per gli autonomi sono richiesti 5 anni in </a:t>
            </a:r>
            <a:r>
              <a:rPr lang="it-IT" altLang="it-IT" sz="2000" dirty="0" err="1">
                <a:solidFill>
                  <a:srgbClr val="002060"/>
                </a:solidFill>
                <a:latin typeface="Comic Sans MS" pitchFamily="66" charset="0"/>
                <a:ea typeface="Gill Sans Light"/>
                <a:cs typeface="Gill Sans Light"/>
              </a:rPr>
              <a:t>piu'</a:t>
            </a:r>
            <a:r>
              <a:rPr lang="it-IT" altLang="it-IT" sz="2000" dirty="0">
                <a:solidFill>
                  <a:srgbClr val="002060"/>
                </a:solidFill>
                <a:latin typeface="Comic Sans MS" pitchFamily="66" charset="0"/>
                <a:ea typeface="Gill Sans Light"/>
                <a:cs typeface="Gill Sans Light"/>
              </a:rPr>
              <a:t>). Inoltre il requisito contributivo è costituito da una anzianità di iscrizione previdenziale pari</a:t>
            </a:r>
            <a:r>
              <a:rPr lang="it-IT" altLang="it-IT" sz="2000" b="1" dirty="0">
                <a:solidFill>
                  <a:srgbClr val="002060"/>
                </a:solidFill>
                <a:latin typeface="Comic Sans MS" pitchFamily="66" charset="0"/>
                <a:ea typeface="Gill Sans Light"/>
                <a:cs typeface="Gill Sans Light"/>
              </a:rPr>
              <a:t> a 10 anni </a:t>
            </a:r>
            <a:r>
              <a:rPr lang="it-IT" altLang="it-IT" sz="2000" dirty="0">
                <a:solidFill>
                  <a:srgbClr val="002060"/>
                </a:solidFill>
                <a:latin typeface="Comic Sans MS" pitchFamily="66" charset="0"/>
                <a:ea typeface="Gill Sans Light"/>
                <a:cs typeface="Gill Sans Light"/>
              </a:rPr>
              <a:t>ed un numero </a:t>
            </a:r>
            <a:r>
              <a:rPr lang="it-IT" altLang="it-IT" sz="2000" b="1" dirty="0">
                <a:solidFill>
                  <a:srgbClr val="002060"/>
                </a:solidFill>
                <a:latin typeface="Comic Sans MS" pitchFamily="66" charset="0"/>
                <a:ea typeface="Gill Sans Light"/>
                <a:cs typeface="Gill Sans Light"/>
              </a:rPr>
              <a:t>minimo di contributi anch'esso pari a 10 anni.</a:t>
            </a:r>
            <a:r>
              <a:rPr lang="it-IT" altLang="it-IT" sz="2000" dirty="0">
                <a:solidFill>
                  <a:srgbClr val="002060"/>
                </a:solidFill>
                <a:latin typeface="Comic Sans MS" pitchFamily="66" charset="0"/>
                <a:ea typeface="Gill Sans Light"/>
                <a:cs typeface="Gill Sans Light"/>
              </a:rPr>
              <a:t> </a:t>
            </a:r>
          </a:p>
        </p:txBody>
      </p:sp>
    </p:spTree>
    <p:extLst>
      <p:ext uri="{BB962C8B-B14F-4D97-AF65-F5344CB8AC3E}">
        <p14:creationId xmlns:p14="http://schemas.microsoft.com/office/powerpoint/2010/main" xmlns="" val="189187434"/>
      </p:ext>
    </p:extLst>
  </p:cSld>
  <p:clrMapOvr>
    <a:masterClrMapping/>
  </p:clrMapOvr>
  <p:transition spd="slow">
    <p:randomBar dir="vert"/>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1"/>
          <p:cNvSpPr>
            <a:spLocks noChangeArrowheads="1"/>
          </p:cNvSpPr>
          <p:nvPr/>
        </p:nvSpPr>
        <p:spPr bwMode="auto">
          <a:xfrm>
            <a:off x="1992313" y="1774091"/>
            <a:ext cx="8134350" cy="4124206"/>
          </a:xfrm>
          <a:prstGeom prst="rect">
            <a:avLst/>
          </a:prstGeom>
          <a:noFill/>
          <a:ln w="9525">
            <a:noFill/>
            <a:miter lim="800000"/>
            <a:headEnd/>
            <a:tailEnd/>
          </a:ln>
          <a:effectLst/>
        </p:spPr>
        <p:txBody>
          <a:bodyPr anchor="ctr">
            <a:spAutoFit/>
          </a:bodyPr>
          <a:lstStyle/>
          <a:p>
            <a:pPr algn="just">
              <a:defRPr/>
            </a:pPr>
            <a:r>
              <a:rPr lang="it-IT" dirty="0">
                <a:solidFill>
                  <a:srgbClr val="002060"/>
                </a:solidFill>
                <a:latin typeface="Comic Sans MS" pitchFamily="66" charset="0"/>
                <a:ea typeface="Times New Roman" pitchFamily="18" charset="0"/>
                <a:cs typeface="Arial" pitchFamily="34" charset="0"/>
              </a:rPr>
              <a:t>L'articolo 9 del regio decreto 14 aprile 1939 n. 636, come modificato dall'articolo 2 della legge 1952 n. 218, prevede che limiti di età per la pensione di vecchiaia allora previsti (60 per gli uomini 55 per le donne) siano ridotti di 5 anni per i ciechi lavoratori di ambo i sessi a condizione che siano trascorsi almeno dieci anni dalla data iniziale dell'assicurazione e risultino versati in loro favore i contributi necessari (al tempo pari a 15 anni) ridotti di un terzo. </a:t>
            </a:r>
            <a:endParaRPr lang="it-IT" sz="1050" dirty="0">
              <a:solidFill>
                <a:srgbClr val="002060"/>
              </a:solidFill>
              <a:latin typeface="Comic Sans MS" pitchFamily="66" charset="0"/>
              <a:cs typeface="Arial" pitchFamily="34" charset="0"/>
            </a:endParaRPr>
          </a:p>
          <a:p>
            <a:pPr algn="just">
              <a:defRPr/>
            </a:pPr>
            <a:endParaRPr lang="it-IT" dirty="0">
              <a:solidFill>
                <a:srgbClr val="002060"/>
              </a:solidFill>
              <a:latin typeface="Comic Sans MS" pitchFamily="66" charset="0"/>
              <a:ea typeface="Times New Roman" pitchFamily="18" charset="0"/>
              <a:cs typeface="Arial" pitchFamily="34" charset="0"/>
            </a:endParaRPr>
          </a:p>
          <a:p>
            <a:pPr algn="just">
              <a:defRPr/>
            </a:pPr>
            <a:r>
              <a:rPr lang="it-IT" dirty="0">
                <a:solidFill>
                  <a:srgbClr val="002060"/>
                </a:solidFill>
                <a:latin typeface="Comic Sans MS" pitchFamily="66" charset="0"/>
                <a:ea typeface="Times New Roman" pitchFamily="18" charset="0"/>
                <a:cs typeface="Arial" pitchFamily="34" charset="0"/>
              </a:rPr>
              <a:t>Per tutti i lavoratori non vedenti che si trovino in condizioni diverse da quelle sopra esposte o con meno di 10 anni di contributi versati dall’insorgere dello stato di cecità, rimangono fermi i requisiti di età richiesti in via generale al 31 dicembre 1992: </a:t>
            </a:r>
            <a:r>
              <a:rPr lang="it-IT" b="1" dirty="0">
                <a:solidFill>
                  <a:srgbClr val="002060"/>
                </a:solidFill>
                <a:latin typeface="Comic Sans MS" pitchFamily="66" charset="0"/>
                <a:ea typeface="Times New Roman" pitchFamily="18" charset="0"/>
                <a:cs typeface="Arial" pitchFamily="34" charset="0"/>
              </a:rPr>
              <a:t>60 anni</a:t>
            </a:r>
            <a:r>
              <a:rPr lang="it-IT" dirty="0">
                <a:solidFill>
                  <a:srgbClr val="002060"/>
                </a:solidFill>
                <a:latin typeface="Comic Sans MS" pitchFamily="66" charset="0"/>
                <a:ea typeface="Times New Roman" pitchFamily="18" charset="0"/>
                <a:cs typeface="Arial" pitchFamily="34" charset="0"/>
              </a:rPr>
              <a:t> per gli uomini e </a:t>
            </a:r>
            <a:r>
              <a:rPr lang="it-IT" b="1" dirty="0">
                <a:solidFill>
                  <a:srgbClr val="002060"/>
                </a:solidFill>
                <a:latin typeface="Comic Sans MS" pitchFamily="66" charset="0"/>
                <a:ea typeface="Times New Roman" pitchFamily="18" charset="0"/>
                <a:cs typeface="Arial" pitchFamily="34" charset="0"/>
              </a:rPr>
              <a:t>55 per le donne</a:t>
            </a:r>
            <a:r>
              <a:rPr lang="it-IT" dirty="0">
                <a:solidFill>
                  <a:srgbClr val="002060"/>
                </a:solidFill>
                <a:latin typeface="Comic Sans MS" pitchFamily="66" charset="0"/>
                <a:ea typeface="Times New Roman" pitchFamily="18" charset="0"/>
                <a:cs typeface="Arial" pitchFamily="34" charset="0"/>
              </a:rPr>
              <a:t> (per gli autonomi sono richiesti 5 anni in più) e una base minima contributiva di 15 anni.</a:t>
            </a:r>
            <a:endParaRPr lang="it-IT" sz="2800" dirty="0">
              <a:solidFill>
                <a:srgbClr val="002060"/>
              </a:solidFill>
              <a:latin typeface="Comic Sans MS" pitchFamily="66" charset="0"/>
              <a:cs typeface="Arial" pitchFamily="34" charset="0"/>
            </a:endParaRPr>
          </a:p>
        </p:txBody>
      </p:sp>
      <p:sp>
        <p:nvSpPr>
          <p:cNvPr id="4" name="Titolo 1"/>
          <p:cNvSpPr>
            <a:spLocks noGrp="1"/>
          </p:cNvSpPr>
          <p:nvPr>
            <p:ph type="title"/>
          </p:nvPr>
        </p:nvSpPr>
        <p:spPr>
          <a:xfrm>
            <a:off x="2135560" y="332656"/>
            <a:ext cx="8229600" cy="1143000"/>
          </a:xfrm>
        </p:spPr>
        <p:style>
          <a:lnRef idx="1">
            <a:schemeClr val="accent1"/>
          </a:lnRef>
          <a:fillRef idx="2">
            <a:schemeClr val="accent1"/>
          </a:fillRef>
          <a:effectRef idx="1">
            <a:schemeClr val="accent1"/>
          </a:effectRef>
          <a:fontRef idx="minor">
            <a:schemeClr val="dk1"/>
          </a:fontRef>
        </p:style>
        <p:txBody>
          <a:bodyPr/>
          <a:lstStyle/>
          <a:p>
            <a:pPr>
              <a:defRPr/>
            </a:pPr>
            <a:r>
              <a:rPr lang="it-IT" b="1" dirty="0">
                <a:solidFill>
                  <a:srgbClr val="002060"/>
                </a:solidFill>
              </a:rPr>
              <a:t>I lavoratori non vedenti</a:t>
            </a:r>
            <a:endParaRPr lang="it-IT" dirty="0">
              <a:solidFill>
                <a:srgbClr val="002060"/>
              </a:solidFill>
            </a:endParaRPr>
          </a:p>
        </p:txBody>
      </p:sp>
    </p:spTree>
    <p:extLst>
      <p:ext uri="{BB962C8B-B14F-4D97-AF65-F5344CB8AC3E}">
        <p14:creationId xmlns:p14="http://schemas.microsoft.com/office/powerpoint/2010/main" xmlns="" val="1397405678"/>
      </p:ext>
    </p:extLst>
  </p:cSld>
  <p:clrMapOvr>
    <a:masterClrMapping/>
  </p:clrMapOvr>
  <p:transition spd="slow">
    <p:randomBar dir="vert"/>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5" name="Rettangolo 3"/>
          <p:cNvSpPr>
            <a:spLocks noChangeArrowheads="1"/>
          </p:cNvSpPr>
          <p:nvPr/>
        </p:nvSpPr>
        <p:spPr bwMode="auto">
          <a:xfrm>
            <a:off x="1631504" y="19708"/>
            <a:ext cx="8712968" cy="5816977"/>
          </a:xfrm>
          <a:prstGeom prst="rect">
            <a:avLst/>
          </a:prstGeom>
          <a:noFill/>
          <a:ln w="9525">
            <a:noFill/>
            <a:miter lim="800000"/>
            <a:headEnd/>
            <a:tailEnd/>
          </a:ln>
        </p:spPr>
        <p:txBody>
          <a:bodyPr wrap="square">
            <a:spAutoFit/>
          </a:bodyPr>
          <a:lstStyle/>
          <a:p>
            <a:pPr algn="ctr"/>
            <a:endParaRPr lang="it-IT" altLang="it-IT" sz="2800" b="1" dirty="0">
              <a:solidFill>
                <a:srgbClr val="FF0000"/>
              </a:solidFill>
              <a:latin typeface="Comic Sans MS" pitchFamily="66" charset="0"/>
              <a:ea typeface="Gill Sans Light"/>
              <a:cs typeface="Gill Sans Light"/>
            </a:endParaRPr>
          </a:p>
          <a:p>
            <a:r>
              <a:rPr lang="it-IT" altLang="it-IT" sz="2800" b="1" dirty="0">
                <a:solidFill>
                  <a:srgbClr val="FF0000"/>
                </a:solidFill>
                <a:latin typeface="Comic Sans MS" pitchFamily="66" charset="0"/>
                <a:ea typeface="Gill Sans Light"/>
                <a:cs typeface="Gill Sans Light"/>
              </a:rPr>
              <a:t>Correttivi alle distorsioni </a:t>
            </a:r>
          </a:p>
          <a:p>
            <a:r>
              <a:rPr lang="it-IT" altLang="it-IT" sz="2800" b="1" dirty="0">
                <a:solidFill>
                  <a:srgbClr val="FF0000"/>
                </a:solidFill>
                <a:latin typeface="Comic Sans MS" pitchFamily="66" charset="0"/>
                <a:ea typeface="Gill Sans Light"/>
                <a:cs typeface="Gill Sans Light"/>
              </a:rPr>
              <a:t>(art. 24, c. 15.bis </a:t>
            </a:r>
            <a:r>
              <a:rPr lang="it-IT" altLang="it-IT" sz="2800" b="1" dirty="0" err="1">
                <a:solidFill>
                  <a:srgbClr val="FF0000"/>
                </a:solidFill>
                <a:latin typeface="Comic Sans MS" pitchFamily="66" charset="0"/>
                <a:ea typeface="Gill Sans Light"/>
                <a:cs typeface="Gill Sans Light"/>
              </a:rPr>
              <a:t>D.l.</a:t>
            </a:r>
            <a:r>
              <a:rPr lang="it-IT" altLang="it-IT" sz="2800" b="1" dirty="0">
                <a:solidFill>
                  <a:srgbClr val="FF0000"/>
                </a:solidFill>
                <a:latin typeface="Comic Sans MS" pitchFamily="66" charset="0"/>
                <a:ea typeface="Gill Sans Light"/>
                <a:cs typeface="Gill Sans Light"/>
              </a:rPr>
              <a:t> 201/2011)</a:t>
            </a:r>
            <a:endParaRPr lang="it-IT" altLang="it-IT" sz="3600" b="1" dirty="0">
              <a:solidFill>
                <a:srgbClr val="FF0000"/>
              </a:solidFill>
              <a:latin typeface="Comic Sans MS" pitchFamily="66" charset="0"/>
              <a:ea typeface="Gill Sans Light"/>
              <a:cs typeface="Gill Sans Light"/>
            </a:endParaRPr>
          </a:p>
          <a:p>
            <a:pPr algn="just"/>
            <a:endParaRPr lang="it-IT" altLang="it-IT" sz="2400" dirty="0">
              <a:solidFill>
                <a:srgbClr val="002060"/>
              </a:solidFill>
              <a:latin typeface="Comic Sans MS" pitchFamily="66" charset="0"/>
              <a:ea typeface="Gill Sans Light"/>
              <a:cs typeface="Gill Sans Light"/>
            </a:endParaRPr>
          </a:p>
          <a:p>
            <a:pPr algn="just"/>
            <a:endParaRPr lang="it-IT" altLang="it-IT" sz="2400" dirty="0">
              <a:solidFill>
                <a:srgbClr val="002060"/>
              </a:solidFill>
              <a:latin typeface="Comic Sans MS" pitchFamily="66" charset="0"/>
              <a:ea typeface="Gill Sans Light"/>
              <a:cs typeface="Gill Sans Light"/>
            </a:endParaRPr>
          </a:p>
          <a:p>
            <a:pPr algn="just"/>
            <a:r>
              <a:rPr lang="it-IT" altLang="it-IT" sz="2400" dirty="0">
                <a:solidFill>
                  <a:srgbClr val="002060"/>
                </a:solidFill>
                <a:latin typeface="Comic Sans MS" pitchFamily="66" charset="0"/>
                <a:ea typeface="Gill Sans Light"/>
                <a:cs typeface="Gill Sans Light"/>
              </a:rPr>
              <a:t>Per i dipendenti del settore privato che entro il 31 dicembre 2012 maturino i vecchi requisiti dell’anzianità </a:t>
            </a:r>
          </a:p>
          <a:p>
            <a:pPr algn="just"/>
            <a:r>
              <a:rPr lang="it-IT" altLang="it-IT" sz="2400" dirty="0">
                <a:solidFill>
                  <a:srgbClr val="002060"/>
                </a:solidFill>
                <a:latin typeface="Comic Sans MS" pitchFamily="66" charset="0"/>
                <a:ea typeface="Gill Sans Light"/>
                <a:cs typeface="Gill Sans Light"/>
              </a:rPr>
              <a:t>(quota 96 – 35 anni ctb+60 anni di età), è possibile il pensionamento anticipato al compimento dei 64 anni anziché 66.</a:t>
            </a:r>
          </a:p>
          <a:p>
            <a:pPr algn="just"/>
            <a:endParaRPr lang="it-IT" altLang="it-IT" sz="2400" dirty="0">
              <a:solidFill>
                <a:srgbClr val="002060"/>
              </a:solidFill>
              <a:latin typeface="Comic Sans MS" pitchFamily="66" charset="0"/>
              <a:ea typeface="Gill Sans Light"/>
              <a:cs typeface="Gill Sans Light"/>
            </a:endParaRPr>
          </a:p>
          <a:p>
            <a:pPr algn="just"/>
            <a:r>
              <a:rPr lang="it-IT" altLang="it-IT" sz="2400" dirty="0">
                <a:solidFill>
                  <a:srgbClr val="002060"/>
                </a:solidFill>
                <a:latin typeface="Comic Sans MS" pitchFamily="66" charset="0"/>
                <a:ea typeface="Gill Sans Light"/>
                <a:cs typeface="Gill Sans Light"/>
              </a:rPr>
              <a:t>Per le donne del settore privato che maturino entro il 31 dicembre 2012 un’anzianità contributiva di almeno 20 anni ed  età anagrafica di almeno 60 anni possono accedere alla pensione di vecchiaia a 64 anni se più favorevole.</a:t>
            </a:r>
          </a:p>
        </p:txBody>
      </p:sp>
      <p:pic>
        <p:nvPicPr>
          <p:cNvPr id="161796" name="Picture 4" descr="C:\Users\MERIGHI\Desktop\IMMAGINI PENSIONI\arton14506[1].jpg"/>
          <p:cNvPicPr>
            <a:picLocks noChangeAspect="1" noChangeArrowheads="1"/>
          </p:cNvPicPr>
          <p:nvPr/>
        </p:nvPicPr>
        <p:blipFill>
          <a:blip r:embed="rId2" cstate="screen">
            <a:extLst>
              <a:ext uri="{28A0092B-C50C-407E-A947-70E740481C1C}">
                <a14:useLocalDpi xmlns:a14="http://schemas.microsoft.com/office/drawing/2010/main" xmlns=""/>
              </a:ext>
            </a:extLst>
          </a:blip>
          <a:srcRect/>
          <a:stretch>
            <a:fillRect/>
          </a:stretch>
        </p:blipFill>
        <p:spPr bwMode="auto">
          <a:xfrm>
            <a:off x="8553066" y="260648"/>
            <a:ext cx="1791406" cy="1798269"/>
          </a:xfrm>
          <a:prstGeom prst="rect">
            <a:avLst/>
          </a:prstGeom>
          <a:noFill/>
          <a:ln w="9525">
            <a:noFill/>
            <a:miter lim="800000"/>
            <a:headEnd/>
            <a:tailEnd/>
          </a:ln>
        </p:spPr>
      </p:pic>
    </p:spTree>
    <p:extLst>
      <p:ext uri="{BB962C8B-B14F-4D97-AF65-F5344CB8AC3E}">
        <p14:creationId xmlns:p14="http://schemas.microsoft.com/office/powerpoint/2010/main" xmlns="" val="1316066554"/>
      </p:ext>
    </p:extLst>
  </p:cSld>
  <p:clrMapOvr>
    <a:masterClrMapping/>
  </p:clrMapOvr>
  <p:transition spd="slow">
    <p:randomBar dir="vert"/>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5" name="Rettangolo 3"/>
          <p:cNvSpPr>
            <a:spLocks noChangeArrowheads="1"/>
          </p:cNvSpPr>
          <p:nvPr/>
        </p:nvSpPr>
        <p:spPr bwMode="auto">
          <a:xfrm>
            <a:off x="1991544" y="476672"/>
            <a:ext cx="8064896" cy="3785652"/>
          </a:xfrm>
          <a:prstGeom prst="rect">
            <a:avLst/>
          </a:prstGeom>
          <a:noFill/>
          <a:ln w="9525">
            <a:noFill/>
            <a:miter lim="800000"/>
            <a:headEnd/>
            <a:tailEnd/>
          </a:ln>
        </p:spPr>
        <p:txBody>
          <a:bodyPr wrap="square">
            <a:spAutoFit/>
          </a:bodyPr>
          <a:lstStyle/>
          <a:p>
            <a:pPr algn="ctr"/>
            <a:r>
              <a:rPr lang="it-IT" altLang="it-IT" sz="3600" b="1" dirty="0">
                <a:solidFill>
                  <a:srgbClr val="FF0000"/>
                </a:solidFill>
                <a:latin typeface="Comic Sans MS" pitchFamily="66" charset="0"/>
                <a:ea typeface="Gill Sans Light"/>
                <a:cs typeface="Gill Sans Light"/>
              </a:rPr>
              <a:t>Correttivi alle distorsioni </a:t>
            </a:r>
          </a:p>
          <a:p>
            <a:pPr algn="ctr"/>
            <a:r>
              <a:rPr lang="it-IT" altLang="it-IT" sz="3600" b="1" dirty="0">
                <a:solidFill>
                  <a:srgbClr val="FF0000"/>
                </a:solidFill>
                <a:latin typeface="Comic Sans MS" pitchFamily="66" charset="0"/>
                <a:ea typeface="Gill Sans Light"/>
                <a:cs typeface="Gill Sans Light"/>
              </a:rPr>
              <a:t>(art. 24, c. 15.bis </a:t>
            </a:r>
            <a:r>
              <a:rPr lang="it-IT" altLang="it-IT" sz="3600" b="1" dirty="0" err="1">
                <a:solidFill>
                  <a:srgbClr val="FF0000"/>
                </a:solidFill>
                <a:latin typeface="Comic Sans MS" pitchFamily="66" charset="0"/>
                <a:ea typeface="Gill Sans Light"/>
                <a:cs typeface="Gill Sans Light"/>
              </a:rPr>
              <a:t>D.l.</a:t>
            </a:r>
            <a:r>
              <a:rPr lang="it-IT" altLang="it-IT" sz="3600" b="1" dirty="0">
                <a:solidFill>
                  <a:srgbClr val="FF0000"/>
                </a:solidFill>
                <a:latin typeface="Comic Sans MS" pitchFamily="66" charset="0"/>
                <a:ea typeface="Gill Sans Light"/>
                <a:cs typeface="Gill Sans Light"/>
              </a:rPr>
              <a:t> 201/2011)</a:t>
            </a:r>
          </a:p>
          <a:p>
            <a:pPr algn="ctr"/>
            <a:endParaRPr lang="it-IT" altLang="it-IT" sz="2400" dirty="0">
              <a:solidFill>
                <a:srgbClr val="002060"/>
              </a:solidFill>
              <a:latin typeface="Comic Sans MS" pitchFamily="66" charset="0"/>
              <a:ea typeface="Gill Sans Light"/>
              <a:cs typeface="Gill Sans Light"/>
            </a:endParaRPr>
          </a:p>
          <a:p>
            <a:r>
              <a:rPr lang="it-IT" altLang="it-IT" sz="2400" dirty="0">
                <a:solidFill>
                  <a:srgbClr val="002060"/>
                </a:solidFill>
                <a:latin typeface="Comic Sans MS" pitchFamily="66" charset="0"/>
                <a:ea typeface="Gill Sans Light"/>
                <a:cs typeface="Gill Sans Light"/>
              </a:rPr>
              <a:t>Al c. 15 bis si applica l’aspettativa di vita:</a:t>
            </a:r>
          </a:p>
          <a:p>
            <a:r>
              <a:rPr lang="it-IT" altLang="it-IT" sz="2400" dirty="0">
                <a:solidFill>
                  <a:srgbClr val="002060"/>
                </a:solidFill>
                <a:latin typeface="Comic Sans MS" pitchFamily="66" charset="0"/>
                <a:ea typeface="Gill Sans Light"/>
                <a:cs typeface="Gill Sans Light"/>
              </a:rPr>
              <a:t>-64 anni e 3 mesi fino al 2015;</a:t>
            </a:r>
          </a:p>
          <a:p>
            <a:r>
              <a:rPr lang="it-IT" altLang="it-IT" sz="2400" dirty="0">
                <a:solidFill>
                  <a:srgbClr val="002060"/>
                </a:solidFill>
                <a:latin typeface="Comic Sans MS" pitchFamily="66" charset="0"/>
                <a:ea typeface="Gill Sans Light"/>
                <a:cs typeface="Gill Sans Light"/>
              </a:rPr>
              <a:t>-64 anni e 7 mesi dal 2016.</a:t>
            </a:r>
          </a:p>
          <a:p>
            <a:endParaRPr lang="it-IT" altLang="it-IT" sz="2400" dirty="0">
              <a:solidFill>
                <a:srgbClr val="002060"/>
              </a:solidFill>
              <a:latin typeface="Comic Sans MS" pitchFamily="66" charset="0"/>
              <a:ea typeface="Gill Sans Light"/>
              <a:cs typeface="Gill Sans Light"/>
            </a:endParaRPr>
          </a:p>
          <a:p>
            <a:r>
              <a:rPr lang="it-IT" altLang="it-IT" sz="2400" dirty="0">
                <a:solidFill>
                  <a:srgbClr val="002060"/>
                </a:solidFill>
                <a:latin typeface="Comic Sans MS" pitchFamily="66" charset="0"/>
                <a:ea typeface="Gill Sans Light"/>
                <a:cs typeface="Gill Sans Light"/>
              </a:rPr>
              <a:t>L’accesso a pensione avviene dal mese successivo alla maturazione del requisito.</a:t>
            </a:r>
          </a:p>
        </p:txBody>
      </p:sp>
      <p:pic>
        <p:nvPicPr>
          <p:cNvPr id="161796" name="Picture 4" descr="C:\Users\MERIGHI\Desktop\IMMAGINI PENSIONI\arton14506[1].jpg"/>
          <p:cNvPicPr>
            <a:picLocks noChangeAspect="1" noChangeArrowheads="1"/>
          </p:cNvPicPr>
          <p:nvPr/>
        </p:nvPicPr>
        <p:blipFill>
          <a:blip r:embed="rId2" cstate="screen">
            <a:extLst>
              <a:ext uri="{28A0092B-C50C-407E-A947-70E740481C1C}">
                <a14:useLocalDpi xmlns:a14="http://schemas.microsoft.com/office/drawing/2010/main" xmlns=""/>
              </a:ext>
            </a:extLst>
          </a:blip>
          <a:srcRect/>
          <a:stretch>
            <a:fillRect/>
          </a:stretch>
        </p:blipFill>
        <p:spPr bwMode="auto">
          <a:xfrm>
            <a:off x="8184232" y="4005064"/>
            <a:ext cx="1657350" cy="1663700"/>
          </a:xfrm>
          <a:prstGeom prst="rect">
            <a:avLst/>
          </a:prstGeom>
          <a:noFill/>
          <a:ln w="9525">
            <a:noFill/>
            <a:miter lim="800000"/>
            <a:headEnd/>
            <a:tailEnd/>
          </a:ln>
        </p:spPr>
      </p:pic>
    </p:spTree>
    <p:extLst>
      <p:ext uri="{BB962C8B-B14F-4D97-AF65-F5344CB8AC3E}">
        <p14:creationId xmlns:p14="http://schemas.microsoft.com/office/powerpoint/2010/main" xmlns="" val="49008978"/>
      </p:ext>
    </p:extLst>
  </p:cSld>
  <p:clrMapOvr>
    <a:masterClrMapping/>
  </p:clrMapOvr>
  <p:transition spd="slow">
    <p:randomBar dir="vert"/>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p:txBody>
          <a:bodyPr/>
          <a:lstStyle/>
          <a:p>
            <a:r>
              <a:rPr lang="it-IT" dirty="0"/>
              <a:t>Strumenti normativi e strategie aziendali di esodo</a:t>
            </a:r>
          </a:p>
        </p:txBody>
      </p:sp>
      <p:sp>
        <p:nvSpPr>
          <p:cNvPr id="5" name="Sottotitolo 4">
            <a:extLst>
              <a:ext uri="{FF2B5EF4-FFF2-40B4-BE49-F238E27FC236}">
                <a16:creationId xmlns="" xmlns:a16="http://schemas.microsoft.com/office/drawing/2014/main" id="{5FD9A0AE-5C78-4B97-8DC3-D952ACC64BE6}"/>
              </a:ext>
            </a:extLst>
          </p:cNvPr>
          <p:cNvSpPr>
            <a:spLocks noGrp="1"/>
          </p:cNvSpPr>
          <p:nvPr>
            <p:ph type="subTitle" idx="1"/>
          </p:nvPr>
        </p:nvSpPr>
        <p:spPr/>
        <p:txBody>
          <a:bodyPr/>
          <a:lstStyle/>
          <a:p>
            <a:endParaRPr lang="it-IT"/>
          </a:p>
        </p:txBody>
      </p:sp>
    </p:spTree>
    <p:extLst>
      <p:ext uri="{BB962C8B-B14F-4D97-AF65-F5344CB8AC3E}">
        <p14:creationId xmlns:p14="http://schemas.microsoft.com/office/powerpoint/2010/main" xmlns="" val="19573593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sz="half" idx="1"/>
          </p:nvPr>
        </p:nvSpPr>
        <p:spPr>
          <a:xfrm>
            <a:off x="1847851" y="44451"/>
            <a:ext cx="7396163" cy="1920875"/>
          </a:xfrm>
        </p:spPr>
        <p:txBody>
          <a:bodyPr/>
          <a:lstStyle/>
          <a:p>
            <a:pPr eaLnBrk="1" hangingPunct="1"/>
            <a:r>
              <a:rPr lang="it-IT" altLang="it-IT"/>
              <a:t>Circ. 2/2013 INPS</a:t>
            </a:r>
          </a:p>
          <a:p>
            <a:pPr eaLnBrk="1" hangingPunct="1"/>
            <a:endParaRPr lang="it-IT" altLang="it-IT"/>
          </a:p>
          <a:p>
            <a:pPr eaLnBrk="1" hangingPunct="1">
              <a:buFontTx/>
              <a:buNone/>
            </a:pPr>
            <a:endParaRPr lang="it-IT" altLang="it-IT"/>
          </a:p>
        </p:txBody>
      </p:sp>
      <p:graphicFrame>
        <p:nvGraphicFramePr>
          <p:cNvPr id="5" name="Tabella 4"/>
          <p:cNvGraphicFramePr>
            <a:graphicFrameLocks noGrp="1"/>
          </p:cNvGraphicFramePr>
          <p:nvPr/>
        </p:nvGraphicFramePr>
        <p:xfrm>
          <a:off x="2495551" y="476251"/>
          <a:ext cx="7445375" cy="5095365"/>
        </p:xfrm>
        <a:graphic>
          <a:graphicData uri="http://schemas.openxmlformats.org/drawingml/2006/table">
            <a:tbl>
              <a:tblPr/>
              <a:tblGrid>
                <a:gridCol w="1489075">
                  <a:extLst>
                    <a:ext uri="{9D8B030D-6E8A-4147-A177-3AD203B41FA5}">
                      <a16:colId xmlns="" xmlns:a16="http://schemas.microsoft.com/office/drawing/2014/main" val="20000"/>
                    </a:ext>
                  </a:extLst>
                </a:gridCol>
                <a:gridCol w="1489075">
                  <a:extLst>
                    <a:ext uri="{9D8B030D-6E8A-4147-A177-3AD203B41FA5}">
                      <a16:colId xmlns="" xmlns:a16="http://schemas.microsoft.com/office/drawing/2014/main" val="20001"/>
                    </a:ext>
                  </a:extLst>
                </a:gridCol>
                <a:gridCol w="1489075">
                  <a:extLst>
                    <a:ext uri="{9D8B030D-6E8A-4147-A177-3AD203B41FA5}">
                      <a16:colId xmlns="" xmlns:a16="http://schemas.microsoft.com/office/drawing/2014/main" val="20002"/>
                    </a:ext>
                  </a:extLst>
                </a:gridCol>
                <a:gridCol w="1490663">
                  <a:extLst>
                    <a:ext uri="{9D8B030D-6E8A-4147-A177-3AD203B41FA5}">
                      <a16:colId xmlns="" xmlns:a16="http://schemas.microsoft.com/office/drawing/2014/main" val="20003"/>
                    </a:ext>
                  </a:extLst>
                </a:gridCol>
                <a:gridCol w="1487487">
                  <a:extLst>
                    <a:ext uri="{9D8B030D-6E8A-4147-A177-3AD203B41FA5}">
                      <a16:colId xmlns="" xmlns:a16="http://schemas.microsoft.com/office/drawing/2014/main" val="20004"/>
                    </a:ext>
                  </a:extLst>
                </a:gridCol>
              </a:tblGrid>
              <a:tr h="195263">
                <a:tc rowSpan="4">
                  <a:txBody>
                    <a:bodyPr/>
                    <a:lstStyle>
                      <a:lvl1pPr>
                        <a:spcBef>
                          <a:spcPct val="20000"/>
                        </a:spcBef>
                        <a:defRPr sz="2800">
                          <a:solidFill>
                            <a:schemeClr val="tx1"/>
                          </a:solidFill>
                          <a:latin typeface="Arial" charset="0"/>
                          <a:ea typeface="Arial" charset="0"/>
                          <a:cs typeface="Arial" charset="0"/>
                        </a:defRPr>
                      </a:lvl1pPr>
                      <a:lvl2pPr marL="742950" indent="-285750">
                        <a:spcBef>
                          <a:spcPct val="20000"/>
                        </a:spcBef>
                        <a:defRPr sz="2400">
                          <a:solidFill>
                            <a:schemeClr val="tx1"/>
                          </a:solidFill>
                          <a:latin typeface="Arial" charset="0"/>
                          <a:ea typeface="Arial" charset="0"/>
                          <a:cs typeface="Arial" charset="0"/>
                        </a:defRPr>
                      </a:lvl2pPr>
                      <a:lvl3pPr marL="1143000" indent="-228600">
                        <a:spcBef>
                          <a:spcPct val="20000"/>
                        </a:spcBef>
                        <a:defRPr sz="2000">
                          <a:solidFill>
                            <a:schemeClr val="tx1"/>
                          </a:solidFill>
                          <a:latin typeface="Arial" charset="0"/>
                          <a:ea typeface="Arial" charset="0"/>
                          <a:cs typeface="Arial" charset="0"/>
                        </a:defRPr>
                      </a:lvl3pPr>
                      <a:lvl4pPr marL="1600200" indent="-228600">
                        <a:spcBef>
                          <a:spcPct val="20000"/>
                        </a:spcBef>
                        <a:defRPr>
                          <a:solidFill>
                            <a:schemeClr val="tx1"/>
                          </a:solidFill>
                          <a:latin typeface="Arial" charset="0"/>
                          <a:ea typeface="Arial" charset="0"/>
                          <a:cs typeface="Arial" charset="0"/>
                        </a:defRPr>
                      </a:lvl4pPr>
                      <a:lvl5pPr marL="2057400" indent="-228600">
                        <a:spcBef>
                          <a:spcPct val="20000"/>
                        </a:spcBef>
                        <a:defRPr>
                          <a:solidFill>
                            <a:schemeClr val="tx1"/>
                          </a:solidFill>
                          <a:latin typeface="Arial" charset="0"/>
                          <a:ea typeface="Arial" charset="0"/>
                          <a:cs typeface="Arial" charset="0"/>
                        </a:defRPr>
                      </a:lvl5pPr>
                      <a:lvl6pPr marL="2514600" indent="-228600" eaLnBrk="0" fontAlgn="base" hangingPunct="0">
                        <a:spcBef>
                          <a:spcPct val="20000"/>
                        </a:spcBef>
                        <a:spcAft>
                          <a:spcPct val="0"/>
                        </a:spcAft>
                        <a:defRPr>
                          <a:solidFill>
                            <a:schemeClr val="tx1"/>
                          </a:solidFill>
                          <a:latin typeface="Arial" charset="0"/>
                          <a:ea typeface="Arial" charset="0"/>
                          <a:cs typeface="Arial" charset="0"/>
                        </a:defRPr>
                      </a:lvl6pPr>
                      <a:lvl7pPr marL="2971800" indent="-228600" eaLnBrk="0" fontAlgn="base" hangingPunct="0">
                        <a:spcBef>
                          <a:spcPct val="20000"/>
                        </a:spcBef>
                        <a:spcAft>
                          <a:spcPct val="0"/>
                        </a:spcAft>
                        <a:defRPr>
                          <a:solidFill>
                            <a:schemeClr val="tx1"/>
                          </a:solidFill>
                          <a:latin typeface="Arial" charset="0"/>
                          <a:ea typeface="Arial" charset="0"/>
                          <a:cs typeface="Arial" charset="0"/>
                        </a:defRPr>
                      </a:lvl7pPr>
                      <a:lvl8pPr marL="3429000" indent="-228600" eaLnBrk="0" fontAlgn="base" hangingPunct="0">
                        <a:spcBef>
                          <a:spcPct val="20000"/>
                        </a:spcBef>
                        <a:spcAft>
                          <a:spcPct val="0"/>
                        </a:spcAft>
                        <a:defRPr>
                          <a:solidFill>
                            <a:schemeClr val="tx1"/>
                          </a:solidFill>
                          <a:latin typeface="Arial" charset="0"/>
                          <a:ea typeface="Arial" charset="0"/>
                          <a:cs typeface="Arial" charset="0"/>
                        </a:defRPr>
                      </a:lvl8pPr>
                      <a:lvl9pPr marL="3886200" indent="-228600" eaLnBrk="0" fontAlgn="base" hangingPunct="0">
                        <a:spcBef>
                          <a:spcPct val="20000"/>
                        </a:spcBef>
                        <a:spcAft>
                          <a:spcPct val="0"/>
                        </a:spcAft>
                        <a:defRPr>
                          <a:solidFill>
                            <a:schemeClr val="tx1"/>
                          </a:solidFill>
                          <a:latin typeface="Arial" charset="0"/>
                          <a:ea typeface="Arial" charset="0"/>
                          <a:cs typeface="Arial" charset="0"/>
                        </a:defRPr>
                      </a:lvl9pPr>
                    </a:lstStyle>
                    <a:p>
                      <a:pPr marL="0" marR="0" lvl="0" indent="0" algn="l" defTabSz="914400" rtl="0" eaLnBrk="1" fontAlgn="t" latinLnBrk="0" hangingPunct="1">
                        <a:lnSpc>
                          <a:spcPct val="100000"/>
                        </a:lnSpc>
                        <a:spcBef>
                          <a:spcPct val="0"/>
                        </a:spcBef>
                        <a:spcAft>
                          <a:spcPct val="0"/>
                        </a:spcAft>
                        <a:buClrTx/>
                        <a:buSzTx/>
                        <a:buFontTx/>
                        <a:buNone/>
                        <a:tabLst/>
                      </a:pPr>
                      <a:r>
                        <a:rPr kumimoji="0" lang="it-IT" altLang="it-IT" sz="1600" b="0" i="0" u="none" strike="noStrike" cap="none" normalizeH="0" baseline="0">
                          <a:ln>
                            <a:noFill/>
                          </a:ln>
                          <a:solidFill>
                            <a:schemeClr val="tx1"/>
                          </a:solidFill>
                          <a:effectLst/>
                          <a:latin typeface="Arial" charset="0"/>
                          <a:ea typeface="Arial" charset="0"/>
                          <a:cs typeface="Arial" charset="0"/>
                        </a:rPr>
                        <a:t> </a:t>
                      </a:r>
                    </a:p>
                  </a:txBody>
                  <a:tcPr marL="10712" marR="10712" marT="10712" marB="10712"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gridSpan="4">
                  <a:txBody>
                    <a:bodyPr/>
                    <a:lstStyle>
                      <a:lvl1pPr>
                        <a:spcBef>
                          <a:spcPct val="20000"/>
                        </a:spcBef>
                        <a:defRPr sz="2800">
                          <a:solidFill>
                            <a:schemeClr val="tx1"/>
                          </a:solidFill>
                          <a:latin typeface="Arial" charset="0"/>
                          <a:ea typeface="Arial" charset="0"/>
                          <a:cs typeface="Arial" charset="0"/>
                        </a:defRPr>
                      </a:lvl1pPr>
                      <a:lvl2pPr marL="742950" indent="-285750">
                        <a:spcBef>
                          <a:spcPct val="20000"/>
                        </a:spcBef>
                        <a:defRPr sz="2400">
                          <a:solidFill>
                            <a:schemeClr val="tx1"/>
                          </a:solidFill>
                          <a:latin typeface="Arial" charset="0"/>
                          <a:ea typeface="Arial" charset="0"/>
                          <a:cs typeface="Arial" charset="0"/>
                        </a:defRPr>
                      </a:lvl2pPr>
                      <a:lvl3pPr marL="1143000" indent="-228600">
                        <a:spcBef>
                          <a:spcPct val="20000"/>
                        </a:spcBef>
                        <a:defRPr sz="2000">
                          <a:solidFill>
                            <a:schemeClr val="tx1"/>
                          </a:solidFill>
                          <a:latin typeface="Arial" charset="0"/>
                          <a:ea typeface="Arial" charset="0"/>
                          <a:cs typeface="Arial" charset="0"/>
                        </a:defRPr>
                      </a:lvl3pPr>
                      <a:lvl4pPr marL="1600200" indent="-228600">
                        <a:spcBef>
                          <a:spcPct val="20000"/>
                        </a:spcBef>
                        <a:defRPr>
                          <a:solidFill>
                            <a:schemeClr val="tx1"/>
                          </a:solidFill>
                          <a:latin typeface="Arial" charset="0"/>
                          <a:ea typeface="Arial" charset="0"/>
                          <a:cs typeface="Arial" charset="0"/>
                        </a:defRPr>
                      </a:lvl4pPr>
                      <a:lvl5pPr marL="2057400" indent="-228600">
                        <a:spcBef>
                          <a:spcPct val="20000"/>
                        </a:spcBef>
                        <a:defRPr>
                          <a:solidFill>
                            <a:schemeClr val="tx1"/>
                          </a:solidFill>
                          <a:latin typeface="Arial" charset="0"/>
                          <a:ea typeface="Arial" charset="0"/>
                          <a:cs typeface="Arial" charset="0"/>
                        </a:defRPr>
                      </a:lvl5pPr>
                      <a:lvl6pPr marL="2514600" indent="-228600" eaLnBrk="0" fontAlgn="base" hangingPunct="0">
                        <a:spcBef>
                          <a:spcPct val="20000"/>
                        </a:spcBef>
                        <a:spcAft>
                          <a:spcPct val="0"/>
                        </a:spcAft>
                        <a:defRPr>
                          <a:solidFill>
                            <a:schemeClr val="tx1"/>
                          </a:solidFill>
                          <a:latin typeface="Arial" charset="0"/>
                          <a:ea typeface="Arial" charset="0"/>
                          <a:cs typeface="Arial" charset="0"/>
                        </a:defRPr>
                      </a:lvl6pPr>
                      <a:lvl7pPr marL="2971800" indent="-228600" eaLnBrk="0" fontAlgn="base" hangingPunct="0">
                        <a:spcBef>
                          <a:spcPct val="20000"/>
                        </a:spcBef>
                        <a:spcAft>
                          <a:spcPct val="0"/>
                        </a:spcAft>
                        <a:defRPr>
                          <a:solidFill>
                            <a:schemeClr val="tx1"/>
                          </a:solidFill>
                          <a:latin typeface="Arial" charset="0"/>
                          <a:ea typeface="Arial" charset="0"/>
                          <a:cs typeface="Arial" charset="0"/>
                        </a:defRPr>
                      </a:lvl7pPr>
                      <a:lvl8pPr marL="3429000" indent="-228600" eaLnBrk="0" fontAlgn="base" hangingPunct="0">
                        <a:spcBef>
                          <a:spcPct val="20000"/>
                        </a:spcBef>
                        <a:spcAft>
                          <a:spcPct val="0"/>
                        </a:spcAft>
                        <a:defRPr>
                          <a:solidFill>
                            <a:schemeClr val="tx1"/>
                          </a:solidFill>
                          <a:latin typeface="Arial" charset="0"/>
                          <a:ea typeface="Arial" charset="0"/>
                          <a:cs typeface="Arial" charset="0"/>
                        </a:defRPr>
                      </a:lvl8pPr>
                      <a:lvl9pPr marL="3886200" indent="-228600" eaLnBrk="0" fontAlgn="base" hangingPunct="0">
                        <a:spcBef>
                          <a:spcPct val="20000"/>
                        </a:spcBef>
                        <a:spcAft>
                          <a:spcPct val="0"/>
                        </a:spcAft>
                        <a:defRPr>
                          <a:solidFill>
                            <a:schemeClr val="tx1"/>
                          </a:solidFill>
                          <a:latin typeface="Arial" charset="0"/>
                          <a:ea typeface="Arial" charset="0"/>
                          <a:cs typeface="Arial" charset="0"/>
                        </a:defRPr>
                      </a:lvl9pPr>
                    </a:lstStyle>
                    <a:p>
                      <a:pPr marL="0" marR="0" lvl="0" indent="0" algn="l" defTabSz="914400" rtl="0" eaLnBrk="1" fontAlgn="t" latinLnBrk="0" hangingPunct="1">
                        <a:lnSpc>
                          <a:spcPct val="100000"/>
                        </a:lnSpc>
                        <a:spcBef>
                          <a:spcPct val="0"/>
                        </a:spcBef>
                        <a:spcAft>
                          <a:spcPct val="0"/>
                        </a:spcAft>
                        <a:buClrTx/>
                        <a:buSzTx/>
                        <a:buFontTx/>
                        <a:buNone/>
                        <a:tabLst/>
                      </a:pPr>
                      <a:r>
                        <a:rPr kumimoji="0" lang="it-IT" altLang="it-IT" sz="1800" b="1" i="0" u="none" strike="noStrike" cap="none" normalizeH="0" baseline="0">
                          <a:ln>
                            <a:noFill/>
                          </a:ln>
                          <a:solidFill>
                            <a:schemeClr val="tx1"/>
                          </a:solidFill>
                          <a:effectLst/>
                          <a:latin typeface="Arial" charset="0"/>
                          <a:ea typeface="Arial" charset="0"/>
                          <a:cs typeface="Arial" charset="0"/>
                        </a:rPr>
                        <a:t>Lavoratori collocati in mobilità</a:t>
                      </a:r>
                      <a:endParaRPr kumimoji="0" lang="it-IT" altLang="it-IT" sz="1800" b="0" i="0" u="none" strike="noStrike" cap="none" normalizeH="0" baseline="0">
                        <a:ln>
                          <a:noFill/>
                        </a:ln>
                        <a:solidFill>
                          <a:schemeClr val="tx1"/>
                        </a:solidFill>
                        <a:effectLst/>
                        <a:latin typeface="Arial" charset="0"/>
                        <a:ea typeface="Arial" charset="0"/>
                        <a:cs typeface="Arial" charset="0"/>
                      </a:endParaRPr>
                    </a:p>
                  </a:txBody>
                  <a:tcPr marL="10712" marR="10712" marT="10712" marB="10712"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it-IT"/>
                    </a:p>
                  </a:txBody>
                  <a:tcPr/>
                </a:tc>
                <a:tc hMerge="1">
                  <a:txBody>
                    <a:bodyPr/>
                    <a:lstStyle/>
                    <a:p>
                      <a:endParaRPr lang="it-IT"/>
                    </a:p>
                  </a:txBody>
                  <a:tcPr/>
                </a:tc>
                <a:tc hMerge="1">
                  <a:txBody>
                    <a:bodyPr/>
                    <a:lstStyle/>
                    <a:p>
                      <a:endParaRPr lang="it-IT"/>
                    </a:p>
                  </a:txBody>
                  <a:tcPr/>
                </a:tc>
                <a:extLst>
                  <a:ext uri="{0D108BD9-81ED-4DB2-BD59-A6C34878D82A}">
                    <a16:rowId xmlns="" xmlns:a16="http://schemas.microsoft.com/office/drawing/2014/main" val="10000"/>
                  </a:ext>
                </a:extLst>
              </a:tr>
              <a:tr h="538163">
                <a:tc vMerge="1">
                  <a:txBody>
                    <a:bodyPr/>
                    <a:lstStyle/>
                    <a:p>
                      <a:endParaRPr lang="it-IT"/>
                    </a:p>
                  </a:txBody>
                  <a:tcPr/>
                </a:tc>
                <a:tc>
                  <a:txBody>
                    <a:bodyPr/>
                    <a:lstStyle>
                      <a:lvl1pPr>
                        <a:spcBef>
                          <a:spcPct val="20000"/>
                        </a:spcBef>
                        <a:defRPr sz="2800">
                          <a:solidFill>
                            <a:schemeClr val="tx1"/>
                          </a:solidFill>
                          <a:latin typeface="Arial" charset="0"/>
                          <a:ea typeface="Arial" charset="0"/>
                          <a:cs typeface="Arial" charset="0"/>
                        </a:defRPr>
                      </a:lvl1pPr>
                      <a:lvl2pPr marL="742950" indent="-285750">
                        <a:spcBef>
                          <a:spcPct val="20000"/>
                        </a:spcBef>
                        <a:defRPr sz="2400">
                          <a:solidFill>
                            <a:schemeClr val="tx1"/>
                          </a:solidFill>
                          <a:latin typeface="Arial" charset="0"/>
                          <a:ea typeface="Arial" charset="0"/>
                          <a:cs typeface="Arial" charset="0"/>
                        </a:defRPr>
                      </a:lvl2pPr>
                      <a:lvl3pPr marL="1143000" indent="-228600">
                        <a:spcBef>
                          <a:spcPct val="20000"/>
                        </a:spcBef>
                        <a:defRPr sz="2000">
                          <a:solidFill>
                            <a:schemeClr val="tx1"/>
                          </a:solidFill>
                          <a:latin typeface="Arial" charset="0"/>
                          <a:ea typeface="Arial" charset="0"/>
                          <a:cs typeface="Arial" charset="0"/>
                        </a:defRPr>
                      </a:lvl3pPr>
                      <a:lvl4pPr marL="1600200" indent="-228600">
                        <a:spcBef>
                          <a:spcPct val="20000"/>
                        </a:spcBef>
                        <a:defRPr>
                          <a:solidFill>
                            <a:schemeClr val="tx1"/>
                          </a:solidFill>
                          <a:latin typeface="Arial" charset="0"/>
                          <a:ea typeface="Arial" charset="0"/>
                          <a:cs typeface="Arial" charset="0"/>
                        </a:defRPr>
                      </a:lvl4pPr>
                      <a:lvl5pPr marL="2057400" indent="-228600">
                        <a:spcBef>
                          <a:spcPct val="20000"/>
                        </a:spcBef>
                        <a:defRPr>
                          <a:solidFill>
                            <a:schemeClr val="tx1"/>
                          </a:solidFill>
                          <a:latin typeface="Arial" charset="0"/>
                          <a:ea typeface="Arial" charset="0"/>
                          <a:cs typeface="Arial" charset="0"/>
                        </a:defRPr>
                      </a:lvl5pPr>
                      <a:lvl6pPr marL="2514600" indent="-228600" eaLnBrk="0" fontAlgn="base" hangingPunct="0">
                        <a:spcBef>
                          <a:spcPct val="20000"/>
                        </a:spcBef>
                        <a:spcAft>
                          <a:spcPct val="0"/>
                        </a:spcAft>
                        <a:defRPr>
                          <a:solidFill>
                            <a:schemeClr val="tx1"/>
                          </a:solidFill>
                          <a:latin typeface="Arial" charset="0"/>
                          <a:ea typeface="Arial" charset="0"/>
                          <a:cs typeface="Arial" charset="0"/>
                        </a:defRPr>
                      </a:lvl6pPr>
                      <a:lvl7pPr marL="2971800" indent="-228600" eaLnBrk="0" fontAlgn="base" hangingPunct="0">
                        <a:spcBef>
                          <a:spcPct val="20000"/>
                        </a:spcBef>
                        <a:spcAft>
                          <a:spcPct val="0"/>
                        </a:spcAft>
                        <a:defRPr>
                          <a:solidFill>
                            <a:schemeClr val="tx1"/>
                          </a:solidFill>
                          <a:latin typeface="Arial" charset="0"/>
                          <a:ea typeface="Arial" charset="0"/>
                          <a:cs typeface="Arial" charset="0"/>
                        </a:defRPr>
                      </a:lvl7pPr>
                      <a:lvl8pPr marL="3429000" indent="-228600" eaLnBrk="0" fontAlgn="base" hangingPunct="0">
                        <a:spcBef>
                          <a:spcPct val="20000"/>
                        </a:spcBef>
                        <a:spcAft>
                          <a:spcPct val="0"/>
                        </a:spcAft>
                        <a:defRPr>
                          <a:solidFill>
                            <a:schemeClr val="tx1"/>
                          </a:solidFill>
                          <a:latin typeface="Arial" charset="0"/>
                          <a:ea typeface="Arial" charset="0"/>
                          <a:cs typeface="Arial" charset="0"/>
                        </a:defRPr>
                      </a:lvl8pPr>
                      <a:lvl9pPr marL="3886200" indent="-228600" eaLnBrk="0" fontAlgn="base" hangingPunct="0">
                        <a:spcBef>
                          <a:spcPct val="20000"/>
                        </a:spcBef>
                        <a:spcAft>
                          <a:spcPct val="0"/>
                        </a:spcAft>
                        <a:defRPr>
                          <a:solidFill>
                            <a:schemeClr val="tx1"/>
                          </a:solidFill>
                          <a:latin typeface="Arial" charset="0"/>
                          <a:ea typeface="Arial" charset="0"/>
                          <a:cs typeface="Arial" charset="0"/>
                        </a:defRPr>
                      </a:lvl9pPr>
                    </a:lstStyle>
                    <a:p>
                      <a:pPr marL="0" marR="0" lvl="0" indent="0" algn="l" defTabSz="914400" rtl="0" eaLnBrk="1" fontAlgn="t" latinLnBrk="0" hangingPunct="1">
                        <a:lnSpc>
                          <a:spcPct val="100000"/>
                        </a:lnSpc>
                        <a:spcBef>
                          <a:spcPct val="0"/>
                        </a:spcBef>
                        <a:spcAft>
                          <a:spcPct val="0"/>
                        </a:spcAft>
                        <a:buClrTx/>
                        <a:buSzTx/>
                        <a:buFontTx/>
                        <a:buNone/>
                        <a:tabLst/>
                      </a:pPr>
                      <a:r>
                        <a:rPr kumimoji="0" lang="it-IT" altLang="it-IT" sz="1600" b="0" i="0" u="none" strike="noStrike" cap="none" normalizeH="0" baseline="0">
                          <a:ln>
                            <a:noFill/>
                          </a:ln>
                          <a:solidFill>
                            <a:schemeClr val="tx1"/>
                          </a:solidFill>
                          <a:effectLst/>
                          <a:latin typeface="Arial" charset="0"/>
                          <a:ea typeface="Arial" charset="0"/>
                          <a:cs typeface="Arial" charset="0"/>
                        </a:rPr>
                        <a:t>Dal 1/1/2013 al 31/12/2014</a:t>
                      </a:r>
                    </a:p>
                  </a:txBody>
                  <a:tcPr marL="10712" marR="10712" marT="10712" marB="10712"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ea typeface="Arial" charset="0"/>
                          <a:cs typeface="Arial" charset="0"/>
                        </a:defRPr>
                      </a:lvl1pPr>
                      <a:lvl2pPr marL="742950" indent="-285750">
                        <a:spcBef>
                          <a:spcPct val="20000"/>
                        </a:spcBef>
                        <a:defRPr sz="2400">
                          <a:solidFill>
                            <a:schemeClr val="tx1"/>
                          </a:solidFill>
                          <a:latin typeface="Arial" charset="0"/>
                          <a:ea typeface="Arial" charset="0"/>
                          <a:cs typeface="Arial" charset="0"/>
                        </a:defRPr>
                      </a:lvl2pPr>
                      <a:lvl3pPr marL="1143000" indent="-228600">
                        <a:spcBef>
                          <a:spcPct val="20000"/>
                        </a:spcBef>
                        <a:defRPr sz="2000">
                          <a:solidFill>
                            <a:schemeClr val="tx1"/>
                          </a:solidFill>
                          <a:latin typeface="Arial" charset="0"/>
                          <a:ea typeface="Arial" charset="0"/>
                          <a:cs typeface="Arial" charset="0"/>
                        </a:defRPr>
                      </a:lvl3pPr>
                      <a:lvl4pPr marL="1600200" indent="-228600">
                        <a:spcBef>
                          <a:spcPct val="20000"/>
                        </a:spcBef>
                        <a:defRPr>
                          <a:solidFill>
                            <a:schemeClr val="tx1"/>
                          </a:solidFill>
                          <a:latin typeface="Arial" charset="0"/>
                          <a:ea typeface="Arial" charset="0"/>
                          <a:cs typeface="Arial" charset="0"/>
                        </a:defRPr>
                      </a:lvl4pPr>
                      <a:lvl5pPr marL="2057400" indent="-228600">
                        <a:spcBef>
                          <a:spcPct val="20000"/>
                        </a:spcBef>
                        <a:defRPr>
                          <a:solidFill>
                            <a:schemeClr val="tx1"/>
                          </a:solidFill>
                          <a:latin typeface="Arial" charset="0"/>
                          <a:ea typeface="Arial" charset="0"/>
                          <a:cs typeface="Arial" charset="0"/>
                        </a:defRPr>
                      </a:lvl5pPr>
                      <a:lvl6pPr marL="2514600" indent="-228600" eaLnBrk="0" fontAlgn="base" hangingPunct="0">
                        <a:spcBef>
                          <a:spcPct val="20000"/>
                        </a:spcBef>
                        <a:spcAft>
                          <a:spcPct val="0"/>
                        </a:spcAft>
                        <a:defRPr>
                          <a:solidFill>
                            <a:schemeClr val="tx1"/>
                          </a:solidFill>
                          <a:latin typeface="Arial" charset="0"/>
                          <a:ea typeface="Arial" charset="0"/>
                          <a:cs typeface="Arial" charset="0"/>
                        </a:defRPr>
                      </a:lvl6pPr>
                      <a:lvl7pPr marL="2971800" indent="-228600" eaLnBrk="0" fontAlgn="base" hangingPunct="0">
                        <a:spcBef>
                          <a:spcPct val="20000"/>
                        </a:spcBef>
                        <a:spcAft>
                          <a:spcPct val="0"/>
                        </a:spcAft>
                        <a:defRPr>
                          <a:solidFill>
                            <a:schemeClr val="tx1"/>
                          </a:solidFill>
                          <a:latin typeface="Arial" charset="0"/>
                          <a:ea typeface="Arial" charset="0"/>
                          <a:cs typeface="Arial" charset="0"/>
                        </a:defRPr>
                      </a:lvl7pPr>
                      <a:lvl8pPr marL="3429000" indent="-228600" eaLnBrk="0" fontAlgn="base" hangingPunct="0">
                        <a:spcBef>
                          <a:spcPct val="20000"/>
                        </a:spcBef>
                        <a:spcAft>
                          <a:spcPct val="0"/>
                        </a:spcAft>
                        <a:defRPr>
                          <a:solidFill>
                            <a:schemeClr val="tx1"/>
                          </a:solidFill>
                          <a:latin typeface="Arial" charset="0"/>
                          <a:ea typeface="Arial" charset="0"/>
                          <a:cs typeface="Arial" charset="0"/>
                        </a:defRPr>
                      </a:lvl8pPr>
                      <a:lvl9pPr marL="3886200" indent="-228600" eaLnBrk="0" fontAlgn="base" hangingPunct="0">
                        <a:spcBef>
                          <a:spcPct val="20000"/>
                        </a:spcBef>
                        <a:spcAft>
                          <a:spcPct val="0"/>
                        </a:spcAft>
                        <a:defRPr>
                          <a:solidFill>
                            <a:schemeClr val="tx1"/>
                          </a:solidFill>
                          <a:latin typeface="Arial" charset="0"/>
                          <a:ea typeface="Arial" charset="0"/>
                          <a:cs typeface="Arial" charset="0"/>
                        </a:defRPr>
                      </a:lvl9pPr>
                    </a:lstStyle>
                    <a:p>
                      <a:pPr marL="0" marR="0" lvl="0" indent="0" algn="l" defTabSz="914400" rtl="0" eaLnBrk="1" fontAlgn="t" latinLnBrk="0" hangingPunct="1">
                        <a:lnSpc>
                          <a:spcPct val="100000"/>
                        </a:lnSpc>
                        <a:spcBef>
                          <a:spcPct val="0"/>
                        </a:spcBef>
                        <a:spcAft>
                          <a:spcPct val="0"/>
                        </a:spcAft>
                        <a:buClrTx/>
                        <a:buSzTx/>
                        <a:buFontTx/>
                        <a:buNone/>
                        <a:tabLst/>
                      </a:pPr>
                      <a:r>
                        <a:rPr kumimoji="0" lang="it-IT" altLang="it-IT" sz="1600" b="0" i="0" u="none" strike="noStrike" cap="none" normalizeH="0" baseline="0">
                          <a:ln>
                            <a:noFill/>
                          </a:ln>
                          <a:solidFill>
                            <a:schemeClr val="tx1"/>
                          </a:solidFill>
                          <a:effectLst/>
                          <a:latin typeface="Arial" charset="0"/>
                          <a:ea typeface="Arial" charset="0"/>
                          <a:cs typeface="Arial" charset="0"/>
                        </a:rPr>
                        <a:t>Dal 1/1/2015 al 31/12/2015</a:t>
                      </a:r>
                    </a:p>
                  </a:txBody>
                  <a:tcPr marL="10712" marR="10712" marT="10712" marB="10712"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ea typeface="Arial" charset="0"/>
                          <a:cs typeface="Arial" charset="0"/>
                        </a:defRPr>
                      </a:lvl1pPr>
                      <a:lvl2pPr marL="742950" indent="-285750">
                        <a:spcBef>
                          <a:spcPct val="20000"/>
                        </a:spcBef>
                        <a:defRPr sz="2400">
                          <a:solidFill>
                            <a:schemeClr val="tx1"/>
                          </a:solidFill>
                          <a:latin typeface="Arial" charset="0"/>
                          <a:ea typeface="Arial" charset="0"/>
                          <a:cs typeface="Arial" charset="0"/>
                        </a:defRPr>
                      </a:lvl2pPr>
                      <a:lvl3pPr marL="1143000" indent="-228600">
                        <a:spcBef>
                          <a:spcPct val="20000"/>
                        </a:spcBef>
                        <a:defRPr sz="2000">
                          <a:solidFill>
                            <a:schemeClr val="tx1"/>
                          </a:solidFill>
                          <a:latin typeface="Arial" charset="0"/>
                          <a:ea typeface="Arial" charset="0"/>
                          <a:cs typeface="Arial" charset="0"/>
                        </a:defRPr>
                      </a:lvl3pPr>
                      <a:lvl4pPr marL="1600200" indent="-228600">
                        <a:spcBef>
                          <a:spcPct val="20000"/>
                        </a:spcBef>
                        <a:defRPr>
                          <a:solidFill>
                            <a:schemeClr val="tx1"/>
                          </a:solidFill>
                          <a:latin typeface="Arial" charset="0"/>
                          <a:ea typeface="Arial" charset="0"/>
                          <a:cs typeface="Arial" charset="0"/>
                        </a:defRPr>
                      </a:lvl4pPr>
                      <a:lvl5pPr marL="2057400" indent="-228600">
                        <a:spcBef>
                          <a:spcPct val="20000"/>
                        </a:spcBef>
                        <a:defRPr>
                          <a:solidFill>
                            <a:schemeClr val="tx1"/>
                          </a:solidFill>
                          <a:latin typeface="Arial" charset="0"/>
                          <a:ea typeface="Arial" charset="0"/>
                          <a:cs typeface="Arial" charset="0"/>
                        </a:defRPr>
                      </a:lvl5pPr>
                      <a:lvl6pPr marL="2514600" indent="-228600" eaLnBrk="0" fontAlgn="base" hangingPunct="0">
                        <a:spcBef>
                          <a:spcPct val="20000"/>
                        </a:spcBef>
                        <a:spcAft>
                          <a:spcPct val="0"/>
                        </a:spcAft>
                        <a:defRPr>
                          <a:solidFill>
                            <a:schemeClr val="tx1"/>
                          </a:solidFill>
                          <a:latin typeface="Arial" charset="0"/>
                          <a:ea typeface="Arial" charset="0"/>
                          <a:cs typeface="Arial" charset="0"/>
                        </a:defRPr>
                      </a:lvl6pPr>
                      <a:lvl7pPr marL="2971800" indent="-228600" eaLnBrk="0" fontAlgn="base" hangingPunct="0">
                        <a:spcBef>
                          <a:spcPct val="20000"/>
                        </a:spcBef>
                        <a:spcAft>
                          <a:spcPct val="0"/>
                        </a:spcAft>
                        <a:defRPr>
                          <a:solidFill>
                            <a:schemeClr val="tx1"/>
                          </a:solidFill>
                          <a:latin typeface="Arial" charset="0"/>
                          <a:ea typeface="Arial" charset="0"/>
                          <a:cs typeface="Arial" charset="0"/>
                        </a:defRPr>
                      </a:lvl7pPr>
                      <a:lvl8pPr marL="3429000" indent="-228600" eaLnBrk="0" fontAlgn="base" hangingPunct="0">
                        <a:spcBef>
                          <a:spcPct val="20000"/>
                        </a:spcBef>
                        <a:spcAft>
                          <a:spcPct val="0"/>
                        </a:spcAft>
                        <a:defRPr>
                          <a:solidFill>
                            <a:schemeClr val="tx1"/>
                          </a:solidFill>
                          <a:latin typeface="Arial" charset="0"/>
                          <a:ea typeface="Arial" charset="0"/>
                          <a:cs typeface="Arial" charset="0"/>
                        </a:defRPr>
                      </a:lvl8pPr>
                      <a:lvl9pPr marL="3886200" indent="-228600" eaLnBrk="0" fontAlgn="base" hangingPunct="0">
                        <a:spcBef>
                          <a:spcPct val="20000"/>
                        </a:spcBef>
                        <a:spcAft>
                          <a:spcPct val="0"/>
                        </a:spcAft>
                        <a:defRPr>
                          <a:solidFill>
                            <a:schemeClr val="tx1"/>
                          </a:solidFill>
                          <a:latin typeface="Arial" charset="0"/>
                          <a:ea typeface="Arial" charset="0"/>
                          <a:cs typeface="Arial" charset="0"/>
                        </a:defRPr>
                      </a:lvl9pPr>
                    </a:lstStyle>
                    <a:p>
                      <a:pPr marL="0" marR="0" lvl="0" indent="0" algn="l" defTabSz="914400" rtl="0" eaLnBrk="1" fontAlgn="t" latinLnBrk="0" hangingPunct="1">
                        <a:lnSpc>
                          <a:spcPct val="100000"/>
                        </a:lnSpc>
                        <a:spcBef>
                          <a:spcPct val="0"/>
                        </a:spcBef>
                        <a:spcAft>
                          <a:spcPct val="0"/>
                        </a:spcAft>
                        <a:buClrTx/>
                        <a:buSzTx/>
                        <a:buFontTx/>
                        <a:buNone/>
                        <a:tabLst/>
                      </a:pPr>
                      <a:r>
                        <a:rPr kumimoji="0" lang="it-IT" altLang="it-IT" sz="1600" b="0" i="0" u="none" strike="noStrike" cap="none" normalizeH="0" baseline="0">
                          <a:ln>
                            <a:noFill/>
                          </a:ln>
                          <a:solidFill>
                            <a:schemeClr val="tx1"/>
                          </a:solidFill>
                          <a:effectLst/>
                          <a:latin typeface="Arial" charset="0"/>
                          <a:ea typeface="Arial" charset="0"/>
                          <a:cs typeface="Arial" charset="0"/>
                        </a:rPr>
                        <a:t>Dal 1/1/2016 al 31/12/2016</a:t>
                      </a:r>
                    </a:p>
                  </a:txBody>
                  <a:tcPr marL="10712" marR="10712" marT="10712" marB="10712"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ea typeface="Arial" charset="0"/>
                          <a:cs typeface="Arial" charset="0"/>
                        </a:defRPr>
                      </a:lvl1pPr>
                      <a:lvl2pPr marL="742950" indent="-285750">
                        <a:spcBef>
                          <a:spcPct val="20000"/>
                        </a:spcBef>
                        <a:defRPr sz="2400">
                          <a:solidFill>
                            <a:schemeClr val="tx1"/>
                          </a:solidFill>
                          <a:latin typeface="Arial" charset="0"/>
                          <a:ea typeface="Arial" charset="0"/>
                          <a:cs typeface="Arial" charset="0"/>
                        </a:defRPr>
                      </a:lvl2pPr>
                      <a:lvl3pPr marL="1143000" indent="-228600">
                        <a:spcBef>
                          <a:spcPct val="20000"/>
                        </a:spcBef>
                        <a:defRPr sz="2000">
                          <a:solidFill>
                            <a:schemeClr val="tx1"/>
                          </a:solidFill>
                          <a:latin typeface="Arial" charset="0"/>
                          <a:ea typeface="Arial" charset="0"/>
                          <a:cs typeface="Arial" charset="0"/>
                        </a:defRPr>
                      </a:lvl3pPr>
                      <a:lvl4pPr marL="1600200" indent="-228600">
                        <a:spcBef>
                          <a:spcPct val="20000"/>
                        </a:spcBef>
                        <a:defRPr>
                          <a:solidFill>
                            <a:schemeClr val="tx1"/>
                          </a:solidFill>
                          <a:latin typeface="Arial" charset="0"/>
                          <a:ea typeface="Arial" charset="0"/>
                          <a:cs typeface="Arial" charset="0"/>
                        </a:defRPr>
                      </a:lvl4pPr>
                      <a:lvl5pPr marL="2057400" indent="-228600">
                        <a:spcBef>
                          <a:spcPct val="20000"/>
                        </a:spcBef>
                        <a:defRPr>
                          <a:solidFill>
                            <a:schemeClr val="tx1"/>
                          </a:solidFill>
                          <a:latin typeface="Arial" charset="0"/>
                          <a:ea typeface="Arial" charset="0"/>
                          <a:cs typeface="Arial" charset="0"/>
                        </a:defRPr>
                      </a:lvl5pPr>
                      <a:lvl6pPr marL="2514600" indent="-228600" eaLnBrk="0" fontAlgn="base" hangingPunct="0">
                        <a:spcBef>
                          <a:spcPct val="20000"/>
                        </a:spcBef>
                        <a:spcAft>
                          <a:spcPct val="0"/>
                        </a:spcAft>
                        <a:defRPr>
                          <a:solidFill>
                            <a:schemeClr val="tx1"/>
                          </a:solidFill>
                          <a:latin typeface="Arial" charset="0"/>
                          <a:ea typeface="Arial" charset="0"/>
                          <a:cs typeface="Arial" charset="0"/>
                        </a:defRPr>
                      </a:lvl6pPr>
                      <a:lvl7pPr marL="2971800" indent="-228600" eaLnBrk="0" fontAlgn="base" hangingPunct="0">
                        <a:spcBef>
                          <a:spcPct val="20000"/>
                        </a:spcBef>
                        <a:spcAft>
                          <a:spcPct val="0"/>
                        </a:spcAft>
                        <a:defRPr>
                          <a:solidFill>
                            <a:schemeClr val="tx1"/>
                          </a:solidFill>
                          <a:latin typeface="Arial" charset="0"/>
                          <a:ea typeface="Arial" charset="0"/>
                          <a:cs typeface="Arial" charset="0"/>
                        </a:defRPr>
                      </a:lvl7pPr>
                      <a:lvl8pPr marL="3429000" indent="-228600" eaLnBrk="0" fontAlgn="base" hangingPunct="0">
                        <a:spcBef>
                          <a:spcPct val="20000"/>
                        </a:spcBef>
                        <a:spcAft>
                          <a:spcPct val="0"/>
                        </a:spcAft>
                        <a:defRPr>
                          <a:solidFill>
                            <a:schemeClr val="tx1"/>
                          </a:solidFill>
                          <a:latin typeface="Arial" charset="0"/>
                          <a:ea typeface="Arial" charset="0"/>
                          <a:cs typeface="Arial" charset="0"/>
                        </a:defRPr>
                      </a:lvl8pPr>
                      <a:lvl9pPr marL="3886200" indent="-228600" eaLnBrk="0" fontAlgn="base" hangingPunct="0">
                        <a:spcBef>
                          <a:spcPct val="20000"/>
                        </a:spcBef>
                        <a:spcAft>
                          <a:spcPct val="0"/>
                        </a:spcAft>
                        <a:defRPr>
                          <a:solidFill>
                            <a:schemeClr val="tx1"/>
                          </a:solidFill>
                          <a:latin typeface="Arial" charset="0"/>
                          <a:ea typeface="Arial" charset="0"/>
                          <a:cs typeface="Arial" charset="0"/>
                        </a:defRPr>
                      </a:lvl9pPr>
                    </a:lstStyle>
                    <a:p>
                      <a:pPr marL="0" marR="0" lvl="0" indent="0" algn="l" defTabSz="914400" rtl="0" eaLnBrk="1" fontAlgn="t" latinLnBrk="0" hangingPunct="1">
                        <a:lnSpc>
                          <a:spcPct val="100000"/>
                        </a:lnSpc>
                        <a:spcBef>
                          <a:spcPct val="0"/>
                        </a:spcBef>
                        <a:spcAft>
                          <a:spcPct val="0"/>
                        </a:spcAft>
                        <a:buClrTx/>
                        <a:buSzTx/>
                        <a:buFontTx/>
                        <a:buNone/>
                        <a:tabLst/>
                      </a:pPr>
                      <a:r>
                        <a:rPr kumimoji="0" lang="it-IT" altLang="it-IT" sz="1600" b="0" i="0" u="none" strike="noStrike" cap="none" normalizeH="0" baseline="0">
                          <a:ln>
                            <a:noFill/>
                          </a:ln>
                          <a:solidFill>
                            <a:schemeClr val="tx1"/>
                          </a:solidFill>
                          <a:effectLst/>
                          <a:latin typeface="Arial" charset="0"/>
                          <a:ea typeface="Arial" charset="0"/>
                          <a:cs typeface="Arial" charset="0"/>
                        </a:rPr>
                        <a:t>Dal 1/1/2017</a:t>
                      </a:r>
                    </a:p>
                  </a:txBody>
                  <a:tcPr marL="10712" marR="10712" marT="10712" marB="10712"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1"/>
                  </a:ext>
                </a:extLst>
              </a:tr>
              <a:tr h="569913">
                <a:tc vMerge="1">
                  <a:txBody>
                    <a:bodyPr/>
                    <a:lstStyle/>
                    <a:p>
                      <a:endParaRPr lang="it-IT"/>
                    </a:p>
                  </a:txBody>
                  <a:tcPr/>
                </a:tc>
                <a:tc>
                  <a:txBody>
                    <a:bodyPr/>
                    <a:lstStyle>
                      <a:lvl1pPr>
                        <a:spcBef>
                          <a:spcPct val="20000"/>
                        </a:spcBef>
                        <a:defRPr sz="2800">
                          <a:solidFill>
                            <a:schemeClr val="tx1"/>
                          </a:solidFill>
                          <a:latin typeface="Arial" charset="0"/>
                          <a:ea typeface="Arial" charset="0"/>
                          <a:cs typeface="Arial" charset="0"/>
                        </a:defRPr>
                      </a:lvl1pPr>
                      <a:lvl2pPr marL="742950" indent="-285750">
                        <a:spcBef>
                          <a:spcPct val="20000"/>
                        </a:spcBef>
                        <a:defRPr sz="2400">
                          <a:solidFill>
                            <a:schemeClr val="tx1"/>
                          </a:solidFill>
                          <a:latin typeface="Arial" charset="0"/>
                          <a:ea typeface="Arial" charset="0"/>
                          <a:cs typeface="Arial" charset="0"/>
                        </a:defRPr>
                      </a:lvl2pPr>
                      <a:lvl3pPr marL="1143000" indent="-228600">
                        <a:spcBef>
                          <a:spcPct val="20000"/>
                        </a:spcBef>
                        <a:defRPr sz="2000">
                          <a:solidFill>
                            <a:schemeClr val="tx1"/>
                          </a:solidFill>
                          <a:latin typeface="Arial" charset="0"/>
                          <a:ea typeface="Arial" charset="0"/>
                          <a:cs typeface="Arial" charset="0"/>
                        </a:defRPr>
                      </a:lvl3pPr>
                      <a:lvl4pPr marL="1600200" indent="-228600">
                        <a:spcBef>
                          <a:spcPct val="20000"/>
                        </a:spcBef>
                        <a:defRPr>
                          <a:solidFill>
                            <a:schemeClr val="tx1"/>
                          </a:solidFill>
                          <a:latin typeface="Arial" charset="0"/>
                          <a:ea typeface="Arial" charset="0"/>
                          <a:cs typeface="Arial" charset="0"/>
                        </a:defRPr>
                      </a:lvl4pPr>
                      <a:lvl5pPr marL="2057400" indent="-228600">
                        <a:spcBef>
                          <a:spcPct val="20000"/>
                        </a:spcBef>
                        <a:defRPr>
                          <a:solidFill>
                            <a:schemeClr val="tx1"/>
                          </a:solidFill>
                          <a:latin typeface="Arial" charset="0"/>
                          <a:ea typeface="Arial" charset="0"/>
                          <a:cs typeface="Arial" charset="0"/>
                        </a:defRPr>
                      </a:lvl5pPr>
                      <a:lvl6pPr marL="2514600" indent="-228600" eaLnBrk="0" fontAlgn="base" hangingPunct="0">
                        <a:spcBef>
                          <a:spcPct val="20000"/>
                        </a:spcBef>
                        <a:spcAft>
                          <a:spcPct val="0"/>
                        </a:spcAft>
                        <a:defRPr>
                          <a:solidFill>
                            <a:schemeClr val="tx1"/>
                          </a:solidFill>
                          <a:latin typeface="Arial" charset="0"/>
                          <a:ea typeface="Arial" charset="0"/>
                          <a:cs typeface="Arial" charset="0"/>
                        </a:defRPr>
                      </a:lvl6pPr>
                      <a:lvl7pPr marL="2971800" indent="-228600" eaLnBrk="0" fontAlgn="base" hangingPunct="0">
                        <a:spcBef>
                          <a:spcPct val="20000"/>
                        </a:spcBef>
                        <a:spcAft>
                          <a:spcPct val="0"/>
                        </a:spcAft>
                        <a:defRPr>
                          <a:solidFill>
                            <a:schemeClr val="tx1"/>
                          </a:solidFill>
                          <a:latin typeface="Arial" charset="0"/>
                          <a:ea typeface="Arial" charset="0"/>
                          <a:cs typeface="Arial" charset="0"/>
                        </a:defRPr>
                      </a:lvl7pPr>
                      <a:lvl8pPr marL="3429000" indent="-228600" eaLnBrk="0" fontAlgn="base" hangingPunct="0">
                        <a:spcBef>
                          <a:spcPct val="20000"/>
                        </a:spcBef>
                        <a:spcAft>
                          <a:spcPct val="0"/>
                        </a:spcAft>
                        <a:defRPr>
                          <a:solidFill>
                            <a:schemeClr val="tx1"/>
                          </a:solidFill>
                          <a:latin typeface="Arial" charset="0"/>
                          <a:ea typeface="Arial" charset="0"/>
                          <a:cs typeface="Arial" charset="0"/>
                        </a:defRPr>
                      </a:lvl8pPr>
                      <a:lvl9pPr marL="3886200" indent="-228600" eaLnBrk="0" fontAlgn="base" hangingPunct="0">
                        <a:spcBef>
                          <a:spcPct val="20000"/>
                        </a:spcBef>
                        <a:spcAft>
                          <a:spcPct val="0"/>
                        </a:spcAft>
                        <a:defRPr>
                          <a:solidFill>
                            <a:schemeClr val="tx1"/>
                          </a:solidFill>
                          <a:latin typeface="Arial" charset="0"/>
                          <a:ea typeface="Arial" charset="0"/>
                          <a:cs typeface="Arial" charset="0"/>
                        </a:defRPr>
                      </a:lvl9pPr>
                    </a:lstStyle>
                    <a:p>
                      <a:pPr marL="0" marR="0" lvl="0" indent="0" algn="l" defTabSz="914400" rtl="0" eaLnBrk="1" fontAlgn="t" latinLnBrk="0" hangingPunct="1">
                        <a:lnSpc>
                          <a:spcPct val="100000"/>
                        </a:lnSpc>
                        <a:spcBef>
                          <a:spcPct val="0"/>
                        </a:spcBef>
                        <a:spcAft>
                          <a:spcPct val="0"/>
                        </a:spcAft>
                        <a:buClrTx/>
                        <a:buSzTx/>
                        <a:buFontTx/>
                        <a:buNone/>
                        <a:tabLst/>
                      </a:pPr>
                      <a:r>
                        <a:rPr kumimoji="0" lang="it-IT" altLang="it-IT" sz="1600" b="0" i="0" u="none" strike="noStrike" cap="none" normalizeH="0" baseline="0">
                          <a:ln>
                            <a:noFill/>
                          </a:ln>
                          <a:solidFill>
                            <a:schemeClr val="tx1"/>
                          </a:solidFill>
                          <a:effectLst/>
                          <a:latin typeface="Arial" charset="0"/>
                          <a:ea typeface="Arial" charset="0"/>
                          <a:cs typeface="Arial" charset="0"/>
                        </a:rPr>
                        <a:t> </a:t>
                      </a:r>
                    </a:p>
                    <a:p>
                      <a:pPr marL="0" marR="0" lvl="0" indent="0" algn="l" defTabSz="914400" rtl="0" eaLnBrk="1" fontAlgn="t" latinLnBrk="0" hangingPunct="1">
                        <a:lnSpc>
                          <a:spcPct val="100000"/>
                        </a:lnSpc>
                        <a:spcBef>
                          <a:spcPct val="0"/>
                        </a:spcBef>
                        <a:spcAft>
                          <a:spcPct val="0"/>
                        </a:spcAft>
                        <a:buClrTx/>
                        <a:buSzTx/>
                        <a:buFontTx/>
                        <a:buNone/>
                        <a:tabLst/>
                      </a:pPr>
                      <a:r>
                        <a:rPr kumimoji="0" lang="it-IT" altLang="it-IT" sz="1600" b="0" i="0" u="none" strike="noStrike" cap="none" normalizeH="0" baseline="0">
                          <a:ln>
                            <a:noFill/>
                          </a:ln>
                          <a:solidFill>
                            <a:schemeClr val="tx1"/>
                          </a:solidFill>
                          <a:effectLst/>
                          <a:latin typeface="Arial" charset="0"/>
                          <a:ea typeface="Arial" charset="0"/>
                          <a:cs typeface="Arial" charset="0"/>
                        </a:rPr>
                        <a:t>Mobilità</a:t>
                      </a:r>
                    </a:p>
                    <a:p>
                      <a:pPr marL="0" marR="0" lvl="0" indent="0" algn="l" defTabSz="914400" rtl="0" eaLnBrk="1" fontAlgn="t" latinLnBrk="0" hangingPunct="1">
                        <a:lnSpc>
                          <a:spcPct val="100000"/>
                        </a:lnSpc>
                        <a:spcBef>
                          <a:spcPct val="0"/>
                        </a:spcBef>
                        <a:spcAft>
                          <a:spcPct val="0"/>
                        </a:spcAft>
                        <a:buClrTx/>
                        <a:buSzTx/>
                        <a:buFontTx/>
                        <a:buNone/>
                        <a:tabLst/>
                      </a:pPr>
                      <a:r>
                        <a:rPr kumimoji="0" lang="it-IT" altLang="it-IT" sz="1600" b="0" i="0" u="none" strike="noStrike" cap="none" normalizeH="0" baseline="0">
                          <a:ln>
                            <a:noFill/>
                          </a:ln>
                          <a:solidFill>
                            <a:schemeClr val="tx1"/>
                          </a:solidFill>
                          <a:effectLst/>
                          <a:latin typeface="Arial" charset="0"/>
                          <a:ea typeface="Arial" charset="0"/>
                          <a:cs typeface="Arial" charset="0"/>
                        </a:rPr>
                        <a:t> </a:t>
                      </a:r>
                    </a:p>
                  </a:txBody>
                  <a:tcPr marL="10712" marR="10712" marT="10712" marB="10712"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ea typeface="Arial" charset="0"/>
                          <a:cs typeface="Arial" charset="0"/>
                        </a:defRPr>
                      </a:lvl1pPr>
                      <a:lvl2pPr marL="742950" indent="-285750">
                        <a:spcBef>
                          <a:spcPct val="20000"/>
                        </a:spcBef>
                        <a:defRPr sz="2400">
                          <a:solidFill>
                            <a:schemeClr val="tx1"/>
                          </a:solidFill>
                          <a:latin typeface="Arial" charset="0"/>
                          <a:ea typeface="Arial" charset="0"/>
                          <a:cs typeface="Arial" charset="0"/>
                        </a:defRPr>
                      </a:lvl2pPr>
                      <a:lvl3pPr marL="1143000" indent="-228600">
                        <a:spcBef>
                          <a:spcPct val="20000"/>
                        </a:spcBef>
                        <a:defRPr sz="2000">
                          <a:solidFill>
                            <a:schemeClr val="tx1"/>
                          </a:solidFill>
                          <a:latin typeface="Arial" charset="0"/>
                          <a:ea typeface="Arial" charset="0"/>
                          <a:cs typeface="Arial" charset="0"/>
                        </a:defRPr>
                      </a:lvl3pPr>
                      <a:lvl4pPr marL="1600200" indent="-228600">
                        <a:spcBef>
                          <a:spcPct val="20000"/>
                        </a:spcBef>
                        <a:defRPr>
                          <a:solidFill>
                            <a:schemeClr val="tx1"/>
                          </a:solidFill>
                          <a:latin typeface="Arial" charset="0"/>
                          <a:ea typeface="Arial" charset="0"/>
                          <a:cs typeface="Arial" charset="0"/>
                        </a:defRPr>
                      </a:lvl4pPr>
                      <a:lvl5pPr marL="2057400" indent="-228600">
                        <a:spcBef>
                          <a:spcPct val="20000"/>
                        </a:spcBef>
                        <a:defRPr>
                          <a:solidFill>
                            <a:schemeClr val="tx1"/>
                          </a:solidFill>
                          <a:latin typeface="Arial" charset="0"/>
                          <a:ea typeface="Arial" charset="0"/>
                          <a:cs typeface="Arial" charset="0"/>
                        </a:defRPr>
                      </a:lvl5pPr>
                      <a:lvl6pPr marL="2514600" indent="-228600" eaLnBrk="0" fontAlgn="base" hangingPunct="0">
                        <a:spcBef>
                          <a:spcPct val="20000"/>
                        </a:spcBef>
                        <a:spcAft>
                          <a:spcPct val="0"/>
                        </a:spcAft>
                        <a:defRPr>
                          <a:solidFill>
                            <a:schemeClr val="tx1"/>
                          </a:solidFill>
                          <a:latin typeface="Arial" charset="0"/>
                          <a:ea typeface="Arial" charset="0"/>
                          <a:cs typeface="Arial" charset="0"/>
                        </a:defRPr>
                      </a:lvl6pPr>
                      <a:lvl7pPr marL="2971800" indent="-228600" eaLnBrk="0" fontAlgn="base" hangingPunct="0">
                        <a:spcBef>
                          <a:spcPct val="20000"/>
                        </a:spcBef>
                        <a:spcAft>
                          <a:spcPct val="0"/>
                        </a:spcAft>
                        <a:defRPr>
                          <a:solidFill>
                            <a:schemeClr val="tx1"/>
                          </a:solidFill>
                          <a:latin typeface="Arial" charset="0"/>
                          <a:ea typeface="Arial" charset="0"/>
                          <a:cs typeface="Arial" charset="0"/>
                        </a:defRPr>
                      </a:lvl7pPr>
                      <a:lvl8pPr marL="3429000" indent="-228600" eaLnBrk="0" fontAlgn="base" hangingPunct="0">
                        <a:spcBef>
                          <a:spcPct val="20000"/>
                        </a:spcBef>
                        <a:spcAft>
                          <a:spcPct val="0"/>
                        </a:spcAft>
                        <a:defRPr>
                          <a:solidFill>
                            <a:schemeClr val="tx1"/>
                          </a:solidFill>
                          <a:latin typeface="Arial" charset="0"/>
                          <a:ea typeface="Arial" charset="0"/>
                          <a:cs typeface="Arial" charset="0"/>
                        </a:defRPr>
                      </a:lvl8pPr>
                      <a:lvl9pPr marL="3886200" indent="-228600" eaLnBrk="0" fontAlgn="base" hangingPunct="0">
                        <a:spcBef>
                          <a:spcPct val="20000"/>
                        </a:spcBef>
                        <a:spcAft>
                          <a:spcPct val="0"/>
                        </a:spcAft>
                        <a:defRPr>
                          <a:solidFill>
                            <a:schemeClr val="tx1"/>
                          </a:solidFill>
                          <a:latin typeface="Arial" charset="0"/>
                          <a:ea typeface="Arial" charset="0"/>
                          <a:cs typeface="Arial" charset="0"/>
                        </a:defRPr>
                      </a:lvl9pPr>
                    </a:lstStyle>
                    <a:p>
                      <a:pPr marL="0" marR="0" lvl="0" indent="0" algn="l" defTabSz="914400" rtl="0" eaLnBrk="1" fontAlgn="t" latinLnBrk="0" hangingPunct="1">
                        <a:lnSpc>
                          <a:spcPct val="100000"/>
                        </a:lnSpc>
                        <a:spcBef>
                          <a:spcPct val="0"/>
                        </a:spcBef>
                        <a:spcAft>
                          <a:spcPct val="0"/>
                        </a:spcAft>
                        <a:buClrTx/>
                        <a:buSzTx/>
                        <a:buFontTx/>
                        <a:buNone/>
                        <a:tabLst/>
                      </a:pPr>
                      <a:r>
                        <a:rPr kumimoji="0" lang="it-IT" altLang="it-IT" sz="1600" b="0" i="0" u="none" strike="noStrike" cap="none" normalizeH="0" baseline="0">
                          <a:ln>
                            <a:noFill/>
                          </a:ln>
                          <a:solidFill>
                            <a:schemeClr val="tx1"/>
                          </a:solidFill>
                          <a:effectLst/>
                          <a:latin typeface="Arial" charset="0"/>
                          <a:ea typeface="Arial" charset="0"/>
                          <a:cs typeface="Arial" charset="0"/>
                        </a:rPr>
                        <a:t> </a:t>
                      </a:r>
                    </a:p>
                    <a:p>
                      <a:pPr marL="0" marR="0" lvl="0" indent="0" algn="l" defTabSz="914400" rtl="0" eaLnBrk="1" fontAlgn="t" latinLnBrk="0" hangingPunct="1">
                        <a:lnSpc>
                          <a:spcPct val="100000"/>
                        </a:lnSpc>
                        <a:spcBef>
                          <a:spcPct val="0"/>
                        </a:spcBef>
                        <a:spcAft>
                          <a:spcPct val="0"/>
                        </a:spcAft>
                        <a:buClrTx/>
                        <a:buSzTx/>
                        <a:buFontTx/>
                        <a:buNone/>
                        <a:tabLst/>
                      </a:pPr>
                      <a:r>
                        <a:rPr kumimoji="0" lang="it-IT" altLang="it-IT" sz="1600" b="0" i="0" u="none" strike="noStrike" cap="none" normalizeH="0" baseline="0">
                          <a:ln>
                            <a:noFill/>
                          </a:ln>
                          <a:solidFill>
                            <a:schemeClr val="tx1"/>
                          </a:solidFill>
                          <a:effectLst/>
                          <a:latin typeface="Arial" charset="0"/>
                          <a:ea typeface="Arial" charset="0"/>
                          <a:cs typeface="Arial" charset="0"/>
                        </a:rPr>
                        <a:t>Mobilità</a:t>
                      </a:r>
                    </a:p>
                    <a:p>
                      <a:pPr marL="0" marR="0" lvl="0" indent="0" algn="l" defTabSz="914400" rtl="0" eaLnBrk="1" fontAlgn="t" latinLnBrk="0" hangingPunct="1">
                        <a:lnSpc>
                          <a:spcPct val="100000"/>
                        </a:lnSpc>
                        <a:spcBef>
                          <a:spcPct val="0"/>
                        </a:spcBef>
                        <a:spcAft>
                          <a:spcPct val="0"/>
                        </a:spcAft>
                        <a:buClrTx/>
                        <a:buSzTx/>
                        <a:buFontTx/>
                        <a:buNone/>
                        <a:tabLst/>
                      </a:pPr>
                      <a:r>
                        <a:rPr kumimoji="0" lang="it-IT" altLang="it-IT" sz="1600" b="0" i="0" u="none" strike="noStrike" cap="none" normalizeH="0" baseline="0">
                          <a:ln>
                            <a:noFill/>
                          </a:ln>
                          <a:solidFill>
                            <a:schemeClr val="tx1"/>
                          </a:solidFill>
                          <a:effectLst/>
                          <a:latin typeface="Arial" charset="0"/>
                          <a:ea typeface="Arial" charset="0"/>
                          <a:cs typeface="Arial" charset="0"/>
                        </a:rPr>
                        <a:t> </a:t>
                      </a:r>
                    </a:p>
                  </a:txBody>
                  <a:tcPr marL="10712" marR="10712" marT="10712" marB="10712"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ea typeface="Arial" charset="0"/>
                          <a:cs typeface="Arial" charset="0"/>
                        </a:defRPr>
                      </a:lvl1pPr>
                      <a:lvl2pPr marL="742950" indent="-285750">
                        <a:spcBef>
                          <a:spcPct val="20000"/>
                        </a:spcBef>
                        <a:defRPr sz="2400">
                          <a:solidFill>
                            <a:schemeClr val="tx1"/>
                          </a:solidFill>
                          <a:latin typeface="Arial" charset="0"/>
                          <a:ea typeface="Arial" charset="0"/>
                          <a:cs typeface="Arial" charset="0"/>
                        </a:defRPr>
                      </a:lvl2pPr>
                      <a:lvl3pPr marL="1143000" indent="-228600">
                        <a:spcBef>
                          <a:spcPct val="20000"/>
                        </a:spcBef>
                        <a:defRPr sz="2000">
                          <a:solidFill>
                            <a:schemeClr val="tx1"/>
                          </a:solidFill>
                          <a:latin typeface="Arial" charset="0"/>
                          <a:ea typeface="Arial" charset="0"/>
                          <a:cs typeface="Arial" charset="0"/>
                        </a:defRPr>
                      </a:lvl3pPr>
                      <a:lvl4pPr marL="1600200" indent="-228600">
                        <a:spcBef>
                          <a:spcPct val="20000"/>
                        </a:spcBef>
                        <a:defRPr>
                          <a:solidFill>
                            <a:schemeClr val="tx1"/>
                          </a:solidFill>
                          <a:latin typeface="Arial" charset="0"/>
                          <a:ea typeface="Arial" charset="0"/>
                          <a:cs typeface="Arial" charset="0"/>
                        </a:defRPr>
                      </a:lvl4pPr>
                      <a:lvl5pPr marL="2057400" indent="-228600">
                        <a:spcBef>
                          <a:spcPct val="20000"/>
                        </a:spcBef>
                        <a:defRPr>
                          <a:solidFill>
                            <a:schemeClr val="tx1"/>
                          </a:solidFill>
                          <a:latin typeface="Arial" charset="0"/>
                          <a:ea typeface="Arial" charset="0"/>
                          <a:cs typeface="Arial" charset="0"/>
                        </a:defRPr>
                      </a:lvl5pPr>
                      <a:lvl6pPr marL="2514600" indent="-228600" eaLnBrk="0" fontAlgn="base" hangingPunct="0">
                        <a:spcBef>
                          <a:spcPct val="20000"/>
                        </a:spcBef>
                        <a:spcAft>
                          <a:spcPct val="0"/>
                        </a:spcAft>
                        <a:defRPr>
                          <a:solidFill>
                            <a:schemeClr val="tx1"/>
                          </a:solidFill>
                          <a:latin typeface="Arial" charset="0"/>
                          <a:ea typeface="Arial" charset="0"/>
                          <a:cs typeface="Arial" charset="0"/>
                        </a:defRPr>
                      </a:lvl6pPr>
                      <a:lvl7pPr marL="2971800" indent="-228600" eaLnBrk="0" fontAlgn="base" hangingPunct="0">
                        <a:spcBef>
                          <a:spcPct val="20000"/>
                        </a:spcBef>
                        <a:spcAft>
                          <a:spcPct val="0"/>
                        </a:spcAft>
                        <a:defRPr>
                          <a:solidFill>
                            <a:schemeClr val="tx1"/>
                          </a:solidFill>
                          <a:latin typeface="Arial" charset="0"/>
                          <a:ea typeface="Arial" charset="0"/>
                          <a:cs typeface="Arial" charset="0"/>
                        </a:defRPr>
                      </a:lvl7pPr>
                      <a:lvl8pPr marL="3429000" indent="-228600" eaLnBrk="0" fontAlgn="base" hangingPunct="0">
                        <a:spcBef>
                          <a:spcPct val="20000"/>
                        </a:spcBef>
                        <a:spcAft>
                          <a:spcPct val="0"/>
                        </a:spcAft>
                        <a:defRPr>
                          <a:solidFill>
                            <a:schemeClr val="tx1"/>
                          </a:solidFill>
                          <a:latin typeface="Arial" charset="0"/>
                          <a:ea typeface="Arial" charset="0"/>
                          <a:cs typeface="Arial" charset="0"/>
                        </a:defRPr>
                      </a:lvl8pPr>
                      <a:lvl9pPr marL="3886200" indent="-228600" eaLnBrk="0" fontAlgn="base" hangingPunct="0">
                        <a:spcBef>
                          <a:spcPct val="20000"/>
                        </a:spcBef>
                        <a:spcAft>
                          <a:spcPct val="0"/>
                        </a:spcAft>
                        <a:defRPr>
                          <a:solidFill>
                            <a:schemeClr val="tx1"/>
                          </a:solidFill>
                          <a:latin typeface="Arial" charset="0"/>
                          <a:ea typeface="Arial" charset="0"/>
                          <a:cs typeface="Arial" charset="0"/>
                        </a:defRPr>
                      </a:lvl9pPr>
                    </a:lstStyle>
                    <a:p>
                      <a:pPr marL="0" marR="0" lvl="0" indent="0" algn="l" defTabSz="914400" rtl="0" eaLnBrk="1" fontAlgn="t" latinLnBrk="0" hangingPunct="1">
                        <a:lnSpc>
                          <a:spcPct val="100000"/>
                        </a:lnSpc>
                        <a:spcBef>
                          <a:spcPct val="0"/>
                        </a:spcBef>
                        <a:spcAft>
                          <a:spcPct val="0"/>
                        </a:spcAft>
                        <a:buClrTx/>
                        <a:buSzTx/>
                        <a:buFontTx/>
                        <a:buNone/>
                        <a:tabLst/>
                      </a:pPr>
                      <a:r>
                        <a:rPr kumimoji="0" lang="it-IT" altLang="it-IT" sz="1600" b="0" i="0" u="none" strike="noStrike" cap="none" normalizeH="0" baseline="0">
                          <a:ln>
                            <a:noFill/>
                          </a:ln>
                          <a:solidFill>
                            <a:schemeClr val="tx1"/>
                          </a:solidFill>
                          <a:effectLst/>
                          <a:latin typeface="Arial" charset="0"/>
                          <a:ea typeface="Arial" charset="0"/>
                          <a:cs typeface="Arial" charset="0"/>
                        </a:rPr>
                        <a:t> </a:t>
                      </a:r>
                    </a:p>
                    <a:p>
                      <a:pPr marL="0" marR="0" lvl="0" indent="0" algn="l" defTabSz="914400" rtl="0" eaLnBrk="1" fontAlgn="t" latinLnBrk="0" hangingPunct="1">
                        <a:lnSpc>
                          <a:spcPct val="100000"/>
                        </a:lnSpc>
                        <a:spcBef>
                          <a:spcPct val="0"/>
                        </a:spcBef>
                        <a:spcAft>
                          <a:spcPct val="0"/>
                        </a:spcAft>
                        <a:buClrTx/>
                        <a:buSzTx/>
                        <a:buFontTx/>
                        <a:buNone/>
                        <a:tabLst/>
                      </a:pPr>
                      <a:r>
                        <a:rPr kumimoji="0" lang="it-IT" altLang="it-IT" sz="1600" b="0" i="0" u="none" strike="noStrike" cap="none" normalizeH="0" baseline="0">
                          <a:ln>
                            <a:noFill/>
                          </a:ln>
                          <a:solidFill>
                            <a:schemeClr val="tx1"/>
                          </a:solidFill>
                          <a:effectLst/>
                          <a:latin typeface="Arial" charset="0"/>
                          <a:ea typeface="Arial" charset="0"/>
                          <a:cs typeface="Arial" charset="0"/>
                        </a:rPr>
                        <a:t>Mobilità</a:t>
                      </a:r>
                    </a:p>
                  </a:txBody>
                  <a:tcPr marL="10712" marR="10712" marT="10712" marB="10712"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ea typeface="Arial" charset="0"/>
                          <a:cs typeface="Arial" charset="0"/>
                        </a:defRPr>
                      </a:lvl1pPr>
                      <a:lvl2pPr marL="742950" indent="-285750">
                        <a:spcBef>
                          <a:spcPct val="20000"/>
                        </a:spcBef>
                        <a:defRPr sz="2400">
                          <a:solidFill>
                            <a:schemeClr val="tx1"/>
                          </a:solidFill>
                          <a:latin typeface="Arial" charset="0"/>
                          <a:ea typeface="Arial" charset="0"/>
                          <a:cs typeface="Arial" charset="0"/>
                        </a:defRPr>
                      </a:lvl2pPr>
                      <a:lvl3pPr marL="1143000" indent="-228600">
                        <a:spcBef>
                          <a:spcPct val="20000"/>
                        </a:spcBef>
                        <a:defRPr sz="2000">
                          <a:solidFill>
                            <a:schemeClr val="tx1"/>
                          </a:solidFill>
                          <a:latin typeface="Arial" charset="0"/>
                          <a:ea typeface="Arial" charset="0"/>
                          <a:cs typeface="Arial" charset="0"/>
                        </a:defRPr>
                      </a:lvl3pPr>
                      <a:lvl4pPr marL="1600200" indent="-228600">
                        <a:spcBef>
                          <a:spcPct val="20000"/>
                        </a:spcBef>
                        <a:defRPr>
                          <a:solidFill>
                            <a:schemeClr val="tx1"/>
                          </a:solidFill>
                          <a:latin typeface="Arial" charset="0"/>
                          <a:ea typeface="Arial" charset="0"/>
                          <a:cs typeface="Arial" charset="0"/>
                        </a:defRPr>
                      </a:lvl4pPr>
                      <a:lvl5pPr marL="2057400" indent="-228600">
                        <a:spcBef>
                          <a:spcPct val="20000"/>
                        </a:spcBef>
                        <a:defRPr>
                          <a:solidFill>
                            <a:schemeClr val="tx1"/>
                          </a:solidFill>
                          <a:latin typeface="Arial" charset="0"/>
                          <a:ea typeface="Arial" charset="0"/>
                          <a:cs typeface="Arial" charset="0"/>
                        </a:defRPr>
                      </a:lvl5pPr>
                      <a:lvl6pPr marL="2514600" indent="-228600" eaLnBrk="0" fontAlgn="base" hangingPunct="0">
                        <a:spcBef>
                          <a:spcPct val="20000"/>
                        </a:spcBef>
                        <a:spcAft>
                          <a:spcPct val="0"/>
                        </a:spcAft>
                        <a:defRPr>
                          <a:solidFill>
                            <a:schemeClr val="tx1"/>
                          </a:solidFill>
                          <a:latin typeface="Arial" charset="0"/>
                          <a:ea typeface="Arial" charset="0"/>
                          <a:cs typeface="Arial" charset="0"/>
                        </a:defRPr>
                      </a:lvl6pPr>
                      <a:lvl7pPr marL="2971800" indent="-228600" eaLnBrk="0" fontAlgn="base" hangingPunct="0">
                        <a:spcBef>
                          <a:spcPct val="20000"/>
                        </a:spcBef>
                        <a:spcAft>
                          <a:spcPct val="0"/>
                        </a:spcAft>
                        <a:defRPr>
                          <a:solidFill>
                            <a:schemeClr val="tx1"/>
                          </a:solidFill>
                          <a:latin typeface="Arial" charset="0"/>
                          <a:ea typeface="Arial" charset="0"/>
                          <a:cs typeface="Arial" charset="0"/>
                        </a:defRPr>
                      </a:lvl7pPr>
                      <a:lvl8pPr marL="3429000" indent="-228600" eaLnBrk="0" fontAlgn="base" hangingPunct="0">
                        <a:spcBef>
                          <a:spcPct val="20000"/>
                        </a:spcBef>
                        <a:spcAft>
                          <a:spcPct val="0"/>
                        </a:spcAft>
                        <a:defRPr>
                          <a:solidFill>
                            <a:schemeClr val="tx1"/>
                          </a:solidFill>
                          <a:latin typeface="Arial" charset="0"/>
                          <a:ea typeface="Arial" charset="0"/>
                          <a:cs typeface="Arial" charset="0"/>
                        </a:defRPr>
                      </a:lvl8pPr>
                      <a:lvl9pPr marL="3886200" indent="-228600" eaLnBrk="0" fontAlgn="base" hangingPunct="0">
                        <a:spcBef>
                          <a:spcPct val="20000"/>
                        </a:spcBef>
                        <a:spcAft>
                          <a:spcPct val="0"/>
                        </a:spcAft>
                        <a:defRPr>
                          <a:solidFill>
                            <a:schemeClr val="tx1"/>
                          </a:solidFill>
                          <a:latin typeface="Arial" charset="0"/>
                          <a:ea typeface="Arial" charset="0"/>
                          <a:cs typeface="Arial" charset="0"/>
                        </a:defRPr>
                      </a:lvl9pPr>
                    </a:lstStyle>
                    <a:p>
                      <a:pPr marL="0" marR="0" lvl="0" indent="0" algn="l" defTabSz="914400" rtl="0" eaLnBrk="1" fontAlgn="t" latinLnBrk="0" hangingPunct="1">
                        <a:lnSpc>
                          <a:spcPct val="100000"/>
                        </a:lnSpc>
                        <a:spcBef>
                          <a:spcPct val="0"/>
                        </a:spcBef>
                        <a:spcAft>
                          <a:spcPct val="0"/>
                        </a:spcAft>
                        <a:buClrTx/>
                        <a:buSzTx/>
                        <a:buFontTx/>
                        <a:buNone/>
                        <a:tabLst/>
                      </a:pPr>
                      <a:r>
                        <a:rPr kumimoji="0" lang="it-IT" altLang="it-IT" sz="1600" b="0" i="0" u="none" strike="noStrike" cap="none" normalizeH="0" baseline="0">
                          <a:ln>
                            <a:noFill/>
                          </a:ln>
                          <a:solidFill>
                            <a:schemeClr val="tx1"/>
                          </a:solidFill>
                          <a:effectLst/>
                          <a:latin typeface="Arial" charset="0"/>
                          <a:ea typeface="Arial" charset="0"/>
                          <a:cs typeface="Arial" charset="0"/>
                        </a:rPr>
                        <a:t> </a:t>
                      </a:r>
                    </a:p>
                    <a:p>
                      <a:pPr marL="0" marR="0" lvl="0" indent="0" algn="l" defTabSz="914400" rtl="0" eaLnBrk="1" fontAlgn="t" latinLnBrk="0" hangingPunct="1">
                        <a:lnSpc>
                          <a:spcPct val="100000"/>
                        </a:lnSpc>
                        <a:spcBef>
                          <a:spcPct val="0"/>
                        </a:spcBef>
                        <a:spcAft>
                          <a:spcPct val="0"/>
                        </a:spcAft>
                        <a:buClrTx/>
                        <a:buSzTx/>
                        <a:buFontTx/>
                        <a:buNone/>
                        <a:tabLst/>
                      </a:pPr>
                      <a:r>
                        <a:rPr kumimoji="0" lang="it-IT" altLang="it-IT" sz="1600" b="0" i="0" u="none" strike="noStrike" cap="none" normalizeH="0" baseline="0">
                          <a:ln>
                            <a:noFill/>
                          </a:ln>
                          <a:solidFill>
                            <a:schemeClr val="tx1"/>
                          </a:solidFill>
                          <a:effectLst/>
                          <a:latin typeface="Arial" charset="0"/>
                          <a:ea typeface="Arial" charset="0"/>
                          <a:cs typeface="Arial" charset="0"/>
                        </a:rPr>
                        <a:t>Disoccupazione (AspI)</a:t>
                      </a:r>
                    </a:p>
                  </a:txBody>
                  <a:tcPr marL="10712" marR="10712" marT="10712" marB="10712"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2"/>
                  </a:ext>
                </a:extLst>
              </a:tr>
              <a:tr h="366713">
                <a:tc vMerge="1">
                  <a:txBody>
                    <a:bodyPr/>
                    <a:lstStyle/>
                    <a:p>
                      <a:endParaRPr lang="it-IT"/>
                    </a:p>
                  </a:txBody>
                  <a:tcPr/>
                </a:tc>
                <a:tc>
                  <a:txBody>
                    <a:bodyPr/>
                    <a:lstStyle>
                      <a:lvl1pPr>
                        <a:spcBef>
                          <a:spcPct val="20000"/>
                        </a:spcBef>
                        <a:defRPr sz="2800">
                          <a:solidFill>
                            <a:schemeClr val="tx1"/>
                          </a:solidFill>
                          <a:latin typeface="Arial" charset="0"/>
                          <a:ea typeface="Arial" charset="0"/>
                          <a:cs typeface="Arial" charset="0"/>
                        </a:defRPr>
                      </a:lvl1pPr>
                      <a:lvl2pPr marL="742950" indent="-285750">
                        <a:spcBef>
                          <a:spcPct val="20000"/>
                        </a:spcBef>
                        <a:defRPr sz="2400">
                          <a:solidFill>
                            <a:schemeClr val="tx1"/>
                          </a:solidFill>
                          <a:latin typeface="Arial" charset="0"/>
                          <a:ea typeface="Arial" charset="0"/>
                          <a:cs typeface="Arial" charset="0"/>
                        </a:defRPr>
                      </a:lvl2pPr>
                      <a:lvl3pPr marL="1143000" indent="-228600">
                        <a:spcBef>
                          <a:spcPct val="20000"/>
                        </a:spcBef>
                        <a:defRPr sz="2000">
                          <a:solidFill>
                            <a:schemeClr val="tx1"/>
                          </a:solidFill>
                          <a:latin typeface="Arial" charset="0"/>
                          <a:ea typeface="Arial" charset="0"/>
                          <a:cs typeface="Arial" charset="0"/>
                        </a:defRPr>
                      </a:lvl3pPr>
                      <a:lvl4pPr marL="1600200" indent="-228600">
                        <a:spcBef>
                          <a:spcPct val="20000"/>
                        </a:spcBef>
                        <a:defRPr>
                          <a:solidFill>
                            <a:schemeClr val="tx1"/>
                          </a:solidFill>
                          <a:latin typeface="Arial" charset="0"/>
                          <a:ea typeface="Arial" charset="0"/>
                          <a:cs typeface="Arial" charset="0"/>
                        </a:defRPr>
                      </a:lvl4pPr>
                      <a:lvl5pPr marL="2057400" indent="-228600">
                        <a:spcBef>
                          <a:spcPct val="20000"/>
                        </a:spcBef>
                        <a:defRPr>
                          <a:solidFill>
                            <a:schemeClr val="tx1"/>
                          </a:solidFill>
                          <a:latin typeface="Arial" charset="0"/>
                          <a:ea typeface="Arial" charset="0"/>
                          <a:cs typeface="Arial" charset="0"/>
                        </a:defRPr>
                      </a:lvl5pPr>
                      <a:lvl6pPr marL="2514600" indent="-228600" eaLnBrk="0" fontAlgn="base" hangingPunct="0">
                        <a:spcBef>
                          <a:spcPct val="20000"/>
                        </a:spcBef>
                        <a:spcAft>
                          <a:spcPct val="0"/>
                        </a:spcAft>
                        <a:defRPr>
                          <a:solidFill>
                            <a:schemeClr val="tx1"/>
                          </a:solidFill>
                          <a:latin typeface="Arial" charset="0"/>
                          <a:ea typeface="Arial" charset="0"/>
                          <a:cs typeface="Arial" charset="0"/>
                        </a:defRPr>
                      </a:lvl6pPr>
                      <a:lvl7pPr marL="2971800" indent="-228600" eaLnBrk="0" fontAlgn="base" hangingPunct="0">
                        <a:spcBef>
                          <a:spcPct val="20000"/>
                        </a:spcBef>
                        <a:spcAft>
                          <a:spcPct val="0"/>
                        </a:spcAft>
                        <a:defRPr>
                          <a:solidFill>
                            <a:schemeClr val="tx1"/>
                          </a:solidFill>
                          <a:latin typeface="Arial" charset="0"/>
                          <a:ea typeface="Arial" charset="0"/>
                          <a:cs typeface="Arial" charset="0"/>
                        </a:defRPr>
                      </a:lvl7pPr>
                      <a:lvl8pPr marL="3429000" indent="-228600" eaLnBrk="0" fontAlgn="base" hangingPunct="0">
                        <a:spcBef>
                          <a:spcPct val="20000"/>
                        </a:spcBef>
                        <a:spcAft>
                          <a:spcPct val="0"/>
                        </a:spcAft>
                        <a:defRPr>
                          <a:solidFill>
                            <a:schemeClr val="tx1"/>
                          </a:solidFill>
                          <a:latin typeface="Arial" charset="0"/>
                          <a:ea typeface="Arial" charset="0"/>
                          <a:cs typeface="Arial" charset="0"/>
                        </a:defRPr>
                      </a:lvl8pPr>
                      <a:lvl9pPr marL="3886200" indent="-228600" eaLnBrk="0" fontAlgn="base" hangingPunct="0">
                        <a:spcBef>
                          <a:spcPct val="20000"/>
                        </a:spcBef>
                        <a:spcAft>
                          <a:spcPct val="0"/>
                        </a:spcAft>
                        <a:defRPr>
                          <a:solidFill>
                            <a:schemeClr val="tx1"/>
                          </a:solidFill>
                          <a:latin typeface="Arial" charset="0"/>
                          <a:ea typeface="Arial" charset="0"/>
                          <a:cs typeface="Arial" charset="0"/>
                        </a:defRPr>
                      </a:lvl9pPr>
                    </a:lstStyle>
                    <a:p>
                      <a:pPr marL="0" marR="0" lvl="0" indent="0" algn="l" defTabSz="914400" rtl="0" eaLnBrk="1" fontAlgn="t" latinLnBrk="0" hangingPunct="1">
                        <a:lnSpc>
                          <a:spcPct val="100000"/>
                        </a:lnSpc>
                        <a:spcBef>
                          <a:spcPct val="0"/>
                        </a:spcBef>
                        <a:spcAft>
                          <a:spcPct val="0"/>
                        </a:spcAft>
                        <a:buClrTx/>
                        <a:buSzTx/>
                        <a:buFontTx/>
                        <a:buNone/>
                        <a:tabLst/>
                      </a:pPr>
                      <a:r>
                        <a:rPr kumimoji="0" lang="it-IT" altLang="it-IT" sz="1600" b="0" i="0" u="none" strike="noStrike" cap="none" normalizeH="0" baseline="0">
                          <a:ln>
                            <a:noFill/>
                          </a:ln>
                          <a:solidFill>
                            <a:schemeClr val="tx1"/>
                          </a:solidFill>
                          <a:effectLst/>
                          <a:latin typeface="Arial" charset="0"/>
                          <a:ea typeface="Arial" charset="0"/>
                          <a:cs typeface="Arial" charset="0"/>
                        </a:rPr>
                        <a:t>Durata in mesi</a:t>
                      </a:r>
                    </a:p>
                  </a:txBody>
                  <a:tcPr marL="10712" marR="10712" marT="10712" marB="10712"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ea typeface="Arial" charset="0"/>
                          <a:cs typeface="Arial" charset="0"/>
                        </a:defRPr>
                      </a:lvl1pPr>
                      <a:lvl2pPr marL="742950" indent="-285750">
                        <a:spcBef>
                          <a:spcPct val="20000"/>
                        </a:spcBef>
                        <a:defRPr sz="2400">
                          <a:solidFill>
                            <a:schemeClr val="tx1"/>
                          </a:solidFill>
                          <a:latin typeface="Arial" charset="0"/>
                          <a:ea typeface="Arial" charset="0"/>
                          <a:cs typeface="Arial" charset="0"/>
                        </a:defRPr>
                      </a:lvl2pPr>
                      <a:lvl3pPr marL="1143000" indent="-228600">
                        <a:spcBef>
                          <a:spcPct val="20000"/>
                        </a:spcBef>
                        <a:defRPr sz="2000">
                          <a:solidFill>
                            <a:schemeClr val="tx1"/>
                          </a:solidFill>
                          <a:latin typeface="Arial" charset="0"/>
                          <a:ea typeface="Arial" charset="0"/>
                          <a:cs typeface="Arial" charset="0"/>
                        </a:defRPr>
                      </a:lvl3pPr>
                      <a:lvl4pPr marL="1600200" indent="-228600">
                        <a:spcBef>
                          <a:spcPct val="20000"/>
                        </a:spcBef>
                        <a:defRPr>
                          <a:solidFill>
                            <a:schemeClr val="tx1"/>
                          </a:solidFill>
                          <a:latin typeface="Arial" charset="0"/>
                          <a:ea typeface="Arial" charset="0"/>
                          <a:cs typeface="Arial" charset="0"/>
                        </a:defRPr>
                      </a:lvl4pPr>
                      <a:lvl5pPr marL="2057400" indent="-228600">
                        <a:spcBef>
                          <a:spcPct val="20000"/>
                        </a:spcBef>
                        <a:defRPr>
                          <a:solidFill>
                            <a:schemeClr val="tx1"/>
                          </a:solidFill>
                          <a:latin typeface="Arial" charset="0"/>
                          <a:ea typeface="Arial" charset="0"/>
                          <a:cs typeface="Arial" charset="0"/>
                        </a:defRPr>
                      </a:lvl5pPr>
                      <a:lvl6pPr marL="2514600" indent="-228600" eaLnBrk="0" fontAlgn="base" hangingPunct="0">
                        <a:spcBef>
                          <a:spcPct val="20000"/>
                        </a:spcBef>
                        <a:spcAft>
                          <a:spcPct val="0"/>
                        </a:spcAft>
                        <a:defRPr>
                          <a:solidFill>
                            <a:schemeClr val="tx1"/>
                          </a:solidFill>
                          <a:latin typeface="Arial" charset="0"/>
                          <a:ea typeface="Arial" charset="0"/>
                          <a:cs typeface="Arial" charset="0"/>
                        </a:defRPr>
                      </a:lvl6pPr>
                      <a:lvl7pPr marL="2971800" indent="-228600" eaLnBrk="0" fontAlgn="base" hangingPunct="0">
                        <a:spcBef>
                          <a:spcPct val="20000"/>
                        </a:spcBef>
                        <a:spcAft>
                          <a:spcPct val="0"/>
                        </a:spcAft>
                        <a:defRPr>
                          <a:solidFill>
                            <a:schemeClr val="tx1"/>
                          </a:solidFill>
                          <a:latin typeface="Arial" charset="0"/>
                          <a:ea typeface="Arial" charset="0"/>
                          <a:cs typeface="Arial" charset="0"/>
                        </a:defRPr>
                      </a:lvl7pPr>
                      <a:lvl8pPr marL="3429000" indent="-228600" eaLnBrk="0" fontAlgn="base" hangingPunct="0">
                        <a:spcBef>
                          <a:spcPct val="20000"/>
                        </a:spcBef>
                        <a:spcAft>
                          <a:spcPct val="0"/>
                        </a:spcAft>
                        <a:defRPr>
                          <a:solidFill>
                            <a:schemeClr val="tx1"/>
                          </a:solidFill>
                          <a:latin typeface="Arial" charset="0"/>
                          <a:ea typeface="Arial" charset="0"/>
                          <a:cs typeface="Arial" charset="0"/>
                        </a:defRPr>
                      </a:lvl8pPr>
                      <a:lvl9pPr marL="3886200" indent="-228600" eaLnBrk="0" fontAlgn="base" hangingPunct="0">
                        <a:spcBef>
                          <a:spcPct val="20000"/>
                        </a:spcBef>
                        <a:spcAft>
                          <a:spcPct val="0"/>
                        </a:spcAft>
                        <a:defRPr>
                          <a:solidFill>
                            <a:schemeClr val="tx1"/>
                          </a:solidFill>
                          <a:latin typeface="Arial" charset="0"/>
                          <a:ea typeface="Arial" charset="0"/>
                          <a:cs typeface="Arial" charset="0"/>
                        </a:defRPr>
                      </a:lvl9pPr>
                    </a:lstStyle>
                    <a:p>
                      <a:pPr marL="0" marR="0" lvl="0" indent="0" algn="l" defTabSz="914400" rtl="0" eaLnBrk="1" fontAlgn="t" latinLnBrk="0" hangingPunct="1">
                        <a:lnSpc>
                          <a:spcPct val="100000"/>
                        </a:lnSpc>
                        <a:spcBef>
                          <a:spcPct val="0"/>
                        </a:spcBef>
                        <a:spcAft>
                          <a:spcPct val="0"/>
                        </a:spcAft>
                        <a:buClrTx/>
                        <a:buSzTx/>
                        <a:buFontTx/>
                        <a:buNone/>
                        <a:tabLst/>
                      </a:pPr>
                      <a:r>
                        <a:rPr kumimoji="0" lang="it-IT" altLang="it-IT" sz="1600" b="0" i="0" u="none" strike="noStrike" cap="none" normalizeH="0" baseline="0">
                          <a:ln>
                            <a:noFill/>
                          </a:ln>
                          <a:solidFill>
                            <a:schemeClr val="tx1"/>
                          </a:solidFill>
                          <a:effectLst/>
                          <a:latin typeface="Arial" charset="0"/>
                          <a:ea typeface="Arial" charset="0"/>
                          <a:cs typeface="Arial" charset="0"/>
                        </a:rPr>
                        <a:t>Durata in  mesi</a:t>
                      </a:r>
                    </a:p>
                  </a:txBody>
                  <a:tcPr marL="10712" marR="10712" marT="10712" marB="10712"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ea typeface="Arial" charset="0"/>
                          <a:cs typeface="Arial" charset="0"/>
                        </a:defRPr>
                      </a:lvl1pPr>
                      <a:lvl2pPr marL="742950" indent="-285750">
                        <a:spcBef>
                          <a:spcPct val="20000"/>
                        </a:spcBef>
                        <a:defRPr sz="2400">
                          <a:solidFill>
                            <a:schemeClr val="tx1"/>
                          </a:solidFill>
                          <a:latin typeface="Arial" charset="0"/>
                          <a:ea typeface="Arial" charset="0"/>
                          <a:cs typeface="Arial" charset="0"/>
                        </a:defRPr>
                      </a:lvl2pPr>
                      <a:lvl3pPr marL="1143000" indent="-228600">
                        <a:spcBef>
                          <a:spcPct val="20000"/>
                        </a:spcBef>
                        <a:defRPr sz="2000">
                          <a:solidFill>
                            <a:schemeClr val="tx1"/>
                          </a:solidFill>
                          <a:latin typeface="Arial" charset="0"/>
                          <a:ea typeface="Arial" charset="0"/>
                          <a:cs typeface="Arial" charset="0"/>
                        </a:defRPr>
                      </a:lvl3pPr>
                      <a:lvl4pPr marL="1600200" indent="-228600">
                        <a:spcBef>
                          <a:spcPct val="20000"/>
                        </a:spcBef>
                        <a:defRPr>
                          <a:solidFill>
                            <a:schemeClr val="tx1"/>
                          </a:solidFill>
                          <a:latin typeface="Arial" charset="0"/>
                          <a:ea typeface="Arial" charset="0"/>
                          <a:cs typeface="Arial" charset="0"/>
                        </a:defRPr>
                      </a:lvl4pPr>
                      <a:lvl5pPr marL="2057400" indent="-228600">
                        <a:spcBef>
                          <a:spcPct val="20000"/>
                        </a:spcBef>
                        <a:defRPr>
                          <a:solidFill>
                            <a:schemeClr val="tx1"/>
                          </a:solidFill>
                          <a:latin typeface="Arial" charset="0"/>
                          <a:ea typeface="Arial" charset="0"/>
                          <a:cs typeface="Arial" charset="0"/>
                        </a:defRPr>
                      </a:lvl5pPr>
                      <a:lvl6pPr marL="2514600" indent="-228600" eaLnBrk="0" fontAlgn="base" hangingPunct="0">
                        <a:spcBef>
                          <a:spcPct val="20000"/>
                        </a:spcBef>
                        <a:spcAft>
                          <a:spcPct val="0"/>
                        </a:spcAft>
                        <a:defRPr>
                          <a:solidFill>
                            <a:schemeClr val="tx1"/>
                          </a:solidFill>
                          <a:latin typeface="Arial" charset="0"/>
                          <a:ea typeface="Arial" charset="0"/>
                          <a:cs typeface="Arial" charset="0"/>
                        </a:defRPr>
                      </a:lvl6pPr>
                      <a:lvl7pPr marL="2971800" indent="-228600" eaLnBrk="0" fontAlgn="base" hangingPunct="0">
                        <a:spcBef>
                          <a:spcPct val="20000"/>
                        </a:spcBef>
                        <a:spcAft>
                          <a:spcPct val="0"/>
                        </a:spcAft>
                        <a:defRPr>
                          <a:solidFill>
                            <a:schemeClr val="tx1"/>
                          </a:solidFill>
                          <a:latin typeface="Arial" charset="0"/>
                          <a:ea typeface="Arial" charset="0"/>
                          <a:cs typeface="Arial" charset="0"/>
                        </a:defRPr>
                      </a:lvl7pPr>
                      <a:lvl8pPr marL="3429000" indent="-228600" eaLnBrk="0" fontAlgn="base" hangingPunct="0">
                        <a:spcBef>
                          <a:spcPct val="20000"/>
                        </a:spcBef>
                        <a:spcAft>
                          <a:spcPct val="0"/>
                        </a:spcAft>
                        <a:defRPr>
                          <a:solidFill>
                            <a:schemeClr val="tx1"/>
                          </a:solidFill>
                          <a:latin typeface="Arial" charset="0"/>
                          <a:ea typeface="Arial" charset="0"/>
                          <a:cs typeface="Arial" charset="0"/>
                        </a:defRPr>
                      </a:lvl8pPr>
                      <a:lvl9pPr marL="3886200" indent="-228600" eaLnBrk="0" fontAlgn="base" hangingPunct="0">
                        <a:spcBef>
                          <a:spcPct val="20000"/>
                        </a:spcBef>
                        <a:spcAft>
                          <a:spcPct val="0"/>
                        </a:spcAft>
                        <a:defRPr>
                          <a:solidFill>
                            <a:schemeClr val="tx1"/>
                          </a:solidFill>
                          <a:latin typeface="Arial" charset="0"/>
                          <a:ea typeface="Arial" charset="0"/>
                          <a:cs typeface="Arial" charset="0"/>
                        </a:defRPr>
                      </a:lvl9pPr>
                    </a:lstStyle>
                    <a:p>
                      <a:pPr marL="0" marR="0" lvl="0" indent="0" algn="l" defTabSz="914400" rtl="0" eaLnBrk="1" fontAlgn="t" latinLnBrk="0" hangingPunct="1">
                        <a:lnSpc>
                          <a:spcPct val="100000"/>
                        </a:lnSpc>
                        <a:spcBef>
                          <a:spcPct val="0"/>
                        </a:spcBef>
                        <a:spcAft>
                          <a:spcPct val="0"/>
                        </a:spcAft>
                        <a:buClrTx/>
                        <a:buSzTx/>
                        <a:buFontTx/>
                        <a:buNone/>
                        <a:tabLst/>
                      </a:pPr>
                      <a:r>
                        <a:rPr kumimoji="0" lang="it-IT" altLang="it-IT" sz="1600" b="0" i="0" u="none" strike="noStrike" cap="none" normalizeH="0" baseline="0">
                          <a:ln>
                            <a:noFill/>
                          </a:ln>
                          <a:solidFill>
                            <a:schemeClr val="tx1"/>
                          </a:solidFill>
                          <a:effectLst/>
                          <a:latin typeface="Arial" charset="0"/>
                          <a:ea typeface="Arial" charset="0"/>
                          <a:cs typeface="Arial" charset="0"/>
                        </a:rPr>
                        <a:t>Durata in  mesi</a:t>
                      </a:r>
                    </a:p>
                  </a:txBody>
                  <a:tcPr marL="10712" marR="10712" marT="10712" marB="10712"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ea typeface="Arial" charset="0"/>
                          <a:cs typeface="Arial" charset="0"/>
                        </a:defRPr>
                      </a:lvl1pPr>
                      <a:lvl2pPr marL="742950" indent="-285750">
                        <a:spcBef>
                          <a:spcPct val="20000"/>
                        </a:spcBef>
                        <a:defRPr sz="2400">
                          <a:solidFill>
                            <a:schemeClr val="tx1"/>
                          </a:solidFill>
                          <a:latin typeface="Arial" charset="0"/>
                          <a:ea typeface="Arial" charset="0"/>
                          <a:cs typeface="Arial" charset="0"/>
                        </a:defRPr>
                      </a:lvl2pPr>
                      <a:lvl3pPr marL="1143000" indent="-228600">
                        <a:spcBef>
                          <a:spcPct val="20000"/>
                        </a:spcBef>
                        <a:defRPr sz="2000">
                          <a:solidFill>
                            <a:schemeClr val="tx1"/>
                          </a:solidFill>
                          <a:latin typeface="Arial" charset="0"/>
                          <a:ea typeface="Arial" charset="0"/>
                          <a:cs typeface="Arial" charset="0"/>
                        </a:defRPr>
                      </a:lvl3pPr>
                      <a:lvl4pPr marL="1600200" indent="-228600">
                        <a:spcBef>
                          <a:spcPct val="20000"/>
                        </a:spcBef>
                        <a:defRPr>
                          <a:solidFill>
                            <a:schemeClr val="tx1"/>
                          </a:solidFill>
                          <a:latin typeface="Arial" charset="0"/>
                          <a:ea typeface="Arial" charset="0"/>
                          <a:cs typeface="Arial" charset="0"/>
                        </a:defRPr>
                      </a:lvl4pPr>
                      <a:lvl5pPr marL="2057400" indent="-228600">
                        <a:spcBef>
                          <a:spcPct val="20000"/>
                        </a:spcBef>
                        <a:defRPr>
                          <a:solidFill>
                            <a:schemeClr val="tx1"/>
                          </a:solidFill>
                          <a:latin typeface="Arial" charset="0"/>
                          <a:ea typeface="Arial" charset="0"/>
                          <a:cs typeface="Arial" charset="0"/>
                        </a:defRPr>
                      </a:lvl5pPr>
                      <a:lvl6pPr marL="2514600" indent="-228600" eaLnBrk="0" fontAlgn="base" hangingPunct="0">
                        <a:spcBef>
                          <a:spcPct val="20000"/>
                        </a:spcBef>
                        <a:spcAft>
                          <a:spcPct val="0"/>
                        </a:spcAft>
                        <a:defRPr>
                          <a:solidFill>
                            <a:schemeClr val="tx1"/>
                          </a:solidFill>
                          <a:latin typeface="Arial" charset="0"/>
                          <a:ea typeface="Arial" charset="0"/>
                          <a:cs typeface="Arial" charset="0"/>
                        </a:defRPr>
                      </a:lvl6pPr>
                      <a:lvl7pPr marL="2971800" indent="-228600" eaLnBrk="0" fontAlgn="base" hangingPunct="0">
                        <a:spcBef>
                          <a:spcPct val="20000"/>
                        </a:spcBef>
                        <a:spcAft>
                          <a:spcPct val="0"/>
                        </a:spcAft>
                        <a:defRPr>
                          <a:solidFill>
                            <a:schemeClr val="tx1"/>
                          </a:solidFill>
                          <a:latin typeface="Arial" charset="0"/>
                          <a:ea typeface="Arial" charset="0"/>
                          <a:cs typeface="Arial" charset="0"/>
                        </a:defRPr>
                      </a:lvl7pPr>
                      <a:lvl8pPr marL="3429000" indent="-228600" eaLnBrk="0" fontAlgn="base" hangingPunct="0">
                        <a:spcBef>
                          <a:spcPct val="20000"/>
                        </a:spcBef>
                        <a:spcAft>
                          <a:spcPct val="0"/>
                        </a:spcAft>
                        <a:defRPr>
                          <a:solidFill>
                            <a:schemeClr val="tx1"/>
                          </a:solidFill>
                          <a:latin typeface="Arial" charset="0"/>
                          <a:ea typeface="Arial" charset="0"/>
                          <a:cs typeface="Arial" charset="0"/>
                        </a:defRPr>
                      </a:lvl8pPr>
                      <a:lvl9pPr marL="3886200" indent="-228600" eaLnBrk="0" fontAlgn="base" hangingPunct="0">
                        <a:spcBef>
                          <a:spcPct val="20000"/>
                        </a:spcBef>
                        <a:spcAft>
                          <a:spcPct val="0"/>
                        </a:spcAft>
                        <a:defRPr>
                          <a:solidFill>
                            <a:schemeClr val="tx1"/>
                          </a:solidFill>
                          <a:latin typeface="Arial" charset="0"/>
                          <a:ea typeface="Arial" charset="0"/>
                          <a:cs typeface="Arial" charset="0"/>
                        </a:defRPr>
                      </a:lvl9pPr>
                    </a:lstStyle>
                    <a:p>
                      <a:pPr marL="0" marR="0" lvl="0" indent="0" algn="l" defTabSz="914400" rtl="0" eaLnBrk="1" fontAlgn="t" latinLnBrk="0" hangingPunct="1">
                        <a:lnSpc>
                          <a:spcPct val="100000"/>
                        </a:lnSpc>
                        <a:spcBef>
                          <a:spcPct val="0"/>
                        </a:spcBef>
                        <a:spcAft>
                          <a:spcPct val="0"/>
                        </a:spcAft>
                        <a:buClrTx/>
                        <a:buSzTx/>
                        <a:buFontTx/>
                        <a:buNone/>
                        <a:tabLst/>
                      </a:pPr>
                      <a:r>
                        <a:rPr kumimoji="0" lang="it-IT" altLang="it-IT" sz="1600" b="0" i="0" u="none" strike="noStrike" cap="none" normalizeH="0" baseline="0">
                          <a:ln>
                            <a:noFill/>
                          </a:ln>
                          <a:solidFill>
                            <a:schemeClr val="tx1"/>
                          </a:solidFill>
                          <a:effectLst/>
                          <a:latin typeface="Arial" charset="0"/>
                          <a:ea typeface="Arial" charset="0"/>
                          <a:cs typeface="Arial" charset="0"/>
                        </a:rPr>
                        <a:t>Durata in  mesi</a:t>
                      </a:r>
                    </a:p>
                  </a:txBody>
                  <a:tcPr marL="10712" marR="10712" marT="10712" marB="10712"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3"/>
                  </a:ext>
                </a:extLst>
              </a:tr>
              <a:tr h="538163">
                <a:tc>
                  <a:txBody>
                    <a:bodyPr/>
                    <a:lstStyle>
                      <a:lvl1pPr>
                        <a:spcBef>
                          <a:spcPct val="20000"/>
                        </a:spcBef>
                        <a:defRPr sz="2800">
                          <a:solidFill>
                            <a:schemeClr val="tx1"/>
                          </a:solidFill>
                          <a:latin typeface="Arial" charset="0"/>
                          <a:ea typeface="Arial" charset="0"/>
                          <a:cs typeface="Arial" charset="0"/>
                        </a:defRPr>
                      </a:lvl1pPr>
                      <a:lvl2pPr marL="742950" indent="-285750">
                        <a:spcBef>
                          <a:spcPct val="20000"/>
                        </a:spcBef>
                        <a:defRPr sz="2400">
                          <a:solidFill>
                            <a:schemeClr val="tx1"/>
                          </a:solidFill>
                          <a:latin typeface="Arial" charset="0"/>
                          <a:ea typeface="Arial" charset="0"/>
                          <a:cs typeface="Arial" charset="0"/>
                        </a:defRPr>
                      </a:lvl2pPr>
                      <a:lvl3pPr marL="1143000" indent="-228600">
                        <a:spcBef>
                          <a:spcPct val="20000"/>
                        </a:spcBef>
                        <a:defRPr sz="2000">
                          <a:solidFill>
                            <a:schemeClr val="tx1"/>
                          </a:solidFill>
                          <a:latin typeface="Arial" charset="0"/>
                          <a:ea typeface="Arial" charset="0"/>
                          <a:cs typeface="Arial" charset="0"/>
                        </a:defRPr>
                      </a:lvl3pPr>
                      <a:lvl4pPr marL="1600200" indent="-228600">
                        <a:spcBef>
                          <a:spcPct val="20000"/>
                        </a:spcBef>
                        <a:defRPr>
                          <a:solidFill>
                            <a:schemeClr val="tx1"/>
                          </a:solidFill>
                          <a:latin typeface="Arial" charset="0"/>
                          <a:ea typeface="Arial" charset="0"/>
                          <a:cs typeface="Arial" charset="0"/>
                        </a:defRPr>
                      </a:lvl4pPr>
                      <a:lvl5pPr marL="2057400" indent="-228600">
                        <a:spcBef>
                          <a:spcPct val="20000"/>
                        </a:spcBef>
                        <a:defRPr>
                          <a:solidFill>
                            <a:schemeClr val="tx1"/>
                          </a:solidFill>
                          <a:latin typeface="Arial" charset="0"/>
                          <a:ea typeface="Arial" charset="0"/>
                          <a:cs typeface="Arial" charset="0"/>
                        </a:defRPr>
                      </a:lvl5pPr>
                      <a:lvl6pPr marL="2514600" indent="-228600" eaLnBrk="0" fontAlgn="base" hangingPunct="0">
                        <a:spcBef>
                          <a:spcPct val="20000"/>
                        </a:spcBef>
                        <a:spcAft>
                          <a:spcPct val="0"/>
                        </a:spcAft>
                        <a:defRPr>
                          <a:solidFill>
                            <a:schemeClr val="tx1"/>
                          </a:solidFill>
                          <a:latin typeface="Arial" charset="0"/>
                          <a:ea typeface="Arial" charset="0"/>
                          <a:cs typeface="Arial" charset="0"/>
                        </a:defRPr>
                      </a:lvl6pPr>
                      <a:lvl7pPr marL="2971800" indent="-228600" eaLnBrk="0" fontAlgn="base" hangingPunct="0">
                        <a:spcBef>
                          <a:spcPct val="20000"/>
                        </a:spcBef>
                        <a:spcAft>
                          <a:spcPct val="0"/>
                        </a:spcAft>
                        <a:defRPr>
                          <a:solidFill>
                            <a:schemeClr val="tx1"/>
                          </a:solidFill>
                          <a:latin typeface="Arial" charset="0"/>
                          <a:ea typeface="Arial" charset="0"/>
                          <a:cs typeface="Arial" charset="0"/>
                        </a:defRPr>
                      </a:lvl7pPr>
                      <a:lvl8pPr marL="3429000" indent="-228600" eaLnBrk="0" fontAlgn="base" hangingPunct="0">
                        <a:spcBef>
                          <a:spcPct val="20000"/>
                        </a:spcBef>
                        <a:spcAft>
                          <a:spcPct val="0"/>
                        </a:spcAft>
                        <a:defRPr>
                          <a:solidFill>
                            <a:schemeClr val="tx1"/>
                          </a:solidFill>
                          <a:latin typeface="Arial" charset="0"/>
                          <a:ea typeface="Arial" charset="0"/>
                          <a:cs typeface="Arial" charset="0"/>
                        </a:defRPr>
                      </a:lvl8pPr>
                      <a:lvl9pPr marL="3886200" indent="-228600" eaLnBrk="0" fontAlgn="base" hangingPunct="0">
                        <a:spcBef>
                          <a:spcPct val="20000"/>
                        </a:spcBef>
                        <a:spcAft>
                          <a:spcPct val="0"/>
                        </a:spcAft>
                        <a:defRPr>
                          <a:solidFill>
                            <a:schemeClr val="tx1"/>
                          </a:solidFill>
                          <a:latin typeface="Arial" charset="0"/>
                          <a:ea typeface="Arial" charset="0"/>
                          <a:cs typeface="Arial" charset="0"/>
                        </a:defRPr>
                      </a:lvl9pPr>
                    </a:lstStyle>
                    <a:p>
                      <a:pPr marL="0" marR="0" lvl="0" indent="0" algn="l" defTabSz="914400" rtl="0" eaLnBrk="1" fontAlgn="t" latinLnBrk="0" hangingPunct="1">
                        <a:lnSpc>
                          <a:spcPct val="100000"/>
                        </a:lnSpc>
                        <a:spcBef>
                          <a:spcPct val="0"/>
                        </a:spcBef>
                        <a:spcAft>
                          <a:spcPct val="0"/>
                        </a:spcAft>
                        <a:buClrTx/>
                        <a:buSzTx/>
                        <a:buFontTx/>
                        <a:buNone/>
                        <a:tabLst/>
                      </a:pPr>
                      <a:r>
                        <a:rPr kumimoji="0" lang="it-IT" altLang="it-IT" sz="1600" b="0" i="0" u="none" strike="noStrike" cap="none" normalizeH="0" baseline="0">
                          <a:ln>
                            <a:noFill/>
                          </a:ln>
                          <a:solidFill>
                            <a:schemeClr val="tx1"/>
                          </a:solidFill>
                          <a:effectLst/>
                          <a:latin typeface="Arial" charset="0"/>
                          <a:ea typeface="Arial" charset="0"/>
                          <a:cs typeface="Arial" charset="0"/>
                        </a:rPr>
                        <a:t>Centro Nord fino a 39 anni</a:t>
                      </a:r>
                    </a:p>
                  </a:txBody>
                  <a:tcPr marL="10712" marR="10712" marT="10712" marB="10712"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ea typeface="Arial" charset="0"/>
                          <a:cs typeface="Arial" charset="0"/>
                        </a:defRPr>
                      </a:lvl1pPr>
                      <a:lvl2pPr marL="742950" indent="-285750">
                        <a:spcBef>
                          <a:spcPct val="20000"/>
                        </a:spcBef>
                        <a:defRPr sz="2400">
                          <a:solidFill>
                            <a:schemeClr val="tx1"/>
                          </a:solidFill>
                          <a:latin typeface="Arial" charset="0"/>
                          <a:ea typeface="Arial" charset="0"/>
                          <a:cs typeface="Arial" charset="0"/>
                        </a:defRPr>
                      </a:lvl2pPr>
                      <a:lvl3pPr marL="1143000" indent="-228600">
                        <a:spcBef>
                          <a:spcPct val="20000"/>
                        </a:spcBef>
                        <a:defRPr sz="2000">
                          <a:solidFill>
                            <a:schemeClr val="tx1"/>
                          </a:solidFill>
                          <a:latin typeface="Arial" charset="0"/>
                          <a:ea typeface="Arial" charset="0"/>
                          <a:cs typeface="Arial" charset="0"/>
                        </a:defRPr>
                      </a:lvl3pPr>
                      <a:lvl4pPr marL="1600200" indent="-228600">
                        <a:spcBef>
                          <a:spcPct val="20000"/>
                        </a:spcBef>
                        <a:defRPr>
                          <a:solidFill>
                            <a:schemeClr val="tx1"/>
                          </a:solidFill>
                          <a:latin typeface="Arial" charset="0"/>
                          <a:ea typeface="Arial" charset="0"/>
                          <a:cs typeface="Arial" charset="0"/>
                        </a:defRPr>
                      </a:lvl4pPr>
                      <a:lvl5pPr marL="2057400" indent="-228600">
                        <a:spcBef>
                          <a:spcPct val="20000"/>
                        </a:spcBef>
                        <a:defRPr>
                          <a:solidFill>
                            <a:schemeClr val="tx1"/>
                          </a:solidFill>
                          <a:latin typeface="Arial" charset="0"/>
                          <a:ea typeface="Arial" charset="0"/>
                          <a:cs typeface="Arial" charset="0"/>
                        </a:defRPr>
                      </a:lvl5pPr>
                      <a:lvl6pPr marL="2514600" indent="-228600" eaLnBrk="0" fontAlgn="base" hangingPunct="0">
                        <a:spcBef>
                          <a:spcPct val="20000"/>
                        </a:spcBef>
                        <a:spcAft>
                          <a:spcPct val="0"/>
                        </a:spcAft>
                        <a:defRPr>
                          <a:solidFill>
                            <a:schemeClr val="tx1"/>
                          </a:solidFill>
                          <a:latin typeface="Arial" charset="0"/>
                          <a:ea typeface="Arial" charset="0"/>
                          <a:cs typeface="Arial" charset="0"/>
                        </a:defRPr>
                      </a:lvl6pPr>
                      <a:lvl7pPr marL="2971800" indent="-228600" eaLnBrk="0" fontAlgn="base" hangingPunct="0">
                        <a:spcBef>
                          <a:spcPct val="20000"/>
                        </a:spcBef>
                        <a:spcAft>
                          <a:spcPct val="0"/>
                        </a:spcAft>
                        <a:defRPr>
                          <a:solidFill>
                            <a:schemeClr val="tx1"/>
                          </a:solidFill>
                          <a:latin typeface="Arial" charset="0"/>
                          <a:ea typeface="Arial" charset="0"/>
                          <a:cs typeface="Arial" charset="0"/>
                        </a:defRPr>
                      </a:lvl7pPr>
                      <a:lvl8pPr marL="3429000" indent="-228600" eaLnBrk="0" fontAlgn="base" hangingPunct="0">
                        <a:spcBef>
                          <a:spcPct val="20000"/>
                        </a:spcBef>
                        <a:spcAft>
                          <a:spcPct val="0"/>
                        </a:spcAft>
                        <a:defRPr>
                          <a:solidFill>
                            <a:schemeClr val="tx1"/>
                          </a:solidFill>
                          <a:latin typeface="Arial" charset="0"/>
                          <a:ea typeface="Arial" charset="0"/>
                          <a:cs typeface="Arial" charset="0"/>
                        </a:defRPr>
                      </a:lvl8pPr>
                      <a:lvl9pPr marL="3886200" indent="-228600" eaLnBrk="0" fontAlgn="base" hangingPunct="0">
                        <a:spcBef>
                          <a:spcPct val="20000"/>
                        </a:spcBef>
                        <a:spcAft>
                          <a:spcPct val="0"/>
                        </a:spcAft>
                        <a:defRPr>
                          <a:solidFill>
                            <a:schemeClr val="tx1"/>
                          </a:solidFill>
                          <a:latin typeface="Arial" charset="0"/>
                          <a:ea typeface="Arial" charset="0"/>
                          <a:cs typeface="Arial" charset="0"/>
                        </a:defRPr>
                      </a:lvl9pPr>
                    </a:lstStyle>
                    <a:p>
                      <a:pPr marL="0" marR="0" lvl="0" indent="0" algn="l" defTabSz="914400" rtl="0" eaLnBrk="1" fontAlgn="t" latinLnBrk="0" hangingPunct="1">
                        <a:lnSpc>
                          <a:spcPct val="100000"/>
                        </a:lnSpc>
                        <a:spcBef>
                          <a:spcPct val="0"/>
                        </a:spcBef>
                        <a:spcAft>
                          <a:spcPct val="0"/>
                        </a:spcAft>
                        <a:buClrTx/>
                        <a:buSzTx/>
                        <a:buFontTx/>
                        <a:buNone/>
                        <a:tabLst/>
                      </a:pPr>
                      <a:r>
                        <a:rPr kumimoji="0" lang="it-IT" altLang="it-IT" sz="1600" b="0" i="0" u="none" strike="noStrike" cap="none" normalizeH="0" baseline="0">
                          <a:ln>
                            <a:noFill/>
                          </a:ln>
                          <a:solidFill>
                            <a:schemeClr val="tx1"/>
                          </a:solidFill>
                          <a:effectLst/>
                          <a:latin typeface="Arial" charset="0"/>
                          <a:ea typeface="Arial" charset="0"/>
                          <a:cs typeface="Arial" charset="0"/>
                        </a:rPr>
                        <a:t>12</a:t>
                      </a:r>
                    </a:p>
                  </a:txBody>
                  <a:tcPr marL="10712" marR="10712" marT="10712" marB="10712"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ea typeface="Arial" charset="0"/>
                          <a:cs typeface="Arial" charset="0"/>
                        </a:defRPr>
                      </a:lvl1pPr>
                      <a:lvl2pPr marL="742950" indent="-285750">
                        <a:spcBef>
                          <a:spcPct val="20000"/>
                        </a:spcBef>
                        <a:defRPr sz="2400">
                          <a:solidFill>
                            <a:schemeClr val="tx1"/>
                          </a:solidFill>
                          <a:latin typeface="Arial" charset="0"/>
                          <a:ea typeface="Arial" charset="0"/>
                          <a:cs typeface="Arial" charset="0"/>
                        </a:defRPr>
                      </a:lvl2pPr>
                      <a:lvl3pPr marL="1143000" indent="-228600">
                        <a:spcBef>
                          <a:spcPct val="20000"/>
                        </a:spcBef>
                        <a:defRPr sz="2000">
                          <a:solidFill>
                            <a:schemeClr val="tx1"/>
                          </a:solidFill>
                          <a:latin typeface="Arial" charset="0"/>
                          <a:ea typeface="Arial" charset="0"/>
                          <a:cs typeface="Arial" charset="0"/>
                        </a:defRPr>
                      </a:lvl3pPr>
                      <a:lvl4pPr marL="1600200" indent="-228600">
                        <a:spcBef>
                          <a:spcPct val="20000"/>
                        </a:spcBef>
                        <a:defRPr>
                          <a:solidFill>
                            <a:schemeClr val="tx1"/>
                          </a:solidFill>
                          <a:latin typeface="Arial" charset="0"/>
                          <a:ea typeface="Arial" charset="0"/>
                          <a:cs typeface="Arial" charset="0"/>
                        </a:defRPr>
                      </a:lvl4pPr>
                      <a:lvl5pPr marL="2057400" indent="-228600">
                        <a:spcBef>
                          <a:spcPct val="20000"/>
                        </a:spcBef>
                        <a:defRPr>
                          <a:solidFill>
                            <a:schemeClr val="tx1"/>
                          </a:solidFill>
                          <a:latin typeface="Arial" charset="0"/>
                          <a:ea typeface="Arial" charset="0"/>
                          <a:cs typeface="Arial" charset="0"/>
                        </a:defRPr>
                      </a:lvl5pPr>
                      <a:lvl6pPr marL="2514600" indent="-228600" eaLnBrk="0" fontAlgn="base" hangingPunct="0">
                        <a:spcBef>
                          <a:spcPct val="20000"/>
                        </a:spcBef>
                        <a:spcAft>
                          <a:spcPct val="0"/>
                        </a:spcAft>
                        <a:defRPr>
                          <a:solidFill>
                            <a:schemeClr val="tx1"/>
                          </a:solidFill>
                          <a:latin typeface="Arial" charset="0"/>
                          <a:ea typeface="Arial" charset="0"/>
                          <a:cs typeface="Arial" charset="0"/>
                        </a:defRPr>
                      </a:lvl6pPr>
                      <a:lvl7pPr marL="2971800" indent="-228600" eaLnBrk="0" fontAlgn="base" hangingPunct="0">
                        <a:spcBef>
                          <a:spcPct val="20000"/>
                        </a:spcBef>
                        <a:spcAft>
                          <a:spcPct val="0"/>
                        </a:spcAft>
                        <a:defRPr>
                          <a:solidFill>
                            <a:schemeClr val="tx1"/>
                          </a:solidFill>
                          <a:latin typeface="Arial" charset="0"/>
                          <a:ea typeface="Arial" charset="0"/>
                          <a:cs typeface="Arial" charset="0"/>
                        </a:defRPr>
                      </a:lvl7pPr>
                      <a:lvl8pPr marL="3429000" indent="-228600" eaLnBrk="0" fontAlgn="base" hangingPunct="0">
                        <a:spcBef>
                          <a:spcPct val="20000"/>
                        </a:spcBef>
                        <a:spcAft>
                          <a:spcPct val="0"/>
                        </a:spcAft>
                        <a:defRPr>
                          <a:solidFill>
                            <a:schemeClr val="tx1"/>
                          </a:solidFill>
                          <a:latin typeface="Arial" charset="0"/>
                          <a:ea typeface="Arial" charset="0"/>
                          <a:cs typeface="Arial" charset="0"/>
                        </a:defRPr>
                      </a:lvl8pPr>
                      <a:lvl9pPr marL="3886200" indent="-228600" eaLnBrk="0" fontAlgn="base" hangingPunct="0">
                        <a:spcBef>
                          <a:spcPct val="20000"/>
                        </a:spcBef>
                        <a:spcAft>
                          <a:spcPct val="0"/>
                        </a:spcAft>
                        <a:defRPr>
                          <a:solidFill>
                            <a:schemeClr val="tx1"/>
                          </a:solidFill>
                          <a:latin typeface="Arial" charset="0"/>
                          <a:ea typeface="Arial" charset="0"/>
                          <a:cs typeface="Arial" charset="0"/>
                        </a:defRPr>
                      </a:lvl9pPr>
                    </a:lstStyle>
                    <a:p>
                      <a:pPr marL="0" marR="0" lvl="0" indent="0" algn="l" defTabSz="914400" rtl="0" eaLnBrk="1" fontAlgn="t" latinLnBrk="0" hangingPunct="1">
                        <a:lnSpc>
                          <a:spcPct val="100000"/>
                        </a:lnSpc>
                        <a:spcBef>
                          <a:spcPct val="0"/>
                        </a:spcBef>
                        <a:spcAft>
                          <a:spcPct val="0"/>
                        </a:spcAft>
                        <a:buClrTx/>
                        <a:buSzTx/>
                        <a:buFontTx/>
                        <a:buNone/>
                        <a:tabLst/>
                      </a:pPr>
                      <a:r>
                        <a:rPr kumimoji="0" lang="it-IT" altLang="it-IT" sz="1600" b="0" i="0" u="none" strike="noStrike" cap="none" normalizeH="0" baseline="0">
                          <a:ln>
                            <a:noFill/>
                          </a:ln>
                          <a:solidFill>
                            <a:schemeClr val="tx1"/>
                          </a:solidFill>
                          <a:effectLst/>
                          <a:latin typeface="Arial" charset="0"/>
                          <a:ea typeface="Arial" charset="0"/>
                          <a:cs typeface="Arial" charset="0"/>
                        </a:rPr>
                        <a:t>12</a:t>
                      </a:r>
                    </a:p>
                  </a:txBody>
                  <a:tcPr marL="10712" marR="10712" marT="10712" marB="10712"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ea typeface="Arial" charset="0"/>
                          <a:cs typeface="Arial" charset="0"/>
                        </a:defRPr>
                      </a:lvl1pPr>
                      <a:lvl2pPr marL="742950" indent="-285750">
                        <a:spcBef>
                          <a:spcPct val="20000"/>
                        </a:spcBef>
                        <a:defRPr sz="2400">
                          <a:solidFill>
                            <a:schemeClr val="tx1"/>
                          </a:solidFill>
                          <a:latin typeface="Arial" charset="0"/>
                          <a:ea typeface="Arial" charset="0"/>
                          <a:cs typeface="Arial" charset="0"/>
                        </a:defRPr>
                      </a:lvl2pPr>
                      <a:lvl3pPr marL="1143000" indent="-228600">
                        <a:spcBef>
                          <a:spcPct val="20000"/>
                        </a:spcBef>
                        <a:defRPr sz="2000">
                          <a:solidFill>
                            <a:schemeClr val="tx1"/>
                          </a:solidFill>
                          <a:latin typeface="Arial" charset="0"/>
                          <a:ea typeface="Arial" charset="0"/>
                          <a:cs typeface="Arial" charset="0"/>
                        </a:defRPr>
                      </a:lvl3pPr>
                      <a:lvl4pPr marL="1600200" indent="-228600">
                        <a:spcBef>
                          <a:spcPct val="20000"/>
                        </a:spcBef>
                        <a:defRPr>
                          <a:solidFill>
                            <a:schemeClr val="tx1"/>
                          </a:solidFill>
                          <a:latin typeface="Arial" charset="0"/>
                          <a:ea typeface="Arial" charset="0"/>
                          <a:cs typeface="Arial" charset="0"/>
                        </a:defRPr>
                      </a:lvl4pPr>
                      <a:lvl5pPr marL="2057400" indent="-228600">
                        <a:spcBef>
                          <a:spcPct val="20000"/>
                        </a:spcBef>
                        <a:defRPr>
                          <a:solidFill>
                            <a:schemeClr val="tx1"/>
                          </a:solidFill>
                          <a:latin typeface="Arial" charset="0"/>
                          <a:ea typeface="Arial" charset="0"/>
                          <a:cs typeface="Arial" charset="0"/>
                        </a:defRPr>
                      </a:lvl5pPr>
                      <a:lvl6pPr marL="2514600" indent="-228600" eaLnBrk="0" fontAlgn="base" hangingPunct="0">
                        <a:spcBef>
                          <a:spcPct val="20000"/>
                        </a:spcBef>
                        <a:spcAft>
                          <a:spcPct val="0"/>
                        </a:spcAft>
                        <a:defRPr>
                          <a:solidFill>
                            <a:schemeClr val="tx1"/>
                          </a:solidFill>
                          <a:latin typeface="Arial" charset="0"/>
                          <a:ea typeface="Arial" charset="0"/>
                          <a:cs typeface="Arial" charset="0"/>
                        </a:defRPr>
                      </a:lvl6pPr>
                      <a:lvl7pPr marL="2971800" indent="-228600" eaLnBrk="0" fontAlgn="base" hangingPunct="0">
                        <a:spcBef>
                          <a:spcPct val="20000"/>
                        </a:spcBef>
                        <a:spcAft>
                          <a:spcPct val="0"/>
                        </a:spcAft>
                        <a:defRPr>
                          <a:solidFill>
                            <a:schemeClr val="tx1"/>
                          </a:solidFill>
                          <a:latin typeface="Arial" charset="0"/>
                          <a:ea typeface="Arial" charset="0"/>
                          <a:cs typeface="Arial" charset="0"/>
                        </a:defRPr>
                      </a:lvl7pPr>
                      <a:lvl8pPr marL="3429000" indent="-228600" eaLnBrk="0" fontAlgn="base" hangingPunct="0">
                        <a:spcBef>
                          <a:spcPct val="20000"/>
                        </a:spcBef>
                        <a:spcAft>
                          <a:spcPct val="0"/>
                        </a:spcAft>
                        <a:defRPr>
                          <a:solidFill>
                            <a:schemeClr val="tx1"/>
                          </a:solidFill>
                          <a:latin typeface="Arial" charset="0"/>
                          <a:ea typeface="Arial" charset="0"/>
                          <a:cs typeface="Arial" charset="0"/>
                        </a:defRPr>
                      </a:lvl8pPr>
                      <a:lvl9pPr marL="3886200" indent="-228600" eaLnBrk="0" fontAlgn="base" hangingPunct="0">
                        <a:spcBef>
                          <a:spcPct val="20000"/>
                        </a:spcBef>
                        <a:spcAft>
                          <a:spcPct val="0"/>
                        </a:spcAft>
                        <a:defRPr>
                          <a:solidFill>
                            <a:schemeClr val="tx1"/>
                          </a:solidFill>
                          <a:latin typeface="Arial" charset="0"/>
                          <a:ea typeface="Arial" charset="0"/>
                          <a:cs typeface="Arial" charset="0"/>
                        </a:defRPr>
                      </a:lvl9pPr>
                    </a:lstStyle>
                    <a:p>
                      <a:pPr marL="0" marR="0" lvl="0" indent="0" algn="l" defTabSz="914400" rtl="0" eaLnBrk="1" fontAlgn="t" latinLnBrk="0" hangingPunct="1">
                        <a:lnSpc>
                          <a:spcPct val="100000"/>
                        </a:lnSpc>
                        <a:spcBef>
                          <a:spcPct val="0"/>
                        </a:spcBef>
                        <a:spcAft>
                          <a:spcPct val="0"/>
                        </a:spcAft>
                        <a:buClrTx/>
                        <a:buSzTx/>
                        <a:buFontTx/>
                        <a:buNone/>
                        <a:tabLst/>
                      </a:pPr>
                      <a:r>
                        <a:rPr kumimoji="0" lang="it-IT" altLang="it-IT" sz="1600" b="0" i="0" u="none" strike="noStrike" cap="none" normalizeH="0" baseline="0">
                          <a:ln>
                            <a:noFill/>
                          </a:ln>
                          <a:solidFill>
                            <a:schemeClr val="tx1"/>
                          </a:solidFill>
                          <a:effectLst/>
                          <a:latin typeface="Arial" charset="0"/>
                          <a:ea typeface="Arial" charset="0"/>
                          <a:cs typeface="Arial" charset="0"/>
                        </a:rPr>
                        <a:t>12</a:t>
                      </a:r>
                    </a:p>
                  </a:txBody>
                  <a:tcPr marL="10712" marR="10712" marT="10712" marB="10712"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ea typeface="Arial" charset="0"/>
                          <a:cs typeface="Arial" charset="0"/>
                        </a:defRPr>
                      </a:lvl1pPr>
                      <a:lvl2pPr marL="742950" indent="-285750">
                        <a:spcBef>
                          <a:spcPct val="20000"/>
                        </a:spcBef>
                        <a:defRPr sz="2400">
                          <a:solidFill>
                            <a:schemeClr val="tx1"/>
                          </a:solidFill>
                          <a:latin typeface="Arial" charset="0"/>
                          <a:ea typeface="Arial" charset="0"/>
                          <a:cs typeface="Arial" charset="0"/>
                        </a:defRPr>
                      </a:lvl2pPr>
                      <a:lvl3pPr marL="1143000" indent="-228600">
                        <a:spcBef>
                          <a:spcPct val="20000"/>
                        </a:spcBef>
                        <a:defRPr sz="2000">
                          <a:solidFill>
                            <a:schemeClr val="tx1"/>
                          </a:solidFill>
                          <a:latin typeface="Arial" charset="0"/>
                          <a:ea typeface="Arial" charset="0"/>
                          <a:cs typeface="Arial" charset="0"/>
                        </a:defRPr>
                      </a:lvl3pPr>
                      <a:lvl4pPr marL="1600200" indent="-228600">
                        <a:spcBef>
                          <a:spcPct val="20000"/>
                        </a:spcBef>
                        <a:defRPr>
                          <a:solidFill>
                            <a:schemeClr val="tx1"/>
                          </a:solidFill>
                          <a:latin typeface="Arial" charset="0"/>
                          <a:ea typeface="Arial" charset="0"/>
                          <a:cs typeface="Arial" charset="0"/>
                        </a:defRPr>
                      </a:lvl4pPr>
                      <a:lvl5pPr marL="2057400" indent="-228600">
                        <a:spcBef>
                          <a:spcPct val="20000"/>
                        </a:spcBef>
                        <a:defRPr>
                          <a:solidFill>
                            <a:schemeClr val="tx1"/>
                          </a:solidFill>
                          <a:latin typeface="Arial" charset="0"/>
                          <a:ea typeface="Arial" charset="0"/>
                          <a:cs typeface="Arial" charset="0"/>
                        </a:defRPr>
                      </a:lvl5pPr>
                      <a:lvl6pPr marL="2514600" indent="-228600" eaLnBrk="0" fontAlgn="base" hangingPunct="0">
                        <a:spcBef>
                          <a:spcPct val="20000"/>
                        </a:spcBef>
                        <a:spcAft>
                          <a:spcPct val="0"/>
                        </a:spcAft>
                        <a:defRPr>
                          <a:solidFill>
                            <a:schemeClr val="tx1"/>
                          </a:solidFill>
                          <a:latin typeface="Arial" charset="0"/>
                          <a:ea typeface="Arial" charset="0"/>
                          <a:cs typeface="Arial" charset="0"/>
                        </a:defRPr>
                      </a:lvl6pPr>
                      <a:lvl7pPr marL="2971800" indent="-228600" eaLnBrk="0" fontAlgn="base" hangingPunct="0">
                        <a:spcBef>
                          <a:spcPct val="20000"/>
                        </a:spcBef>
                        <a:spcAft>
                          <a:spcPct val="0"/>
                        </a:spcAft>
                        <a:defRPr>
                          <a:solidFill>
                            <a:schemeClr val="tx1"/>
                          </a:solidFill>
                          <a:latin typeface="Arial" charset="0"/>
                          <a:ea typeface="Arial" charset="0"/>
                          <a:cs typeface="Arial" charset="0"/>
                        </a:defRPr>
                      </a:lvl7pPr>
                      <a:lvl8pPr marL="3429000" indent="-228600" eaLnBrk="0" fontAlgn="base" hangingPunct="0">
                        <a:spcBef>
                          <a:spcPct val="20000"/>
                        </a:spcBef>
                        <a:spcAft>
                          <a:spcPct val="0"/>
                        </a:spcAft>
                        <a:defRPr>
                          <a:solidFill>
                            <a:schemeClr val="tx1"/>
                          </a:solidFill>
                          <a:latin typeface="Arial" charset="0"/>
                          <a:ea typeface="Arial" charset="0"/>
                          <a:cs typeface="Arial" charset="0"/>
                        </a:defRPr>
                      </a:lvl8pPr>
                      <a:lvl9pPr marL="3886200" indent="-228600" eaLnBrk="0" fontAlgn="base" hangingPunct="0">
                        <a:spcBef>
                          <a:spcPct val="20000"/>
                        </a:spcBef>
                        <a:spcAft>
                          <a:spcPct val="0"/>
                        </a:spcAft>
                        <a:defRPr>
                          <a:solidFill>
                            <a:schemeClr val="tx1"/>
                          </a:solidFill>
                          <a:latin typeface="Arial" charset="0"/>
                          <a:ea typeface="Arial" charset="0"/>
                          <a:cs typeface="Arial" charset="0"/>
                        </a:defRPr>
                      </a:lvl9pPr>
                    </a:lstStyle>
                    <a:p>
                      <a:pPr marL="0" marR="0" lvl="0" indent="0" algn="l" defTabSz="914400" rtl="0" eaLnBrk="1" fontAlgn="t" latinLnBrk="0" hangingPunct="1">
                        <a:lnSpc>
                          <a:spcPct val="100000"/>
                        </a:lnSpc>
                        <a:spcBef>
                          <a:spcPct val="0"/>
                        </a:spcBef>
                        <a:spcAft>
                          <a:spcPct val="0"/>
                        </a:spcAft>
                        <a:buClrTx/>
                        <a:buSzTx/>
                        <a:buFontTx/>
                        <a:buNone/>
                        <a:tabLst/>
                      </a:pPr>
                      <a:r>
                        <a:rPr kumimoji="0" lang="it-IT" altLang="it-IT" sz="1600" b="0" i="0" u="none" strike="noStrike" cap="none" normalizeH="0" baseline="0">
                          <a:ln>
                            <a:noFill/>
                          </a:ln>
                          <a:solidFill>
                            <a:schemeClr val="tx1"/>
                          </a:solidFill>
                          <a:effectLst/>
                          <a:latin typeface="Arial" charset="0"/>
                          <a:ea typeface="Arial" charset="0"/>
                          <a:cs typeface="Arial" charset="0"/>
                        </a:rPr>
                        <a:t>12</a:t>
                      </a:r>
                    </a:p>
                  </a:txBody>
                  <a:tcPr marL="10712" marR="10712" marT="10712" marB="10712"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4"/>
                  </a:ext>
                </a:extLst>
              </a:tr>
              <a:tr h="538163">
                <a:tc>
                  <a:txBody>
                    <a:bodyPr/>
                    <a:lstStyle>
                      <a:lvl1pPr>
                        <a:spcBef>
                          <a:spcPct val="20000"/>
                        </a:spcBef>
                        <a:defRPr sz="2800">
                          <a:solidFill>
                            <a:schemeClr val="tx1"/>
                          </a:solidFill>
                          <a:latin typeface="Arial" charset="0"/>
                          <a:ea typeface="Arial" charset="0"/>
                          <a:cs typeface="Arial" charset="0"/>
                        </a:defRPr>
                      </a:lvl1pPr>
                      <a:lvl2pPr marL="742950" indent="-285750">
                        <a:spcBef>
                          <a:spcPct val="20000"/>
                        </a:spcBef>
                        <a:defRPr sz="2400">
                          <a:solidFill>
                            <a:schemeClr val="tx1"/>
                          </a:solidFill>
                          <a:latin typeface="Arial" charset="0"/>
                          <a:ea typeface="Arial" charset="0"/>
                          <a:cs typeface="Arial" charset="0"/>
                        </a:defRPr>
                      </a:lvl2pPr>
                      <a:lvl3pPr marL="1143000" indent="-228600">
                        <a:spcBef>
                          <a:spcPct val="20000"/>
                        </a:spcBef>
                        <a:defRPr sz="2000">
                          <a:solidFill>
                            <a:schemeClr val="tx1"/>
                          </a:solidFill>
                          <a:latin typeface="Arial" charset="0"/>
                          <a:ea typeface="Arial" charset="0"/>
                          <a:cs typeface="Arial" charset="0"/>
                        </a:defRPr>
                      </a:lvl3pPr>
                      <a:lvl4pPr marL="1600200" indent="-228600">
                        <a:spcBef>
                          <a:spcPct val="20000"/>
                        </a:spcBef>
                        <a:defRPr>
                          <a:solidFill>
                            <a:schemeClr val="tx1"/>
                          </a:solidFill>
                          <a:latin typeface="Arial" charset="0"/>
                          <a:ea typeface="Arial" charset="0"/>
                          <a:cs typeface="Arial" charset="0"/>
                        </a:defRPr>
                      </a:lvl4pPr>
                      <a:lvl5pPr marL="2057400" indent="-228600">
                        <a:spcBef>
                          <a:spcPct val="20000"/>
                        </a:spcBef>
                        <a:defRPr>
                          <a:solidFill>
                            <a:schemeClr val="tx1"/>
                          </a:solidFill>
                          <a:latin typeface="Arial" charset="0"/>
                          <a:ea typeface="Arial" charset="0"/>
                          <a:cs typeface="Arial" charset="0"/>
                        </a:defRPr>
                      </a:lvl5pPr>
                      <a:lvl6pPr marL="2514600" indent="-228600" eaLnBrk="0" fontAlgn="base" hangingPunct="0">
                        <a:spcBef>
                          <a:spcPct val="20000"/>
                        </a:spcBef>
                        <a:spcAft>
                          <a:spcPct val="0"/>
                        </a:spcAft>
                        <a:defRPr>
                          <a:solidFill>
                            <a:schemeClr val="tx1"/>
                          </a:solidFill>
                          <a:latin typeface="Arial" charset="0"/>
                          <a:ea typeface="Arial" charset="0"/>
                          <a:cs typeface="Arial" charset="0"/>
                        </a:defRPr>
                      </a:lvl6pPr>
                      <a:lvl7pPr marL="2971800" indent="-228600" eaLnBrk="0" fontAlgn="base" hangingPunct="0">
                        <a:spcBef>
                          <a:spcPct val="20000"/>
                        </a:spcBef>
                        <a:spcAft>
                          <a:spcPct val="0"/>
                        </a:spcAft>
                        <a:defRPr>
                          <a:solidFill>
                            <a:schemeClr val="tx1"/>
                          </a:solidFill>
                          <a:latin typeface="Arial" charset="0"/>
                          <a:ea typeface="Arial" charset="0"/>
                          <a:cs typeface="Arial" charset="0"/>
                        </a:defRPr>
                      </a:lvl7pPr>
                      <a:lvl8pPr marL="3429000" indent="-228600" eaLnBrk="0" fontAlgn="base" hangingPunct="0">
                        <a:spcBef>
                          <a:spcPct val="20000"/>
                        </a:spcBef>
                        <a:spcAft>
                          <a:spcPct val="0"/>
                        </a:spcAft>
                        <a:defRPr>
                          <a:solidFill>
                            <a:schemeClr val="tx1"/>
                          </a:solidFill>
                          <a:latin typeface="Arial" charset="0"/>
                          <a:ea typeface="Arial" charset="0"/>
                          <a:cs typeface="Arial" charset="0"/>
                        </a:defRPr>
                      </a:lvl8pPr>
                      <a:lvl9pPr marL="3886200" indent="-228600" eaLnBrk="0" fontAlgn="base" hangingPunct="0">
                        <a:spcBef>
                          <a:spcPct val="20000"/>
                        </a:spcBef>
                        <a:spcAft>
                          <a:spcPct val="0"/>
                        </a:spcAft>
                        <a:defRPr>
                          <a:solidFill>
                            <a:schemeClr val="tx1"/>
                          </a:solidFill>
                          <a:latin typeface="Arial" charset="0"/>
                          <a:ea typeface="Arial" charset="0"/>
                          <a:cs typeface="Arial" charset="0"/>
                        </a:defRPr>
                      </a:lvl9pPr>
                    </a:lstStyle>
                    <a:p>
                      <a:pPr marL="0" marR="0" lvl="0" indent="0" algn="l" defTabSz="914400" rtl="0" eaLnBrk="1" fontAlgn="t" latinLnBrk="0" hangingPunct="1">
                        <a:lnSpc>
                          <a:spcPct val="100000"/>
                        </a:lnSpc>
                        <a:spcBef>
                          <a:spcPct val="0"/>
                        </a:spcBef>
                        <a:spcAft>
                          <a:spcPct val="0"/>
                        </a:spcAft>
                        <a:buClrTx/>
                        <a:buSzTx/>
                        <a:buFontTx/>
                        <a:buNone/>
                        <a:tabLst/>
                      </a:pPr>
                      <a:r>
                        <a:rPr kumimoji="0" lang="it-IT" altLang="it-IT" sz="1600" b="0" i="0" u="none" strike="noStrike" cap="none" normalizeH="0" baseline="0">
                          <a:ln>
                            <a:noFill/>
                          </a:ln>
                          <a:solidFill>
                            <a:schemeClr val="tx1"/>
                          </a:solidFill>
                          <a:effectLst/>
                          <a:latin typeface="Arial" charset="0"/>
                          <a:ea typeface="Arial" charset="0"/>
                          <a:cs typeface="Arial" charset="0"/>
                        </a:rPr>
                        <a:t>Centro Nord da 40 a 49 anni</a:t>
                      </a:r>
                    </a:p>
                  </a:txBody>
                  <a:tcPr marL="10712" marR="10712" marT="10712" marB="10712"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ea typeface="Arial" charset="0"/>
                          <a:cs typeface="Arial" charset="0"/>
                        </a:defRPr>
                      </a:lvl1pPr>
                      <a:lvl2pPr marL="742950" indent="-285750">
                        <a:spcBef>
                          <a:spcPct val="20000"/>
                        </a:spcBef>
                        <a:defRPr sz="2400">
                          <a:solidFill>
                            <a:schemeClr val="tx1"/>
                          </a:solidFill>
                          <a:latin typeface="Arial" charset="0"/>
                          <a:ea typeface="Arial" charset="0"/>
                          <a:cs typeface="Arial" charset="0"/>
                        </a:defRPr>
                      </a:lvl2pPr>
                      <a:lvl3pPr marL="1143000" indent="-228600">
                        <a:spcBef>
                          <a:spcPct val="20000"/>
                        </a:spcBef>
                        <a:defRPr sz="2000">
                          <a:solidFill>
                            <a:schemeClr val="tx1"/>
                          </a:solidFill>
                          <a:latin typeface="Arial" charset="0"/>
                          <a:ea typeface="Arial" charset="0"/>
                          <a:cs typeface="Arial" charset="0"/>
                        </a:defRPr>
                      </a:lvl3pPr>
                      <a:lvl4pPr marL="1600200" indent="-228600">
                        <a:spcBef>
                          <a:spcPct val="20000"/>
                        </a:spcBef>
                        <a:defRPr>
                          <a:solidFill>
                            <a:schemeClr val="tx1"/>
                          </a:solidFill>
                          <a:latin typeface="Arial" charset="0"/>
                          <a:ea typeface="Arial" charset="0"/>
                          <a:cs typeface="Arial" charset="0"/>
                        </a:defRPr>
                      </a:lvl4pPr>
                      <a:lvl5pPr marL="2057400" indent="-228600">
                        <a:spcBef>
                          <a:spcPct val="20000"/>
                        </a:spcBef>
                        <a:defRPr>
                          <a:solidFill>
                            <a:schemeClr val="tx1"/>
                          </a:solidFill>
                          <a:latin typeface="Arial" charset="0"/>
                          <a:ea typeface="Arial" charset="0"/>
                          <a:cs typeface="Arial" charset="0"/>
                        </a:defRPr>
                      </a:lvl5pPr>
                      <a:lvl6pPr marL="2514600" indent="-228600" eaLnBrk="0" fontAlgn="base" hangingPunct="0">
                        <a:spcBef>
                          <a:spcPct val="20000"/>
                        </a:spcBef>
                        <a:spcAft>
                          <a:spcPct val="0"/>
                        </a:spcAft>
                        <a:defRPr>
                          <a:solidFill>
                            <a:schemeClr val="tx1"/>
                          </a:solidFill>
                          <a:latin typeface="Arial" charset="0"/>
                          <a:ea typeface="Arial" charset="0"/>
                          <a:cs typeface="Arial" charset="0"/>
                        </a:defRPr>
                      </a:lvl6pPr>
                      <a:lvl7pPr marL="2971800" indent="-228600" eaLnBrk="0" fontAlgn="base" hangingPunct="0">
                        <a:spcBef>
                          <a:spcPct val="20000"/>
                        </a:spcBef>
                        <a:spcAft>
                          <a:spcPct val="0"/>
                        </a:spcAft>
                        <a:defRPr>
                          <a:solidFill>
                            <a:schemeClr val="tx1"/>
                          </a:solidFill>
                          <a:latin typeface="Arial" charset="0"/>
                          <a:ea typeface="Arial" charset="0"/>
                          <a:cs typeface="Arial" charset="0"/>
                        </a:defRPr>
                      </a:lvl7pPr>
                      <a:lvl8pPr marL="3429000" indent="-228600" eaLnBrk="0" fontAlgn="base" hangingPunct="0">
                        <a:spcBef>
                          <a:spcPct val="20000"/>
                        </a:spcBef>
                        <a:spcAft>
                          <a:spcPct val="0"/>
                        </a:spcAft>
                        <a:defRPr>
                          <a:solidFill>
                            <a:schemeClr val="tx1"/>
                          </a:solidFill>
                          <a:latin typeface="Arial" charset="0"/>
                          <a:ea typeface="Arial" charset="0"/>
                          <a:cs typeface="Arial" charset="0"/>
                        </a:defRPr>
                      </a:lvl8pPr>
                      <a:lvl9pPr marL="3886200" indent="-228600" eaLnBrk="0" fontAlgn="base" hangingPunct="0">
                        <a:spcBef>
                          <a:spcPct val="20000"/>
                        </a:spcBef>
                        <a:spcAft>
                          <a:spcPct val="0"/>
                        </a:spcAft>
                        <a:defRPr>
                          <a:solidFill>
                            <a:schemeClr val="tx1"/>
                          </a:solidFill>
                          <a:latin typeface="Arial" charset="0"/>
                          <a:ea typeface="Arial" charset="0"/>
                          <a:cs typeface="Arial" charset="0"/>
                        </a:defRPr>
                      </a:lvl9pPr>
                    </a:lstStyle>
                    <a:p>
                      <a:pPr marL="0" marR="0" lvl="0" indent="0" algn="l" defTabSz="914400" rtl="0" eaLnBrk="1" fontAlgn="t" latinLnBrk="0" hangingPunct="1">
                        <a:lnSpc>
                          <a:spcPct val="100000"/>
                        </a:lnSpc>
                        <a:spcBef>
                          <a:spcPct val="0"/>
                        </a:spcBef>
                        <a:spcAft>
                          <a:spcPct val="0"/>
                        </a:spcAft>
                        <a:buClrTx/>
                        <a:buSzTx/>
                        <a:buFontTx/>
                        <a:buNone/>
                        <a:tabLst/>
                      </a:pPr>
                      <a:r>
                        <a:rPr kumimoji="0" lang="it-IT" altLang="it-IT" sz="1600" b="0" i="0" u="none" strike="noStrike" cap="none" normalizeH="0" baseline="0">
                          <a:ln>
                            <a:noFill/>
                          </a:ln>
                          <a:solidFill>
                            <a:schemeClr val="tx1"/>
                          </a:solidFill>
                          <a:effectLst/>
                          <a:latin typeface="Arial" charset="0"/>
                          <a:ea typeface="Arial" charset="0"/>
                          <a:cs typeface="Arial" charset="0"/>
                        </a:rPr>
                        <a:t>24</a:t>
                      </a:r>
                    </a:p>
                  </a:txBody>
                  <a:tcPr marL="10712" marR="10712" marT="10712" marB="10712"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ea typeface="Arial" charset="0"/>
                          <a:cs typeface="Arial" charset="0"/>
                        </a:defRPr>
                      </a:lvl1pPr>
                      <a:lvl2pPr marL="742950" indent="-285750">
                        <a:spcBef>
                          <a:spcPct val="20000"/>
                        </a:spcBef>
                        <a:defRPr sz="2400">
                          <a:solidFill>
                            <a:schemeClr val="tx1"/>
                          </a:solidFill>
                          <a:latin typeface="Arial" charset="0"/>
                          <a:ea typeface="Arial" charset="0"/>
                          <a:cs typeface="Arial" charset="0"/>
                        </a:defRPr>
                      </a:lvl2pPr>
                      <a:lvl3pPr marL="1143000" indent="-228600">
                        <a:spcBef>
                          <a:spcPct val="20000"/>
                        </a:spcBef>
                        <a:defRPr sz="2000">
                          <a:solidFill>
                            <a:schemeClr val="tx1"/>
                          </a:solidFill>
                          <a:latin typeface="Arial" charset="0"/>
                          <a:ea typeface="Arial" charset="0"/>
                          <a:cs typeface="Arial" charset="0"/>
                        </a:defRPr>
                      </a:lvl3pPr>
                      <a:lvl4pPr marL="1600200" indent="-228600">
                        <a:spcBef>
                          <a:spcPct val="20000"/>
                        </a:spcBef>
                        <a:defRPr>
                          <a:solidFill>
                            <a:schemeClr val="tx1"/>
                          </a:solidFill>
                          <a:latin typeface="Arial" charset="0"/>
                          <a:ea typeface="Arial" charset="0"/>
                          <a:cs typeface="Arial" charset="0"/>
                        </a:defRPr>
                      </a:lvl4pPr>
                      <a:lvl5pPr marL="2057400" indent="-228600">
                        <a:spcBef>
                          <a:spcPct val="20000"/>
                        </a:spcBef>
                        <a:defRPr>
                          <a:solidFill>
                            <a:schemeClr val="tx1"/>
                          </a:solidFill>
                          <a:latin typeface="Arial" charset="0"/>
                          <a:ea typeface="Arial" charset="0"/>
                          <a:cs typeface="Arial" charset="0"/>
                        </a:defRPr>
                      </a:lvl5pPr>
                      <a:lvl6pPr marL="2514600" indent="-228600" eaLnBrk="0" fontAlgn="base" hangingPunct="0">
                        <a:spcBef>
                          <a:spcPct val="20000"/>
                        </a:spcBef>
                        <a:spcAft>
                          <a:spcPct val="0"/>
                        </a:spcAft>
                        <a:defRPr>
                          <a:solidFill>
                            <a:schemeClr val="tx1"/>
                          </a:solidFill>
                          <a:latin typeface="Arial" charset="0"/>
                          <a:ea typeface="Arial" charset="0"/>
                          <a:cs typeface="Arial" charset="0"/>
                        </a:defRPr>
                      </a:lvl6pPr>
                      <a:lvl7pPr marL="2971800" indent="-228600" eaLnBrk="0" fontAlgn="base" hangingPunct="0">
                        <a:spcBef>
                          <a:spcPct val="20000"/>
                        </a:spcBef>
                        <a:spcAft>
                          <a:spcPct val="0"/>
                        </a:spcAft>
                        <a:defRPr>
                          <a:solidFill>
                            <a:schemeClr val="tx1"/>
                          </a:solidFill>
                          <a:latin typeface="Arial" charset="0"/>
                          <a:ea typeface="Arial" charset="0"/>
                          <a:cs typeface="Arial" charset="0"/>
                        </a:defRPr>
                      </a:lvl7pPr>
                      <a:lvl8pPr marL="3429000" indent="-228600" eaLnBrk="0" fontAlgn="base" hangingPunct="0">
                        <a:spcBef>
                          <a:spcPct val="20000"/>
                        </a:spcBef>
                        <a:spcAft>
                          <a:spcPct val="0"/>
                        </a:spcAft>
                        <a:defRPr>
                          <a:solidFill>
                            <a:schemeClr val="tx1"/>
                          </a:solidFill>
                          <a:latin typeface="Arial" charset="0"/>
                          <a:ea typeface="Arial" charset="0"/>
                          <a:cs typeface="Arial" charset="0"/>
                        </a:defRPr>
                      </a:lvl8pPr>
                      <a:lvl9pPr marL="3886200" indent="-228600" eaLnBrk="0" fontAlgn="base" hangingPunct="0">
                        <a:spcBef>
                          <a:spcPct val="20000"/>
                        </a:spcBef>
                        <a:spcAft>
                          <a:spcPct val="0"/>
                        </a:spcAft>
                        <a:defRPr>
                          <a:solidFill>
                            <a:schemeClr val="tx1"/>
                          </a:solidFill>
                          <a:latin typeface="Arial" charset="0"/>
                          <a:ea typeface="Arial" charset="0"/>
                          <a:cs typeface="Arial" charset="0"/>
                        </a:defRPr>
                      </a:lvl9pPr>
                    </a:lstStyle>
                    <a:p>
                      <a:pPr marL="0" marR="0" lvl="0" indent="0" algn="l" defTabSz="914400" rtl="0" eaLnBrk="1" fontAlgn="t" latinLnBrk="0" hangingPunct="1">
                        <a:lnSpc>
                          <a:spcPct val="100000"/>
                        </a:lnSpc>
                        <a:spcBef>
                          <a:spcPct val="0"/>
                        </a:spcBef>
                        <a:spcAft>
                          <a:spcPct val="0"/>
                        </a:spcAft>
                        <a:buClrTx/>
                        <a:buSzTx/>
                        <a:buFontTx/>
                        <a:buNone/>
                        <a:tabLst/>
                      </a:pPr>
                      <a:r>
                        <a:rPr kumimoji="0" lang="it-IT" altLang="it-IT" sz="1600" b="0" i="0" u="none" strike="noStrike" cap="none" normalizeH="0" baseline="0">
                          <a:ln>
                            <a:noFill/>
                          </a:ln>
                          <a:solidFill>
                            <a:schemeClr val="tx1"/>
                          </a:solidFill>
                          <a:effectLst/>
                          <a:latin typeface="Arial" charset="0"/>
                          <a:ea typeface="Arial" charset="0"/>
                          <a:cs typeface="Arial" charset="0"/>
                        </a:rPr>
                        <a:t>18</a:t>
                      </a:r>
                    </a:p>
                  </a:txBody>
                  <a:tcPr marL="10712" marR="10712" marT="10712" marB="10712"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ea typeface="Arial" charset="0"/>
                          <a:cs typeface="Arial" charset="0"/>
                        </a:defRPr>
                      </a:lvl1pPr>
                      <a:lvl2pPr marL="742950" indent="-285750">
                        <a:spcBef>
                          <a:spcPct val="20000"/>
                        </a:spcBef>
                        <a:defRPr sz="2400">
                          <a:solidFill>
                            <a:schemeClr val="tx1"/>
                          </a:solidFill>
                          <a:latin typeface="Arial" charset="0"/>
                          <a:ea typeface="Arial" charset="0"/>
                          <a:cs typeface="Arial" charset="0"/>
                        </a:defRPr>
                      </a:lvl2pPr>
                      <a:lvl3pPr marL="1143000" indent="-228600">
                        <a:spcBef>
                          <a:spcPct val="20000"/>
                        </a:spcBef>
                        <a:defRPr sz="2000">
                          <a:solidFill>
                            <a:schemeClr val="tx1"/>
                          </a:solidFill>
                          <a:latin typeface="Arial" charset="0"/>
                          <a:ea typeface="Arial" charset="0"/>
                          <a:cs typeface="Arial" charset="0"/>
                        </a:defRPr>
                      </a:lvl3pPr>
                      <a:lvl4pPr marL="1600200" indent="-228600">
                        <a:spcBef>
                          <a:spcPct val="20000"/>
                        </a:spcBef>
                        <a:defRPr>
                          <a:solidFill>
                            <a:schemeClr val="tx1"/>
                          </a:solidFill>
                          <a:latin typeface="Arial" charset="0"/>
                          <a:ea typeface="Arial" charset="0"/>
                          <a:cs typeface="Arial" charset="0"/>
                        </a:defRPr>
                      </a:lvl4pPr>
                      <a:lvl5pPr marL="2057400" indent="-228600">
                        <a:spcBef>
                          <a:spcPct val="20000"/>
                        </a:spcBef>
                        <a:defRPr>
                          <a:solidFill>
                            <a:schemeClr val="tx1"/>
                          </a:solidFill>
                          <a:latin typeface="Arial" charset="0"/>
                          <a:ea typeface="Arial" charset="0"/>
                          <a:cs typeface="Arial" charset="0"/>
                        </a:defRPr>
                      </a:lvl5pPr>
                      <a:lvl6pPr marL="2514600" indent="-228600" eaLnBrk="0" fontAlgn="base" hangingPunct="0">
                        <a:spcBef>
                          <a:spcPct val="20000"/>
                        </a:spcBef>
                        <a:spcAft>
                          <a:spcPct val="0"/>
                        </a:spcAft>
                        <a:defRPr>
                          <a:solidFill>
                            <a:schemeClr val="tx1"/>
                          </a:solidFill>
                          <a:latin typeface="Arial" charset="0"/>
                          <a:ea typeface="Arial" charset="0"/>
                          <a:cs typeface="Arial" charset="0"/>
                        </a:defRPr>
                      </a:lvl6pPr>
                      <a:lvl7pPr marL="2971800" indent="-228600" eaLnBrk="0" fontAlgn="base" hangingPunct="0">
                        <a:spcBef>
                          <a:spcPct val="20000"/>
                        </a:spcBef>
                        <a:spcAft>
                          <a:spcPct val="0"/>
                        </a:spcAft>
                        <a:defRPr>
                          <a:solidFill>
                            <a:schemeClr val="tx1"/>
                          </a:solidFill>
                          <a:latin typeface="Arial" charset="0"/>
                          <a:ea typeface="Arial" charset="0"/>
                          <a:cs typeface="Arial" charset="0"/>
                        </a:defRPr>
                      </a:lvl7pPr>
                      <a:lvl8pPr marL="3429000" indent="-228600" eaLnBrk="0" fontAlgn="base" hangingPunct="0">
                        <a:spcBef>
                          <a:spcPct val="20000"/>
                        </a:spcBef>
                        <a:spcAft>
                          <a:spcPct val="0"/>
                        </a:spcAft>
                        <a:defRPr>
                          <a:solidFill>
                            <a:schemeClr val="tx1"/>
                          </a:solidFill>
                          <a:latin typeface="Arial" charset="0"/>
                          <a:ea typeface="Arial" charset="0"/>
                          <a:cs typeface="Arial" charset="0"/>
                        </a:defRPr>
                      </a:lvl8pPr>
                      <a:lvl9pPr marL="3886200" indent="-228600" eaLnBrk="0" fontAlgn="base" hangingPunct="0">
                        <a:spcBef>
                          <a:spcPct val="20000"/>
                        </a:spcBef>
                        <a:spcAft>
                          <a:spcPct val="0"/>
                        </a:spcAft>
                        <a:defRPr>
                          <a:solidFill>
                            <a:schemeClr val="tx1"/>
                          </a:solidFill>
                          <a:latin typeface="Arial" charset="0"/>
                          <a:ea typeface="Arial" charset="0"/>
                          <a:cs typeface="Arial" charset="0"/>
                        </a:defRPr>
                      </a:lvl9pPr>
                    </a:lstStyle>
                    <a:p>
                      <a:pPr marL="0" marR="0" lvl="0" indent="0" algn="l" defTabSz="914400" rtl="0" eaLnBrk="1" fontAlgn="t" latinLnBrk="0" hangingPunct="1">
                        <a:lnSpc>
                          <a:spcPct val="100000"/>
                        </a:lnSpc>
                        <a:spcBef>
                          <a:spcPct val="0"/>
                        </a:spcBef>
                        <a:spcAft>
                          <a:spcPct val="0"/>
                        </a:spcAft>
                        <a:buClrTx/>
                        <a:buSzTx/>
                        <a:buFontTx/>
                        <a:buNone/>
                        <a:tabLst/>
                      </a:pPr>
                      <a:r>
                        <a:rPr kumimoji="0" lang="it-IT" altLang="it-IT" sz="1600" b="0" i="0" u="none" strike="noStrike" cap="none" normalizeH="0" baseline="0">
                          <a:ln>
                            <a:noFill/>
                          </a:ln>
                          <a:solidFill>
                            <a:schemeClr val="tx1"/>
                          </a:solidFill>
                          <a:effectLst/>
                          <a:latin typeface="Arial" charset="0"/>
                          <a:ea typeface="Arial" charset="0"/>
                          <a:cs typeface="Arial" charset="0"/>
                        </a:rPr>
                        <a:t>12</a:t>
                      </a:r>
                    </a:p>
                  </a:txBody>
                  <a:tcPr marL="10712" marR="10712" marT="10712" marB="10712"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ea typeface="Arial" charset="0"/>
                          <a:cs typeface="Arial" charset="0"/>
                        </a:defRPr>
                      </a:lvl1pPr>
                      <a:lvl2pPr marL="742950" indent="-285750">
                        <a:spcBef>
                          <a:spcPct val="20000"/>
                        </a:spcBef>
                        <a:defRPr sz="2400">
                          <a:solidFill>
                            <a:schemeClr val="tx1"/>
                          </a:solidFill>
                          <a:latin typeface="Arial" charset="0"/>
                          <a:ea typeface="Arial" charset="0"/>
                          <a:cs typeface="Arial" charset="0"/>
                        </a:defRPr>
                      </a:lvl2pPr>
                      <a:lvl3pPr marL="1143000" indent="-228600">
                        <a:spcBef>
                          <a:spcPct val="20000"/>
                        </a:spcBef>
                        <a:defRPr sz="2000">
                          <a:solidFill>
                            <a:schemeClr val="tx1"/>
                          </a:solidFill>
                          <a:latin typeface="Arial" charset="0"/>
                          <a:ea typeface="Arial" charset="0"/>
                          <a:cs typeface="Arial" charset="0"/>
                        </a:defRPr>
                      </a:lvl3pPr>
                      <a:lvl4pPr marL="1600200" indent="-228600">
                        <a:spcBef>
                          <a:spcPct val="20000"/>
                        </a:spcBef>
                        <a:defRPr>
                          <a:solidFill>
                            <a:schemeClr val="tx1"/>
                          </a:solidFill>
                          <a:latin typeface="Arial" charset="0"/>
                          <a:ea typeface="Arial" charset="0"/>
                          <a:cs typeface="Arial" charset="0"/>
                        </a:defRPr>
                      </a:lvl4pPr>
                      <a:lvl5pPr marL="2057400" indent="-228600">
                        <a:spcBef>
                          <a:spcPct val="20000"/>
                        </a:spcBef>
                        <a:defRPr>
                          <a:solidFill>
                            <a:schemeClr val="tx1"/>
                          </a:solidFill>
                          <a:latin typeface="Arial" charset="0"/>
                          <a:ea typeface="Arial" charset="0"/>
                          <a:cs typeface="Arial" charset="0"/>
                        </a:defRPr>
                      </a:lvl5pPr>
                      <a:lvl6pPr marL="2514600" indent="-228600" eaLnBrk="0" fontAlgn="base" hangingPunct="0">
                        <a:spcBef>
                          <a:spcPct val="20000"/>
                        </a:spcBef>
                        <a:spcAft>
                          <a:spcPct val="0"/>
                        </a:spcAft>
                        <a:defRPr>
                          <a:solidFill>
                            <a:schemeClr val="tx1"/>
                          </a:solidFill>
                          <a:latin typeface="Arial" charset="0"/>
                          <a:ea typeface="Arial" charset="0"/>
                          <a:cs typeface="Arial" charset="0"/>
                        </a:defRPr>
                      </a:lvl6pPr>
                      <a:lvl7pPr marL="2971800" indent="-228600" eaLnBrk="0" fontAlgn="base" hangingPunct="0">
                        <a:spcBef>
                          <a:spcPct val="20000"/>
                        </a:spcBef>
                        <a:spcAft>
                          <a:spcPct val="0"/>
                        </a:spcAft>
                        <a:defRPr>
                          <a:solidFill>
                            <a:schemeClr val="tx1"/>
                          </a:solidFill>
                          <a:latin typeface="Arial" charset="0"/>
                          <a:ea typeface="Arial" charset="0"/>
                          <a:cs typeface="Arial" charset="0"/>
                        </a:defRPr>
                      </a:lvl7pPr>
                      <a:lvl8pPr marL="3429000" indent="-228600" eaLnBrk="0" fontAlgn="base" hangingPunct="0">
                        <a:spcBef>
                          <a:spcPct val="20000"/>
                        </a:spcBef>
                        <a:spcAft>
                          <a:spcPct val="0"/>
                        </a:spcAft>
                        <a:defRPr>
                          <a:solidFill>
                            <a:schemeClr val="tx1"/>
                          </a:solidFill>
                          <a:latin typeface="Arial" charset="0"/>
                          <a:ea typeface="Arial" charset="0"/>
                          <a:cs typeface="Arial" charset="0"/>
                        </a:defRPr>
                      </a:lvl8pPr>
                      <a:lvl9pPr marL="3886200" indent="-228600" eaLnBrk="0" fontAlgn="base" hangingPunct="0">
                        <a:spcBef>
                          <a:spcPct val="20000"/>
                        </a:spcBef>
                        <a:spcAft>
                          <a:spcPct val="0"/>
                        </a:spcAft>
                        <a:defRPr>
                          <a:solidFill>
                            <a:schemeClr val="tx1"/>
                          </a:solidFill>
                          <a:latin typeface="Arial" charset="0"/>
                          <a:ea typeface="Arial" charset="0"/>
                          <a:cs typeface="Arial" charset="0"/>
                        </a:defRPr>
                      </a:lvl9pPr>
                    </a:lstStyle>
                    <a:p>
                      <a:pPr marL="0" marR="0" lvl="0" indent="0" algn="l" defTabSz="914400" rtl="0" eaLnBrk="1" fontAlgn="t" latinLnBrk="0" hangingPunct="1">
                        <a:lnSpc>
                          <a:spcPct val="100000"/>
                        </a:lnSpc>
                        <a:spcBef>
                          <a:spcPct val="0"/>
                        </a:spcBef>
                        <a:spcAft>
                          <a:spcPct val="0"/>
                        </a:spcAft>
                        <a:buClrTx/>
                        <a:buSzTx/>
                        <a:buFontTx/>
                        <a:buNone/>
                        <a:tabLst/>
                      </a:pPr>
                      <a:r>
                        <a:rPr kumimoji="0" lang="it-IT" altLang="it-IT" sz="1600" b="0" i="0" u="none" strike="noStrike" cap="none" normalizeH="0" baseline="0">
                          <a:ln>
                            <a:noFill/>
                          </a:ln>
                          <a:solidFill>
                            <a:schemeClr val="tx1"/>
                          </a:solidFill>
                          <a:effectLst/>
                          <a:latin typeface="Arial" charset="0"/>
                          <a:ea typeface="Arial" charset="0"/>
                          <a:cs typeface="Arial" charset="0"/>
                        </a:rPr>
                        <a:t>12</a:t>
                      </a:r>
                    </a:p>
                  </a:txBody>
                  <a:tcPr marL="10712" marR="10712" marT="10712" marB="10712"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5"/>
                  </a:ext>
                </a:extLst>
              </a:tr>
              <a:tr h="538163">
                <a:tc>
                  <a:txBody>
                    <a:bodyPr/>
                    <a:lstStyle>
                      <a:lvl1pPr>
                        <a:spcBef>
                          <a:spcPct val="20000"/>
                        </a:spcBef>
                        <a:defRPr sz="2800">
                          <a:solidFill>
                            <a:schemeClr val="tx1"/>
                          </a:solidFill>
                          <a:latin typeface="Arial" charset="0"/>
                          <a:ea typeface="Arial" charset="0"/>
                          <a:cs typeface="Arial" charset="0"/>
                        </a:defRPr>
                      </a:lvl1pPr>
                      <a:lvl2pPr marL="742950" indent="-285750">
                        <a:spcBef>
                          <a:spcPct val="20000"/>
                        </a:spcBef>
                        <a:defRPr sz="2400">
                          <a:solidFill>
                            <a:schemeClr val="tx1"/>
                          </a:solidFill>
                          <a:latin typeface="Arial" charset="0"/>
                          <a:ea typeface="Arial" charset="0"/>
                          <a:cs typeface="Arial" charset="0"/>
                        </a:defRPr>
                      </a:lvl2pPr>
                      <a:lvl3pPr marL="1143000" indent="-228600">
                        <a:spcBef>
                          <a:spcPct val="20000"/>
                        </a:spcBef>
                        <a:defRPr sz="2000">
                          <a:solidFill>
                            <a:schemeClr val="tx1"/>
                          </a:solidFill>
                          <a:latin typeface="Arial" charset="0"/>
                          <a:ea typeface="Arial" charset="0"/>
                          <a:cs typeface="Arial" charset="0"/>
                        </a:defRPr>
                      </a:lvl3pPr>
                      <a:lvl4pPr marL="1600200" indent="-228600">
                        <a:spcBef>
                          <a:spcPct val="20000"/>
                        </a:spcBef>
                        <a:defRPr>
                          <a:solidFill>
                            <a:schemeClr val="tx1"/>
                          </a:solidFill>
                          <a:latin typeface="Arial" charset="0"/>
                          <a:ea typeface="Arial" charset="0"/>
                          <a:cs typeface="Arial" charset="0"/>
                        </a:defRPr>
                      </a:lvl4pPr>
                      <a:lvl5pPr marL="2057400" indent="-228600">
                        <a:spcBef>
                          <a:spcPct val="20000"/>
                        </a:spcBef>
                        <a:defRPr>
                          <a:solidFill>
                            <a:schemeClr val="tx1"/>
                          </a:solidFill>
                          <a:latin typeface="Arial" charset="0"/>
                          <a:ea typeface="Arial" charset="0"/>
                          <a:cs typeface="Arial" charset="0"/>
                        </a:defRPr>
                      </a:lvl5pPr>
                      <a:lvl6pPr marL="2514600" indent="-228600" eaLnBrk="0" fontAlgn="base" hangingPunct="0">
                        <a:spcBef>
                          <a:spcPct val="20000"/>
                        </a:spcBef>
                        <a:spcAft>
                          <a:spcPct val="0"/>
                        </a:spcAft>
                        <a:defRPr>
                          <a:solidFill>
                            <a:schemeClr val="tx1"/>
                          </a:solidFill>
                          <a:latin typeface="Arial" charset="0"/>
                          <a:ea typeface="Arial" charset="0"/>
                          <a:cs typeface="Arial" charset="0"/>
                        </a:defRPr>
                      </a:lvl6pPr>
                      <a:lvl7pPr marL="2971800" indent="-228600" eaLnBrk="0" fontAlgn="base" hangingPunct="0">
                        <a:spcBef>
                          <a:spcPct val="20000"/>
                        </a:spcBef>
                        <a:spcAft>
                          <a:spcPct val="0"/>
                        </a:spcAft>
                        <a:defRPr>
                          <a:solidFill>
                            <a:schemeClr val="tx1"/>
                          </a:solidFill>
                          <a:latin typeface="Arial" charset="0"/>
                          <a:ea typeface="Arial" charset="0"/>
                          <a:cs typeface="Arial" charset="0"/>
                        </a:defRPr>
                      </a:lvl7pPr>
                      <a:lvl8pPr marL="3429000" indent="-228600" eaLnBrk="0" fontAlgn="base" hangingPunct="0">
                        <a:spcBef>
                          <a:spcPct val="20000"/>
                        </a:spcBef>
                        <a:spcAft>
                          <a:spcPct val="0"/>
                        </a:spcAft>
                        <a:defRPr>
                          <a:solidFill>
                            <a:schemeClr val="tx1"/>
                          </a:solidFill>
                          <a:latin typeface="Arial" charset="0"/>
                          <a:ea typeface="Arial" charset="0"/>
                          <a:cs typeface="Arial" charset="0"/>
                        </a:defRPr>
                      </a:lvl8pPr>
                      <a:lvl9pPr marL="3886200" indent="-228600" eaLnBrk="0" fontAlgn="base" hangingPunct="0">
                        <a:spcBef>
                          <a:spcPct val="20000"/>
                        </a:spcBef>
                        <a:spcAft>
                          <a:spcPct val="0"/>
                        </a:spcAft>
                        <a:defRPr>
                          <a:solidFill>
                            <a:schemeClr val="tx1"/>
                          </a:solidFill>
                          <a:latin typeface="Arial" charset="0"/>
                          <a:ea typeface="Arial" charset="0"/>
                          <a:cs typeface="Arial" charset="0"/>
                        </a:defRPr>
                      </a:lvl9pPr>
                    </a:lstStyle>
                    <a:p>
                      <a:pPr marL="0" marR="0" lvl="0" indent="0" algn="l" defTabSz="914400" rtl="0" eaLnBrk="1" fontAlgn="t" latinLnBrk="0" hangingPunct="1">
                        <a:lnSpc>
                          <a:spcPct val="100000"/>
                        </a:lnSpc>
                        <a:spcBef>
                          <a:spcPct val="0"/>
                        </a:spcBef>
                        <a:spcAft>
                          <a:spcPct val="0"/>
                        </a:spcAft>
                        <a:buClrTx/>
                        <a:buSzTx/>
                        <a:buFontTx/>
                        <a:buNone/>
                        <a:tabLst/>
                      </a:pPr>
                      <a:r>
                        <a:rPr kumimoji="0" lang="it-IT" altLang="it-IT" sz="1600" b="0" i="0" u="none" strike="noStrike" cap="none" normalizeH="0" baseline="0">
                          <a:ln>
                            <a:noFill/>
                          </a:ln>
                          <a:solidFill>
                            <a:schemeClr val="tx1"/>
                          </a:solidFill>
                          <a:effectLst/>
                          <a:latin typeface="Arial" charset="0"/>
                          <a:ea typeface="Arial" charset="0"/>
                          <a:cs typeface="Arial" charset="0"/>
                        </a:rPr>
                        <a:t>Centro Nord da 50 anni in su</a:t>
                      </a:r>
                    </a:p>
                  </a:txBody>
                  <a:tcPr marL="10712" marR="10712" marT="10712" marB="10712"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ea typeface="Arial" charset="0"/>
                          <a:cs typeface="Arial" charset="0"/>
                        </a:defRPr>
                      </a:lvl1pPr>
                      <a:lvl2pPr marL="742950" indent="-285750">
                        <a:spcBef>
                          <a:spcPct val="20000"/>
                        </a:spcBef>
                        <a:defRPr sz="2400">
                          <a:solidFill>
                            <a:schemeClr val="tx1"/>
                          </a:solidFill>
                          <a:latin typeface="Arial" charset="0"/>
                          <a:ea typeface="Arial" charset="0"/>
                          <a:cs typeface="Arial" charset="0"/>
                        </a:defRPr>
                      </a:lvl2pPr>
                      <a:lvl3pPr marL="1143000" indent="-228600">
                        <a:spcBef>
                          <a:spcPct val="20000"/>
                        </a:spcBef>
                        <a:defRPr sz="2000">
                          <a:solidFill>
                            <a:schemeClr val="tx1"/>
                          </a:solidFill>
                          <a:latin typeface="Arial" charset="0"/>
                          <a:ea typeface="Arial" charset="0"/>
                          <a:cs typeface="Arial" charset="0"/>
                        </a:defRPr>
                      </a:lvl3pPr>
                      <a:lvl4pPr marL="1600200" indent="-228600">
                        <a:spcBef>
                          <a:spcPct val="20000"/>
                        </a:spcBef>
                        <a:defRPr>
                          <a:solidFill>
                            <a:schemeClr val="tx1"/>
                          </a:solidFill>
                          <a:latin typeface="Arial" charset="0"/>
                          <a:ea typeface="Arial" charset="0"/>
                          <a:cs typeface="Arial" charset="0"/>
                        </a:defRPr>
                      </a:lvl4pPr>
                      <a:lvl5pPr marL="2057400" indent="-228600">
                        <a:spcBef>
                          <a:spcPct val="20000"/>
                        </a:spcBef>
                        <a:defRPr>
                          <a:solidFill>
                            <a:schemeClr val="tx1"/>
                          </a:solidFill>
                          <a:latin typeface="Arial" charset="0"/>
                          <a:ea typeface="Arial" charset="0"/>
                          <a:cs typeface="Arial" charset="0"/>
                        </a:defRPr>
                      </a:lvl5pPr>
                      <a:lvl6pPr marL="2514600" indent="-228600" eaLnBrk="0" fontAlgn="base" hangingPunct="0">
                        <a:spcBef>
                          <a:spcPct val="20000"/>
                        </a:spcBef>
                        <a:spcAft>
                          <a:spcPct val="0"/>
                        </a:spcAft>
                        <a:defRPr>
                          <a:solidFill>
                            <a:schemeClr val="tx1"/>
                          </a:solidFill>
                          <a:latin typeface="Arial" charset="0"/>
                          <a:ea typeface="Arial" charset="0"/>
                          <a:cs typeface="Arial" charset="0"/>
                        </a:defRPr>
                      </a:lvl6pPr>
                      <a:lvl7pPr marL="2971800" indent="-228600" eaLnBrk="0" fontAlgn="base" hangingPunct="0">
                        <a:spcBef>
                          <a:spcPct val="20000"/>
                        </a:spcBef>
                        <a:spcAft>
                          <a:spcPct val="0"/>
                        </a:spcAft>
                        <a:defRPr>
                          <a:solidFill>
                            <a:schemeClr val="tx1"/>
                          </a:solidFill>
                          <a:latin typeface="Arial" charset="0"/>
                          <a:ea typeface="Arial" charset="0"/>
                          <a:cs typeface="Arial" charset="0"/>
                        </a:defRPr>
                      </a:lvl7pPr>
                      <a:lvl8pPr marL="3429000" indent="-228600" eaLnBrk="0" fontAlgn="base" hangingPunct="0">
                        <a:spcBef>
                          <a:spcPct val="20000"/>
                        </a:spcBef>
                        <a:spcAft>
                          <a:spcPct val="0"/>
                        </a:spcAft>
                        <a:defRPr>
                          <a:solidFill>
                            <a:schemeClr val="tx1"/>
                          </a:solidFill>
                          <a:latin typeface="Arial" charset="0"/>
                          <a:ea typeface="Arial" charset="0"/>
                          <a:cs typeface="Arial" charset="0"/>
                        </a:defRPr>
                      </a:lvl8pPr>
                      <a:lvl9pPr marL="3886200" indent="-228600" eaLnBrk="0" fontAlgn="base" hangingPunct="0">
                        <a:spcBef>
                          <a:spcPct val="20000"/>
                        </a:spcBef>
                        <a:spcAft>
                          <a:spcPct val="0"/>
                        </a:spcAft>
                        <a:defRPr>
                          <a:solidFill>
                            <a:schemeClr val="tx1"/>
                          </a:solidFill>
                          <a:latin typeface="Arial" charset="0"/>
                          <a:ea typeface="Arial" charset="0"/>
                          <a:cs typeface="Arial" charset="0"/>
                        </a:defRPr>
                      </a:lvl9pPr>
                    </a:lstStyle>
                    <a:p>
                      <a:pPr marL="0" marR="0" lvl="0" indent="0" algn="l" defTabSz="914400" rtl="0" eaLnBrk="1" fontAlgn="t" latinLnBrk="0" hangingPunct="1">
                        <a:lnSpc>
                          <a:spcPct val="100000"/>
                        </a:lnSpc>
                        <a:spcBef>
                          <a:spcPct val="0"/>
                        </a:spcBef>
                        <a:spcAft>
                          <a:spcPct val="0"/>
                        </a:spcAft>
                        <a:buClrTx/>
                        <a:buSzTx/>
                        <a:buFontTx/>
                        <a:buNone/>
                        <a:tabLst/>
                      </a:pPr>
                      <a:r>
                        <a:rPr kumimoji="0" lang="it-IT" altLang="it-IT" sz="1600" b="0" i="0" u="none" strike="noStrike" cap="none" normalizeH="0" baseline="0">
                          <a:ln>
                            <a:noFill/>
                          </a:ln>
                          <a:solidFill>
                            <a:schemeClr val="tx1"/>
                          </a:solidFill>
                          <a:effectLst/>
                          <a:latin typeface="Arial" charset="0"/>
                          <a:ea typeface="Arial" charset="0"/>
                          <a:cs typeface="Arial" charset="0"/>
                        </a:rPr>
                        <a:t>36</a:t>
                      </a:r>
                    </a:p>
                  </a:txBody>
                  <a:tcPr marL="10712" marR="10712" marT="10712" marB="10712"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ea typeface="Arial" charset="0"/>
                          <a:cs typeface="Arial" charset="0"/>
                        </a:defRPr>
                      </a:lvl1pPr>
                      <a:lvl2pPr marL="742950" indent="-285750">
                        <a:spcBef>
                          <a:spcPct val="20000"/>
                        </a:spcBef>
                        <a:defRPr sz="2400">
                          <a:solidFill>
                            <a:schemeClr val="tx1"/>
                          </a:solidFill>
                          <a:latin typeface="Arial" charset="0"/>
                          <a:ea typeface="Arial" charset="0"/>
                          <a:cs typeface="Arial" charset="0"/>
                        </a:defRPr>
                      </a:lvl2pPr>
                      <a:lvl3pPr marL="1143000" indent="-228600">
                        <a:spcBef>
                          <a:spcPct val="20000"/>
                        </a:spcBef>
                        <a:defRPr sz="2000">
                          <a:solidFill>
                            <a:schemeClr val="tx1"/>
                          </a:solidFill>
                          <a:latin typeface="Arial" charset="0"/>
                          <a:ea typeface="Arial" charset="0"/>
                          <a:cs typeface="Arial" charset="0"/>
                        </a:defRPr>
                      </a:lvl3pPr>
                      <a:lvl4pPr marL="1600200" indent="-228600">
                        <a:spcBef>
                          <a:spcPct val="20000"/>
                        </a:spcBef>
                        <a:defRPr>
                          <a:solidFill>
                            <a:schemeClr val="tx1"/>
                          </a:solidFill>
                          <a:latin typeface="Arial" charset="0"/>
                          <a:ea typeface="Arial" charset="0"/>
                          <a:cs typeface="Arial" charset="0"/>
                        </a:defRPr>
                      </a:lvl4pPr>
                      <a:lvl5pPr marL="2057400" indent="-228600">
                        <a:spcBef>
                          <a:spcPct val="20000"/>
                        </a:spcBef>
                        <a:defRPr>
                          <a:solidFill>
                            <a:schemeClr val="tx1"/>
                          </a:solidFill>
                          <a:latin typeface="Arial" charset="0"/>
                          <a:ea typeface="Arial" charset="0"/>
                          <a:cs typeface="Arial" charset="0"/>
                        </a:defRPr>
                      </a:lvl5pPr>
                      <a:lvl6pPr marL="2514600" indent="-228600" eaLnBrk="0" fontAlgn="base" hangingPunct="0">
                        <a:spcBef>
                          <a:spcPct val="20000"/>
                        </a:spcBef>
                        <a:spcAft>
                          <a:spcPct val="0"/>
                        </a:spcAft>
                        <a:defRPr>
                          <a:solidFill>
                            <a:schemeClr val="tx1"/>
                          </a:solidFill>
                          <a:latin typeface="Arial" charset="0"/>
                          <a:ea typeface="Arial" charset="0"/>
                          <a:cs typeface="Arial" charset="0"/>
                        </a:defRPr>
                      </a:lvl6pPr>
                      <a:lvl7pPr marL="2971800" indent="-228600" eaLnBrk="0" fontAlgn="base" hangingPunct="0">
                        <a:spcBef>
                          <a:spcPct val="20000"/>
                        </a:spcBef>
                        <a:spcAft>
                          <a:spcPct val="0"/>
                        </a:spcAft>
                        <a:defRPr>
                          <a:solidFill>
                            <a:schemeClr val="tx1"/>
                          </a:solidFill>
                          <a:latin typeface="Arial" charset="0"/>
                          <a:ea typeface="Arial" charset="0"/>
                          <a:cs typeface="Arial" charset="0"/>
                        </a:defRPr>
                      </a:lvl7pPr>
                      <a:lvl8pPr marL="3429000" indent="-228600" eaLnBrk="0" fontAlgn="base" hangingPunct="0">
                        <a:spcBef>
                          <a:spcPct val="20000"/>
                        </a:spcBef>
                        <a:spcAft>
                          <a:spcPct val="0"/>
                        </a:spcAft>
                        <a:defRPr>
                          <a:solidFill>
                            <a:schemeClr val="tx1"/>
                          </a:solidFill>
                          <a:latin typeface="Arial" charset="0"/>
                          <a:ea typeface="Arial" charset="0"/>
                          <a:cs typeface="Arial" charset="0"/>
                        </a:defRPr>
                      </a:lvl8pPr>
                      <a:lvl9pPr marL="3886200" indent="-228600" eaLnBrk="0" fontAlgn="base" hangingPunct="0">
                        <a:spcBef>
                          <a:spcPct val="20000"/>
                        </a:spcBef>
                        <a:spcAft>
                          <a:spcPct val="0"/>
                        </a:spcAft>
                        <a:defRPr>
                          <a:solidFill>
                            <a:schemeClr val="tx1"/>
                          </a:solidFill>
                          <a:latin typeface="Arial" charset="0"/>
                          <a:ea typeface="Arial" charset="0"/>
                          <a:cs typeface="Arial" charset="0"/>
                        </a:defRPr>
                      </a:lvl9pPr>
                    </a:lstStyle>
                    <a:p>
                      <a:pPr marL="0" marR="0" lvl="0" indent="0" algn="l" defTabSz="914400" rtl="0" eaLnBrk="1" fontAlgn="t" latinLnBrk="0" hangingPunct="1">
                        <a:lnSpc>
                          <a:spcPct val="100000"/>
                        </a:lnSpc>
                        <a:spcBef>
                          <a:spcPct val="0"/>
                        </a:spcBef>
                        <a:spcAft>
                          <a:spcPct val="0"/>
                        </a:spcAft>
                        <a:buClrTx/>
                        <a:buSzTx/>
                        <a:buFontTx/>
                        <a:buNone/>
                        <a:tabLst/>
                      </a:pPr>
                      <a:r>
                        <a:rPr kumimoji="0" lang="it-IT" altLang="it-IT" sz="1600" b="0" i="0" u="none" strike="noStrike" cap="none" normalizeH="0" baseline="0">
                          <a:ln>
                            <a:noFill/>
                          </a:ln>
                          <a:solidFill>
                            <a:schemeClr val="tx1"/>
                          </a:solidFill>
                          <a:effectLst/>
                          <a:latin typeface="Arial" charset="0"/>
                          <a:ea typeface="Arial" charset="0"/>
                          <a:cs typeface="Arial" charset="0"/>
                        </a:rPr>
                        <a:t>24</a:t>
                      </a:r>
                    </a:p>
                  </a:txBody>
                  <a:tcPr marL="10712" marR="10712" marT="10712" marB="10712"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ea typeface="Arial" charset="0"/>
                          <a:cs typeface="Arial" charset="0"/>
                        </a:defRPr>
                      </a:lvl1pPr>
                      <a:lvl2pPr marL="742950" indent="-285750">
                        <a:spcBef>
                          <a:spcPct val="20000"/>
                        </a:spcBef>
                        <a:defRPr sz="2400">
                          <a:solidFill>
                            <a:schemeClr val="tx1"/>
                          </a:solidFill>
                          <a:latin typeface="Arial" charset="0"/>
                          <a:ea typeface="Arial" charset="0"/>
                          <a:cs typeface="Arial" charset="0"/>
                        </a:defRPr>
                      </a:lvl2pPr>
                      <a:lvl3pPr marL="1143000" indent="-228600">
                        <a:spcBef>
                          <a:spcPct val="20000"/>
                        </a:spcBef>
                        <a:defRPr sz="2000">
                          <a:solidFill>
                            <a:schemeClr val="tx1"/>
                          </a:solidFill>
                          <a:latin typeface="Arial" charset="0"/>
                          <a:ea typeface="Arial" charset="0"/>
                          <a:cs typeface="Arial" charset="0"/>
                        </a:defRPr>
                      </a:lvl3pPr>
                      <a:lvl4pPr marL="1600200" indent="-228600">
                        <a:spcBef>
                          <a:spcPct val="20000"/>
                        </a:spcBef>
                        <a:defRPr>
                          <a:solidFill>
                            <a:schemeClr val="tx1"/>
                          </a:solidFill>
                          <a:latin typeface="Arial" charset="0"/>
                          <a:ea typeface="Arial" charset="0"/>
                          <a:cs typeface="Arial" charset="0"/>
                        </a:defRPr>
                      </a:lvl4pPr>
                      <a:lvl5pPr marL="2057400" indent="-228600">
                        <a:spcBef>
                          <a:spcPct val="20000"/>
                        </a:spcBef>
                        <a:defRPr>
                          <a:solidFill>
                            <a:schemeClr val="tx1"/>
                          </a:solidFill>
                          <a:latin typeface="Arial" charset="0"/>
                          <a:ea typeface="Arial" charset="0"/>
                          <a:cs typeface="Arial" charset="0"/>
                        </a:defRPr>
                      </a:lvl5pPr>
                      <a:lvl6pPr marL="2514600" indent="-228600" eaLnBrk="0" fontAlgn="base" hangingPunct="0">
                        <a:spcBef>
                          <a:spcPct val="20000"/>
                        </a:spcBef>
                        <a:spcAft>
                          <a:spcPct val="0"/>
                        </a:spcAft>
                        <a:defRPr>
                          <a:solidFill>
                            <a:schemeClr val="tx1"/>
                          </a:solidFill>
                          <a:latin typeface="Arial" charset="0"/>
                          <a:ea typeface="Arial" charset="0"/>
                          <a:cs typeface="Arial" charset="0"/>
                        </a:defRPr>
                      </a:lvl6pPr>
                      <a:lvl7pPr marL="2971800" indent="-228600" eaLnBrk="0" fontAlgn="base" hangingPunct="0">
                        <a:spcBef>
                          <a:spcPct val="20000"/>
                        </a:spcBef>
                        <a:spcAft>
                          <a:spcPct val="0"/>
                        </a:spcAft>
                        <a:defRPr>
                          <a:solidFill>
                            <a:schemeClr val="tx1"/>
                          </a:solidFill>
                          <a:latin typeface="Arial" charset="0"/>
                          <a:ea typeface="Arial" charset="0"/>
                          <a:cs typeface="Arial" charset="0"/>
                        </a:defRPr>
                      </a:lvl7pPr>
                      <a:lvl8pPr marL="3429000" indent="-228600" eaLnBrk="0" fontAlgn="base" hangingPunct="0">
                        <a:spcBef>
                          <a:spcPct val="20000"/>
                        </a:spcBef>
                        <a:spcAft>
                          <a:spcPct val="0"/>
                        </a:spcAft>
                        <a:defRPr>
                          <a:solidFill>
                            <a:schemeClr val="tx1"/>
                          </a:solidFill>
                          <a:latin typeface="Arial" charset="0"/>
                          <a:ea typeface="Arial" charset="0"/>
                          <a:cs typeface="Arial" charset="0"/>
                        </a:defRPr>
                      </a:lvl8pPr>
                      <a:lvl9pPr marL="3886200" indent="-228600" eaLnBrk="0" fontAlgn="base" hangingPunct="0">
                        <a:spcBef>
                          <a:spcPct val="20000"/>
                        </a:spcBef>
                        <a:spcAft>
                          <a:spcPct val="0"/>
                        </a:spcAft>
                        <a:defRPr>
                          <a:solidFill>
                            <a:schemeClr val="tx1"/>
                          </a:solidFill>
                          <a:latin typeface="Arial" charset="0"/>
                          <a:ea typeface="Arial" charset="0"/>
                          <a:cs typeface="Arial" charset="0"/>
                        </a:defRPr>
                      </a:lvl9pPr>
                    </a:lstStyle>
                    <a:p>
                      <a:pPr marL="0" marR="0" lvl="0" indent="0" algn="l" defTabSz="914400" rtl="0" eaLnBrk="1" fontAlgn="t" latinLnBrk="0" hangingPunct="1">
                        <a:lnSpc>
                          <a:spcPct val="100000"/>
                        </a:lnSpc>
                        <a:spcBef>
                          <a:spcPct val="0"/>
                        </a:spcBef>
                        <a:spcAft>
                          <a:spcPct val="0"/>
                        </a:spcAft>
                        <a:buClrTx/>
                        <a:buSzTx/>
                        <a:buFontTx/>
                        <a:buNone/>
                        <a:tabLst/>
                      </a:pPr>
                      <a:r>
                        <a:rPr kumimoji="0" lang="it-IT" altLang="it-IT" sz="1600" b="0" i="0" u="none" strike="noStrike" cap="none" normalizeH="0" baseline="0">
                          <a:ln>
                            <a:noFill/>
                          </a:ln>
                          <a:solidFill>
                            <a:schemeClr val="tx1"/>
                          </a:solidFill>
                          <a:effectLst/>
                          <a:latin typeface="Arial" charset="0"/>
                          <a:ea typeface="Arial" charset="0"/>
                          <a:cs typeface="Arial" charset="0"/>
                        </a:rPr>
                        <a:t>18</a:t>
                      </a:r>
                    </a:p>
                  </a:txBody>
                  <a:tcPr marL="10712" marR="10712" marT="10712" marB="10712"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ea typeface="Arial" charset="0"/>
                          <a:cs typeface="Arial" charset="0"/>
                        </a:defRPr>
                      </a:lvl1pPr>
                      <a:lvl2pPr marL="742950" indent="-285750">
                        <a:spcBef>
                          <a:spcPct val="20000"/>
                        </a:spcBef>
                        <a:defRPr sz="2400">
                          <a:solidFill>
                            <a:schemeClr val="tx1"/>
                          </a:solidFill>
                          <a:latin typeface="Arial" charset="0"/>
                          <a:ea typeface="Arial" charset="0"/>
                          <a:cs typeface="Arial" charset="0"/>
                        </a:defRPr>
                      </a:lvl2pPr>
                      <a:lvl3pPr marL="1143000" indent="-228600">
                        <a:spcBef>
                          <a:spcPct val="20000"/>
                        </a:spcBef>
                        <a:defRPr sz="2000">
                          <a:solidFill>
                            <a:schemeClr val="tx1"/>
                          </a:solidFill>
                          <a:latin typeface="Arial" charset="0"/>
                          <a:ea typeface="Arial" charset="0"/>
                          <a:cs typeface="Arial" charset="0"/>
                        </a:defRPr>
                      </a:lvl3pPr>
                      <a:lvl4pPr marL="1600200" indent="-228600">
                        <a:spcBef>
                          <a:spcPct val="20000"/>
                        </a:spcBef>
                        <a:defRPr>
                          <a:solidFill>
                            <a:schemeClr val="tx1"/>
                          </a:solidFill>
                          <a:latin typeface="Arial" charset="0"/>
                          <a:ea typeface="Arial" charset="0"/>
                          <a:cs typeface="Arial" charset="0"/>
                        </a:defRPr>
                      </a:lvl4pPr>
                      <a:lvl5pPr marL="2057400" indent="-228600">
                        <a:spcBef>
                          <a:spcPct val="20000"/>
                        </a:spcBef>
                        <a:defRPr>
                          <a:solidFill>
                            <a:schemeClr val="tx1"/>
                          </a:solidFill>
                          <a:latin typeface="Arial" charset="0"/>
                          <a:ea typeface="Arial" charset="0"/>
                          <a:cs typeface="Arial" charset="0"/>
                        </a:defRPr>
                      </a:lvl5pPr>
                      <a:lvl6pPr marL="2514600" indent="-228600" eaLnBrk="0" fontAlgn="base" hangingPunct="0">
                        <a:spcBef>
                          <a:spcPct val="20000"/>
                        </a:spcBef>
                        <a:spcAft>
                          <a:spcPct val="0"/>
                        </a:spcAft>
                        <a:defRPr>
                          <a:solidFill>
                            <a:schemeClr val="tx1"/>
                          </a:solidFill>
                          <a:latin typeface="Arial" charset="0"/>
                          <a:ea typeface="Arial" charset="0"/>
                          <a:cs typeface="Arial" charset="0"/>
                        </a:defRPr>
                      </a:lvl6pPr>
                      <a:lvl7pPr marL="2971800" indent="-228600" eaLnBrk="0" fontAlgn="base" hangingPunct="0">
                        <a:spcBef>
                          <a:spcPct val="20000"/>
                        </a:spcBef>
                        <a:spcAft>
                          <a:spcPct val="0"/>
                        </a:spcAft>
                        <a:defRPr>
                          <a:solidFill>
                            <a:schemeClr val="tx1"/>
                          </a:solidFill>
                          <a:latin typeface="Arial" charset="0"/>
                          <a:ea typeface="Arial" charset="0"/>
                          <a:cs typeface="Arial" charset="0"/>
                        </a:defRPr>
                      </a:lvl7pPr>
                      <a:lvl8pPr marL="3429000" indent="-228600" eaLnBrk="0" fontAlgn="base" hangingPunct="0">
                        <a:spcBef>
                          <a:spcPct val="20000"/>
                        </a:spcBef>
                        <a:spcAft>
                          <a:spcPct val="0"/>
                        </a:spcAft>
                        <a:defRPr>
                          <a:solidFill>
                            <a:schemeClr val="tx1"/>
                          </a:solidFill>
                          <a:latin typeface="Arial" charset="0"/>
                          <a:ea typeface="Arial" charset="0"/>
                          <a:cs typeface="Arial" charset="0"/>
                        </a:defRPr>
                      </a:lvl8pPr>
                      <a:lvl9pPr marL="3886200" indent="-228600" eaLnBrk="0" fontAlgn="base" hangingPunct="0">
                        <a:spcBef>
                          <a:spcPct val="20000"/>
                        </a:spcBef>
                        <a:spcAft>
                          <a:spcPct val="0"/>
                        </a:spcAft>
                        <a:defRPr>
                          <a:solidFill>
                            <a:schemeClr val="tx1"/>
                          </a:solidFill>
                          <a:latin typeface="Arial" charset="0"/>
                          <a:ea typeface="Arial" charset="0"/>
                          <a:cs typeface="Arial" charset="0"/>
                        </a:defRPr>
                      </a:lvl9pPr>
                    </a:lstStyle>
                    <a:p>
                      <a:pPr marL="0" marR="0" lvl="0" indent="0" algn="l" defTabSz="914400" rtl="0" eaLnBrk="1" fontAlgn="t" latinLnBrk="0" hangingPunct="1">
                        <a:lnSpc>
                          <a:spcPct val="100000"/>
                        </a:lnSpc>
                        <a:spcBef>
                          <a:spcPct val="0"/>
                        </a:spcBef>
                        <a:spcAft>
                          <a:spcPct val="0"/>
                        </a:spcAft>
                        <a:buClrTx/>
                        <a:buSzTx/>
                        <a:buFontTx/>
                        <a:buNone/>
                        <a:tabLst/>
                      </a:pPr>
                      <a:r>
                        <a:rPr kumimoji="0" lang="it-IT" altLang="it-IT" sz="1600" b="0" i="0" u="none" strike="noStrike" cap="none" normalizeH="0" baseline="0">
                          <a:ln>
                            <a:noFill/>
                          </a:ln>
                          <a:solidFill>
                            <a:schemeClr val="tx1"/>
                          </a:solidFill>
                          <a:effectLst/>
                          <a:latin typeface="Arial" charset="0"/>
                          <a:ea typeface="Arial" charset="0"/>
                          <a:cs typeface="Arial" charset="0"/>
                        </a:rPr>
                        <a:t>12/18</a:t>
                      </a:r>
                    </a:p>
                  </a:txBody>
                  <a:tcPr marL="10712" marR="10712" marT="10712" marB="10712"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6"/>
                  </a:ext>
                </a:extLst>
              </a:tr>
              <a:tr h="366713">
                <a:tc>
                  <a:txBody>
                    <a:bodyPr/>
                    <a:lstStyle>
                      <a:lvl1pPr>
                        <a:spcBef>
                          <a:spcPct val="20000"/>
                        </a:spcBef>
                        <a:defRPr sz="2800">
                          <a:solidFill>
                            <a:schemeClr val="tx1"/>
                          </a:solidFill>
                          <a:latin typeface="Arial" charset="0"/>
                          <a:ea typeface="Arial" charset="0"/>
                          <a:cs typeface="Arial" charset="0"/>
                        </a:defRPr>
                      </a:lvl1pPr>
                      <a:lvl2pPr marL="742950" indent="-285750">
                        <a:spcBef>
                          <a:spcPct val="20000"/>
                        </a:spcBef>
                        <a:defRPr sz="2400">
                          <a:solidFill>
                            <a:schemeClr val="tx1"/>
                          </a:solidFill>
                          <a:latin typeface="Arial" charset="0"/>
                          <a:ea typeface="Arial" charset="0"/>
                          <a:cs typeface="Arial" charset="0"/>
                        </a:defRPr>
                      </a:lvl2pPr>
                      <a:lvl3pPr marL="1143000" indent="-228600">
                        <a:spcBef>
                          <a:spcPct val="20000"/>
                        </a:spcBef>
                        <a:defRPr sz="2000">
                          <a:solidFill>
                            <a:schemeClr val="tx1"/>
                          </a:solidFill>
                          <a:latin typeface="Arial" charset="0"/>
                          <a:ea typeface="Arial" charset="0"/>
                          <a:cs typeface="Arial" charset="0"/>
                        </a:defRPr>
                      </a:lvl3pPr>
                      <a:lvl4pPr marL="1600200" indent="-228600">
                        <a:spcBef>
                          <a:spcPct val="20000"/>
                        </a:spcBef>
                        <a:defRPr>
                          <a:solidFill>
                            <a:schemeClr val="tx1"/>
                          </a:solidFill>
                          <a:latin typeface="Arial" charset="0"/>
                          <a:ea typeface="Arial" charset="0"/>
                          <a:cs typeface="Arial" charset="0"/>
                        </a:defRPr>
                      </a:lvl4pPr>
                      <a:lvl5pPr marL="2057400" indent="-228600">
                        <a:spcBef>
                          <a:spcPct val="20000"/>
                        </a:spcBef>
                        <a:defRPr>
                          <a:solidFill>
                            <a:schemeClr val="tx1"/>
                          </a:solidFill>
                          <a:latin typeface="Arial" charset="0"/>
                          <a:ea typeface="Arial" charset="0"/>
                          <a:cs typeface="Arial" charset="0"/>
                        </a:defRPr>
                      </a:lvl5pPr>
                      <a:lvl6pPr marL="2514600" indent="-228600" eaLnBrk="0" fontAlgn="base" hangingPunct="0">
                        <a:spcBef>
                          <a:spcPct val="20000"/>
                        </a:spcBef>
                        <a:spcAft>
                          <a:spcPct val="0"/>
                        </a:spcAft>
                        <a:defRPr>
                          <a:solidFill>
                            <a:schemeClr val="tx1"/>
                          </a:solidFill>
                          <a:latin typeface="Arial" charset="0"/>
                          <a:ea typeface="Arial" charset="0"/>
                          <a:cs typeface="Arial" charset="0"/>
                        </a:defRPr>
                      </a:lvl6pPr>
                      <a:lvl7pPr marL="2971800" indent="-228600" eaLnBrk="0" fontAlgn="base" hangingPunct="0">
                        <a:spcBef>
                          <a:spcPct val="20000"/>
                        </a:spcBef>
                        <a:spcAft>
                          <a:spcPct val="0"/>
                        </a:spcAft>
                        <a:defRPr>
                          <a:solidFill>
                            <a:schemeClr val="tx1"/>
                          </a:solidFill>
                          <a:latin typeface="Arial" charset="0"/>
                          <a:ea typeface="Arial" charset="0"/>
                          <a:cs typeface="Arial" charset="0"/>
                        </a:defRPr>
                      </a:lvl7pPr>
                      <a:lvl8pPr marL="3429000" indent="-228600" eaLnBrk="0" fontAlgn="base" hangingPunct="0">
                        <a:spcBef>
                          <a:spcPct val="20000"/>
                        </a:spcBef>
                        <a:spcAft>
                          <a:spcPct val="0"/>
                        </a:spcAft>
                        <a:defRPr>
                          <a:solidFill>
                            <a:schemeClr val="tx1"/>
                          </a:solidFill>
                          <a:latin typeface="Arial" charset="0"/>
                          <a:ea typeface="Arial" charset="0"/>
                          <a:cs typeface="Arial" charset="0"/>
                        </a:defRPr>
                      </a:lvl8pPr>
                      <a:lvl9pPr marL="3886200" indent="-228600" eaLnBrk="0" fontAlgn="base" hangingPunct="0">
                        <a:spcBef>
                          <a:spcPct val="20000"/>
                        </a:spcBef>
                        <a:spcAft>
                          <a:spcPct val="0"/>
                        </a:spcAft>
                        <a:defRPr>
                          <a:solidFill>
                            <a:schemeClr val="tx1"/>
                          </a:solidFill>
                          <a:latin typeface="Arial" charset="0"/>
                          <a:ea typeface="Arial" charset="0"/>
                          <a:cs typeface="Arial" charset="0"/>
                        </a:defRPr>
                      </a:lvl9pPr>
                    </a:lstStyle>
                    <a:p>
                      <a:pPr marL="0" marR="0" lvl="0" indent="0" algn="l" defTabSz="914400" rtl="0" eaLnBrk="1" fontAlgn="t" latinLnBrk="0" hangingPunct="1">
                        <a:lnSpc>
                          <a:spcPct val="100000"/>
                        </a:lnSpc>
                        <a:spcBef>
                          <a:spcPct val="0"/>
                        </a:spcBef>
                        <a:spcAft>
                          <a:spcPct val="0"/>
                        </a:spcAft>
                        <a:buClrTx/>
                        <a:buSzTx/>
                        <a:buFontTx/>
                        <a:buNone/>
                        <a:tabLst/>
                      </a:pPr>
                      <a:r>
                        <a:rPr kumimoji="0" lang="it-IT" altLang="it-IT" sz="1600" b="0" i="0" u="none" strike="noStrike" cap="none" normalizeH="0" baseline="0">
                          <a:ln>
                            <a:noFill/>
                          </a:ln>
                          <a:solidFill>
                            <a:schemeClr val="tx1"/>
                          </a:solidFill>
                          <a:effectLst/>
                          <a:latin typeface="Arial" charset="0"/>
                          <a:ea typeface="Arial" charset="0"/>
                          <a:cs typeface="Arial" charset="0"/>
                        </a:rPr>
                        <a:t>Sud fino a 39 anni</a:t>
                      </a:r>
                    </a:p>
                  </a:txBody>
                  <a:tcPr marL="10712" marR="10712" marT="10712" marB="10712"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ea typeface="Arial" charset="0"/>
                          <a:cs typeface="Arial" charset="0"/>
                        </a:defRPr>
                      </a:lvl1pPr>
                      <a:lvl2pPr marL="742950" indent="-285750">
                        <a:spcBef>
                          <a:spcPct val="20000"/>
                        </a:spcBef>
                        <a:defRPr sz="2400">
                          <a:solidFill>
                            <a:schemeClr val="tx1"/>
                          </a:solidFill>
                          <a:latin typeface="Arial" charset="0"/>
                          <a:ea typeface="Arial" charset="0"/>
                          <a:cs typeface="Arial" charset="0"/>
                        </a:defRPr>
                      </a:lvl2pPr>
                      <a:lvl3pPr marL="1143000" indent="-228600">
                        <a:spcBef>
                          <a:spcPct val="20000"/>
                        </a:spcBef>
                        <a:defRPr sz="2000">
                          <a:solidFill>
                            <a:schemeClr val="tx1"/>
                          </a:solidFill>
                          <a:latin typeface="Arial" charset="0"/>
                          <a:ea typeface="Arial" charset="0"/>
                          <a:cs typeface="Arial" charset="0"/>
                        </a:defRPr>
                      </a:lvl3pPr>
                      <a:lvl4pPr marL="1600200" indent="-228600">
                        <a:spcBef>
                          <a:spcPct val="20000"/>
                        </a:spcBef>
                        <a:defRPr>
                          <a:solidFill>
                            <a:schemeClr val="tx1"/>
                          </a:solidFill>
                          <a:latin typeface="Arial" charset="0"/>
                          <a:ea typeface="Arial" charset="0"/>
                          <a:cs typeface="Arial" charset="0"/>
                        </a:defRPr>
                      </a:lvl4pPr>
                      <a:lvl5pPr marL="2057400" indent="-228600">
                        <a:spcBef>
                          <a:spcPct val="20000"/>
                        </a:spcBef>
                        <a:defRPr>
                          <a:solidFill>
                            <a:schemeClr val="tx1"/>
                          </a:solidFill>
                          <a:latin typeface="Arial" charset="0"/>
                          <a:ea typeface="Arial" charset="0"/>
                          <a:cs typeface="Arial" charset="0"/>
                        </a:defRPr>
                      </a:lvl5pPr>
                      <a:lvl6pPr marL="2514600" indent="-228600" eaLnBrk="0" fontAlgn="base" hangingPunct="0">
                        <a:spcBef>
                          <a:spcPct val="20000"/>
                        </a:spcBef>
                        <a:spcAft>
                          <a:spcPct val="0"/>
                        </a:spcAft>
                        <a:defRPr>
                          <a:solidFill>
                            <a:schemeClr val="tx1"/>
                          </a:solidFill>
                          <a:latin typeface="Arial" charset="0"/>
                          <a:ea typeface="Arial" charset="0"/>
                          <a:cs typeface="Arial" charset="0"/>
                        </a:defRPr>
                      </a:lvl6pPr>
                      <a:lvl7pPr marL="2971800" indent="-228600" eaLnBrk="0" fontAlgn="base" hangingPunct="0">
                        <a:spcBef>
                          <a:spcPct val="20000"/>
                        </a:spcBef>
                        <a:spcAft>
                          <a:spcPct val="0"/>
                        </a:spcAft>
                        <a:defRPr>
                          <a:solidFill>
                            <a:schemeClr val="tx1"/>
                          </a:solidFill>
                          <a:latin typeface="Arial" charset="0"/>
                          <a:ea typeface="Arial" charset="0"/>
                          <a:cs typeface="Arial" charset="0"/>
                        </a:defRPr>
                      </a:lvl7pPr>
                      <a:lvl8pPr marL="3429000" indent="-228600" eaLnBrk="0" fontAlgn="base" hangingPunct="0">
                        <a:spcBef>
                          <a:spcPct val="20000"/>
                        </a:spcBef>
                        <a:spcAft>
                          <a:spcPct val="0"/>
                        </a:spcAft>
                        <a:defRPr>
                          <a:solidFill>
                            <a:schemeClr val="tx1"/>
                          </a:solidFill>
                          <a:latin typeface="Arial" charset="0"/>
                          <a:ea typeface="Arial" charset="0"/>
                          <a:cs typeface="Arial" charset="0"/>
                        </a:defRPr>
                      </a:lvl8pPr>
                      <a:lvl9pPr marL="3886200" indent="-228600" eaLnBrk="0" fontAlgn="base" hangingPunct="0">
                        <a:spcBef>
                          <a:spcPct val="20000"/>
                        </a:spcBef>
                        <a:spcAft>
                          <a:spcPct val="0"/>
                        </a:spcAft>
                        <a:defRPr>
                          <a:solidFill>
                            <a:schemeClr val="tx1"/>
                          </a:solidFill>
                          <a:latin typeface="Arial" charset="0"/>
                          <a:ea typeface="Arial" charset="0"/>
                          <a:cs typeface="Arial" charset="0"/>
                        </a:defRPr>
                      </a:lvl9pPr>
                    </a:lstStyle>
                    <a:p>
                      <a:pPr marL="0" marR="0" lvl="0" indent="0" algn="l" defTabSz="914400" rtl="0" eaLnBrk="1" fontAlgn="t" latinLnBrk="0" hangingPunct="1">
                        <a:lnSpc>
                          <a:spcPct val="100000"/>
                        </a:lnSpc>
                        <a:spcBef>
                          <a:spcPct val="0"/>
                        </a:spcBef>
                        <a:spcAft>
                          <a:spcPct val="0"/>
                        </a:spcAft>
                        <a:buClrTx/>
                        <a:buSzTx/>
                        <a:buFontTx/>
                        <a:buNone/>
                        <a:tabLst/>
                      </a:pPr>
                      <a:r>
                        <a:rPr kumimoji="0" lang="it-IT" altLang="it-IT" sz="1600" b="0" i="0" u="none" strike="noStrike" cap="none" normalizeH="0" baseline="0">
                          <a:ln>
                            <a:noFill/>
                          </a:ln>
                          <a:solidFill>
                            <a:schemeClr val="tx1"/>
                          </a:solidFill>
                          <a:effectLst/>
                          <a:latin typeface="Arial" charset="0"/>
                          <a:ea typeface="Arial" charset="0"/>
                          <a:cs typeface="Arial" charset="0"/>
                        </a:rPr>
                        <a:t>24</a:t>
                      </a:r>
                    </a:p>
                  </a:txBody>
                  <a:tcPr marL="10712" marR="10712" marT="10712" marB="10712"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ea typeface="Arial" charset="0"/>
                          <a:cs typeface="Arial" charset="0"/>
                        </a:defRPr>
                      </a:lvl1pPr>
                      <a:lvl2pPr marL="742950" indent="-285750">
                        <a:spcBef>
                          <a:spcPct val="20000"/>
                        </a:spcBef>
                        <a:defRPr sz="2400">
                          <a:solidFill>
                            <a:schemeClr val="tx1"/>
                          </a:solidFill>
                          <a:latin typeface="Arial" charset="0"/>
                          <a:ea typeface="Arial" charset="0"/>
                          <a:cs typeface="Arial" charset="0"/>
                        </a:defRPr>
                      </a:lvl2pPr>
                      <a:lvl3pPr marL="1143000" indent="-228600">
                        <a:spcBef>
                          <a:spcPct val="20000"/>
                        </a:spcBef>
                        <a:defRPr sz="2000">
                          <a:solidFill>
                            <a:schemeClr val="tx1"/>
                          </a:solidFill>
                          <a:latin typeface="Arial" charset="0"/>
                          <a:ea typeface="Arial" charset="0"/>
                          <a:cs typeface="Arial" charset="0"/>
                        </a:defRPr>
                      </a:lvl3pPr>
                      <a:lvl4pPr marL="1600200" indent="-228600">
                        <a:spcBef>
                          <a:spcPct val="20000"/>
                        </a:spcBef>
                        <a:defRPr>
                          <a:solidFill>
                            <a:schemeClr val="tx1"/>
                          </a:solidFill>
                          <a:latin typeface="Arial" charset="0"/>
                          <a:ea typeface="Arial" charset="0"/>
                          <a:cs typeface="Arial" charset="0"/>
                        </a:defRPr>
                      </a:lvl4pPr>
                      <a:lvl5pPr marL="2057400" indent="-228600">
                        <a:spcBef>
                          <a:spcPct val="20000"/>
                        </a:spcBef>
                        <a:defRPr>
                          <a:solidFill>
                            <a:schemeClr val="tx1"/>
                          </a:solidFill>
                          <a:latin typeface="Arial" charset="0"/>
                          <a:ea typeface="Arial" charset="0"/>
                          <a:cs typeface="Arial" charset="0"/>
                        </a:defRPr>
                      </a:lvl5pPr>
                      <a:lvl6pPr marL="2514600" indent="-228600" eaLnBrk="0" fontAlgn="base" hangingPunct="0">
                        <a:spcBef>
                          <a:spcPct val="20000"/>
                        </a:spcBef>
                        <a:spcAft>
                          <a:spcPct val="0"/>
                        </a:spcAft>
                        <a:defRPr>
                          <a:solidFill>
                            <a:schemeClr val="tx1"/>
                          </a:solidFill>
                          <a:latin typeface="Arial" charset="0"/>
                          <a:ea typeface="Arial" charset="0"/>
                          <a:cs typeface="Arial" charset="0"/>
                        </a:defRPr>
                      </a:lvl6pPr>
                      <a:lvl7pPr marL="2971800" indent="-228600" eaLnBrk="0" fontAlgn="base" hangingPunct="0">
                        <a:spcBef>
                          <a:spcPct val="20000"/>
                        </a:spcBef>
                        <a:spcAft>
                          <a:spcPct val="0"/>
                        </a:spcAft>
                        <a:defRPr>
                          <a:solidFill>
                            <a:schemeClr val="tx1"/>
                          </a:solidFill>
                          <a:latin typeface="Arial" charset="0"/>
                          <a:ea typeface="Arial" charset="0"/>
                          <a:cs typeface="Arial" charset="0"/>
                        </a:defRPr>
                      </a:lvl7pPr>
                      <a:lvl8pPr marL="3429000" indent="-228600" eaLnBrk="0" fontAlgn="base" hangingPunct="0">
                        <a:spcBef>
                          <a:spcPct val="20000"/>
                        </a:spcBef>
                        <a:spcAft>
                          <a:spcPct val="0"/>
                        </a:spcAft>
                        <a:defRPr>
                          <a:solidFill>
                            <a:schemeClr val="tx1"/>
                          </a:solidFill>
                          <a:latin typeface="Arial" charset="0"/>
                          <a:ea typeface="Arial" charset="0"/>
                          <a:cs typeface="Arial" charset="0"/>
                        </a:defRPr>
                      </a:lvl8pPr>
                      <a:lvl9pPr marL="3886200" indent="-228600" eaLnBrk="0" fontAlgn="base" hangingPunct="0">
                        <a:spcBef>
                          <a:spcPct val="20000"/>
                        </a:spcBef>
                        <a:spcAft>
                          <a:spcPct val="0"/>
                        </a:spcAft>
                        <a:defRPr>
                          <a:solidFill>
                            <a:schemeClr val="tx1"/>
                          </a:solidFill>
                          <a:latin typeface="Arial" charset="0"/>
                          <a:ea typeface="Arial" charset="0"/>
                          <a:cs typeface="Arial" charset="0"/>
                        </a:defRPr>
                      </a:lvl9pPr>
                    </a:lstStyle>
                    <a:p>
                      <a:pPr marL="0" marR="0" lvl="0" indent="0" algn="l" defTabSz="914400" rtl="0" eaLnBrk="1" fontAlgn="t" latinLnBrk="0" hangingPunct="1">
                        <a:lnSpc>
                          <a:spcPct val="100000"/>
                        </a:lnSpc>
                        <a:spcBef>
                          <a:spcPct val="0"/>
                        </a:spcBef>
                        <a:spcAft>
                          <a:spcPct val="0"/>
                        </a:spcAft>
                        <a:buClrTx/>
                        <a:buSzTx/>
                        <a:buFontTx/>
                        <a:buNone/>
                        <a:tabLst/>
                      </a:pPr>
                      <a:r>
                        <a:rPr kumimoji="0" lang="it-IT" altLang="it-IT" sz="1600" b="0" i="0" u="none" strike="noStrike" cap="none" normalizeH="0" baseline="0">
                          <a:ln>
                            <a:noFill/>
                          </a:ln>
                          <a:solidFill>
                            <a:schemeClr val="tx1"/>
                          </a:solidFill>
                          <a:effectLst/>
                          <a:latin typeface="Arial" charset="0"/>
                          <a:ea typeface="Arial" charset="0"/>
                          <a:cs typeface="Arial" charset="0"/>
                        </a:rPr>
                        <a:t>12</a:t>
                      </a:r>
                    </a:p>
                  </a:txBody>
                  <a:tcPr marL="10712" marR="10712" marT="10712" marB="10712"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ea typeface="Arial" charset="0"/>
                          <a:cs typeface="Arial" charset="0"/>
                        </a:defRPr>
                      </a:lvl1pPr>
                      <a:lvl2pPr marL="742950" indent="-285750">
                        <a:spcBef>
                          <a:spcPct val="20000"/>
                        </a:spcBef>
                        <a:defRPr sz="2400">
                          <a:solidFill>
                            <a:schemeClr val="tx1"/>
                          </a:solidFill>
                          <a:latin typeface="Arial" charset="0"/>
                          <a:ea typeface="Arial" charset="0"/>
                          <a:cs typeface="Arial" charset="0"/>
                        </a:defRPr>
                      </a:lvl2pPr>
                      <a:lvl3pPr marL="1143000" indent="-228600">
                        <a:spcBef>
                          <a:spcPct val="20000"/>
                        </a:spcBef>
                        <a:defRPr sz="2000">
                          <a:solidFill>
                            <a:schemeClr val="tx1"/>
                          </a:solidFill>
                          <a:latin typeface="Arial" charset="0"/>
                          <a:ea typeface="Arial" charset="0"/>
                          <a:cs typeface="Arial" charset="0"/>
                        </a:defRPr>
                      </a:lvl3pPr>
                      <a:lvl4pPr marL="1600200" indent="-228600">
                        <a:spcBef>
                          <a:spcPct val="20000"/>
                        </a:spcBef>
                        <a:defRPr>
                          <a:solidFill>
                            <a:schemeClr val="tx1"/>
                          </a:solidFill>
                          <a:latin typeface="Arial" charset="0"/>
                          <a:ea typeface="Arial" charset="0"/>
                          <a:cs typeface="Arial" charset="0"/>
                        </a:defRPr>
                      </a:lvl4pPr>
                      <a:lvl5pPr marL="2057400" indent="-228600">
                        <a:spcBef>
                          <a:spcPct val="20000"/>
                        </a:spcBef>
                        <a:defRPr>
                          <a:solidFill>
                            <a:schemeClr val="tx1"/>
                          </a:solidFill>
                          <a:latin typeface="Arial" charset="0"/>
                          <a:ea typeface="Arial" charset="0"/>
                          <a:cs typeface="Arial" charset="0"/>
                        </a:defRPr>
                      </a:lvl5pPr>
                      <a:lvl6pPr marL="2514600" indent="-228600" eaLnBrk="0" fontAlgn="base" hangingPunct="0">
                        <a:spcBef>
                          <a:spcPct val="20000"/>
                        </a:spcBef>
                        <a:spcAft>
                          <a:spcPct val="0"/>
                        </a:spcAft>
                        <a:defRPr>
                          <a:solidFill>
                            <a:schemeClr val="tx1"/>
                          </a:solidFill>
                          <a:latin typeface="Arial" charset="0"/>
                          <a:ea typeface="Arial" charset="0"/>
                          <a:cs typeface="Arial" charset="0"/>
                        </a:defRPr>
                      </a:lvl6pPr>
                      <a:lvl7pPr marL="2971800" indent="-228600" eaLnBrk="0" fontAlgn="base" hangingPunct="0">
                        <a:spcBef>
                          <a:spcPct val="20000"/>
                        </a:spcBef>
                        <a:spcAft>
                          <a:spcPct val="0"/>
                        </a:spcAft>
                        <a:defRPr>
                          <a:solidFill>
                            <a:schemeClr val="tx1"/>
                          </a:solidFill>
                          <a:latin typeface="Arial" charset="0"/>
                          <a:ea typeface="Arial" charset="0"/>
                          <a:cs typeface="Arial" charset="0"/>
                        </a:defRPr>
                      </a:lvl7pPr>
                      <a:lvl8pPr marL="3429000" indent="-228600" eaLnBrk="0" fontAlgn="base" hangingPunct="0">
                        <a:spcBef>
                          <a:spcPct val="20000"/>
                        </a:spcBef>
                        <a:spcAft>
                          <a:spcPct val="0"/>
                        </a:spcAft>
                        <a:defRPr>
                          <a:solidFill>
                            <a:schemeClr val="tx1"/>
                          </a:solidFill>
                          <a:latin typeface="Arial" charset="0"/>
                          <a:ea typeface="Arial" charset="0"/>
                          <a:cs typeface="Arial" charset="0"/>
                        </a:defRPr>
                      </a:lvl8pPr>
                      <a:lvl9pPr marL="3886200" indent="-228600" eaLnBrk="0" fontAlgn="base" hangingPunct="0">
                        <a:spcBef>
                          <a:spcPct val="20000"/>
                        </a:spcBef>
                        <a:spcAft>
                          <a:spcPct val="0"/>
                        </a:spcAft>
                        <a:defRPr>
                          <a:solidFill>
                            <a:schemeClr val="tx1"/>
                          </a:solidFill>
                          <a:latin typeface="Arial" charset="0"/>
                          <a:ea typeface="Arial" charset="0"/>
                          <a:cs typeface="Arial" charset="0"/>
                        </a:defRPr>
                      </a:lvl9pPr>
                    </a:lstStyle>
                    <a:p>
                      <a:pPr marL="0" marR="0" lvl="0" indent="0" algn="l" defTabSz="914400" rtl="0" eaLnBrk="1" fontAlgn="t" latinLnBrk="0" hangingPunct="1">
                        <a:lnSpc>
                          <a:spcPct val="100000"/>
                        </a:lnSpc>
                        <a:spcBef>
                          <a:spcPct val="0"/>
                        </a:spcBef>
                        <a:spcAft>
                          <a:spcPct val="0"/>
                        </a:spcAft>
                        <a:buClrTx/>
                        <a:buSzTx/>
                        <a:buFontTx/>
                        <a:buNone/>
                        <a:tabLst/>
                      </a:pPr>
                      <a:r>
                        <a:rPr kumimoji="0" lang="it-IT" altLang="it-IT" sz="1600" b="0" i="0" u="none" strike="noStrike" cap="none" normalizeH="0" baseline="0">
                          <a:ln>
                            <a:noFill/>
                          </a:ln>
                          <a:solidFill>
                            <a:schemeClr val="tx1"/>
                          </a:solidFill>
                          <a:effectLst/>
                          <a:latin typeface="Arial" charset="0"/>
                          <a:ea typeface="Arial" charset="0"/>
                          <a:cs typeface="Arial" charset="0"/>
                        </a:rPr>
                        <a:t>12</a:t>
                      </a:r>
                    </a:p>
                  </a:txBody>
                  <a:tcPr marL="10712" marR="10712" marT="10712" marB="10712"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ea typeface="Arial" charset="0"/>
                          <a:cs typeface="Arial" charset="0"/>
                        </a:defRPr>
                      </a:lvl1pPr>
                      <a:lvl2pPr marL="742950" indent="-285750">
                        <a:spcBef>
                          <a:spcPct val="20000"/>
                        </a:spcBef>
                        <a:defRPr sz="2400">
                          <a:solidFill>
                            <a:schemeClr val="tx1"/>
                          </a:solidFill>
                          <a:latin typeface="Arial" charset="0"/>
                          <a:ea typeface="Arial" charset="0"/>
                          <a:cs typeface="Arial" charset="0"/>
                        </a:defRPr>
                      </a:lvl2pPr>
                      <a:lvl3pPr marL="1143000" indent="-228600">
                        <a:spcBef>
                          <a:spcPct val="20000"/>
                        </a:spcBef>
                        <a:defRPr sz="2000">
                          <a:solidFill>
                            <a:schemeClr val="tx1"/>
                          </a:solidFill>
                          <a:latin typeface="Arial" charset="0"/>
                          <a:ea typeface="Arial" charset="0"/>
                          <a:cs typeface="Arial" charset="0"/>
                        </a:defRPr>
                      </a:lvl3pPr>
                      <a:lvl4pPr marL="1600200" indent="-228600">
                        <a:spcBef>
                          <a:spcPct val="20000"/>
                        </a:spcBef>
                        <a:defRPr>
                          <a:solidFill>
                            <a:schemeClr val="tx1"/>
                          </a:solidFill>
                          <a:latin typeface="Arial" charset="0"/>
                          <a:ea typeface="Arial" charset="0"/>
                          <a:cs typeface="Arial" charset="0"/>
                        </a:defRPr>
                      </a:lvl4pPr>
                      <a:lvl5pPr marL="2057400" indent="-228600">
                        <a:spcBef>
                          <a:spcPct val="20000"/>
                        </a:spcBef>
                        <a:defRPr>
                          <a:solidFill>
                            <a:schemeClr val="tx1"/>
                          </a:solidFill>
                          <a:latin typeface="Arial" charset="0"/>
                          <a:ea typeface="Arial" charset="0"/>
                          <a:cs typeface="Arial" charset="0"/>
                        </a:defRPr>
                      </a:lvl5pPr>
                      <a:lvl6pPr marL="2514600" indent="-228600" eaLnBrk="0" fontAlgn="base" hangingPunct="0">
                        <a:spcBef>
                          <a:spcPct val="20000"/>
                        </a:spcBef>
                        <a:spcAft>
                          <a:spcPct val="0"/>
                        </a:spcAft>
                        <a:defRPr>
                          <a:solidFill>
                            <a:schemeClr val="tx1"/>
                          </a:solidFill>
                          <a:latin typeface="Arial" charset="0"/>
                          <a:ea typeface="Arial" charset="0"/>
                          <a:cs typeface="Arial" charset="0"/>
                        </a:defRPr>
                      </a:lvl6pPr>
                      <a:lvl7pPr marL="2971800" indent="-228600" eaLnBrk="0" fontAlgn="base" hangingPunct="0">
                        <a:spcBef>
                          <a:spcPct val="20000"/>
                        </a:spcBef>
                        <a:spcAft>
                          <a:spcPct val="0"/>
                        </a:spcAft>
                        <a:defRPr>
                          <a:solidFill>
                            <a:schemeClr val="tx1"/>
                          </a:solidFill>
                          <a:latin typeface="Arial" charset="0"/>
                          <a:ea typeface="Arial" charset="0"/>
                          <a:cs typeface="Arial" charset="0"/>
                        </a:defRPr>
                      </a:lvl7pPr>
                      <a:lvl8pPr marL="3429000" indent="-228600" eaLnBrk="0" fontAlgn="base" hangingPunct="0">
                        <a:spcBef>
                          <a:spcPct val="20000"/>
                        </a:spcBef>
                        <a:spcAft>
                          <a:spcPct val="0"/>
                        </a:spcAft>
                        <a:defRPr>
                          <a:solidFill>
                            <a:schemeClr val="tx1"/>
                          </a:solidFill>
                          <a:latin typeface="Arial" charset="0"/>
                          <a:ea typeface="Arial" charset="0"/>
                          <a:cs typeface="Arial" charset="0"/>
                        </a:defRPr>
                      </a:lvl8pPr>
                      <a:lvl9pPr marL="3886200" indent="-228600" eaLnBrk="0" fontAlgn="base" hangingPunct="0">
                        <a:spcBef>
                          <a:spcPct val="20000"/>
                        </a:spcBef>
                        <a:spcAft>
                          <a:spcPct val="0"/>
                        </a:spcAft>
                        <a:defRPr>
                          <a:solidFill>
                            <a:schemeClr val="tx1"/>
                          </a:solidFill>
                          <a:latin typeface="Arial" charset="0"/>
                          <a:ea typeface="Arial" charset="0"/>
                          <a:cs typeface="Arial" charset="0"/>
                        </a:defRPr>
                      </a:lvl9pPr>
                    </a:lstStyle>
                    <a:p>
                      <a:pPr marL="0" marR="0" lvl="0" indent="0" algn="l" defTabSz="914400" rtl="0" eaLnBrk="1" fontAlgn="t" latinLnBrk="0" hangingPunct="1">
                        <a:lnSpc>
                          <a:spcPct val="100000"/>
                        </a:lnSpc>
                        <a:spcBef>
                          <a:spcPct val="0"/>
                        </a:spcBef>
                        <a:spcAft>
                          <a:spcPct val="0"/>
                        </a:spcAft>
                        <a:buClrTx/>
                        <a:buSzTx/>
                        <a:buFontTx/>
                        <a:buNone/>
                        <a:tabLst/>
                      </a:pPr>
                      <a:r>
                        <a:rPr kumimoji="0" lang="it-IT" altLang="it-IT" sz="1600" b="0" i="0" u="none" strike="noStrike" cap="none" normalizeH="0" baseline="0">
                          <a:ln>
                            <a:noFill/>
                          </a:ln>
                          <a:solidFill>
                            <a:schemeClr val="tx1"/>
                          </a:solidFill>
                          <a:effectLst/>
                          <a:latin typeface="Arial" charset="0"/>
                          <a:ea typeface="Arial" charset="0"/>
                          <a:cs typeface="Arial" charset="0"/>
                        </a:rPr>
                        <a:t>12</a:t>
                      </a:r>
                    </a:p>
                  </a:txBody>
                  <a:tcPr marL="10712" marR="10712" marT="10712" marB="10712"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7"/>
                  </a:ext>
                </a:extLst>
              </a:tr>
              <a:tr h="387350">
                <a:tc>
                  <a:txBody>
                    <a:bodyPr/>
                    <a:lstStyle>
                      <a:lvl1pPr>
                        <a:spcBef>
                          <a:spcPct val="20000"/>
                        </a:spcBef>
                        <a:defRPr sz="2800">
                          <a:solidFill>
                            <a:schemeClr val="tx1"/>
                          </a:solidFill>
                          <a:latin typeface="Arial" charset="0"/>
                          <a:ea typeface="Arial" charset="0"/>
                          <a:cs typeface="Arial" charset="0"/>
                        </a:defRPr>
                      </a:lvl1pPr>
                      <a:lvl2pPr marL="742950" indent="-285750">
                        <a:spcBef>
                          <a:spcPct val="20000"/>
                        </a:spcBef>
                        <a:defRPr sz="2400">
                          <a:solidFill>
                            <a:schemeClr val="tx1"/>
                          </a:solidFill>
                          <a:latin typeface="Arial" charset="0"/>
                          <a:ea typeface="Arial" charset="0"/>
                          <a:cs typeface="Arial" charset="0"/>
                        </a:defRPr>
                      </a:lvl2pPr>
                      <a:lvl3pPr marL="1143000" indent="-228600">
                        <a:spcBef>
                          <a:spcPct val="20000"/>
                        </a:spcBef>
                        <a:defRPr sz="2000">
                          <a:solidFill>
                            <a:schemeClr val="tx1"/>
                          </a:solidFill>
                          <a:latin typeface="Arial" charset="0"/>
                          <a:ea typeface="Arial" charset="0"/>
                          <a:cs typeface="Arial" charset="0"/>
                        </a:defRPr>
                      </a:lvl3pPr>
                      <a:lvl4pPr marL="1600200" indent="-228600">
                        <a:spcBef>
                          <a:spcPct val="20000"/>
                        </a:spcBef>
                        <a:defRPr>
                          <a:solidFill>
                            <a:schemeClr val="tx1"/>
                          </a:solidFill>
                          <a:latin typeface="Arial" charset="0"/>
                          <a:ea typeface="Arial" charset="0"/>
                          <a:cs typeface="Arial" charset="0"/>
                        </a:defRPr>
                      </a:lvl4pPr>
                      <a:lvl5pPr marL="2057400" indent="-228600">
                        <a:spcBef>
                          <a:spcPct val="20000"/>
                        </a:spcBef>
                        <a:defRPr>
                          <a:solidFill>
                            <a:schemeClr val="tx1"/>
                          </a:solidFill>
                          <a:latin typeface="Arial" charset="0"/>
                          <a:ea typeface="Arial" charset="0"/>
                          <a:cs typeface="Arial" charset="0"/>
                        </a:defRPr>
                      </a:lvl5pPr>
                      <a:lvl6pPr marL="2514600" indent="-228600" eaLnBrk="0" fontAlgn="base" hangingPunct="0">
                        <a:spcBef>
                          <a:spcPct val="20000"/>
                        </a:spcBef>
                        <a:spcAft>
                          <a:spcPct val="0"/>
                        </a:spcAft>
                        <a:defRPr>
                          <a:solidFill>
                            <a:schemeClr val="tx1"/>
                          </a:solidFill>
                          <a:latin typeface="Arial" charset="0"/>
                          <a:ea typeface="Arial" charset="0"/>
                          <a:cs typeface="Arial" charset="0"/>
                        </a:defRPr>
                      </a:lvl6pPr>
                      <a:lvl7pPr marL="2971800" indent="-228600" eaLnBrk="0" fontAlgn="base" hangingPunct="0">
                        <a:spcBef>
                          <a:spcPct val="20000"/>
                        </a:spcBef>
                        <a:spcAft>
                          <a:spcPct val="0"/>
                        </a:spcAft>
                        <a:defRPr>
                          <a:solidFill>
                            <a:schemeClr val="tx1"/>
                          </a:solidFill>
                          <a:latin typeface="Arial" charset="0"/>
                          <a:ea typeface="Arial" charset="0"/>
                          <a:cs typeface="Arial" charset="0"/>
                        </a:defRPr>
                      </a:lvl7pPr>
                      <a:lvl8pPr marL="3429000" indent="-228600" eaLnBrk="0" fontAlgn="base" hangingPunct="0">
                        <a:spcBef>
                          <a:spcPct val="20000"/>
                        </a:spcBef>
                        <a:spcAft>
                          <a:spcPct val="0"/>
                        </a:spcAft>
                        <a:defRPr>
                          <a:solidFill>
                            <a:schemeClr val="tx1"/>
                          </a:solidFill>
                          <a:latin typeface="Arial" charset="0"/>
                          <a:ea typeface="Arial" charset="0"/>
                          <a:cs typeface="Arial" charset="0"/>
                        </a:defRPr>
                      </a:lvl8pPr>
                      <a:lvl9pPr marL="3886200" indent="-228600" eaLnBrk="0" fontAlgn="base" hangingPunct="0">
                        <a:spcBef>
                          <a:spcPct val="20000"/>
                        </a:spcBef>
                        <a:spcAft>
                          <a:spcPct val="0"/>
                        </a:spcAft>
                        <a:defRPr>
                          <a:solidFill>
                            <a:schemeClr val="tx1"/>
                          </a:solidFill>
                          <a:latin typeface="Arial" charset="0"/>
                          <a:ea typeface="Arial" charset="0"/>
                          <a:cs typeface="Arial" charset="0"/>
                        </a:defRPr>
                      </a:lvl9pPr>
                    </a:lstStyle>
                    <a:p>
                      <a:pPr marL="0" marR="0" lvl="0" indent="0" algn="l" defTabSz="914400" rtl="0" eaLnBrk="1" fontAlgn="t" latinLnBrk="0" hangingPunct="1">
                        <a:lnSpc>
                          <a:spcPct val="100000"/>
                        </a:lnSpc>
                        <a:spcBef>
                          <a:spcPct val="0"/>
                        </a:spcBef>
                        <a:spcAft>
                          <a:spcPct val="0"/>
                        </a:spcAft>
                        <a:buClrTx/>
                        <a:buSzTx/>
                        <a:buFontTx/>
                        <a:buNone/>
                        <a:tabLst/>
                      </a:pPr>
                      <a:r>
                        <a:rPr kumimoji="0" lang="it-IT" altLang="it-IT" sz="1600" b="0" i="0" u="none" strike="noStrike" cap="none" normalizeH="0" baseline="0">
                          <a:ln>
                            <a:noFill/>
                          </a:ln>
                          <a:solidFill>
                            <a:schemeClr val="tx1"/>
                          </a:solidFill>
                          <a:effectLst/>
                          <a:latin typeface="Arial" charset="0"/>
                          <a:ea typeface="Arial" charset="0"/>
                          <a:cs typeface="Arial" charset="0"/>
                        </a:rPr>
                        <a:t>Sud da 40 a 49 anni</a:t>
                      </a:r>
                    </a:p>
                  </a:txBody>
                  <a:tcPr marL="10712" marR="10712" marT="10712" marB="10712"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ea typeface="Arial" charset="0"/>
                          <a:cs typeface="Arial" charset="0"/>
                        </a:defRPr>
                      </a:lvl1pPr>
                      <a:lvl2pPr marL="742950" indent="-285750">
                        <a:spcBef>
                          <a:spcPct val="20000"/>
                        </a:spcBef>
                        <a:defRPr sz="2400">
                          <a:solidFill>
                            <a:schemeClr val="tx1"/>
                          </a:solidFill>
                          <a:latin typeface="Arial" charset="0"/>
                          <a:ea typeface="Arial" charset="0"/>
                          <a:cs typeface="Arial" charset="0"/>
                        </a:defRPr>
                      </a:lvl2pPr>
                      <a:lvl3pPr marL="1143000" indent="-228600">
                        <a:spcBef>
                          <a:spcPct val="20000"/>
                        </a:spcBef>
                        <a:defRPr sz="2000">
                          <a:solidFill>
                            <a:schemeClr val="tx1"/>
                          </a:solidFill>
                          <a:latin typeface="Arial" charset="0"/>
                          <a:ea typeface="Arial" charset="0"/>
                          <a:cs typeface="Arial" charset="0"/>
                        </a:defRPr>
                      </a:lvl3pPr>
                      <a:lvl4pPr marL="1600200" indent="-228600">
                        <a:spcBef>
                          <a:spcPct val="20000"/>
                        </a:spcBef>
                        <a:defRPr>
                          <a:solidFill>
                            <a:schemeClr val="tx1"/>
                          </a:solidFill>
                          <a:latin typeface="Arial" charset="0"/>
                          <a:ea typeface="Arial" charset="0"/>
                          <a:cs typeface="Arial" charset="0"/>
                        </a:defRPr>
                      </a:lvl4pPr>
                      <a:lvl5pPr marL="2057400" indent="-228600">
                        <a:spcBef>
                          <a:spcPct val="20000"/>
                        </a:spcBef>
                        <a:defRPr>
                          <a:solidFill>
                            <a:schemeClr val="tx1"/>
                          </a:solidFill>
                          <a:latin typeface="Arial" charset="0"/>
                          <a:ea typeface="Arial" charset="0"/>
                          <a:cs typeface="Arial" charset="0"/>
                        </a:defRPr>
                      </a:lvl5pPr>
                      <a:lvl6pPr marL="2514600" indent="-228600" eaLnBrk="0" fontAlgn="base" hangingPunct="0">
                        <a:spcBef>
                          <a:spcPct val="20000"/>
                        </a:spcBef>
                        <a:spcAft>
                          <a:spcPct val="0"/>
                        </a:spcAft>
                        <a:defRPr>
                          <a:solidFill>
                            <a:schemeClr val="tx1"/>
                          </a:solidFill>
                          <a:latin typeface="Arial" charset="0"/>
                          <a:ea typeface="Arial" charset="0"/>
                          <a:cs typeface="Arial" charset="0"/>
                        </a:defRPr>
                      </a:lvl6pPr>
                      <a:lvl7pPr marL="2971800" indent="-228600" eaLnBrk="0" fontAlgn="base" hangingPunct="0">
                        <a:spcBef>
                          <a:spcPct val="20000"/>
                        </a:spcBef>
                        <a:spcAft>
                          <a:spcPct val="0"/>
                        </a:spcAft>
                        <a:defRPr>
                          <a:solidFill>
                            <a:schemeClr val="tx1"/>
                          </a:solidFill>
                          <a:latin typeface="Arial" charset="0"/>
                          <a:ea typeface="Arial" charset="0"/>
                          <a:cs typeface="Arial" charset="0"/>
                        </a:defRPr>
                      </a:lvl7pPr>
                      <a:lvl8pPr marL="3429000" indent="-228600" eaLnBrk="0" fontAlgn="base" hangingPunct="0">
                        <a:spcBef>
                          <a:spcPct val="20000"/>
                        </a:spcBef>
                        <a:spcAft>
                          <a:spcPct val="0"/>
                        </a:spcAft>
                        <a:defRPr>
                          <a:solidFill>
                            <a:schemeClr val="tx1"/>
                          </a:solidFill>
                          <a:latin typeface="Arial" charset="0"/>
                          <a:ea typeface="Arial" charset="0"/>
                          <a:cs typeface="Arial" charset="0"/>
                        </a:defRPr>
                      </a:lvl8pPr>
                      <a:lvl9pPr marL="3886200" indent="-228600" eaLnBrk="0" fontAlgn="base" hangingPunct="0">
                        <a:spcBef>
                          <a:spcPct val="20000"/>
                        </a:spcBef>
                        <a:spcAft>
                          <a:spcPct val="0"/>
                        </a:spcAft>
                        <a:defRPr>
                          <a:solidFill>
                            <a:schemeClr val="tx1"/>
                          </a:solidFill>
                          <a:latin typeface="Arial" charset="0"/>
                          <a:ea typeface="Arial" charset="0"/>
                          <a:cs typeface="Arial" charset="0"/>
                        </a:defRPr>
                      </a:lvl9pPr>
                    </a:lstStyle>
                    <a:p>
                      <a:pPr marL="0" marR="0" lvl="0" indent="0" algn="l" defTabSz="914400" rtl="0" eaLnBrk="1" fontAlgn="t" latinLnBrk="0" hangingPunct="1">
                        <a:lnSpc>
                          <a:spcPct val="100000"/>
                        </a:lnSpc>
                        <a:spcBef>
                          <a:spcPct val="0"/>
                        </a:spcBef>
                        <a:spcAft>
                          <a:spcPct val="0"/>
                        </a:spcAft>
                        <a:buClrTx/>
                        <a:buSzTx/>
                        <a:buFontTx/>
                        <a:buNone/>
                        <a:tabLst/>
                      </a:pPr>
                      <a:r>
                        <a:rPr kumimoji="0" lang="it-IT" altLang="it-IT" sz="1600" b="0" i="0" u="none" strike="noStrike" cap="none" normalizeH="0" baseline="0">
                          <a:ln>
                            <a:noFill/>
                          </a:ln>
                          <a:solidFill>
                            <a:schemeClr val="tx1"/>
                          </a:solidFill>
                          <a:effectLst/>
                          <a:latin typeface="Arial" charset="0"/>
                          <a:ea typeface="Arial" charset="0"/>
                          <a:cs typeface="Arial" charset="0"/>
                        </a:rPr>
                        <a:t>36</a:t>
                      </a:r>
                    </a:p>
                  </a:txBody>
                  <a:tcPr marL="10712" marR="10712" marT="10712" marB="10712"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ea typeface="Arial" charset="0"/>
                          <a:cs typeface="Arial" charset="0"/>
                        </a:defRPr>
                      </a:lvl1pPr>
                      <a:lvl2pPr marL="742950" indent="-285750">
                        <a:spcBef>
                          <a:spcPct val="20000"/>
                        </a:spcBef>
                        <a:defRPr sz="2400">
                          <a:solidFill>
                            <a:schemeClr val="tx1"/>
                          </a:solidFill>
                          <a:latin typeface="Arial" charset="0"/>
                          <a:ea typeface="Arial" charset="0"/>
                          <a:cs typeface="Arial" charset="0"/>
                        </a:defRPr>
                      </a:lvl2pPr>
                      <a:lvl3pPr marL="1143000" indent="-228600">
                        <a:spcBef>
                          <a:spcPct val="20000"/>
                        </a:spcBef>
                        <a:defRPr sz="2000">
                          <a:solidFill>
                            <a:schemeClr val="tx1"/>
                          </a:solidFill>
                          <a:latin typeface="Arial" charset="0"/>
                          <a:ea typeface="Arial" charset="0"/>
                          <a:cs typeface="Arial" charset="0"/>
                        </a:defRPr>
                      </a:lvl3pPr>
                      <a:lvl4pPr marL="1600200" indent="-228600">
                        <a:spcBef>
                          <a:spcPct val="20000"/>
                        </a:spcBef>
                        <a:defRPr>
                          <a:solidFill>
                            <a:schemeClr val="tx1"/>
                          </a:solidFill>
                          <a:latin typeface="Arial" charset="0"/>
                          <a:ea typeface="Arial" charset="0"/>
                          <a:cs typeface="Arial" charset="0"/>
                        </a:defRPr>
                      </a:lvl4pPr>
                      <a:lvl5pPr marL="2057400" indent="-228600">
                        <a:spcBef>
                          <a:spcPct val="20000"/>
                        </a:spcBef>
                        <a:defRPr>
                          <a:solidFill>
                            <a:schemeClr val="tx1"/>
                          </a:solidFill>
                          <a:latin typeface="Arial" charset="0"/>
                          <a:ea typeface="Arial" charset="0"/>
                          <a:cs typeface="Arial" charset="0"/>
                        </a:defRPr>
                      </a:lvl5pPr>
                      <a:lvl6pPr marL="2514600" indent="-228600" eaLnBrk="0" fontAlgn="base" hangingPunct="0">
                        <a:spcBef>
                          <a:spcPct val="20000"/>
                        </a:spcBef>
                        <a:spcAft>
                          <a:spcPct val="0"/>
                        </a:spcAft>
                        <a:defRPr>
                          <a:solidFill>
                            <a:schemeClr val="tx1"/>
                          </a:solidFill>
                          <a:latin typeface="Arial" charset="0"/>
                          <a:ea typeface="Arial" charset="0"/>
                          <a:cs typeface="Arial" charset="0"/>
                        </a:defRPr>
                      </a:lvl6pPr>
                      <a:lvl7pPr marL="2971800" indent="-228600" eaLnBrk="0" fontAlgn="base" hangingPunct="0">
                        <a:spcBef>
                          <a:spcPct val="20000"/>
                        </a:spcBef>
                        <a:spcAft>
                          <a:spcPct val="0"/>
                        </a:spcAft>
                        <a:defRPr>
                          <a:solidFill>
                            <a:schemeClr val="tx1"/>
                          </a:solidFill>
                          <a:latin typeface="Arial" charset="0"/>
                          <a:ea typeface="Arial" charset="0"/>
                          <a:cs typeface="Arial" charset="0"/>
                        </a:defRPr>
                      </a:lvl7pPr>
                      <a:lvl8pPr marL="3429000" indent="-228600" eaLnBrk="0" fontAlgn="base" hangingPunct="0">
                        <a:spcBef>
                          <a:spcPct val="20000"/>
                        </a:spcBef>
                        <a:spcAft>
                          <a:spcPct val="0"/>
                        </a:spcAft>
                        <a:defRPr>
                          <a:solidFill>
                            <a:schemeClr val="tx1"/>
                          </a:solidFill>
                          <a:latin typeface="Arial" charset="0"/>
                          <a:ea typeface="Arial" charset="0"/>
                          <a:cs typeface="Arial" charset="0"/>
                        </a:defRPr>
                      </a:lvl8pPr>
                      <a:lvl9pPr marL="3886200" indent="-228600" eaLnBrk="0" fontAlgn="base" hangingPunct="0">
                        <a:spcBef>
                          <a:spcPct val="20000"/>
                        </a:spcBef>
                        <a:spcAft>
                          <a:spcPct val="0"/>
                        </a:spcAft>
                        <a:defRPr>
                          <a:solidFill>
                            <a:schemeClr val="tx1"/>
                          </a:solidFill>
                          <a:latin typeface="Arial" charset="0"/>
                          <a:ea typeface="Arial" charset="0"/>
                          <a:cs typeface="Arial" charset="0"/>
                        </a:defRPr>
                      </a:lvl9pPr>
                    </a:lstStyle>
                    <a:p>
                      <a:pPr marL="0" marR="0" lvl="0" indent="0" algn="l" defTabSz="914400" rtl="0" eaLnBrk="1" fontAlgn="t" latinLnBrk="0" hangingPunct="1">
                        <a:lnSpc>
                          <a:spcPct val="100000"/>
                        </a:lnSpc>
                        <a:spcBef>
                          <a:spcPct val="0"/>
                        </a:spcBef>
                        <a:spcAft>
                          <a:spcPct val="0"/>
                        </a:spcAft>
                        <a:buClrTx/>
                        <a:buSzTx/>
                        <a:buFontTx/>
                        <a:buNone/>
                        <a:tabLst/>
                      </a:pPr>
                      <a:r>
                        <a:rPr kumimoji="0" lang="it-IT" altLang="it-IT" sz="1600" b="0" i="0" u="none" strike="noStrike" cap="none" normalizeH="0" baseline="0">
                          <a:ln>
                            <a:noFill/>
                          </a:ln>
                          <a:solidFill>
                            <a:schemeClr val="tx1"/>
                          </a:solidFill>
                          <a:effectLst/>
                          <a:latin typeface="Arial" charset="0"/>
                          <a:ea typeface="Arial" charset="0"/>
                          <a:cs typeface="Arial" charset="0"/>
                        </a:rPr>
                        <a:t>24</a:t>
                      </a:r>
                    </a:p>
                  </a:txBody>
                  <a:tcPr marL="10712" marR="10712" marT="10712" marB="10712"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ea typeface="Arial" charset="0"/>
                          <a:cs typeface="Arial" charset="0"/>
                        </a:defRPr>
                      </a:lvl1pPr>
                      <a:lvl2pPr marL="742950" indent="-285750">
                        <a:spcBef>
                          <a:spcPct val="20000"/>
                        </a:spcBef>
                        <a:defRPr sz="2400">
                          <a:solidFill>
                            <a:schemeClr val="tx1"/>
                          </a:solidFill>
                          <a:latin typeface="Arial" charset="0"/>
                          <a:ea typeface="Arial" charset="0"/>
                          <a:cs typeface="Arial" charset="0"/>
                        </a:defRPr>
                      </a:lvl2pPr>
                      <a:lvl3pPr marL="1143000" indent="-228600">
                        <a:spcBef>
                          <a:spcPct val="20000"/>
                        </a:spcBef>
                        <a:defRPr sz="2000">
                          <a:solidFill>
                            <a:schemeClr val="tx1"/>
                          </a:solidFill>
                          <a:latin typeface="Arial" charset="0"/>
                          <a:ea typeface="Arial" charset="0"/>
                          <a:cs typeface="Arial" charset="0"/>
                        </a:defRPr>
                      </a:lvl3pPr>
                      <a:lvl4pPr marL="1600200" indent="-228600">
                        <a:spcBef>
                          <a:spcPct val="20000"/>
                        </a:spcBef>
                        <a:defRPr>
                          <a:solidFill>
                            <a:schemeClr val="tx1"/>
                          </a:solidFill>
                          <a:latin typeface="Arial" charset="0"/>
                          <a:ea typeface="Arial" charset="0"/>
                          <a:cs typeface="Arial" charset="0"/>
                        </a:defRPr>
                      </a:lvl4pPr>
                      <a:lvl5pPr marL="2057400" indent="-228600">
                        <a:spcBef>
                          <a:spcPct val="20000"/>
                        </a:spcBef>
                        <a:defRPr>
                          <a:solidFill>
                            <a:schemeClr val="tx1"/>
                          </a:solidFill>
                          <a:latin typeface="Arial" charset="0"/>
                          <a:ea typeface="Arial" charset="0"/>
                          <a:cs typeface="Arial" charset="0"/>
                        </a:defRPr>
                      </a:lvl5pPr>
                      <a:lvl6pPr marL="2514600" indent="-228600" eaLnBrk="0" fontAlgn="base" hangingPunct="0">
                        <a:spcBef>
                          <a:spcPct val="20000"/>
                        </a:spcBef>
                        <a:spcAft>
                          <a:spcPct val="0"/>
                        </a:spcAft>
                        <a:defRPr>
                          <a:solidFill>
                            <a:schemeClr val="tx1"/>
                          </a:solidFill>
                          <a:latin typeface="Arial" charset="0"/>
                          <a:ea typeface="Arial" charset="0"/>
                          <a:cs typeface="Arial" charset="0"/>
                        </a:defRPr>
                      </a:lvl6pPr>
                      <a:lvl7pPr marL="2971800" indent="-228600" eaLnBrk="0" fontAlgn="base" hangingPunct="0">
                        <a:spcBef>
                          <a:spcPct val="20000"/>
                        </a:spcBef>
                        <a:spcAft>
                          <a:spcPct val="0"/>
                        </a:spcAft>
                        <a:defRPr>
                          <a:solidFill>
                            <a:schemeClr val="tx1"/>
                          </a:solidFill>
                          <a:latin typeface="Arial" charset="0"/>
                          <a:ea typeface="Arial" charset="0"/>
                          <a:cs typeface="Arial" charset="0"/>
                        </a:defRPr>
                      </a:lvl7pPr>
                      <a:lvl8pPr marL="3429000" indent="-228600" eaLnBrk="0" fontAlgn="base" hangingPunct="0">
                        <a:spcBef>
                          <a:spcPct val="20000"/>
                        </a:spcBef>
                        <a:spcAft>
                          <a:spcPct val="0"/>
                        </a:spcAft>
                        <a:defRPr>
                          <a:solidFill>
                            <a:schemeClr val="tx1"/>
                          </a:solidFill>
                          <a:latin typeface="Arial" charset="0"/>
                          <a:ea typeface="Arial" charset="0"/>
                          <a:cs typeface="Arial" charset="0"/>
                        </a:defRPr>
                      </a:lvl8pPr>
                      <a:lvl9pPr marL="3886200" indent="-228600" eaLnBrk="0" fontAlgn="base" hangingPunct="0">
                        <a:spcBef>
                          <a:spcPct val="20000"/>
                        </a:spcBef>
                        <a:spcAft>
                          <a:spcPct val="0"/>
                        </a:spcAft>
                        <a:defRPr>
                          <a:solidFill>
                            <a:schemeClr val="tx1"/>
                          </a:solidFill>
                          <a:latin typeface="Arial" charset="0"/>
                          <a:ea typeface="Arial" charset="0"/>
                          <a:cs typeface="Arial" charset="0"/>
                        </a:defRPr>
                      </a:lvl9pPr>
                    </a:lstStyle>
                    <a:p>
                      <a:pPr marL="0" marR="0" lvl="0" indent="0" algn="l" defTabSz="914400" rtl="0" eaLnBrk="1" fontAlgn="t" latinLnBrk="0" hangingPunct="1">
                        <a:lnSpc>
                          <a:spcPct val="100000"/>
                        </a:lnSpc>
                        <a:spcBef>
                          <a:spcPct val="0"/>
                        </a:spcBef>
                        <a:spcAft>
                          <a:spcPct val="0"/>
                        </a:spcAft>
                        <a:buClrTx/>
                        <a:buSzTx/>
                        <a:buFontTx/>
                        <a:buNone/>
                        <a:tabLst/>
                      </a:pPr>
                      <a:r>
                        <a:rPr kumimoji="0" lang="it-IT" altLang="it-IT" sz="1600" b="0" i="0" u="none" strike="noStrike" cap="none" normalizeH="0" baseline="0">
                          <a:ln>
                            <a:noFill/>
                          </a:ln>
                          <a:solidFill>
                            <a:schemeClr val="tx1"/>
                          </a:solidFill>
                          <a:effectLst/>
                          <a:latin typeface="Arial" charset="0"/>
                          <a:ea typeface="Arial" charset="0"/>
                          <a:cs typeface="Arial" charset="0"/>
                        </a:rPr>
                        <a:t>18</a:t>
                      </a:r>
                    </a:p>
                  </a:txBody>
                  <a:tcPr marL="10712" marR="10712" marT="10712" marB="10712"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ea typeface="Arial" charset="0"/>
                          <a:cs typeface="Arial" charset="0"/>
                        </a:defRPr>
                      </a:lvl1pPr>
                      <a:lvl2pPr marL="742950" indent="-285750">
                        <a:spcBef>
                          <a:spcPct val="20000"/>
                        </a:spcBef>
                        <a:defRPr sz="2400">
                          <a:solidFill>
                            <a:schemeClr val="tx1"/>
                          </a:solidFill>
                          <a:latin typeface="Arial" charset="0"/>
                          <a:ea typeface="Arial" charset="0"/>
                          <a:cs typeface="Arial" charset="0"/>
                        </a:defRPr>
                      </a:lvl2pPr>
                      <a:lvl3pPr marL="1143000" indent="-228600">
                        <a:spcBef>
                          <a:spcPct val="20000"/>
                        </a:spcBef>
                        <a:defRPr sz="2000">
                          <a:solidFill>
                            <a:schemeClr val="tx1"/>
                          </a:solidFill>
                          <a:latin typeface="Arial" charset="0"/>
                          <a:ea typeface="Arial" charset="0"/>
                          <a:cs typeface="Arial" charset="0"/>
                        </a:defRPr>
                      </a:lvl3pPr>
                      <a:lvl4pPr marL="1600200" indent="-228600">
                        <a:spcBef>
                          <a:spcPct val="20000"/>
                        </a:spcBef>
                        <a:defRPr>
                          <a:solidFill>
                            <a:schemeClr val="tx1"/>
                          </a:solidFill>
                          <a:latin typeface="Arial" charset="0"/>
                          <a:ea typeface="Arial" charset="0"/>
                          <a:cs typeface="Arial" charset="0"/>
                        </a:defRPr>
                      </a:lvl4pPr>
                      <a:lvl5pPr marL="2057400" indent="-228600">
                        <a:spcBef>
                          <a:spcPct val="20000"/>
                        </a:spcBef>
                        <a:defRPr>
                          <a:solidFill>
                            <a:schemeClr val="tx1"/>
                          </a:solidFill>
                          <a:latin typeface="Arial" charset="0"/>
                          <a:ea typeface="Arial" charset="0"/>
                          <a:cs typeface="Arial" charset="0"/>
                        </a:defRPr>
                      </a:lvl5pPr>
                      <a:lvl6pPr marL="2514600" indent="-228600" eaLnBrk="0" fontAlgn="base" hangingPunct="0">
                        <a:spcBef>
                          <a:spcPct val="20000"/>
                        </a:spcBef>
                        <a:spcAft>
                          <a:spcPct val="0"/>
                        </a:spcAft>
                        <a:defRPr>
                          <a:solidFill>
                            <a:schemeClr val="tx1"/>
                          </a:solidFill>
                          <a:latin typeface="Arial" charset="0"/>
                          <a:ea typeface="Arial" charset="0"/>
                          <a:cs typeface="Arial" charset="0"/>
                        </a:defRPr>
                      </a:lvl6pPr>
                      <a:lvl7pPr marL="2971800" indent="-228600" eaLnBrk="0" fontAlgn="base" hangingPunct="0">
                        <a:spcBef>
                          <a:spcPct val="20000"/>
                        </a:spcBef>
                        <a:spcAft>
                          <a:spcPct val="0"/>
                        </a:spcAft>
                        <a:defRPr>
                          <a:solidFill>
                            <a:schemeClr val="tx1"/>
                          </a:solidFill>
                          <a:latin typeface="Arial" charset="0"/>
                          <a:ea typeface="Arial" charset="0"/>
                          <a:cs typeface="Arial" charset="0"/>
                        </a:defRPr>
                      </a:lvl7pPr>
                      <a:lvl8pPr marL="3429000" indent="-228600" eaLnBrk="0" fontAlgn="base" hangingPunct="0">
                        <a:spcBef>
                          <a:spcPct val="20000"/>
                        </a:spcBef>
                        <a:spcAft>
                          <a:spcPct val="0"/>
                        </a:spcAft>
                        <a:defRPr>
                          <a:solidFill>
                            <a:schemeClr val="tx1"/>
                          </a:solidFill>
                          <a:latin typeface="Arial" charset="0"/>
                          <a:ea typeface="Arial" charset="0"/>
                          <a:cs typeface="Arial" charset="0"/>
                        </a:defRPr>
                      </a:lvl8pPr>
                      <a:lvl9pPr marL="3886200" indent="-228600" eaLnBrk="0" fontAlgn="base" hangingPunct="0">
                        <a:spcBef>
                          <a:spcPct val="20000"/>
                        </a:spcBef>
                        <a:spcAft>
                          <a:spcPct val="0"/>
                        </a:spcAft>
                        <a:defRPr>
                          <a:solidFill>
                            <a:schemeClr val="tx1"/>
                          </a:solidFill>
                          <a:latin typeface="Arial" charset="0"/>
                          <a:ea typeface="Arial" charset="0"/>
                          <a:cs typeface="Arial" charset="0"/>
                        </a:defRPr>
                      </a:lvl9pPr>
                    </a:lstStyle>
                    <a:p>
                      <a:pPr marL="0" marR="0" lvl="0" indent="0" algn="l" defTabSz="914400" rtl="0" eaLnBrk="1" fontAlgn="t" latinLnBrk="0" hangingPunct="1">
                        <a:lnSpc>
                          <a:spcPct val="100000"/>
                        </a:lnSpc>
                        <a:spcBef>
                          <a:spcPct val="0"/>
                        </a:spcBef>
                        <a:spcAft>
                          <a:spcPct val="0"/>
                        </a:spcAft>
                        <a:buClrTx/>
                        <a:buSzTx/>
                        <a:buFontTx/>
                        <a:buNone/>
                        <a:tabLst/>
                      </a:pPr>
                      <a:r>
                        <a:rPr kumimoji="0" lang="it-IT" altLang="it-IT" sz="1600" b="0" i="0" u="none" strike="noStrike" cap="none" normalizeH="0" baseline="0">
                          <a:ln>
                            <a:noFill/>
                          </a:ln>
                          <a:solidFill>
                            <a:schemeClr val="tx1"/>
                          </a:solidFill>
                          <a:effectLst/>
                          <a:latin typeface="Arial" charset="0"/>
                          <a:ea typeface="Arial" charset="0"/>
                          <a:cs typeface="Arial" charset="0"/>
                        </a:rPr>
                        <a:t>12</a:t>
                      </a:r>
                    </a:p>
                  </a:txBody>
                  <a:tcPr marL="10712" marR="10712" marT="10712" marB="10712"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8"/>
                  </a:ext>
                </a:extLst>
              </a:tr>
              <a:tr h="387350">
                <a:tc>
                  <a:txBody>
                    <a:bodyPr/>
                    <a:lstStyle>
                      <a:lvl1pPr>
                        <a:spcBef>
                          <a:spcPct val="20000"/>
                        </a:spcBef>
                        <a:defRPr sz="2800">
                          <a:solidFill>
                            <a:schemeClr val="tx1"/>
                          </a:solidFill>
                          <a:latin typeface="Arial" charset="0"/>
                          <a:ea typeface="Arial" charset="0"/>
                          <a:cs typeface="Arial" charset="0"/>
                        </a:defRPr>
                      </a:lvl1pPr>
                      <a:lvl2pPr marL="742950" indent="-285750">
                        <a:spcBef>
                          <a:spcPct val="20000"/>
                        </a:spcBef>
                        <a:defRPr sz="2400">
                          <a:solidFill>
                            <a:schemeClr val="tx1"/>
                          </a:solidFill>
                          <a:latin typeface="Arial" charset="0"/>
                          <a:ea typeface="Arial" charset="0"/>
                          <a:cs typeface="Arial" charset="0"/>
                        </a:defRPr>
                      </a:lvl2pPr>
                      <a:lvl3pPr marL="1143000" indent="-228600">
                        <a:spcBef>
                          <a:spcPct val="20000"/>
                        </a:spcBef>
                        <a:defRPr sz="2000">
                          <a:solidFill>
                            <a:schemeClr val="tx1"/>
                          </a:solidFill>
                          <a:latin typeface="Arial" charset="0"/>
                          <a:ea typeface="Arial" charset="0"/>
                          <a:cs typeface="Arial" charset="0"/>
                        </a:defRPr>
                      </a:lvl3pPr>
                      <a:lvl4pPr marL="1600200" indent="-228600">
                        <a:spcBef>
                          <a:spcPct val="20000"/>
                        </a:spcBef>
                        <a:defRPr>
                          <a:solidFill>
                            <a:schemeClr val="tx1"/>
                          </a:solidFill>
                          <a:latin typeface="Arial" charset="0"/>
                          <a:ea typeface="Arial" charset="0"/>
                          <a:cs typeface="Arial" charset="0"/>
                        </a:defRPr>
                      </a:lvl4pPr>
                      <a:lvl5pPr marL="2057400" indent="-228600">
                        <a:spcBef>
                          <a:spcPct val="20000"/>
                        </a:spcBef>
                        <a:defRPr>
                          <a:solidFill>
                            <a:schemeClr val="tx1"/>
                          </a:solidFill>
                          <a:latin typeface="Arial" charset="0"/>
                          <a:ea typeface="Arial" charset="0"/>
                          <a:cs typeface="Arial" charset="0"/>
                        </a:defRPr>
                      </a:lvl5pPr>
                      <a:lvl6pPr marL="2514600" indent="-228600" eaLnBrk="0" fontAlgn="base" hangingPunct="0">
                        <a:spcBef>
                          <a:spcPct val="20000"/>
                        </a:spcBef>
                        <a:spcAft>
                          <a:spcPct val="0"/>
                        </a:spcAft>
                        <a:defRPr>
                          <a:solidFill>
                            <a:schemeClr val="tx1"/>
                          </a:solidFill>
                          <a:latin typeface="Arial" charset="0"/>
                          <a:ea typeface="Arial" charset="0"/>
                          <a:cs typeface="Arial" charset="0"/>
                        </a:defRPr>
                      </a:lvl6pPr>
                      <a:lvl7pPr marL="2971800" indent="-228600" eaLnBrk="0" fontAlgn="base" hangingPunct="0">
                        <a:spcBef>
                          <a:spcPct val="20000"/>
                        </a:spcBef>
                        <a:spcAft>
                          <a:spcPct val="0"/>
                        </a:spcAft>
                        <a:defRPr>
                          <a:solidFill>
                            <a:schemeClr val="tx1"/>
                          </a:solidFill>
                          <a:latin typeface="Arial" charset="0"/>
                          <a:ea typeface="Arial" charset="0"/>
                          <a:cs typeface="Arial" charset="0"/>
                        </a:defRPr>
                      </a:lvl7pPr>
                      <a:lvl8pPr marL="3429000" indent="-228600" eaLnBrk="0" fontAlgn="base" hangingPunct="0">
                        <a:spcBef>
                          <a:spcPct val="20000"/>
                        </a:spcBef>
                        <a:spcAft>
                          <a:spcPct val="0"/>
                        </a:spcAft>
                        <a:defRPr>
                          <a:solidFill>
                            <a:schemeClr val="tx1"/>
                          </a:solidFill>
                          <a:latin typeface="Arial" charset="0"/>
                          <a:ea typeface="Arial" charset="0"/>
                          <a:cs typeface="Arial" charset="0"/>
                        </a:defRPr>
                      </a:lvl8pPr>
                      <a:lvl9pPr marL="3886200" indent="-228600" eaLnBrk="0" fontAlgn="base" hangingPunct="0">
                        <a:spcBef>
                          <a:spcPct val="20000"/>
                        </a:spcBef>
                        <a:spcAft>
                          <a:spcPct val="0"/>
                        </a:spcAft>
                        <a:defRPr>
                          <a:solidFill>
                            <a:schemeClr val="tx1"/>
                          </a:solidFill>
                          <a:latin typeface="Arial" charset="0"/>
                          <a:ea typeface="Arial" charset="0"/>
                          <a:cs typeface="Arial" charset="0"/>
                        </a:defRPr>
                      </a:lvl9pPr>
                    </a:lstStyle>
                    <a:p>
                      <a:pPr marL="0" marR="0" lvl="0" indent="0" algn="l" defTabSz="914400" rtl="0" eaLnBrk="1" fontAlgn="t" latinLnBrk="0" hangingPunct="1">
                        <a:lnSpc>
                          <a:spcPct val="100000"/>
                        </a:lnSpc>
                        <a:spcBef>
                          <a:spcPct val="0"/>
                        </a:spcBef>
                        <a:spcAft>
                          <a:spcPct val="0"/>
                        </a:spcAft>
                        <a:buClrTx/>
                        <a:buSzTx/>
                        <a:buFontTx/>
                        <a:buNone/>
                        <a:tabLst/>
                      </a:pPr>
                      <a:r>
                        <a:rPr kumimoji="0" lang="it-IT" altLang="it-IT" sz="1600" b="0" i="0" u="none" strike="noStrike" cap="none" normalizeH="0" baseline="0">
                          <a:ln>
                            <a:noFill/>
                          </a:ln>
                          <a:solidFill>
                            <a:srgbClr val="FF0000"/>
                          </a:solidFill>
                          <a:effectLst/>
                          <a:latin typeface="Arial" charset="0"/>
                          <a:ea typeface="Arial" charset="0"/>
                          <a:cs typeface="Arial" charset="0"/>
                        </a:rPr>
                        <a:t>Sud da 50 anni in su</a:t>
                      </a:r>
                    </a:p>
                  </a:txBody>
                  <a:tcPr marL="10712" marR="10712" marT="10712" marB="10712"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ea typeface="Arial" charset="0"/>
                          <a:cs typeface="Arial" charset="0"/>
                        </a:defRPr>
                      </a:lvl1pPr>
                      <a:lvl2pPr marL="742950" indent="-285750">
                        <a:spcBef>
                          <a:spcPct val="20000"/>
                        </a:spcBef>
                        <a:defRPr sz="2400">
                          <a:solidFill>
                            <a:schemeClr val="tx1"/>
                          </a:solidFill>
                          <a:latin typeface="Arial" charset="0"/>
                          <a:ea typeface="Arial" charset="0"/>
                          <a:cs typeface="Arial" charset="0"/>
                        </a:defRPr>
                      </a:lvl2pPr>
                      <a:lvl3pPr marL="1143000" indent="-228600">
                        <a:spcBef>
                          <a:spcPct val="20000"/>
                        </a:spcBef>
                        <a:defRPr sz="2000">
                          <a:solidFill>
                            <a:schemeClr val="tx1"/>
                          </a:solidFill>
                          <a:latin typeface="Arial" charset="0"/>
                          <a:ea typeface="Arial" charset="0"/>
                          <a:cs typeface="Arial" charset="0"/>
                        </a:defRPr>
                      </a:lvl3pPr>
                      <a:lvl4pPr marL="1600200" indent="-228600">
                        <a:spcBef>
                          <a:spcPct val="20000"/>
                        </a:spcBef>
                        <a:defRPr>
                          <a:solidFill>
                            <a:schemeClr val="tx1"/>
                          </a:solidFill>
                          <a:latin typeface="Arial" charset="0"/>
                          <a:ea typeface="Arial" charset="0"/>
                          <a:cs typeface="Arial" charset="0"/>
                        </a:defRPr>
                      </a:lvl4pPr>
                      <a:lvl5pPr marL="2057400" indent="-228600">
                        <a:spcBef>
                          <a:spcPct val="20000"/>
                        </a:spcBef>
                        <a:defRPr>
                          <a:solidFill>
                            <a:schemeClr val="tx1"/>
                          </a:solidFill>
                          <a:latin typeface="Arial" charset="0"/>
                          <a:ea typeface="Arial" charset="0"/>
                          <a:cs typeface="Arial" charset="0"/>
                        </a:defRPr>
                      </a:lvl5pPr>
                      <a:lvl6pPr marL="2514600" indent="-228600" eaLnBrk="0" fontAlgn="base" hangingPunct="0">
                        <a:spcBef>
                          <a:spcPct val="20000"/>
                        </a:spcBef>
                        <a:spcAft>
                          <a:spcPct val="0"/>
                        </a:spcAft>
                        <a:defRPr>
                          <a:solidFill>
                            <a:schemeClr val="tx1"/>
                          </a:solidFill>
                          <a:latin typeface="Arial" charset="0"/>
                          <a:ea typeface="Arial" charset="0"/>
                          <a:cs typeface="Arial" charset="0"/>
                        </a:defRPr>
                      </a:lvl6pPr>
                      <a:lvl7pPr marL="2971800" indent="-228600" eaLnBrk="0" fontAlgn="base" hangingPunct="0">
                        <a:spcBef>
                          <a:spcPct val="20000"/>
                        </a:spcBef>
                        <a:spcAft>
                          <a:spcPct val="0"/>
                        </a:spcAft>
                        <a:defRPr>
                          <a:solidFill>
                            <a:schemeClr val="tx1"/>
                          </a:solidFill>
                          <a:latin typeface="Arial" charset="0"/>
                          <a:ea typeface="Arial" charset="0"/>
                          <a:cs typeface="Arial" charset="0"/>
                        </a:defRPr>
                      </a:lvl7pPr>
                      <a:lvl8pPr marL="3429000" indent="-228600" eaLnBrk="0" fontAlgn="base" hangingPunct="0">
                        <a:spcBef>
                          <a:spcPct val="20000"/>
                        </a:spcBef>
                        <a:spcAft>
                          <a:spcPct val="0"/>
                        </a:spcAft>
                        <a:defRPr>
                          <a:solidFill>
                            <a:schemeClr val="tx1"/>
                          </a:solidFill>
                          <a:latin typeface="Arial" charset="0"/>
                          <a:ea typeface="Arial" charset="0"/>
                          <a:cs typeface="Arial" charset="0"/>
                        </a:defRPr>
                      </a:lvl8pPr>
                      <a:lvl9pPr marL="3886200" indent="-228600" eaLnBrk="0" fontAlgn="base" hangingPunct="0">
                        <a:spcBef>
                          <a:spcPct val="20000"/>
                        </a:spcBef>
                        <a:spcAft>
                          <a:spcPct val="0"/>
                        </a:spcAft>
                        <a:defRPr>
                          <a:solidFill>
                            <a:schemeClr val="tx1"/>
                          </a:solidFill>
                          <a:latin typeface="Arial" charset="0"/>
                          <a:ea typeface="Arial" charset="0"/>
                          <a:cs typeface="Arial" charset="0"/>
                        </a:defRPr>
                      </a:lvl9pPr>
                    </a:lstStyle>
                    <a:p>
                      <a:pPr marL="0" marR="0" lvl="0" indent="0" algn="l" defTabSz="914400" rtl="0" eaLnBrk="1" fontAlgn="t" latinLnBrk="0" hangingPunct="1">
                        <a:lnSpc>
                          <a:spcPct val="100000"/>
                        </a:lnSpc>
                        <a:spcBef>
                          <a:spcPct val="0"/>
                        </a:spcBef>
                        <a:spcAft>
                          <a:spcPct val="0"/>
                        </a:spcAft>
                        <a:buClrTx/>
                        <a:buSzTx/>
                        <a:buFontTx/>
                        <a:buNone/>
                        <a:tabLst/>
                      </a:pPr>
                      <a:r>
                        <a:rPr kumimoji="0" lang="it-IT" altLang="it-IT" sz="1600" b="0" i="0" u="none" strike="noStrike" cap="none" normalizeH="0" baseline="0">
                          <a:ln>
                            <a:noFill/>
                          </a:ln>
                          <a:solidFill>
                            <a:srgbClr val="FF0000"/>
                          </a:solidFill>
                          <a:effectLst/>
                          <a:latin typeface="Arial" charset="0"/>
                          <a:ea typeface="Arial" charset="0"/>
                          <a:cs typeface="Arial" charset="0"/>
                        </a:rPr>
                        <a:t>48</a:t>
                      </a:r>
                    </a:p>
                  </a:txBody>
                  <a:tcPr marL="10712" marR="10712" marT="10712" marB="10712"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ea typeface="Arial" charset="0"/>
                          <a:cs typeface="Arial" charset="0"/>
                        </a:defRPr>
                      </a:lvl1pPr>
                      <a:lvl2pPr marL="742950" indent="-285750">
                        <a:spcBef>
                          <a:spcPct val="20000"/>
                        </a:spcBef>
                        <a:defRPr sz="2400">
                          <a:solidFill>
                            <a:schemeClr val="tx1"/>
                          </a:solidFill>
                          <a:latin typeface="Arial" charset="0"/>
                          <a:ea typeface="Arial" charset="0"/>
                          <a:cs typeface="Arial" charset="0"/>
                        </a:defRPr>
                      </a:lvl2pPr>
                      <a:lvl3pPr marL="1143000" indent="-228600">
                        <a:spcBef>
                          <a:spcPct val="20000"/>
                        </a:spcBef>
                        <a:defRPr sz="2000">
                          <a:solidFill>
                            <a:schemeClr val="tx1"/>
                          </a:solidFill>
                          <a:latin typeface="Arial" charset="0"/>
                          <a:ea typeface="Arial" charset="0"/>
                          <a:cs typeface="Arial" charset="0"/>
                        </a:defRPr>
                      </a:lvl3pPr>
                      <a:lvl4pPr marL="1600200" indent="-228600">
                        <a:spcBef>
                          <a:spcPct val="20000"/>
                        </a:spcBef>
                        <a:defRPr>
                          <a:solidFill>
                            <a:schemeClr val="tx1"/>
                          </a:solidFill>
                          <a:latin typeface="Arial" charset="0"/>
                          <a:ea typeface="Arial" charset="0"/>
                          <a:cs typeface="Arial" charset="0"/>
                        </a:defRPr>
                      </a:lvl4pPr>
                      <a:lvl5pPr marL="2057400" indent="-228600">
                        <a:spcBef>
                          <a:spcPct val="20000"/>
                        </a:spcBef>
                        <a:defRPr>
                          <a:solidFill>
                            <a:schemeClr val="tx1"/>
                          </a:solidFill>
                          <a:latin typeface="Arial" charset="0"/>
                          <a:ea typeface="Arial" charset="0"/>
                          <a:cs typeface="Arial" charset="0"/>
                        </a:defRPr>
                      </a:lvl5pPr>
                      <a:lvl6pPr marL="2514600" indent="-228600" eaLnBrk="0" fontAlgn="base" hangingPunct="0">
                        <a:spcBef>
                          <a:spcPct val="20000"/>
                        </a:spcBef>
                        <a:spcAft>
                          <a:spcPct val="0"/>
                        </a:spcAft>
                        <a:defRPr>
                          <a:solidFill>
                            <a:schemeClr val="tx1"/>
                          </a:solidFill>
                          <a:latin typeface="Arial" charset="0"/>
                          <a:ea typeface="Arial" charset="0"/>
                          <a:cs typeface="Arial" charset="0"/>
                        </a:defRPr>
                      </a:lvl6pPr>
                      <a:lvl7pPr marL="2971800" indent="-228600" eaLnBrk="0" fontAlgn="base" hangingPunct="0">
                        <a:spcBef>
                          <a:spcPct val="20000"/>
                        </a:spcBef>
                        <a:spcAft>
                          <a:spcPct val="0"/>
                        </a:spcAft>
                        <a:defRPr>
                          <a:solidFill>
                            <a:schemeClr val="tx1"/>
                          </a:solidFill>
                          <a:latin typeface="Arial" charset="0"/>
                          <a:ea typeface="Arial" charset="0"/>
                          <a:cs typeface="Arial" charset="0"/>
                        </a:defRPr>
                      </a:lvl7pPr>
                      <a:lvl8pPr marL="3429000" indent="-228600" eaLnBrk="0" fontAlgn="base" hangingPunct="0">
                        <a:spcBef>
                          <a:spcPct val="20000"/>
                        </a:spcBef>
                        <a:spcAft>
                          <a:spcPct val="0"/>
                        </a:spcAft>
                        <a:defRPr>
                          <a:solidFill>
                            <a:schemeClr val="tx1"/>
                          </a:solidFill>
                          <a:latin typeface="Arial" charset="0"/>
                          <a:ea typeface="Arial" charset="0"/>
                          <a:cs typeface="Arial" charset="0"/>
                        </a:defRPr>
                      </a:lvl8pPr>
                      <a:lvl9pPr marL="3886200" indent="-228600" eaLnBrk="0" fontAlgn="base" hangingPunct="0">
                        <a:spcBef>
                          <a:spcPct val="20000"/>
                        </a:spcBef>
                        <a:spcAft>
                          <a:spcPct val="0"/>
                        </a:spcAft>
                        <a:defRPr>
                          <a:solidFill>
                            <a:schemeClr val="tx1"/>
                          </a:solidFill>
                          <a:latin typeface="Arial" charset="0"/>
                          <a:ea typeface="Arial" charset="0"/>
                          <a:cs typeface="Arial" charset="0"/>
                        </a:defRPr>
                      </a:lvl9pPr>
                    </a:lstStyle>
                    <a:p>
                      <a:pPr marL="0" marR="0" lvl="0" indent="0" algn="l" defTabSz="914400" rtl="0" eaLnBrk="1" fontAlgn="t" latinLnBrk="0" hangingPunct="1">
                        <a:lnSpc>
                          <a:spcPct val="100000"/>
                        </a:lnSpc>
                        <a:spcBef>
                          <a:spcPct val="0"/>
                        </a:spcBef>
                        <a:spcAft>
                          <a:spcPct val="0"/>
                        </a:spcAft>
                        <a:buClrTx/>
                        <a:buSzTx/>
                        <a:buFontTx/>
                        <a:buNone/>
                        <a:tabLst/>
                      </a:pPr>
                      <a:r>
                        <a:rPr kumimoji="0" lang="it-IT" altLang="it-IT" sz="1600" b="0" i="0" u="none" strike="noStrike" cap="none" normalizeH="0" baseline="0">
                          <a:ln>
                            <a:noFill/>
                          </a:ln>
                          <a:solidFill>
                            <a:srgbClr val="FF0000"/>
                          </a:solidFill>
                          <a:effectLst/>
                          <a:latin typeface="Arial" charset="0"/>
                          <a:ea typeface="Arial" charset="0"/>
                          <a:cs typeface="Arial" charset="0"/>
                        </a:rPr>
                        <a:t>36</a:t>
                      </a:r>
                    </a:p>
                  </a:txBody>
                  <a:tcPr marL="10712" marR="10712" marT="10712" marB="10712"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ea typeface="Arial" charset="0"/>
                          <a:cs typeface="Arial" charset="0"/>
                        </a:defRPr>
                      </a:lvl1pPr>
                      <a:lvl2pPr marL="742950" indent="-285750">
                        <a:spcBef>
                          <a:spcPct val="20000"/>
                        </a:spcBef>
                        <a:defRPr sz="2400">
                          <a:solidFill>
                            <a:schemeClr val="tx1"/>
                          </a:solidFill>
                          <a:latin typeface="Arial" charset="0"/>
                          <a:ea typeface="Arial" charset="0"/>
                          <a:cs typeface="Arial" charset="0"/>
                        </a:defRPr>
                      </a:lvl2pPr>
                      <a:lvl3pPr marL="1143000" indent="-228600">
                        <a:spcBef>
                          <a:spcPct val="20000"/>
                        </a:spcBef>
                        <a:defRPr sz="2000">
                          <a:solidFill>
                            <a:schemeClr val="tx1"/>
                          </a:solidFill>
                          <a:latin typeface="Arial" charset="0"/>
                          <a:ea typeface="Arial" charset="0"/>
                          <a:cs typeface="Arial" charset="0"/>
                        </a:defRPr>
                      </a:lvl3pPr>
                      <a:lvl4pPr marL="1600200" indent="-228600">
                        <a:spcBef>
                          <a:spcPct val="20000"/>
                        </a:spcBef>
                        <a:defRPr>
                          <a:solidFill>
                            <a:schemeClr val="tx1"/>
                          </a:solidFill>
                          <a:latin typeface="Arial" charset="0"/>
                          <a:ea typeface="Arial" charset="0"/>
                          <a:cs typeface="Arial" charset="0"/>
                        </a:defRPr>
                      </a:lvl4pPr>
                      <a:lvl5pPr marL="2057400" indent="-228600">
                        <a:spcBef>
                          <a:spcPct val="20000"/>
                        </a:spcBef>
                        <a:defRPr>
                          <a:solidFill>
                            <a:schemeClr val="tx1"/>
                          </a:solidFill>
                          <a:latin typeface="Arial" charset="0"/>
                          <a:ea typeface="Arial" charset="0"/>
                          <a:cs typeface="Arial" charset="0"/>
                        </a:defRPr>
                      </a:lvl5pPr>
                      <a:lvl6pPr marL="2514600" indent="-228600" eaLnBrk="0" fontAlgn="base" hangingPunct="0">
                        <a:spcBef>
                          <a:spcPct val="20000"/>
                        </a:spcBef>
                        <a:spcAft>
                          <a:spcPct val="0"/>
                        </a:spcAft>
                        <a:defRPr>
                          <a:solidFill>
                            <a:schemeClr val="tx1"/>
                          </a:solidFill>
                          <a:latin typeface="Arial" charset="0"/>
                          <a:ea typeface="Arial" charset="0"/>
                          <a:cs typeface="Arial" charset="0"/>
                        </a:defRPr>
                      </a:lvl6pPr>
                      <a:lvl7pPr marL="2971800" indent="-228600" eaLnBrk="0" fontAlgn="base" hangingPunct="0">
                        <a:spcBef>
                          <a:spcPct val="20000"/>
                        </a:spcBef>
                        <a:spcAft>
                          <a:spcPct val="0"/>
                        </a:spcAft>
                        <a:defRPr>
                          <a:solidFill>
                            <a:schemeClr val="tx1"/>
                          </a:solidFill>
                          <a:latin typeface="Arial" charset="0"/>
                          <a:ea typeface="Arial" charset="0"/>
                          <a:cs typeface="Arial" charset="0"/>
                        </a:defRPr>
                      </a:lvl7pPr>
                      <a:lvl8pPr marL="3429000" indent="-228600" eaLnBrk="0" fontAlgn="base" hangingPunct="0">
                        <a:spcBef>
                          <a:spcPct val="20000"/>
                        </a:spcBef>
                        <a:spcAft>
                          <a:spcPct val="0"/>
                        </a:spcAft>
                        <a:defRPr>
                          <a:solidFill>
                            <a:schemeClr val="tx1"/>
                          </a:solidFill>
                          <a:latin typeface="Arial" charset="0"/>
                          <a:ea typeface="Arial" charset="0"/>
                          <a:cs typeface="Arial" charset="0"/>
                        </a:defRPr>
                      </a:lvl8pPr>
                      <a:lvl9pPr marL="3886200" indent="-228600" eaLnBrk="0" fontAlgn="base" hangingPunct="0">
                        <a:spcBef>
                          <a:spcPct val="20000"/>
                        </a:spcBef>
                        <a:spcAft>
                          <a:spcPct val="0"/>
                        </a:spcAft>
                        <a:defRPr>
                          <a:solidFill>
                            <a:schemeClr val="tx1"/>
                          </a:solidFill>
                          <a:latin typeface="Arial" charset="0"/>
                          <a:ea typeface="Arial" charset="0"/>
                          <a:cs typeface="Arial" charset="0"/>
                        </a:defRPr>
                      </a:lvl9pPr>
                    </a:lstStyle>
                    <a:p>
                      <a:pPr marL="0" marR="0" lvl="0" indent="0" algn="l" defTabSz="914400" rtl="0" eaLnBrk="1" fontAlgn="t" latinLnBrk="0" hangingPunct="1">
                        <a:lnSpc>
                          <a:spcPct val="100000"/>
                        </a:lnSpc>
                        <a:spcBef>
                          <a:spcPct val="0"/>
                        </a:spcBef>
                        <a:spcAft>
                          <a:spcPct val="0"/>
                        </a:spcAft>
                        <a:buClrTx/>
                        <a:buSzTx/>
                        <a:buFontTx/>
                        <a:buNone/>
                        <a:tabLst/>
                      </a:pPr>
                      <a:r>
                        <a:rPr kumimoji="0" lang="it-IT" altLang="it-IT" sz="1600" b="0" i="0" u="none" strike="noStrike" cap="none" normalizeH="0" baseline="0">
                          <a:ln>
                            <a:noFill/>
                          </a:ln>
                          <a:solidFill>
                            <a:srgbClr val="FF0000"/>
                          </a:solidFill>
                          <a:effectLst/>
                          <a:latin typeface="Arial" charset="0"/>
                          <a:ea typeface="Arial" charset="0"/>
                          <a:cs typeface="Arial" charset="0"/>
                        </a:rPr>
                        <a:t>24</a:t>
                      </a:r>
                    </a:p>
                  </a:txBody>
                  <a:tcPr marL="10712" marR="10712" marT="10712" marB="10712"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ea typeface="Arial" charset="0"/>
                          <a:cs typeface="Arial" charset="0"/>
                        </a:defRPr>
                      </a:lvl1pPr>
                      <a:lvl2pPr marL="742950" indent="-285750">
                        <a:spcBef>
                          <a:spcPct val="20000"/>
                        </a:spcBef>
                        <a:defRPr sz="2400">
                          <a:solidFill>
                            <a:schemeClr val="tx1"/>
                          </a:solidFill>
                          <a:latin typeface="Arial" charset="0"/>
                          <a:ea typeface="Arial" charset="0"/>
                          <a:cs typeface="Arial" charset="0"/>
                        </a:defRPr>
                      </a:lvl2pPr>
                      <a:lvl3pPr marL="1143000" indent="-228600">
                        <a:spcBef>
                          <a:spcPct val="20000"/>
                        </a:spcBef>
                        <a:defRPr sz="2000">
                          <a:solidFill>
                            <a:schemeClr val="tx1"/>
                          </a:solidFill>
                          <a:latin typeface="Arial" charset="0"/>
                          <a:ea typeface="Arial" charset="0"/>
                          <a:cs typeface="Arial" charset="0"/>
                        </a:defRPr>
                      </a:lvl3pPr>
                      <a:lvl4pPr marL="1600200" indent="-228600">
                        <a:spcBef>
                          <a:spcPct val="20000"/>
                        </a:spcBef>
                        <a:defRPr>
                          <a:solidFill>
                            <a:schemeClr val="tx1"/>
                          </a:solidFill>
                          <a:latin typeface="Arial" charset="0"/>
                          <a:ea typeface="Arial" charset="0"/>
                          <a:cs typeface="Arial" charset="0"/>
                        </a:defRPr>
                      </a:lvl4pPr>
                      <a:lvl5pPr marL="2057400" indent="-228600">
                        <a:spcBef>
                          <a:spcPct val="20000"/>
                        </a:spcBef>
                        <a:defRPr>
                          <a:solidFill>
                            <a:schemeClr val="tx1"/>
                          </a:solidFill>
                          <a:latin typeface="Arial" charset="0"/>
                          <a:ea typeface="Arial" charset="0"/>
                          <a:cs typeface="Arial" charset="0"/>
                        </a:defRPr>
                      </a:lvl5pPr>
                      <a:lvl6pPr marL="2514600" indent="-228600" eaLnBrk="0" fontAlgn="base" hangingPunct="0">
                        <a:spcBef>
                          <a:spcPct val="20000"/>
                        </a:spcBef>
                        <a:spcAft>
                          <a:spcPct val="0"/>
                        </a:spcAft>
                        <a:defRPr>
                          <a:solidFill>
                            <a:schemeClr val="tx1"/>
                          </a:solidFill>
                          <a:latin typeface="Arial" charset="0"/>
                          <a:ea typeface="Arial" charset="0"/>
                          <a:cs typeface="Arial" charset="0"/>
                        </a:defRPr>
                      </a:lvl6pPr>
                      <a:lvl7pPr marL="2971800" indent="-228600" eaLnBrk="0" fontAlgn="base" hangingPunct="0">
                        <a:spcBef>
                          <a:spcPct val="20000"/>
                        </a:spcBef>
                        <a:spcAft>
                          <a:spcPct val="0"/>
                        </a:spcAft>
                        <a:defRPr>
                          <a:solidFill>
                            <a:schemeClr val="tx1"/>
                          </a:solidFill>
                          <a:latin typeface="Arial" charset="0"/>
                          <a:ea typeface="Arial" charset="0"/>
                          <a:cs typeface="Arial" charset="0"/>
                        </a:defRPr>
                      </a:lvl7pPr>
                      <a:lvl8pPr marL="3429000" indent="-228600" eaLnBrk="0" fontAlgn="base" hangingPunct="0">
                        <a:spcBef>
                          <a:spcPct val="20000"/>
                        </a:spcBef>
                        <a:spcAft>
                          <a:spcPct val="0"/>
                        </a:spcAft>
                        <a:defRPr>
                          <a:solidFill>
                            <a:schemeClr val="tx1"/>
                          </a:solidFill>
                          <a:latin typeface="Arial" charset="0"/>
                          <a:ea typeface="Arial" charset="0"/>
                          <a:cs typeface="Arial" charset="0"/>
                        </a:defRPr>
                      </a:lvl8pPr>
                      <a:lvl9pPr marL="3886200" indent="-228600" eaLnBrk="0" fontAlgn="base" hangingPunct="0">
                        <a:spcBef>
                          <a:spcPct val="20000"/>
                        </a:spcBef>
                        <a:spcAft>
                          <a:spcPct val="0"/>
                        </a:spcAft>
                        <a:defRPr>
                          <a:solidFill>
                            <a:schemeClr val="tx1"/>
                          </a:solidFill>
                          <a:latin typeface="Arial" charset="0"/>
                          <a:ea typeface="Arial" charset="0"/>
                          <a:cs typeface="Arial" charset="0"/>
                        </a:defRPr>
                      </a:lvl9pPr>
                    </a:lstStyle>
                    <a:p>
                      <a:pPr marL="0" marR="0" lvl="0" indent="0" algn="l" defTabSz="914400" rtl="0" eaLnBrk="1" fontAlgn="t" latinLnBrk="0" hangingPunct="1">
                        <a:lnSpc>
                          <a:spcPct val="100000"/>
                        </a:lnSpc>
                        <a:spcBef>
                          <a:spcPct val="0"/>
                        </a:spcBef>
                        <a:spcAft>
                          <a:spcPct val="0"/>
                        </a:spcAft>
                        <a:buClrTx/>
                        <a:buSzTx/>
                        <a:buFontTx/>
                        <a:buNone/>
                        <a:tabLst/>
                      </a:pPr>
                      <a:r>
                        <a:rPr kumimoji="0" lang="it-IT" altLang="it-IT" sz="1600" b="0" i="0" u="none" strike="noStrike" cap="none" normalizeH="0" baseline="0">
                          <a:ln>
                            <a:noFill/>
                          </a:ln>
                          <a:solidFill>
                            <a:srgbClr val="FF0000"/>
                          </a:solidFill>
                          <a:effectLst/>
                          <a:latin typeface="Arial" charset="0"/>
                          <a:ea typeface="Arial" charset="0"/>
                          <a:cs typeface="Arial" charset="0"/>
                        </a:rPr>
                        <a:t>12/18</a:t>
                      </a:r>
                    </a:p>
                  </a:txBody>
                  <a:tcPr marL="10712" marR="10712" marT="10712" marB="10712"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9"/>
                  </a:ext>
                </a:extLst>
              </a:tr>
            </a:tbl>
          </a:graphicData>
        </a:graphic>
      </p:graphicFrame>
      <p:sp>
        <p:nvSpPr>
          <p:cNvPr id="6209" name="Rectangle 1"/>
          <p:cNvSpPr>
            <a:spLocks noChangeArrowheads="1"/>
          </p:cNvSpPr>
          <p:nvPr/>
        </p:nvSpPr>
        <p:spPr bwMode="auto">
          <a:xfrm>
            <a:off x="2825751" y="2209800"/>
            <a:ext cx="14495463" cy="12001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nchor="ctr">
            <a:spAutoFit/>
          </a:bodyPr>
          <a:lstStyle>
            <a:lvl1pPr>
              <a:spcBef>
                <a:spcPct val="20000"/>
              </a:spcBef>
              <a:buChar char="•"/>
              <a:defRPr sz="3200">
                <a:solidFill>
                  <a:schemeClr val="tx1"/>
                </a:solidFill>
                <a:latin typeface="Arial" charset="0"/>
                <a:ea typeface="Arial" charset="0"/>
                <a:cs typeface="Arial" charset="0"/>
              </a:defRPr>
            </a:lvl1pPr>
            <a:lvl2pPr marL="742950" indent="-285750">
              <a:spcBef>
                <a:spcPct val="20000"/>
              </a:spcBef>
              <a:buChar char="–"/>
              <a:defRPr sz="2800">
                <a:solidFill>
                  <a:schemeClr val="tx1"/>
                </a:solidFill>
                <a:latin typeface="Arial" charset="0"/>
                <a:ea typeface="Arial" charset="0"/>
                <a:cs typeface="Arial" charset="0"/>
              </a:defRPr>
            </a:lvl2pPr>
            <a:lvl3pPr marL="1143000" indent="-228600">
              <a:spcBef>
                <a:spcPct val="20000"/>
              </a:spcBef>
              <a:buChar char="•"/>
              <a:defRPr sz="2400">
                <a:solidFill>
                  <a:schemeClr val="tx1"/>
                </a:solidFill>
                <a:latin typeface="Arial" charset="0"/>
                <a:ea typeface="Arial" charset="0"/>
                <a:cs typeface="Arial" charset="0"/>
              </a:defRPr>
            </a:lvl3pPr>
            <a:lvl4pPr marL="1600200" indent="-228600">
              <a:spcBef>
                <a:spcPct val="20000"/>
              </a:spcBef>
              <a:buChar char="–"/>
              <a:defRPr sz="2000">
                <a:solidFill>
                  <a:schemeClr val="tx1"/>
                </a:solidFill>
                <a:latin typeface="Arial" charset="0"/>
                <a:ea typeface="Arial" charset="0"/>
                <a:cs typeface="Arial" charset="0"/>
              </a:defRPr>
            </a:lvl4pPr>
            <a:lvl5pPr marL="2057400" indent="-228600">
              <a:spcBef>
                <a:spcPct val="20000"/>
              </a:spcBef>
              <a:buChar char="»"/>
              <a:defRPr sz="2000">
                <a:solidFill>
                  <a:schemeClr val="tx1"/>
                </a:solidFill>
                <a:latin typeface="Arial" charset="0"/>
                <a:ea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ea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ea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ea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ea typeface="Arial" charset="0"/>
                <a:cs typeface="Arial" charset="0"/>
              </a:defRPr>
            </a:lvl9pPr>
          </a:lstStyle>
          <a:p>
            <a:pPr>
              <a:spcBef>
                <a:spcPct val="0"/>
              </a:spcBef>
              <a:buFontTx/>
              <a:buNone/>
            </a:pPr>
            <a:r>
              <a:rPr lang="it-IT" altLang="it-IT" sz="1800"/>
              <a:t/>
            </a:r>
            <a:br>
              <a:rPr lang="it-IT" altLang="it-IT" sz="1800"/>
            </a:br>
            <a:endParaRPr lang="it-IT" altLang="it-IT" sz="1800"/>
          </a:p>
          <a:p>
            <a:pPr>
              <a:spcBef>
                <a:spcPct val="0"/>
              </a:spcBef>
              <a:buFontTx/>
              <a:buNone/>
            </a:pPr>
            <a:r>
              <a:rPr lang="it-IT" altLang="it-IT" sz="1800">
                <a:solidFill>
                  <a:srgbClr val="000000"/>
                </a:solidFill>
                <a:latin typeface="Verdana" charset="0"/>
              </a:rPr>
              <a:t> </a:t>
            </a:r>
            <a:endParaRPr lang="it-IT" altLang="it-IT" sz="1800"/>
          </a:p>
          <a:p>
            <a:pPr>
              <a:spcBef>
                <a:spcPct val="0"/>
              </a:spcBef>
              <a:buFontTx/>
              <a:buNone/>
            </a:pPr>
            <a:endParaRPr lang="it-IT" altLang="it-IT" sz="1800"/>
          </a:p>
        </p:txBody>
      </p:sp>
    </p:spTree>
    <p:extLst>
      <p:ext uri="{BB962C8B-B14F-4D97-AF65-F5344CB8AC3E}">
        <p14:creationId xmlns:p14="http://schemas.microsoft.com/office/powerpoint/2010/main" xmlns="" val="2396148294"/>
      </p:ext>
    </p:extLst>
  </p:cSld>
  <p:clrMapOvr>
    <a:masterClrMapping/>
  </p:clrMapOvr>
  <p:transition spd="slow">
    <p:randomBar dir="vert"/>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sz="half" idx="1"/>
          </p:nvPr>
        </p:nvSpPr>
        <p:spPr>
          <a:xfrm>
            <a:off x="1847851" y="44451"/>
            <a:ext cx="7396163" cy="1920875"/>
          </a:xfrm>
        </p:spPr>
        <p:txBody>
          <a:bodyPr/>
          <a:lstStyle/>
          <a:p>
            <a:pPr eaLnBrk="1" hangingPunct="1"/>
            <a:r>
              <a:rPr lang="it-IT" altLang="it-IT" dirty="0"/>
              <a:t>Indennità di Mobilità</a:t>
            </a:r>
          </a:p>
          <a:p>
            <a:pPr eaLnBrk="1" hangingPunct="1"/>
            <a:endParaRPr lang="it-IT" altLang="it-IT" dirty="0"/>
          </a:p>
          <a:p>
            <a:pPr eaLnBrk="1" hangingPunct="1">
              <a:buFontTx/>
              <a:buNone/>
            </a:pPr>
            <a:endParaRPr lang="it-IT" altLang="it-IT" dirty="0"/>
          </a:p>
        </p:txBody>
      </p:sp>
      <p:sp>
        <p:nvSpPr>
          <p:cNvPr id="6209" name="Rectangle 1"/>
          <p:cNvSpPr>
            <a:spLocks noChangeArrowheads="1"/>
          </p:cNvSpPr>
          <p:nvPr/>
        </p:nvSpPr>
        <p:spPr bwMode="auto">
          <a:xfrm>
            <a:off x="2825751" y="2209800"/>
            <a:ext cx="14495463" cy="12001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nchor="ctr">
            <a:spAutoFit/>
          </a:bodyPr>
          <a:lstStyle>
            <a:lvl1pPr>
              <a:spcBef>
                <a:spcPct val="20000"/>
              </a:spcBef>
              <a:buChar char="•"/>
              <a:defRPr sz="3200">
                <a:solidFill>
                  <a:schemeClr val="tx1"/>
                </a:solidFill>
                <a:latin typeface="Arial" charset="0"/>
                <a:ea typeface="Arial" charset="0"/>
                <a:cs typeface="Arial" charset="0"/>
              </a:defRPr>
            </a:lvl1pPr>
            <a:lvl2pPr marL="742950" indent="-285750">
              <a:spcBef>
                <a:spcPct val="20000"/>
              </a:spcBef>
              <a:buChar char="–"/>
              <a:defRPr sz="2800">
                <a:solidFill>
                  <a:schemeClr val="tx1"/>
                </a:solidFill>
                <a:latin typeface="Arial" charset="0"/>
                <a:ea typeface="Arial" charset="0"/>
                <a:cs typeface="Arial" charset="0"/>
              </a:defRPr>
            </a:lvl2pPr>
            <a:lvl3pPr marL="1143000" indent="-228600">
              <a:spcBef>
                <a:spcPct val="20000"/>
              </a:spcBef>
              <a:buChar char="•"/>
              <a:defRPr sz="2400">
                <a:solidFill>
                  <a:schemeClr val="tx1"/>
                </a:solidFill>
                <a:latin typeface="Arial" charset="0"/>
                <a:ea typeface="Arial" charset="0"/>
                <a:cs typeface="Arial" charset="0"/>
              </a:defRPr>
            </a:lvl3pPr>
            <a:lvl4pPr marL="1600200" indent="-228600">
              <a:spcBef>
                <a:spcPct val="20000"/>
              </a:spcBef>
              <a:buChar char="–"/>
              <a:defRPr sz="2000">
                <a:solidFill>
                  <a:schemeClr val="tx1"/>
                </a:solidFill>
                <a:latin typeface="Arial" charset="0"/>
                <a:ea typeface="Arial" charset="0"/>
                <a:cs typeface="Arial" charset="0"/>
              </a:defRPr>
            </a:lvl4pPr>
            <a:lvl5pPr marL="2057400" indent="-228600">
              <a:spcBef>
                <a:spcPct val="20000"/>
              </a:spcBef>
              <a:buChar char="»"/>
              <a:defRPr sz="2000">
                <a:solidFill>
                  <a:schemeClr val="tx1"/>
                </a:solidFill>
                <a:latin typeface="Arial" charset="0"/>
                <a:ea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ea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ea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ea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ea typeface="Arial" charset="0"/>
                <a:cs typeface="Arial" charset="0"/>
              </a:defRPr>
            </a:lvl9pPr>
          </a:lstStyle>
          <a:p>
            <a:pPr>
              <a:spcBef>
                <a:spcPct val="0"/>
              </a:spcBef>
              <a:buFontTx/>
              <a:buNone/>
            </a:pPr>
            <a:r>
              <a:rPr lang="it-IT" altLang="it-IT" sz="1800"/>
              <a:t/>
            </a:r>
            <a:br>
              <a:rPr lang="it-IT" altLang="it-IT" sz="1800"/>
            </a:br>
            <a:endParaRPr lang="it-IT" altLang="it-IT" sz="1800"/>
          </a:p>
          <a:p>
            <a:pPr>
              <a:spcBef>
                <a:spcPct val="0"/>
              </a:spcBef>
              <a:buFontTx/>
              <a:buNone/>
            </a:pPr>
            <a:r>
              <a:rPr lang="it-IT" altLang="it-IT" sz="1800">
                <a:solidFill>
                  <a:srgbClr val="000000"/>
                </a:solidFill>
                <a:latin typeface="Verdana" charset="0"/>
              </a:rPr>
              <a:t> </a:t>
            </a:r>
            <a:endParaRPr lang="it-IT" altLang="it-IT" sz="1800"/>
          </a:p>
          <a:p>
            <a:pPr>
              <a:spcBef>
                <a:spcPct val="0"/>
              </a:spcBef>
              <a:buFontTx/>
              <a:buNone/>
            </a:pPr>
            <a:endParaRPr lang="it-IT" altLang="it-IT" sz="1800"/>
          </a:p>
        </p:txBody>
      </p:sp>
      <p:sp>
        <p:nvSpPr>
          <p:cNvPr id="2" name="Rettangolo 1"/>
          <p:cNvSpPr/>
          <p:nvPr/>
        </p:nvSpPr>
        <p:spPr>
          <a:xfrm>
            <a:off x="2207568" y="889845"/>
            <a:ext cx="7992888" cy="4893647"/>
          </a:xfrm>
          <a:prstGeom prst="rect">
            <a:avLst/>
          </a:prstGeom>
        </p:spPr>
        <p:txBody>
          <a:bodyPr wrap="square">
            <a:spAutoFit/>
          </a:bodyPr>
          <a:lstStyle/>
          <a:p>
            <a:pPr algn="just"/>
            <a:r>
              <a:rPr lang="it-IT" sz="2400" dirty="0">
                <a:solidFill>
                  <a:srgbClr val="333333"/>
                </a:solidFill>
                <a:latin typeface="Verdana" charset="0"/>
              </a:rPr>
              <a:t>i periodi di effettiva percezione dell'</a:t>
            </a:r>
            <a:r>
              <a:rPr lang="it-IT" sz="2400" b="1" dirty="0">
                <a:solidFill>
                  <a:srgbClr val="333333"/>
                </a:solidFill>
                <a:latin typeface="Verdana" charset="0"/>
              </a:rPr>
              <a:t>indennità di mobilità</a:t>
            </a:r>
            <a:r>
              <a:rPr lang="it-IT" sz="2400" dirty="0">
                <a:solidFill>
                  <a:srgbClr val="333333"/>
                </a:solidFill>
                <a:latin typeface="Verdana" charset="0"/>
              </a:rPr>
              <a:t> sono considerati </a:t>
            </a:r>
            <a:r>
              <a:rPr lang="it-IT" sz="2400" b="1" dirty="0">
                <a:solidFill>
                  <a:srgbClr val="333333"/>
                </a:solidFill>
                <a:latin typeface="Verdana" charset="0"/>
              </a:rPr>
              <a:t>utili ai fini pensionistici</a:t>
            </a:r>
            <a:r>
              <a:rPr lang="it-IT" sz="2400" dirty="0">
                <a:solidFill>
                  <a:srgbClr val="333333"/>
                </a:solidFill>
                <a:latin typeface="Verdana" charset="0"/>
              </a:rPr>
              <a:t> senza nessun limite di durata. La retribuzione pensionabile viene ricostruita in relazione alla </a:t>
            </a:r>
            <a:r>
              <a:rPr lang="it-IT" sz="2400" b="1" dirty="0">
                <a:solidFill>
                  <a:srgbClr val="333333"/>
                </a:solidFill>
                <a:latin typeface="Verdana" charset="0"/>
              </a:rPr>
              <a:t>retribuzione media relativa alle settimane di contribuzione piena</a:t>
            </a:r>
            <a:r>
              <a:rPr lang="it-IT" sz="2400" dirty="0">
                <a:solidFill>
                  <a:srgbClr val="333333"/>
                </a:solidFill>
                <a:latin typeface="Verdana" charset="0"/>
              </a:rPr>
              <a:t> che sono cadute nell'anno solare in cui è stata percepita l'indennità. Se nell'anno solare non esistono settimane a retribuzione piena e quindi non è possibile ricostituire la retribuzione effettiva, viene preso a base l'anno immediatamente precedente nel quale risultino effettivamente percepite retribuzioni piene.</a:t>
            </a:r>
            <a:endParaRPr lang="it-IT" sz="2400" dirty="0"/>
          </a:p>
        </p:txBody>
      </p:sp>
    </p:spTree>
    <p:extLst>
      <p:ext uri="{BB962C8B-B14F-4D97-AF65-F5344CB8AC3E}">
        <p14:creationId xmlns:p14="http://schemas.microsoft.com/office/powerpoint/2010/main" xmlns="" val="2558889938"/>
      </p:ext>
    </p:extLst>
  </p:cSld>
  <p:clrMapOvr>
    <a:masterClrMapping/>
  </p:clrMapOvr>
  <p:transition spd="slow">
    <p:randomBar dir="vert"/>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sz="half" idx="1"/>
          </p:nvPr>
        </p:nvSpPr>
        <p:spPr>
          <a:xfrm>
            <a:off x="1847851" y="44451"/>
            <a:ext cx="7396163" cy="1920875"/>
          </a:xfrm>
        </p:spPr>
        <p:txBody>
          <a:bodyPr/>
          <a:lstStyle/>
          <a:p>
            <a:pPr eaLnBrk="1" hangingPunct="1"/>
            <a:r>
              <a:rPr lang="it-IT" altLang="it-IT" i="1"/>
              <a:t>Un esemplare estinto: la Mobilità lunga</a:t>
            </a:r>
          </a:p>
          <a:p>
            <a:pPr eaLnBrk="1" hangingPunct="1">
              <a:buFontTx/>
              <a:buNone/>
            </a:pPr>
            <a:endParaRPr lang="it-IT" altLang="it-IT"/>
          </a:p>
        </p:txBody>
      </p:sp>
      <p:sp>
        <p:nvSpPr>
          <p:cNvPr id="7171" name="Rectangle 1"/>
          <p:cNvSpPr>
            <a:spLocks noChangeArrowheads="1"/>
          </p:cNvSpPr>
          <p:nvPr/>
        </p:nvSpPr>
        <p:spPr bwMode="auto">
          <a:xfrm>
            <a:off x="2825751" y="2209800"/>
            <a:ext cx="14495463" cy="12001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nchor="ctr">
            <a:spAutoFit/>
          </a:bodyPr>
          <a:lstStyle>
            <a:lvl1pPr>
              <a:spcBef>
                <a:spcPct val="20000"/>
              </a:spcBef>
              <a:buChar char="•"/>
              <a:defRPr sz="3200">
                <a:solidFill>
                  <a:schemeClr val="tx1"/>
                </a:solidFill>
                <a:latin typeface="Arial" charset="0"/>
                <a:ea typeface="Arial" charset="0"/>
                <a:cs typeface="Arial" charset="0"/>
              </a:defRPr>
            </a:lvl1pPr>
            <a:lvl2pPr marL="742950" indent="-285750">
              <a:spcBef>
                <a:spcPct val="20000"/>
              </a:spcBef>
              <a:buChar char="–"/>
              <a:defRPr sz="2800">
                <a:solidFill>
                  <a:schemeClr val="tx1"/>
                </a:solidFill>
                <a:latin typeface="Arial" charset="0"/>
                <a:ea typeface="Arial" charset="0"/>
                <a:cs typeface="Arial" charset="0"/>
              </a:defRPr>
            </a:lvl2pPr>
            <a:lvl3pPr marL="1143000" indent="-228600">
              <a:spcBef>
                <a:spcPct val="20000"/>
              </a:spcBef>
              <a:buChar char="•"/>
              <a:defRPr sz="2400">
                <a:solidFill>
                  <a:schemeClr val="tx1"/>
                </a:solidFill>
                <a:latin typeface="Arial" charset="0"/>
                <a:ea typeface="Arial" charset="0"/>
                <a:cs typeface="Arial" charset="0"/>
              </a:defRPr>
            </a:lvl3pPr>
            <a:lvl4pPr marL="1600200" indent="-228600">
              <a:spcBef>
                <a:spcPct val="20000"/>
              </a:spcBef>
              <a:buChar char="–"/>
              <a:defRPr sz="2000">
                <a:solidFill>
                  <a:schemeClr val="tx1"/>
                </a:solidFill>
                <a:latin typeface="Arial" charset="0"/>
                <a:ea typeface="Arial" charset="0"/>
                <a:cs typeface="Arial" charset="0"/>
              </a:defRPr>
            </a:lvl4pPr>
            <a:lvl5pPr marL="2057400" indent="-228600">
              <a:spcBef>
                <a:spcPct val="20000"/>
              </a:spcBef>
              <a:buChar char="»"/>
              <a:defRPr sz="2000">
                <a:solidFill>
                  <a:schemeClr val="tx1"/>
                </a:solidFill>
                <a:latin typeface="Arial" charset="0"/>
                <a:ea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ea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ea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ea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ea typeface="Arial" charset="0"/>
                <a:cs typeface="Arial" charset="0"/>
              </a:defRPr>
            </a:lvl9pPr>
          </a:lstStyle>
          <a:p>
            <a:pPr>
              <a:spcBef>
                <a:spcPct val="0"/>
              </a:spcBef>
              <a:buFontTx/>
              <a:buNone/>
            </a:pPr>
            <a:r>
              <a:rPr lang="it-IT" altLang="it-IT" sz="1800"/>
              <a:t/>
            </a:r>
            <a:br>
              <a:rPr lang="it-IT" altLang="it-IT" sz="1800"/>
            </a:br>
            <a:endParaRPr lang="it-IT" altLang="it-IT" sz="1800"/>
          </a:p>
          <a:p>
            <a:pPr>
              <a:spcBef>
                <a:spcPct val="0"/>
              </a:spcBef>
              <a:buFontTx/>
              <a:buNone/>
            </a:pPr>
            <a:r>
              <a:rPr lang="it-IT" altLang="it-IT" sz="1800">
                <a:solidFill>
                  <a:srgbClr val="000000"/>
                </a:solidFill>
                <a:latin typeface="Verdana" charset="0"/>
              </a:rPr>
              <a:t> </a:t>
            </a:r>
            <a:endParaRPr lang="it-IT" altLang="it-IT" sz="1800"/>
          </a:p>
          <a:p>
            <a:pPr>
              <a:spcBef>
                <a:spcPct val="0"/>
              </a:spcBef>
              <a:buFontTx/>
              <a:buNone/>
            </a:pPr>
            <a:endParaRPr lang="it-IT" altLang="it-IT" sz="1800"/>
          </a:p>
        </p:txBody>
      </p:sp>
      <p:sp>
        <p:nvSpPr>
          <p:cNvPr id="18435" name="CasellaDiTesto 1"/>
          <p:cNvSpPr txBox="1">
            <a:spLocks noChangeArrowheads="1"/>
          </p:cNvSpPr>
          <p:nvPr/>
        </p:nvSpPr>
        <p:spPr bwMode="auto">
          <a:xfrm>
            <a:off x="1992314" y="765176"/>
            <a:ext cx="7991475" cy="45243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ea typeface="Arial" charset="0"/>
                <a:cs typeface="Arial" charset="0"/>
              </a:defRPr>
            </a:lvl1pPr>
            <a:lvl2pPr marL="742950" indent="-285750">
              <a:spcBef>
                <a:spcPct val="20000"/>
              </a:spcBef>
              <a:buChar char="–"/>
              <a:defRPr sz="2800">
                <a:solidFill>
                  <a:schemeClr val="tx1"/>
                </a:solidFill>
                <a:latin typeface="Arial" charset="0"/>
                <a:ea typeface="Arial" charset="0"/>
                <a:cs typeface="Arial" charset="0"/>
              </a:defRPr>
            </a:lvl2pPr>
            <a:lvl3pPr marL="1143000" indent="-228600">
              <a:spcBef>
                <a:spcPct val="20000"/>
              </a:spcBef>
              <a:buChar char="•"/>
              <a:defRPr sz="2400">
                <a:solidFill>
                  <a:schemeClr val="tx1"/>
                </a:solidFill>
                <a:latin typeface="Arial" charset="0"/>
                <a:ea typeface="Arial" charset="0"/>
                <a:cs typeface="Arial" charset="0"/>
              </a:defRPr>
            </a:lvl3pPr>
            <a:lvl4pPr marL="1600200" indent="-228600">
              <a:spcBef>
                <a:spcPct val="20000"/>
              </a:spcBef>
              <a:buChar char="–"/>
              <a:defRPr sz="2000">
                <a:solidFill>
                  <a:schemeClr val="tx1"/>
                </a:solidFill>
                <a:latin typeface="Arial" charset="0"/>
                <a:ea typeface="Arial" charset="0"/>
                <a:cs typeface="Arial" charset="0"/>
              </a:defRPr>
            </a:lvl4pPr>
            <a:lvl5pPr marL="2057400" indent="-228600">
              <a:spcBef>
                <a:spcPct val="20000"/>
              </a:spcBef>
              <a:buChar char="»"/>
              <a:defRPr sz="2000">
                <a:solidFill>
                  <a:schemeClr val="tx1"/>
                </a:solidFill>
                <a:latin typeface="Arial" charset="0"/>
                <a:ea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ea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ea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ea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ea typeface="Arial" charset="0"/>
                <a:cs typeface="Arial" charset="0"/>
              </a:defRPr>
            </a:lvl9pPr>
          </a:lstStyle>
          <a:p>
            <a:pPr eaLnBrk="1" hangingPunct="1">
              <a:spcBef>
                <a:spcPct val="0"/>
              </a:spcBef>
              <a:buFontTx/>
              <a:buNone/>
            </a:pPr>
            <a:r>
              <a:rPr lang="it-IT" altLang="it-IT" sz="1800"/>
              <a:t>L. n. 223/1991, art. 7</a:t>
            </a:r>
          </a:p>
          <a:p>
            <a:pPr eaLnBrk="1" hangingPunct="1">
              <a:spcBef>
                <a:spcPct val="0"/>
              </a:spcBef>
              <a:buFontTx/>
              <a:buNone/>
            </a:pPr>
            <a:endParaRPr lang="it-IT" altLang="it-IT" sz="1800"/>
          </a:p>
          <a:p>
            <a:pPr algn="just" eaLnBrk="1" hangingPunct="1">
              <a:spcBef>
                <a:spcPct val="0"/>
              </a:spcBef>
              <a:buFontTx/>
              <a:buNone/>
            </a:pPr>
            <a:r>
              <a:rPr lang="it-IT" altLang="it-IT" sz="1800"/>
              <a:t>6. Nelle aree di cui al comma 2 nonche' nell'ambito delle circoscrizioni o nel maggior ambito determinato dalla Commissione regionale per l'impiego, in cui sussista un rapporto superiore alla media nazionale tra iscritti alla prima classe della lista di collocamento e popolazione residente in eta' da lavoro, ai lavoratori collocati in mobilita' entro la data del 31 dicembre 1992, che al momento della cessazione del rapporto, </a:t>
            </a:r>
            <a:r>
              <a:rPr lang="it-IT" altLang="it-IT" sz="1800">
                <a:solidFill>
                  <a:srgbClr val="FF0000"/>
                </a:solidFill>
              </a:rPr>
              <a:t>abbiano compiuto un'eta' inferiore di non piu' di cinque anni rispetto a quella prevista dalla legge per il pensionamento di vecchiaia</a:t>
            </a:r>
            <a:r>
              <a:rPr lang="it-IT" altLang="it-IT" sz="1800"/>
              <a:t>, e possano far valere, nell'assicurazione generale obbligatoria per l'invalidita', la vecchiaia e i superstiti, un'anzianita' contributiva non inferiore a quella minima prevista per il predetto pensionamento, diminuita del numero di settimane mancanti alla data di compimento dell'eta' pensionabile l'indennita' di mobilita' e' prolungata fino a quest'ultima data. La misura dell'indennita' per i periodi successivi a quelli previsti nei commi 1 e 2 e' dell'ottanta per cento.</a:t>
            </a:r>
          </a:p>
        </p:txBody>
      </p:sp>
    </p:spTree>
    <p:extLst>
      <p:ext uri="{BB962C8B-B14F-4D97-AF65-F5344CB8AC3E}">
        <p14:creationId xmlns:p14="http://schemas.microsoft.com/office/powerpoint/2010/main" xmlns="" val="3813721248"/>
      </p:ext>
    </p:extLst>
  </p:cSld>
  <p:clrMapOvr>
    <a:masterClrMapping/>
  </p:clrMapOvr>
  <p:transition spd="slow">
    <p:randomBar dir="vert"/>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sz="half" idx="1"/>
          </p:nvPr>
        </p:nvSpPr>
        <p:spPr>
          <a:xfrm>
            <a:off x="1847851" y="44451"/>
            <a:ext cx="7396163" cy="1920875"/>
          </a:xfrm>
        </p:spPr>
        <p:txBody>
          <a:bodyPr/>
          <a:lstStyle/>
          <a:p>
            <a:pPr eaLnBrk="1" hangingPunct="1"/>
            <a:r>
              <a:rPr lang="it-IT" altLang="it-IT" i="1"/>
              <a:t>Quello che rimane dopo la Legge Fornero</a:t>
            </a:r>
          </a:p>
          <a:p>
            <a:pPr eaLnBrk="1" hangingPunct="1">
              <a:buFontTx/>
              <a:buNone/>
            </a:pPr>
            <a:endParaRPr lang="it-IT" altLang="it-IT"/>
          </a:p>
        </p:txBody>
      </p:sp>
      <p:sp>
        <p:nvSpPr>
          <p:cNvPr id="8195" name="Rectangle 1"/>
          <p:cNvSpPr>
            <a:spLocks noChangeArrowheads="1"/>
          </p:cNvSpPr>
          <p:nvPr/>
        </p:nvSpPr>
        <p:spPr bwMode="auto">
          <a:xfrm>
            <a:off x="2825751" y="2209800"/>
            <a:ext cx="14495463" cy="12001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nchor="ctr">
            <a:spAutoFit/>
          </a:bodyPr>
          <a:lstStyle>
            <a:lvl1pPr>
              <a:spcBef>
                <a:spcPct val="20000"/>
              </a:spcBef>
              <a:buChar char="•"/>
              <a:defRPr sz="3200">
                <a:solidFill>
                  <a:schemeClr val="tx1"/>
                </a:solidFill>
                <a:latin typeface="Arial" charset="0"/>
                <a:ea typeface="Arial" charset="0"/>
                <a:cs typeface="Arial" charset="0"/>
              </a:defRPr>
            </a:lvl1pPr>
            <a:lvl2pPr marL="742950" indent="-285750">
              <a:spcBef>
                <a:spcPct val="20000"/>
              </a:spcBef>
              <a:buChar char="–"/>
              <a:defRPr sz="2800">
                <a:solidFill>
                  <a:schemeClr val="tx1"/>
                </a:solidFill>
                <a:latin typeface="Arial" charset="0"/>
                <a:ea typeface="Arial" charset="0"/>
                <a:cs typeface="Arial" charset="0"/>
              </a:defRPr>
            </a:lvl2pPr>
            <a:lvl3pPr marL="1143000" indent="-228600">
              <a:spcBef>
                <a:spcPct val="20000"/>
              </a:spcBef>
              <a:buChar char="•"/>
              <a:defRPr sz="2400">
                <a:solidFill>
                  <a:schemeClr val="tx1"/>
                </a:solidFill>
                <a:latin typeface="Arial" charset="0"/>
                <a:ea typeface="Arial" charset="0"/>
                <a:cs typeface="Arial" charset="0"/>
              </a:defRPr>
            </a:lvl3pPr>
            <a:lvl4pPr marL="1600200" indent="-228600">
              <a:spcBef>
                <a:spcPct val="20000"/>
              </a:spcBef>
              <a:buChar char="–"/>
              <a:defRPr sz="2000">
                <a:solidFill>
                  <a:schemeClr val="tx1"/>
                </a:solidFill>
                <a:latin typeface="Arial" charset="0"/>
                <a:ea typeface="Arial" charset="0"/>
                <a:cs typeface="Arial" charset="0"/>
              </a:defRPr>
            </a:lvl4pPr>
            <a:lvl5pPr marL="2057400" indent="-228600">
              <a:spcBef>
                <a:spcPct val="20000"/>
              </a:spcBef>
              <a:buChar char="»"/>
              <a:defRPr sz="2000">
                <a:solidFill>
                  <a:schemeClr val="tx1"/>
                </a:solidFill>
                <a:latin typeface="Arial" charset="0"/>
                <a:ea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ea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ea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ea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ea typeface="Arial" charset="0"/>
                <a:cs typeface="Arial" charset="0"/>
              </a:defRPr>
            </a:lvl9pPr>
          </a:lstStyle>
          <a:p>
            <a:pPr>
              <a:spcBef>
                <a:spcPct val="0"/>
              </a:spcBef>
              <a:buFontTx/>
              <a:buNone/>
            </a:pPr>
            <a:r>
              <a:rPr lang="it-IT" altLang="it-IT" sz="1800"/>
              <a:t/>
            </a:r>
            <a:br>
              <a:rPr lang="it-IT" altLang="it-IT" sz="1800"/>
            </a:br>
            <a:endParaRPr lang="it-IT" altLang="it-IT" sz="1800"/>
          </a:p>
          <a:p>
            <a:pPr>
              <a:spcBef>
                <a:spcPct val="0"/>
              </a:spcBef>
              <a:buFontTx/>
              <a:buNone/>
            </a:pPr>
            <a:r>
              <a:rPr lang="it-IT" altLang="it-IT" sz="1800">
                <a:solidFill>
                  <a:srgbClr val="000000"/>
                </a:solidFill>
                <a:latin typeface="Verdana" charset="0"/>
              </a:rPr>
              <a:t> </a:t>
            </a:r>
            <a:endParaRPr lang="it-IT" altLang="it-IT" sz="1800"/>
          </a:p>
          <a:p>
            <a:pPr>
              <a:spcBef>
                <a:spcPct val="0"/>
              </a:spcBef>
              <a:buFontTx/>
              <a:buNone/>
            </a:pPr>
            <a:endParaRPr lang="it-IT" altLang="it-IT" sz="1800"/>
          </a:p>
        </p:txBody>
      </p:sp>
      <p:sp>
        <p:nvSpPr>
          <p:cNvPr id="2" name="CasellaDiTesto 1"/>
          <p:cNvSpPr txBox="1"/>
          <p:nvPr/>
        </p:nvSpPr>
        <p:spPr>
          <a:xfrm>
            <a:off x="1992314" y="765176"/>
            <a:ext cx="7991475" cy="2031325"/>
          </a:xfrm>
          <a:prstGeom prst="rect">
            <a:avLst/>
          </a:prstGeom>
          <a:noFill/>
        </p:spPr>
        <p:txBody>
          <a:bodyPr>
            <a:spAutoFit/>
          </a:bodyPr>
          <a:lstStyle/>
          <a:p>
            <a:pPr eaLnBrk="1" hangingPunct="1">
              <a:defRPr/>
            </a:pPr>
            <a:r>
              <a:rPr lang="it-IT" dirty="0"/>
              <a:t>La legge 92/2012 ha abrogato i seguenti trattamenti a partire dal 1 gennaio 2017:</a:t>
            </a:r>
          </a:p>
          <a:p>
            <a:pPr marL="285750" indent="-285750">
              <a:buFontTx/>
              <a:buChar char="-"/>
              <a:defRPr/>
            </a:pPr>
            <a:r>
              <a:rPr lang="it-IT" dirty="0"/>
              <a:t>indennità di mobilità ordinaria;</a:t>
            </a:r>
          </a:p>
          <a:p>
            <a:pPr marL="285750" indent="-285750">
              <a:buFontTx/>
              <a:buChar char="-"/>
              <a:defRPr/>
            </a:pPr>
            <a:r>
              <a:rPr lang="it-IT" dirty="0"/>
              <a:t>trattamento speciale di disoccupazione per l’edilizia di cui al decreto legge 16 maggio 1994 n. 299 convertito con modificazioni dalla Legge 19 luglio 1994 n. 451;</a:t>
            </a:r>
          </a:p>
          <a:p>
            <a:pPr marL="285750" indent="-285750">
              <a:buFontTx/>
              <a:buChar char="-"/>
              <a:defRPr/>
            </a:pPr>
            <a:r>
              <a:rPr lang="it-IT" dirty="0"/>
              <a:t>trattamento speciale di disoccupazione per l’edilizia di cui agli artt. Da 9 a 19 della legge 6 agosto 1975 n. 427. </a:t>
            </a:r>
          </a:p>
        </p:txBody>
      </p:sp>
      <p:pic>
        <p:nvPicPr>
          <p:cNvPr id="19460" name="Immagine 3"/>
          <p:cNvPicPr>
            <a:picLocks noChangeAspect="1"/>
          </p:cNvPicPr>
          <p:nvPr/>
        </p:nvPicPr>
        <p:blipFill>
          <a:blip r:embed="rId2" cstate="screen">
            <a:extLst>
              <a:ext uri="{28A0092B-C50C-407E-A947-70E740481C1C}">
                <a14:useLocalDpi xmlns:a14="http://schemas.microsoft.com/office/drawing/2010/main" xmlns=""/>
              </a:ext>
            </a:extLst>
          </a:blip>
          <a:srcRect/>
          <a:stretch>
            <a:fillRect/>
          </a:stretch>
        </p:blipFill>
        <p:spPr bwMode="auto">
          <a:xfrm>
            <a:off x="4081464" y="3309939"/>
            <a:ext cx="3813175" cy="22828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1658879255"/>
      </p:ext>
    </p:extLst>
  </p:cSld>
  <p:clrMapOvr>
    <a:masterClrMapping/>
  </p:clrMapOvr>
  <p:transition spd="slow">
    <p:randomBar dir="vert"/>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1"/>
          <p:cNvSpPr>
            <a:spLocks noChangeArrowheads="1"/>
          </p:cNvSpPr>
          <p:nvPr/>
        </p:nvSpPr>
        <p:spPr bwMode="auto">
          <a:xfrm>
            <a:off x="1992313" y="1484314"/>
            <a:ext cx="14495462" cy="120173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nchor="ctr">
            <a:spAutoFit/>
          </a:bodyPr>
          <a:lstStyle>
            <a:lvl1pPr>
              <a:spcBef>
                <a:spcPct val="20000"/>
              </a:spcBef>
              <a:buChar char="•"/>
              <a:defRPr sz="3200">
                <a:solidFill>
                  <a:schemeClr val="tx1"/>
                </a:solidFill>
                <a:latin typeface="Arial" charset="0"/>
                <a:ea typeface="Arial" charset="0"/>
                <a:cs typeface="Arial" charset="0"/>
              </a:defRPr>
            </a:lvl1pPr>
            <a:lvl2pPr marL="742950" indent="-285750">
              <a:spcBef>
                <a:spcPct val="20000"/>
              </a:spcBef>
              <a:buChar char="–"/>
              <a:defRPr sz="2800">
                <a:solidFill>
                  <a:schemeClr val="tx1"/>
                </a:solidFill>
                <a:latin typeface="Arial" charset="0"/>
                <a:ea typeface="Arial" charset="0"/>
                <a:cs typeface="Arial" charset="0"/>
              </a:defRPr>
            </a:lvl2pPr>
            <a:lvl3pPr marL="1143000" indent="-228600">
              <a:spcBef>
                <a:spcPct val="20000"/>
              </a:spcBef>
              <a:buChar char="•"/>
              <a:defRPr sz="2400">
                <a:solidFill>
                  <a:schemeClr val="tx1"/>
                </a:solidFill>
                <a:latin typeface="Arial" charset="0"/>
                <a:ea typeface="Arial" charset="0"/>
                <a:cs typeface="Arial" charset="0"/>
              </a:defRPr>
            </a:lvl3pPr>
            <a:lvl4pPr marL="1600200" indent="-228600">
              <a:spcBef>
                <a:spcPct val="20000"/>
              </a:spcBef>
              <a:buChar char="–"/>
              <a:defRPr sz="2000">
                <a:solidFill>
                  <a:schemeClr val="tx1"/>
                </a:solidFill>
                <a:latin typeface="Arial" charset="0"/>
                <a:ea typeface="Arial" charset="0"/>
                <a:cs typeface="Arial" charset="0"/>
              </a:defRPr>
            </a:lvl4pPr>
            <a:lvl5pPr marL="2057400" indent="-228600">
              <a:spcBef>
                <a:spcPct val="20000"/>
              </a:spcBef>
              <a:buChar char="»"/>
              <a:defRPr sz="2000">
                <a:solidFill>
                  <a:schemeClr val="tx1"/>
                </a:solidFill>
                <a:latin typeface="Arial" charset="0"/>
                <a:ea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ea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ea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ea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ea typeface="Arial" charset="0"/>
                <a:cs typeface="Arial" charset="0"/>
              </a:defRPr>
            </a:lvl9pPr>
          </a:lstStyle>
          <a:p>
            <a:pPr>
              <a:spcBef>
                <a:spcPct val="0"/>
              </a:spcBef>
              <a:buFontTx/>
              <a:buNone/>
            </a:pPr>
            <a:r>
              <a:rPr lang="it-IT" altLang="it-IT" sz="1800"/>
              <a:t/>
            </a:r>
            <a:br>
              <a:rPr lang="it-IT" altLang="it-IT" sz="1800"/>
            </a:br>
            <a:endParaRPr lang="it-IT" altLang="it-IT" sz="1800"/>
          </a:p>
          <a:p>
            <a:pPr>
              <a:spcBef>
                <a:spcPct val="0"/>
              </a:spcBef>
              <a:buFontTx/>
              <a:buNone/>
            </a:pPr>
            <a:r>
              <a:rPr lang="it-IT" altLang="it-IT" sz="1800">
                <a:solidFill>
                  <a:srgbClr val="000000"/>
                </a:solidFill>
                <a:latin typeface="Verdana" charset="0"/>
              </a:rPr>
              <a:t> </a:t>
            </a:r>
            <a:endParaRPr lang="it-IT" altLang="it-IT" sz="1800"/>
          </a:p>
          <a:p>
            <a:pPr>
              <a:spcBef>
                <a:spcPct val="0"/>
              </a:spcBef>
              <a:buFontTx/>
              <a:buNone/>
            </a:pPr>
            <a:endParaRPr lang="it-IT" altLang="it-IT" sz="1800"/>
          </a:p>
        </p:txBody>
      </p:sp>
      <p:graphicFrame>
        <p:nvGraphicFramePr>
          <p:cNvPr id="7" name="Diagramma 6"/>
          <p:cNvGraphicFramePr/>
          <p:nvPr/>
        </p:nvGraphicFramePr>
        <p:xfrm>
          <a:off x="2639616" y="1412776"/>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Rettangolo 2"/>
          <p:cNvSpPr/>
          <p:nvPr/>
        </p:nvSpPr>
        <p:spPr>
          <a:xfrm>
            <a:off x="2495601" y="38877"/>
            <a:ext cx="7443063" cy="1754326"/>
          </a:xfrm>
          <a:prstGeom prst="rect">
            <a:avLst/>
          </a:prstGeom>
          <a:noFill/>
        </p:spPr>
        <p:txBody>
          <a:bodyPr wrap="none">
            <a:spAutoFit/>
          </a:bodyPr>
          <a:lstStyle/>
          <a:p>
            <a:pPr algn="ctr" eaLnBrk="1" hangingPunct="1">
              <a:defRPr/>
            </a:pPr>
            <a:r>
              <a:rPr lang="it-IT" sz="5400" b="1" spc="50" dirty="0">
                <a:ln w="9525" cmpd="sng">
                  <a:solidFill>
                    <a:schemeClr val="accent1"/>
                  </a:solidFill>
                  <a:prstDash val="solid"/>
                </a:ln>
                <a:solidFill>
                  <a:srgbClr val="70AD47">
                    <a:tint val="1000"/>
                  </a:srgbClr>
                </a:solidFill>
                <a:effectLst>
                  <a:glow rad="38100">
                    <a:schemeClr val="accent1">
                      <a:alpha val="40000"/>
                    </a:schemeClr>
                  </a:glow>
                </a:effectLst>
              </a:rPr>
              <a:t>Naspi (D.lgs. 22/2015)</a:t>
            </a:r>
          </a:p>
          <a:p>
            <a:pPr algn="ctr" eaLnBrk="1" hangingPunct="1">
              <a:defRPr/>
            </a:pPr>
            <a:endParaRPr lang="it-IT" sz="5400" b="1" spc="50" dirty="0">
              <a:ln w="9525" cmpd="sng">
                <a:solidFill>
                  <a:schemeClr val="accent1"/>
                </a:solidFill>
                <a:prstDash val="solid"/>
              </a:ln>
              <a:solidFill>
                <a:srgbClr val="70AD47">
                  <a:tint val="1000"/>
                </a:srgbClr>
              </a:solidFill>
              <a:effectLst>
                <a:glow rad="38100">
                  <a:schemeClr val="accent1">
                    <a:alpha val="40000"/>
                  </a:schemeClr>
                </a:glow>
              </a:effectLst>
            </a:endParaRPr>
          </a:p>
        </p:txBody>
      </p:sp>
    </p:spTree>
    <p:extLst>
      <p:ext uri="{BB962C8B-B14F-4D97-AF65-F5344CB8AC3E}">
        <p14:creationId xmlns:p14="http://schemas.microsoft.com/office/powerpoint/2010/main" xmlns="" val="3150562550"/>
      </p:ext>
    </p:extLst>
  </p:cSld>
  <p:clrMapOvr>
    <a:masterClrMapping/>
  </p:clrMapOvr>
  <p:transition spd="slow">
    <p:randomBar dir="vert"/>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159" name="Group 15"/>
          <p:cNvGraphicFramePr>
            <a:graphicFrameLocks noGrp="1"/>
          </p:cNvGraphicFramePr>
          <p:nvPr>
            <p:extLst/>
          </p:nvPr>
        </p:nvGraphicFramePr>
        <p:xfrm>
          <a:off x="1807685" y="1216297"/>
          <a:ext cx="8545006" cy="4661122"/>
        </p:xfrm>
        <a:graphic>
          <a:graphicData uri="http://schemas.openxmlformats.org/drawingml/2006/table">
            <a:tbl>
              <a:tblPr/>
              <a:tblGrid>
                <a:gridCol w="4272503">
                  <a:extLst>
                    <a:ext uri="{9D8B030D-6E8A-4147-A177-3AD203B41FA5}">
                      <a16:colId xmlns="" xmlns:a16="http://schemas.microsoft.com/office/drawing/2014/main" val="20000"/>
                    </a:ext>
                  </a:extLst>
                </a:gridCol>
                <a:gridCol w="4272503">
                  <a:extLst>
                    <a:ext uri="{9D8B030D-6E8A-4147-A177-3AD203B41FA5}">
                      <a16:colId xmlns="" xmlns:a16="http://schemas.microsoft.com/office/drawing/2014/main" val="249000459"/>
                    </a:ext>
                  </a:extLst>
                </a:gridCol>
              </a:tblGrid>
              <a:tr h="510116">
                <a:tc gridSpan="2">
                  <a:txBody>
                    <a:bodyPr/>
                    <a:lstStyle/>
                    <a:p>
                      <a:pPr algn="ctr"/>
                      <a:r>
                        <a:rPr lang="it-IT" sz="3200" b="1" kern="1200" dirty="0">
                          <a:solidFill>
                            <a:srgbClr val="FF0000"/>
                          </a:solidFill>
                          <a:effectLst/>
                          <a:latin typeface="+mn-lt"/>
                          <a:ea typeface="+mn-ea"/>
                          <a:cs typeface="+mn-cs"/>
                        </a:rPr>
                        <a:t>NASPI   DISOCCUPAZIONE </a:t>
                      </a:r>
                    </a:p>
                  </a:txBody>
                  <a:tcPr marL="68582" marR="68582" marT="34291" marB="34291" horzOverflow="overflow">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rgbClr val="FFFFFF"/>
                    </a:solidFill>
                  </a:tcPr>
                </a:tc>
                <a:tc hMerge="1">
                  <a:txBody>
                    <a:bodyPr/>
                    <a:lstStyle/>
                    <a:p>
                      <a:pPr algn="ctr"/>
                      <a:endParaRPr lang="it-IT" sz="2000" b="1" kern="1200" dirty="0">
                        <a:solidFill>
                          <a:srgbClr val="FF0000"/>
                        </a:solidFill>
                        <a:effectLst/>
                        <a:latin typeface="+mn-lt"/>
                        <a:ea typeface="+mn-ea"/>
                        <a:cs typeface="+mn-cs"/>
                      </a:endParaRPr>
                    </a:p>
                  </a:txBody>
                  <a:tcPr marL="91443" marR="91443" marT="45721" marB="45721"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CC"/>
                    </a:solidFill>
                  </a:tcPr>
                </a:tc>
                <a:extLst>
                  <a:ext uri="{0D108BD9-81ED-4DB2-BD59-A6C34878D82A}">
                    <a16:rowId xmlns="" xmlns:a16="http://schemas.microsoft.com/office/drawing/2014/main" val="2259621056"/>
                  </a:ext>
                </a:extLst>
              </a:tr>
              <a:tr h="4104860">
                <a:tc>
                  <a:txBody>
                    <a:bodyPr/>
                    <a:lstStyle/>
                    <a:p>
                      <a:pPr algn="ctr"/>
                      <a:r>
                        <a:rPr lang="it-IT" sz="1800" b="1" kern="1200" dirty="0">
                          <a:solidFill>
                            <a:schemeClr val="tx1"/>
                          </a:solidFill>
                          <a:effectLst/>
                          <a:latin typeface="+mn-lt"/>
                          <a:ea typeface="+mn-ea"/>
                          <a:cs typeface="+mn-cs"/>
                        </a:rPr>
                        <a:t>Mese	Euro</a:t>
                      </a:r>
                    </a:p>
                    <a:p>
                      <a:pPr algn="ctr"/>
                      <a:r>
                        <a:rPr lang="it-IT" sz="1800" b="1" kern="1200" dirty="0">
                          <a:solidFill>
                            <a:schemeClr val="tx1"/>
                          </a:solidFill>
                          <a:effectLst/>
                          <a:latin typeface="+mn-lt"/>
                          <a:ea typeface="+mn-ea"/>
                          <a:cs typeface="+mn-cs"/>
                        </a:rPr>
                        <a:t>1	1314,3</a:t>
                      </a:r>
                    </a:p>
                    <a:p>
                      <a:pPr algn="ctr"/>
                      <a:r>
                        <a:rPr lang="it-IT" sz="1800" b="1" kern="1200" dirty="0">
                          <a:solidFill>
                            <a:schemeClr val="tx1"/>
                          </a:solidFill>
                          <a:effectLst/>
                          <a:latin typeface="+mn-lt"/>
                          <a:ea typeface="+mn-ea"/>
                          <a:cs typeface="+mn-cs"/>
                        </a:rPr>
                        <a:t>2	1314,3</a:t>
                      </a:r>
                    </a:p>
                    <a:p>
                      <a:pPr algn="ctr"/>
                      <a:r>
                        <a:rPr lang="it-IT" sz="1800" b="1" kern="1200" dirty="0">
                          <a:solidFill>
                            <a:schemeClr val="tx1"/>
                          </a:solidFill>
                          <a:effectLst/>
                          <a:latin typeface="+mn-lt"/>
                          <a:ea typeface="+mn-ea"/>
                          <a:cs typeface="+mn-cs"/>
                        </a:rPr>
                        <a:t>3	1314,3</a:t>
                      </a:r>
                    </a:p>
                    <a:p>
                      <a:pPr algn="ctr"/>
                      <a:r>
                        <a:rPr lang="it-IT" sz="1800" b="1" kern="1200" dirty="0">
                          <a:solidFill>
                            <a:schemeClr val="tx1"/>
                          </a:solidFill>
                          <a:effectLst/>
                          <a:latin typeface="+mn-lt"/>
                          <a:ea typeface="+mn-ea"/>
                          <a:cs typeface="+mn-cs"/>
                        </a:rPr>
                        <a:t>4	1274,8</a:t>
                      </a:r>
                    </a:p>
                    <a:p>
                      <a:pPr algn="ctr"/>
                      <a:r>
                        <a:rPr lang="it-IT" sz="1800" b="1" kern="1200" dirty="0">
                          <a:solidFill>
                            <a:schemeClr val="tx1"/>
                          </a:solidFill>
                          <a:effectLst/>
                          <a:latin typeface="+mn-lt"/>
                          <a:ea typeface="+mn-ea"/>
                          <a:cs typeface="+mn-cs"/>
                        </a:rPr>
                        <a:t>5	1236,6</a:t>
                      </a:r>
                    </a:p>
                    <a:p>
                      <a:pPr algn="ctr"/>
                      <a:r>
                        <a:rPr lang="it-IT" sz="1800" b="1" kern="1200" dirty="0">
                          <a:solidFill>
                            <a:schemeClr val="tx1"/>
                          </a:solidFill>
                          <a:effectLst/>
                          <a:latin typeface="+mn-lt"/>
                          <a:ea typeface="+mn-ea"/>
                          <a:cs typeface="+mn-cs"/>
                        </a:rPr>
                        <a:t>6	1199,5</a:t>
                      </a:r>
                    </a:p>
                    <a:p>
                      <a:pPr algn="ctr"/>
                      <a:r>
                        <a:rPr lang="it-IT" sz="1800" b="1" kern="1200" dirty="0">
                          <a:solidFill>
                            <a:schemeClr val="tx1"/>
                          </a:solidFill>
                          <a:effectLst/>
                          <a:latin typeface="+mn-lt"/>
                          <a:ea typeface="+mn-ea"/>
                          <a:cs typeface="+mn-cs"/>
                        </a:rPr>
                        <a:t>7	1163,5</a:t>
                      </a:r>
                    </a:p>
                    <a:p>
                      <a:pPr algn="ctr"/>
                      <a:r>
                        <a:rPr lang="it-IT" sz="1800" b="1" kern="1200" dirty="0">
                          <a:solidFill>
                            <a:schemeClr val="tx1"/>
                          </a:solidFill>
                          <a:effectLst/>
                          <a:latin typeface="+mn-lt"/>
                          <a:ea typeface="+mn-ea"/>
                          <a:cs typeface="+mn-cs"/>
                        </a:rPr>
                        <a:t>8	1128,6</a:t>
                      </a:r>
                    </a:p>
                    <a:p>
                      <a:pPr algn="ctr"/>
                      <a:r>
                        <a:rPr lang="it-IT" sz="1800" b="1" kern="1200" dirty="0">
                          <a:solidFill>
                            <a:schemeClr val="tx1"/>
                          </a:solidFill>
                          <a:effectLst/>
                          <a:latin typeface="+mn-lt"/>
                          <a:ea typeface="+mn-ea"/>
                          <a:cs typeface="+mn-cs"/>
                        </a:rPr>
                        <a:t>9	1094,7</a:t>
                      </a:r>
                    </a:p>
                    <a:p>
                      <a:pPr algn="ctr"/>
                      <a:r>
                        <a:rPr lang="it-IT" sz="1800" b="1" kern="1200" dirty="0">
                          <a:solidFill>
                            <a:schemeClr val="tx1"/>
                          </a:solidFill>
                          <a:effectLst/>
                          <a:latin typeface="+mn-lt"/>
                          <a:ea typeface="+mn-ea"/>
                          <a:cs typeface="+mn-cs"/>
                        </a:rPr>
                        <a:t>10	1061,9</a:t>
                      </a:r>
                    </a:p>
                    <a:p>
                      <a:pPr algn="ctr"/>
                      <a:r>
                        <a:rPr lang="it-IT" sz="1800" b="1" kern="1200" dirty="0">
                          <a:solidFill>
                            <a:schemeClr val="tx1"/>
                          </a:solidFill>
                          <a:effectLst/>
                          <a:latin typeface="+mn-lt"/>
                          <a:ea typeface="+mn-ea"/>
                          <a:cs typeface="+mn-cs"/>
                        </a:rPr>
                        <a:t>11	1030,0</a:t>
                      </a:r>
                    </a:p>
                    <a:p>
                      <a:pPr algn="ctr"/>
                      <a:r>
                        <a:rPr lang="it-IT" sz="1800" b="1" kern="1200" dirty="0">
                          <a:solidFill>
                            <a:schemeClr val="tx1"/>
                          </a:solidFill>
                          <a:effectLst/>
                          <a:latin typeface="+mn-lt"/>
                          <a:ea typeface="+mn-ea"/>
                          <a:cs typeface="+mn-cs"/>
                        </a:rPr>
                        <a:t>12	999,1</a:t>
                      </a:r>
                    </a:p>
                  </a:txBody>
                  <a:tcPr marL="68582" marR="68582" marT="34291" marB="34291" horzOverflow="overflow">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rgbClr val="FFFFFF"/>
                    </a:solidFill>
                  </a:tcPr>
                </a:tc>
                <a:tc>
                  <a:txBody>
                    <a:bodyPr/>
                    <a:lstStyle/>
                    <a:p>
                      <a:pPr algn="ctr"/>
                      <a:endParaRPr lang="it-IT" sz="1800" b="1" kern="1200" dirty="0">
                        <a:solidFill>
                          <a:schemeClr val="tx1"/>
                        </a:solidFill>
                        <a:effectLst/>
                        <a:latin typeface="+mn-lt"/>
                        <a:ea typeface="+mn-ea"/>
                        <a:cs typeface="+mn-cs"/>
                      </a:endParaRPr>
                    </a:p>
                    <a:p>
                      <a:pPr algn="ctr"/>
                      <a:r>
                        <a:rPr lang="it-IT" sz="1800" b="1" kern="1200" dirty="0">
                          <a:solidFill>
                            <a:schemeClr val="tx1"/>
                          </a:solidFill>
                          <a:effectLst/>
                          <a:latin typeface="+mn-lt"/>
                          <a:ea typeface="+mn-ea"/>
                          <a:cs typeface="+mn-cs"/>
                        </a:rPr>
                        <a:t>13	969,19</a:t>
                      </a:r>
                    </a:p>
                    <a:p>
                      <a:pPr algn="ctr"/>
                      <a:r>
                        <a:rPr lang="it-IT" sz="1800" b="1" kern="1200" dirty="0">
                          <a:solidFill>
                            <a:schemeClr val="tx1"/>
                          </a:solidFill>
                          <a:effectLst/>
                          <a:latin typeface="+mn-lt"/>
                          <a:ea typeface="+mn-ea"/>
                          <a:cs typeface="+mn-cs"/>
                        </a:rPr>
                        <a:t>14	940,12</a:t>
                      </a:r>
                    </a:p>
                    <a:p>
                      <a:pPr algn="ctr"/>
                      <a:r>
                        <a:rPr lang="it-IT" sz="1800" b="1" kern="1200" dirty="0">
                          <a:solidFill>
                            <a:schemeClr val="tx1"/>
                          </a:solidFill>
                          <a:effectLst/>
                          <a:latin typeface="+mn-lt"/>
                          <a:ea typeface="+mn-ea"/>
                          <a:cs typeface="+mn-cs"/>
                        </a:rPr>
                        <a:t>15	911,91</a:t>
                      </a:r>
                    </a:p>
                    <a:p>
                      <a:pPr algn="ctr"/>
                      <a:r>
                        <a:rPr lang="it-IT" sz="1800" b="1" kern="1200" dirty="0">
                          <a:solidFill>
                            <a:schemeClr val="tx1"/>
                          </a:solidFill>
                          <a:effectLst/>
                          <a:latin typeface="+mn-lt"/>
                          <a:ea typeface="+mn-ea"/>
                          <a:cs typeface="+mn-cs"/>
                        </a:rPr>
                        <a:t>16	884,55</a:t>
                      </a:r>
                    </a:p>
                    <a:p>
                      <a:pPr algn="ctr"/>
                      <a:r>
                        <a:rPr lang="it-IT" sz="1800" b="1" kern="1200" dirty="0">
                          <a:solidFill>
                            <a:schemeClr val="tx1"/>
                          </a:solidFill>
                          <a:effectLst/>
                          <a:latin typeface="+mn-lt"/>
                          <a:ea typeface="+mn-ea"/>
                          <a:cs typeface="+mn-cs"/>
                        </a:rPr>
                        <a:t>17	858,02</a:t>
                      </a:r>
                    </a:p>
                    <a:p>
                      <a:pPr algn="ctr"/>
                      <a:r>
                        <a:rPr lang="it-IT" sz="1800" b="1" kern="1200" dirty="0">
                          <a:solidFill>
                            <a:schemeClr val="tx1"/>
                          </a:solidFill>
                          <a:effectLst/>
                          <a:latin typeface="+mn-lt"/>
                          <a:ea typeface="+mn-ea"/>
                          <a:cs typeface="+mn-cs"/>
                        </a:rPr>
                        <a:t>18	832,28</a:t>
                      </a:r>
                    </a:p>
                    <a:p>
                      <a:pPr algn="ctr"/>
                      <a:r>
                        <a:rPr lang="it-IT" sz="1800" b="1" kern="1200" dirty="0">
                          <a:solidFill>
                            <a:schemeClr val="tx1"/>
                          </a:solidFill>
                          <a:effectLst/>
                          <a:latin typeface="+mn-lt"/>
                          <a:ea typeface="+mn-ea"/>
                          <a:cs typeface="+mn-cs"/>
                        </a:rPr>
                        <a:t>19	807,31</a:t>
                      </a:r>
                    </a:p>
                    <a:p>
                      <a:pPr algn="ctr"/>
                      <a:r>
                        <a:rPr lang="it-IT" sz="1800" b="1" kern="1200" dirty="0">
                          <a:solidFill>
                            <a:schemeClr val="tx1"/>
                          </a:solidFill>
                          <a:effectLst/>
                          <a:latin typeface="+mn-lt"/>
                          <a:ea typeface="+mn-ea"/>
                          <a:cs typeface="+mn-cs"/>
                        </a:rPr>
                        <a:t>20	783,09</a:t>
                      </a:r>
                    </a:p>
                    <a:p>
                      <a:pPr algn="ctr"/>
                      <a:r>
                        <a:rPr lang="it-IT" sz="1800" b="1" kern="1200" dirty="0">
                          <a:solidFill>
                            <a:schemeClr val="tx1"/>
                          </a:solidFill>
                          <a:effectLst/>
                          <a:latin typeface="+mn-lt"/>
                          <a:ea typeface="+mn-ea"/>
                          <a:cs typeface="+mn-cs"/>
                        </a:rPr>
                        <a:t>21	759,60</a:t>
                      </a:r>
                    </a:p>
                    <a:p>
                      <a:pPr algn="ctr"/>
                      <a:r>
                        <a:rPr lang="it-IT" sz="1800" b="1" kern="1200" dirty="0">
                          <a:solidFill>
                            <a:schemeClr val="tx1"/>
                          </a:solidFill>
                          <a:effectLst/>
                          <a:latin typeface="+mn-lt"/>
                          <a:ea typeface="+mn-ea"/>
                          <a:cs typeface="+mn-cs"/>
                        </a:rPr>
                        <a:t>22	736,81</a:t>
                      </a:r>
                    </a:p>
                    <a:p>
                      <a:pPr algn="ctr"/>
                      <a:r>
                        <a:rPr lang="it-IT" sz="1800" b="1" kern="1200" dirty="0">
                          <a:solidFill>
                            <a:schemeClr val="tx1"/>
                          </a:solidFill>
                          <a:effectLst/>
                          <a:latin typeface="+mn-lt"/>
                          <a:ea typeface="+mn-ea"/>
                          <a:cs typeface="+mn-cs"/>
                        </a:rPr>
                        <a:t>23	714,70</a:t>
                      </a:r>
                    </a:p>
                    <a:p>
                      <a:pPr algn="ctr"/>
                      <a:r>
                        <a:rPr lang="it-IT" sz="1800" b="1" kern="1200" dirty="0">
                          <a:solidFill>
                            <a:schemeClr val="tx1"/>
                          </a:solidFill>
                          <a:effectLst/>
                          <a:latin typeface="+mn-lt"/>
                          <a:ea typeface="+mn-ea"/>
                          <a:cs typeface="+mn-cs"/>
                        </a:rPr>
                        <a:t>24	693,26</a:t>
                      </a:r>
                    </a:p>
                    <a:p>
                      <a:pPr algn="ctr"/>
                      <a:endParaRPr lang="it-IT" sz="1500" b="1" kern="1200" dirty="0">
                        <a:solidFill>
                          <a:schemeClr val="tx1"/>
                        </a:solidFill>
                        <a:effectLst/>
                        <a:latin typeface="+mn-lt"/>
                        <a:ea typeface="+mn-ea"/>
                        <a:cs typeface="+mn-cs"/>
                      </a:endParaRPr>
                    </a:p>
                  </a:txBody>
                  <a:tcPr marL="68582" marR="68582" marT="34291" marB="34291" horzOverflow="overflow">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rgbClr val="FFFFFF"/>
                    </a:solidFill>
                  </a:tcPr>
                </a:tc>
                <a:extLst>
                  <a:ext uri="{0D108BD9-81ED-4DB2-BD59-A6C34878D82A}">
                    <a16:rowId xmlns="" xmlns:a16="http://schemas.microsoft.com/office/drawing/2014/main" val="10000"/>
                  </a:ext>
                </a:extLst>
              </a:tr>
            </a:tbl>
          </a:graphicData>
        </a:graphic>
      </p:graphicFrame>
    </p:spTree>
    <p:extLst>
      <p:ext uri="{BB962C8B-B14F-4D97-AF65-F5344CB8AC3E}">
        <p14:creationId xmlns:p14="http://schemas.microsoft.com/office/powerpoint/2010/main" xmlns="" val="1347044905"/>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2000">
        <p15:prstTrans prst="drape"/>
      </p:transition>
    </mc:Choice>
    <mc:Fallback>
      <p:transition spd="slow">
        <p:fade/>
      </p:transition>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1"/>
          <p:cNvSpPr>
            <a:spLocks noChangeArrowheads="1"/>
          </p:cNvSpPr>
          <p:nvPr/>
        </p:nvSpPr>
        <p:spPr bwMode="auto">
          <a:xfrm>
            <a:off x="2825751" y="2209800"/>
            <a:ext cx="14495463" cy="12001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nchor="ctr">
            <a:spAutoFit/>
          </a:bodyPr>
          <a:lstStyle>
            <a:lvl1pPr>
              <a:spcBef>
                <a:spcPct val="20000"/>
              </a:spcBef>
              <a:buChar char="•"/>
              <a:defRPr sz="3200">
                <a:solidFill>
                  <a:schemeClr val="tx1"/>
                </a:solidFill>
                <a:latin typeface="Arial" charset="0"/>
                <a:ea typeface="Arial" charset="0"/>
                <a:cs typeface="Arial" charset="0"/>
              </a:defRPr>
            </a:lvl1pPr>
            <a:lvl2pPr marL="742950" indent="-285750">
              <a:spcBef>
                <a:spcPct val="20000"/>
              </a:spcBef>
              <a:buChar char="–"/>
              <a:defRPr sz="2800">
                <a:solidFill>
                  <a:schemeClr val="tx1"/>
                </a:solidFill>
                <a:latin typeface="Arial" charset="0"/>
                <a:ea typeface="Arial" charset="0"/>
                <a:cs typeface="Arial" charset="0"/>
              </a:defRPr>
            </a:lvl2pPr>
            <a:lvl3pPr marL="1143000" indent="-228600">
              <a:spcBef>
                <a:spcPct val="20000"/>
              </a:spcBef>
              <a:buChar char="•"/>
              <a:defRPr sz="2400">
                <a:solidFill>
                  <a:schemeClr val="tx1"/>
                </a:solidFill>
                <a:latin typeface="Arial" charset="0"/>
                <a:ea typeface="Arial" charset="0"/>
                <a:cs typeface="Arial" charset="0"/>
              </a:defRPr>
            </a:lvl3pPr>
            <a:lvl4pPr marL="1600200" indent="-228600">
              <a:spcBef>
                <a:spcPct val="20000"/>
              </a:spcBef>
              <a:buChar char="–"/>
              <a:defRPr sz="2000">
                <a:solidFill>
                  <a:schemeClr val="tx1"/>
                </a:solidFill>
                <a:latin typeface="Arial" charset="0"/>
                <a:ea typeface="Arial" charset="0"/>
                <a:cs typeface="Arial" charset="0"/>
              </a:defRPr>
            </a:lvl4pPr>
            <a:lvl5pPr marL="2057400" indent="-228600">
              <a:spcBef>
                <a:spcPct val="20000"/>
              </a:spcBef>
              <a:buChar char="»"/>
              <a:defRPr sz="2000">
                <a:solidFill>
                  <a:schemeClr val="tx1"/>
                </a:solidFill>
                <a:latin typeface="Arial" charset="0"/>
                <a:ea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ea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ea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ea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ea typeface="Arial" charset="0"/>
                <a:cs typeface="Arial" charset="0"/>
              </a:defRPr>
            </a:lvl9pPr>
          </a:lstStyle>
          <a:p>
            <a:pPr>
              <a:spcBef>
                <a:spcPct val="0"/>
              </a:spcBef>
              <a:buFontTx/>
              <a:buNone/>
            </a:pPr>
            <a:r>
              <a:rPr lang="it-IT" altLang="it-IT" sz="1800"/>
              <a:t/>
            </a:r>
            <a:br>
              <a:rPr lang="it-IT" altLang="it-IT" sz="1800"/>
            </a:br>
            <a:endParaRPr lang="it-IT" altLang="it-IT" sz="1800"/>
          </a:p>
          <a:p>
            <a:pPr>
              <a:spcBef>
                <a:spcPct val="0"/>
              </a:spcBef>
              <a:buFontTx/>
              <a:buNone/>
            </a:pPr>
            <a:r>
              <a:rPr lang="it-IT" altLang="it-IT" sz="1800">
                <a:solidFill>
                  <a:srgbClr val="000000"/>
                </a:solidFill>
                <a:latin typeface="Verdana" charset="0"/>
              </a:rPr>
              <a:t> </a:t>
            </a:r>
            <a:endParaRPr lang="it-IT" altLang="it-IT" sz="1800"/>
          </a:p>
          <a:p>
            <a:pPr>
              <a:spcBef>
                <a:spcPct val="0"/>
              </a:spcBef>
              <a:buFontTx/>
              <a:buNone/>
            </a:pPr>
            <a:endParaRPr lang="it-IT" altLang="it-IT" sz="1800"/>
          </a:p>
        </p:txBody>
      </p:sp>
      <p:sp>
        <p:nvSpPr>
          <p:cNvPr id="21506" name="CasellaDiTesto 2"/>
          <p:cNvSpPr txBox="1">
            <a:spLocks noChangeArrowheads="1"/>
          </p:cNvSpPr>
          <p:nvPr/>
        </p:nvSpPr>
        <p:spPr bwMode="auto">
          <a:xfrm>
            <a:off x="2138363" y="1179514"/>
            <a:ext cx="7516812" cy="56323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ea typeface="Arial" charset="0"/>
                <a:cs typeface="Arial" charset="0"/>
              </a:defRPr>
            </a:lvl1pPr>
            <a:lvl2pPr marL="742950" indent="-285750">
              <a:spcBef>
                <a:spcPct val="20000"/>
              </a:spcBef>
              <a:buChar char="–"/>
              <a:defRPr sz="2800">
                <a:solidFill>
                  <a:schemeClr val="tx1"/>
                </a:solidFill>
                <a:latin typeface="Arial" charset="0"/>
                <a:ea typeface="Arial" charset="0"/>
                <a:cs typeface="Arial" charset="0"/>
              </a:defRPr>
            </a:lvl2pPr>
            <a:lvl3pPr marL="1143000" indent="-228600">
              <a:spcBef>
                <a:spcPct val="20000"/>
              </a:spcBef>
              <a:buChar char="•"/>
              <a:defRPr sz="2400">
                <a:solidFill>
                  <a:schemeClr val="tx1"/>
                </a:solidFill>
                <a:latin typeface="Arial" charset="0"/>
                <a:ea typeface="Arial" charset="0"/>
                <a:cs typeface="Arial" charset="0"/>
              </a:defRPr>
            </a:lvl3pPr>
            <a:lvl4pPr marL="1600200" indent="-228600">
              <a:spcBef>
                <a:spcPct val="20000"/>
              </a:spcBef>
              <a:buChar char="–"/>
              <a:defRPr sz="2000">
                <a:solidFill>
                  <a:schemeClr val="tx1"/>
                </a:solidFill>
                <a:latin typeface="Arial" charset="0"/>
                <a:ea typeface="Arial" charset="0"/>
                <a:cs typeface="Arial" charset="0"/>
              </a:defRPr>
            </a:lvl4pPr>
            <a:lvl5pPr marL="2057400" indent="-228600">
              <a:spcBef>
                <a:spcPct val="20000"/>
              </a:spcBef>
              <a:buChar char="»"/>
              <a:defRPr sz="2000">
                <a:solidFill>
                  <a:schemeClr val="tx1"/>
                </a:solidFill>
                <a:latin typeface="Arial" charset="0"/>
                <a:ea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ea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ea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ea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ea typeface="Arial" charset="0"/>
                <a:cs typeface="Arial" charset="0"/>
              </a:defRPr>
            </a:lvl9pPr>
          </a:lstStyle>
          <a:p>
            <a:pPr eaLnBrk="1" hangingPunct="1">
              <a:spcBef>
                <a:spcPct val="0"/>
              </a:spcBef>
              <a:buFontTx/>
              <a:buNone/>
            </a:pPr>
            <a:r>
              <a:rPr lang="it-IT" altLang="it-IT" sz="1800" dirty="0"/>
              <a:t>Circolare INPS n. 94/2015</a:t>
            </a:r>
          </a:p>
          <a:p>
            <a:pPr eaLnBrk="1" hangingPunct="1">
              <a:spcBef>
                <a:spcPct val="0"/>
              </a:spcBef>
              <a:buFontTx/>
              <a:buNone/>
            </a:pPr>
            <a:r>
              <a:rPr lang="it-IT" altLang="it-IT" sz="1800" b="1" dirty="0"/>
              <a:t>4. Prestazioni accessorie  </a:t>
            </a:r>
            <a:endParaRPr lang="it-IT" altLang="it-IT" sz="1800" dirty="0"/>
          </a:p>
          <a:p>
            <a:pPr eaLnBrk="1" hangingPunct="1">
              <a:spcBef>
                <a:spcPct val="0"/>
              </a:spcBef>
              <a:buFontTx/>
              <a:buNone/>
            </a:pPr>
            <a:r>
              <a:rPr lang="it-IT" altLang="it-IT" sz="1800" dirty="0"/>
              <a:t> </a:t>
            </a:r>
          </a:p>
          <a:p>
            <a:pPr eaLnBrk="1" hangingPunct="1">
              <a:spcBef>
                <a:spcPct val="0"/>
              </a:spcBef>
              <a:buFontTx/>
              <a:buNone/>
            </a:pPr>
            <a:r>
              <a:rPr lang="it-IT" altLang="it-IT" sz="1800" dirty="0"/>
              <a:t>Per i periodi di fruizione della </a:t>
            </a:r>
            <a:r>
              <a:rPr lang="it-IT" altLang="it-IT" sz="1800" dirty="0" err="1"/>
              <a:t>NASpI</a:t>
            </a:r>
            <a:r>
              <a:rPr lang="it-IT" altLang="it-IT" sz="1800" dirty="0"/>
              <a:t> sono riconosciuti d’ufficio i contributi figurativi rapportati alla  retribuzione  di cui all'articolo 4, comma 1 del decreto legislativo n. 22 del 2015 , entro un limite di retribuzione  pari  a 1,4 volte l'importo massimo mensile della </a:t>
            </a:r>
            <a:r>
              <a:rPr lang="it-IT" altLang="it-IT" sz="1800" dirty="0" err="1"/>
              <a:t>NASpI</a:t>
            </a:r>
            <a:r>
              <a:rPr lang="it-IT" altLang="it-IT" sz="1800" dirty="0"/>
              <a:t> per l'anno in corso.  </a:t>
            </a:r>
            <a:br>
              <a:rPr lang="it-IT" altLang="it-IT" sz="1800" dirty="0"/>
            </a:br>
            <a:r>
              <a:rPr lang="it-IT" altLang="it-IT" sz="1800" dirty="0"/>
              <a:t>Poiché l’importo massimo mensile della </a:t>
            </a:r>
            <a:r>
              <a:rPr lang="it-IT" altLang="it-IT" sz="1800" dirty="0" err="1"/>
              <a:t>NASpI</a:t>
            </a:r>
            <a:r>
              <a:rPr lang="it-IT" altLang="it-IT" sz="1800" dirty="0"/>
              <a:t> per l’anno 2015 è di € 1.314, la predetta contribuzione figurativa  è riconosciuta solo entro il limite di € 1840 (euro 1.314 per 1,4=euro 1.840).</a:t>
            </a:r>
          </a:p>
          <a:p>
            <a:pPr eaLnBrk="1" hangingPunct="1">
              <a:spcBef>
                <a:spcPct val="0"/>
              </a:spcBef>
              <a:buFontTx/>
              <a:buNone/>
            </a:pPr>
            <a:r>
              <a:rPr lang="it-IT" altLang="it-IT" sz="1800" dirty="0"/>
              <a:t> </a:t>
            </a:r>
          </a:p>
          <a:p>
            <a:pPr eaLnBrk="1" hangingPunct="1">
              <a:spcBef>
                <a:spcPct val="0"/>
              </a:spcBef>
              <a:buFontTx/>
              <a:buNone/>
            </a:pPr>
            <a:r>
              <a:rPr lang="it-IT" altLang="it-IT" sz="1800" dirty="0"/>
              <a:t>Ai fini del calcolo delle quote retributive di pensione le retribuzioni relative ai periodi di contribuzione figurativa per i quali viene applicato il predetto tetto (1,4 volte l’importo massimo della NASPI) vengono neutralizzate, qualora, una volta rivalutate, siano di importo inferiore alla retribuzione media pensionabile ottenuta senza di esse.</a:t>
            </a:r>
          </a:p>
          <a:p>
            <a:pPr eaLnBrk="1" hangingPunct="1">
              <a:spcBef>
                <a:spcPct val="0"/>
              </a:spcBef>
              <a:buFontTx/>
              <a:buNone/>
            </a:pPr>
            <a:r>
              <a:rPr lang="it-IT" altLang="it-IT" sz="1800" dirty="0"/>
              <a:t> </a:t>
            </a:r>
          </a:p>
          <a:p>
            <a:pPr eaLnBrk="1" hangingPunct="1">
              <a:spcBef>
                <a:spcPct val="0"/>
              </a:spcBef>
              <a:buFontTx/>
              <a:buNone/>
            </a:pPr>
            <a:r>
              <a:rPr lang="it-IT" altLang="it-IT" sz="1800" dirty="0"/>
              <a:t> </a:t>
            </a:r>
          </a:p>
          <a:p>
            <a:pPr eaLnBrk="1" hangingPunct="1">
              <a:spcBef>
                <a:spcPct val="0"/>
              </a:spcBef>
              <a:buFontTx/>
              <a:buNone/>
            </a:pPr>
            <a:endParaRPr lang="it-IT" altLang="it-IT" sz="1800" dirty="0"/>
          </a:p>
        </p:txBody>
      </p:sp>
      <p:sp>
        <p:nvSpPr>
          <p:cNvPr id="5" name="Rettangolo 4"/>
          <p:cNvSpPr/>
          <p:nvPr/>
        </p:nvSpPr>
        <p:spPr>
          <a:xfrm>
            <a:off x="2495601" y="303074"/>
            <a:ext cx="7443063" cy="1754326"/>
          </a:xfrm>
          <a:prstGeom prst="rect">
            <a:avLst/>
          </a:prstGeom>
          <a:noFill/>
        </p:spPr>
        <p:txBody>
          <a:bodyPr wrap="none">
            <a:spAutoFit/>
          </a:bodyPr>
          <a:lstStyle/>
          <a:p>
            <a:pPr algn="ctr" eaLnBrk="1" hangingPunct="1">
              <a:defRPr/>
            </a:pPr>
            <a:r>
              <a:rPr lang="it-IT" sz="5400" b="1" spc="50" dirty="0">
                <a:ln w="9525" cmpd="sng">
                  <a:solidFill>
                    <a:schemeClr val="accent1"/>
                  </a:solidFill>
                  <a:prstDash val="solid"/>
                </a:ln>
                <a:solidFill>
                  <a:srgbClr val="70AD47">
                    <a:tint val="1000"/>
                  </a:srgbClr>
                </a:solidFill>
                <a:effectLst>
                  <a:glow rad="38100">
                    <a:schemeClr val="accent1">
                      <a:alpha val="40000"/>
                    </a:schemeClr>
                  </a:glow>
                </a:effectLst>
              </a:rPr>
              <a:t>Naspi (D.lgs. 22/2015)</a:t>
            </a:r>
          </a:p>
          <a:p>
            <a:pPr algn="ctr" eaLnBrk="1" hangingPunct="1">
              <a:defRPr/>
            </a:pPr>
            <a:endParaRPr lang="it-IT" sz="5400" b="1" spc="50" dirty="0">
              <a:ln w="9525" cmpd="sng">
                <a:solidFill>
                  <a:schemeClr val="accent1"/>
                </a:solidFill>
                <a:prstDash val="solid"/>
              </a:ln>
              <a:solidFill>
                <a:srgbClr val="70AD47">
                  <a:tint val="1000"/>
                </a:srgbClr>
              </a:solidFill>
              <a:effectLst>
                <a:glow rad="38100">
                  <a:schemeClr val="accent1">
                    <a:alpha val="40000"/>
                  </a:schemeClr>
                </a:glow>
              </a:effectLst>
            </a:endParaRPr>
          </a:p>
        </p:txBody>
      </p:sp>
    </p:spTree>
    <p:extLst>
      <p:ext uri="{BB962C8B-B14F-4D97-AF65-F5344CB8AC3E}">
        <p14:creationId xmlns:p14="http://schemas.microsoft.com/office/powerpoint/2010/main" xmlns="" val="3535913206"/>
      </p:ext>
    </p:extLst>
  </p:cSld>
  <p:clrMapOvr>
    <a:masterClrMapping/>
  </p:clrMapOvr>
  <p:transition spd="slow">
    <p:randomBar dir="vert"/>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1"/>
          <p:cNvSpPr>
            <a:spLocks noChangeArrowheads="1"/>
          </p:cNvSpPr>
          <p:nvPr/>
        </p:nvSpPr>
        <p:spPr bwMode="auto">
          <a:xfrm>
            <a:off x="2825751" y="2209800"/>
            <a:ext cx="14495463" cy="12001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nchor="ctr">
            <a:spAutoFit/>
          </a:bodyPr>
          <a:lstStyle>
            <a:lvl1pPr>
              <a:spcBef>
                <a:spcPct val="20000"/>
              </a:spcBef>
              <a:buChar char="•"/>
              <a:defRPr sz="3200">
                <a:solidFill>
                  <a:schemeClr val="tx1"/>
                </a:solidFill>
                <a:latin typeface="Arial" charset="0"/>
                <a:ea typeface="Arial" charset="0"/>
                <a:cs typeface="Arial" charset="0"/>
              </a:defRPr>
            </a:lvl1pPr>
            <a:lvl2pPr marL="742950" indent="-285750">
              <a:spcBef>
                <a:spcPct val="20000"/>
              </a:spcBef>
              <a:buChar char="–"/>
              <a:defRPr sz="2800">
                <a:solidFill>
                  <a:schemeClr val="tx1"/>
                </a:solidFill>
                <a:latin typeface="Arial" charset="0"/>
                <a:ea typeface="Arial" charset="0"/>
                <a:cs typeface="Arial" charset="0"/>
              </a:defRPr>
            </a:lvl2pPr>
            <a:lvl3pPr marL="1143000" indent="-228600">
              <a:spcBef>
                <a:spcPct val="20000"/>
              </a:spcBef>
              <a:buChar char="•"/>
              <a:defRPr sz="2400">
                <a:solidFill>
                  <a:schemeClr val="tx1"/>
                </a:solidFill>
                <a:latin typeface="Arial" charset="0"/>
                <a:ea typeface="Arial" charset="0"/>
                <a:cs typeface="Arial" charset="0"/>
              </a:defRPr>
            </a:lvl3pPr>
            <a:lvl4pPr marL="1600200" indent="-228600">
              <a:spcBef>
                <a:spcPct val="20000"/>
              </a:spcBef>
              <a:buChar char="–"/>
              <a:defRPr sz="2000">
                <a:solidFill>
                  <a:schemeClr val="tx1"/>
                </a:solidFill>
                <a:latin typeface="Arial" charset="0"/>
                <a:ea typeface="Arial" charset="0"/>
                <a:cs typeface="Arial" charset="0"/>
              </a:defRPr>
            </a:lvl4pPr>
            <a:lvl5pPr marL="2057400" indent="-228600">
              <a:spcBef>
                <a:spcPct val="20000"/>
              </a:spcBef>
              <a:buChar char="»"/>
              <a:defRPr sz="2000">
                <a:solidFill>
                  <a:schemeClr val="tx1"/>
                </a:solidFill>
                <a:latin typeface="Arial" charset="0"/>
                <a:ea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ea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ea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ea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ea typeface="Arial" charset="0"/>
                <a:cs typeface="Arial" charset="0"/>
              </a:defRPr>
            </a:lvl9pPr>
          </a:lstStyle>
          <a:p>
            <a:pPr>
              <a:spcBef>
                <a:spcPct val="0"/>
              </a:spcBef>
              <a:buFontTx/>
              <a:buNone/>
            </a:pPr>
            <a:r>
              <a:rPr lang="it-IT" altLang="it-IT" sz="1800"/>
              <a:t/>
            </a:r>
            <a:br>
              <a:rPr lang="it-IT" altLang="it-IT" sz="1800"/>
            </a:br>
            <a:endParaRPr lang="it-IT" altLang="it-IT" sz="1800"/>
          </a:p>
          <a:p>
            <a:pPr>
              <a:spcBef>
                <a:spcPct val="0"/>
              </a:spcBef>
              <a:buFontTx/>
              <a:buNone/>
            </a:pPr>
            <a:r>
              <a:rPr lang="it-IT" altLang="it-IT" sz="1800">
                <a:solidFill>
                  <a:srgbClr val="000000"/>
                </a:solidFill>
                <a:latin typeface="Verdana" charset="0"/>
              </a:rPr>
              <a:t> </a:t>
            </a:r>
            <a:endParaRPr lang="it-IT" altLang="it-IT" sz="1800"/>
          </a:p>
          <a:p>
            <a:pPr>
              <a:spcBef>
                <a:spcPct val="0"/>
              </a:spcBef>
              <a:buFontTx/>
              <a:buNone/>
            </a:pPr>
            <a:endParaRPr lang="it-IT" altLang="it-IT" sz="1800"/>
          </a:p>
        </p:txBody>
      </p:sp>
      <p:sp>
        <p:nvSpPr>
          <p:cNvPr id="21506" name="CasellaDiTesto 2"/>
          <p:cNvSpPr txBox="1">
            <a:spLocks noChangeArrowheads="1"/>
          </p:cNvSpPr>
          <p:nvPr/>
        </p:nvSpPr>
        <p:spPr bwMode="auto">
          <a:xfrm>
            <a:off x="2138363" y="1179513"/>
            <a:ext cx="7516812" cy="30777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ea typeface="Arial" charset="0"/>
                <a:cs typeface="Arial" charset="0"/>
              </a:defRPr>
            </a:lvl1pPr>
            <a:lvl2pPr marL="742950" indent="-285750">
              <a:spcBef>
                <a:spcPct val="20000"/>
              </a:spcBef>
              <a:buChar char="–"/>
              <a:defRPr sz="2800">
                <a:solidFill>
                  <a:schemeClr val="tx1"/>
                </a:solidFill>
                <a:latin typeface="Arial" charset="0"/>
                <a:ea typeface="Arial" charset="0"/>
                <a:cs typeface="Arial" charset="0"/>
              </a:defRPr>
            </a:lvl2pPr>
            <a:lvl3pPr marL="1143000" indent="-228600">
              <a:spcBef>
                <a:spcPct val="20000"/>
              </a:spcBef>
              <a:buChar char="•"/>
              <a:defRPr sz="2400">
                <a:solidFill>
                  <a:schemeClr val="tx1"/>
                </a:solidFill>
                <a:latin typeface="Arial" charset="0"/>
                <a:ea typeface="Arial" charset="0"/>
                <a:cs typeface="Arial" charset="0"/>
              </a:defRPr>
            </a:lvl3pPr>
            <a:lvl4pPr marL="1600200" indent="-228600">
              <a:spcBef>
                <a:spcPct val="20000"/>
              </a:spcBef>
              <a:buChar char="–"/>
              <a:defRPr sz="2000">
                <a:solidFill>
                  <a:schemeClr val="tx1"/>
                </a:solidFill>
                <a:latin typeface="Arial" charset="0"/>
                <a:ea typeface="Arial" charset="0"/>
                <a:cs typeface="Arial" charset="0"/>
              </a:defRPr>
            </a:lvl4pPr>
            <a:lvl5pPr marL="2057400" indent="-228600">
              <a:spcBef>
                <a:spcPct val="20000"/>
              </a:spcBef>
              <a:buChar char="»"/>
              <a:defRPr sz="2000">
                <a:solidFill>
                  <a:schemeClr val="tx1"/>
                </a:solidFill>
                <a:latin typeface="Arial" charset="0"/>
                <a:ea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ea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ea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ea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ea typeface="Arial" charset="0"/>
                <a:cs typeface="Arial" charset="0"/>
              </a:defRPr>
            </a:lvl9pPr>
          </a:lstStyle>
          <a:p>
            <a:pPr eaLnBrk="1" hangingPunct="1">
              <a:spcBef>
                <a:spcPct val="0"/>
              </a:spcBef>
              <a:buFontTx/>
              <a:buNone/>
            </a:pPr>
            <a:endParaRPr lang="it-IT" altLang="it-IT" sz="1800" dirty="0"/>
          </a:p>
          <a:p>
            <a:pPr eaLnBrk="1" hangingPunct="1">
              <a:spcBef>
                <a:spcPct val="0"/>
              </a:spcBef>
              <a:buFontTx/>
              <a:buNone/>
            </a:pPr>
            <a:endParaRPr lang="it-IT" altLang="it-IT" sz="2800" dirty="0"/>
          </a:p>
          <a:p>
            <a:pPr eaLnBrk="1" hangingPunct="1">
              <a:spcBef>
                <a:spcPct val="0"/>
              </a:spcBef>
              <a:buFontTx/>
              <a:buNone/>
            </a:pPr>
            <a:r>
              <a:rPr lang="it-IT" altLang="it-IT" sz="2800" dirty="0"/>
              <a:t>Accredito contributivo figurativo massimo</a:t>
            </a:r>
          </a:p>
          <a:p>
            <a:pPr eaLnBrk="1" hangingPunct="1">
              <a:spcBef>
                <a:spcPct val="0"/>
              </a:spcBef>
              <a:buFontTx/>
              <a:buNone/>
            </a:pPr>
            <a:endParaRPr lang="it-IT" altLang="it-IT" sz="2800" dirty="0"/>
          </a:p>
          <a:p>
            <a:pPr eaLnBrk="1" hangingPunct="1">
              <a:spcBef>
                <a:spcPct val="0"/>
              </a:spcBef>
              <a:buFontTx/>
              <a:buNone/>
            </a:pPr>
            <a:r>
              <a:rPr lang="it-IT" altLang="it-IT" sz="2800" dirty="0"/>
              <a:t>Anno 1: 22.080 euro</a:t>
            </a:r>
          </a:p>
          <a:p>
            <a:pPr eaLnBrk="1" hangingPunct="1">
              <a:spcBef>
                <a:spcPct val="0"/>
              </a:spcBef>
              <a:buFontTx/>
              <a:buNone/>
            </a:pPr>
            <a:r>
              <a:rPr lang="it-IT" altLang="it-IT" sz="2800" dirty="0"/>
              <a:t>Anno 2: 22.080 euro</a:t>
            </a:r>
          </a:p>
          <a:p>
            <a:pPr eaLnBrk="1" hangingPunct="1">
              <a:spcBef>
                <a:spcPct val="0"/>
              </a:spcBef>
              <a:buFontTx/>
              <a:buNone/>
            </a:pPr>
            <a:r>
              <a:rPr lang="it-IT" altLang="it-IT" sz="1800" dirty="0"/>
              <a:t> </a:t>
            </a:r>
          </a:p>
          <a:p>
            <a:pPr eaLnBrk="1" hangingPunct="1">
              <a:spcBef>
                <a:spcPct val="0"/>
              </a:spcBef>
              <a:buFontTx/>
              <a:buNone/>
            </a:pPr>
            <a:endParaRPr lang="it-IT" altLang="it-IT" sz="1800" dirty="0"/>
          </a:p>
        </p:txBody>
      </p:sp>
      <p:sp>
        <p:nvSpPr>
          <p:cNvPr id="5" name="Rettangolo 4"/>
          <p:cNvSpPr/>
          <p:nvPr/>
        </p:nvSpPr>
        <p:spPr>
          <a:xfrm>
            <a:off x="2495601" y="303074"/>
            <a:ext cx="7443063" cy="1754326"/>
          </a:xfrm>
          <a:prstGeom prst="rect">
            <a:avLst/>
          </a:prstGeom>
          <a:noFill/>
        </p:spPr>
        <p:txBody>
          <a:bodyPr wrap="none">
            <a:spAutoFit/>
          </a:bodyPr>
          <a:lstStyle/>
          <a:p>
            <a:pPr algn="ctr" eaLnBrk="1" hangingPunct="1">
              <a:defRPr/>
            </a:pPr>
            <a:r>
              <a:rPr lang="it-IT" sz="5400" b="1" spc="50" dirty="0">
                <a:ln w="9525" cmpd="sng">
                  <a:solidFill>
                    <a:schemeClr val="accent1"/>
                  </a:solidFill>
                  <a:prstDash val="solid"/>
                </a:ln>
                <a:solidFill>
                  <a:srgbClr val="70AD47">
                    <a:tint val="1000"/>
                  </a:srgbClr>
                </a:solidFill>
                <a:effectLst>
                  <a:glow rad="38100">
                    <a:schemeClr val="accent1">
                      <a:alpha val="40000"/>
                    </a:schemeClr>
                  </a:glow>
                </a:effectLst>
              </a:rPr>
              <a:t>Naspi (D.lgs. 22/2015)</a:t>
            </a:r>
          </a:p>
          <a:p>
            <a:pPr algn="ctr" eaLnBrk="1" hangingPunct="1">
              <a:defRPr/>
            </a:pPr>
            <a:endParaRPr lang="it-IT" sz="5400" b="1" spc="50" dirty="0">
              <a:ln w="9525" cmpd="sng">
                <a:solidFill>
                  <a:schemeClr val="accent1"/>
                </a:solidFill>
                <a:prstDash val="solid"/>
              </a:ln>
              <a:solidFill>
                <a:srgbClr val="70AD47">
                  <a:tint val="1000"/>
                </a:srgbClr>
              </a:solidFill>
              <a:effectLst>
                <a:glow rad="38100">
                  <a:schemeClr val="accent1">
                    <a:alpha val="40000"/>
                  </a:schemeClr>
                </a:glow>
              </a:effectLst>
            </a:endParaRPr>
          </a:p>
        </p:txBody>
      </p:sp>
    </p:spTree>
    <p:extLst>
      <p:ext uri="{BB962C8B-B14F-4D97-AF65-F5344CB8AC3E}">
        <p14:creationId xmlns:p14="http://schemas.microsoft.com/office/powerpoint/2010/main" xmlns="" val="1900667529"/>
      </p:ext>
    </p:extLst>
  </p:cSld>
  <p:clrMapOvr>
    <a:masterClrMapping/>
  </p:clrMapOvr>
  <p:transition spd="slow">
    <p:randomBar dir="vert"/>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1"/>
          <p:cNvSpPr>
            <a:spLocks noChangeArrowheads="1"/>
          </p:cNvSpPr>
          <p:nvPr/>
        </p:nvSpPr>
        <p:spPr bwMode="auto">
          <a:xfrm>
            <a:off x="2825751" y="2209800"/>
            <a:ext cx="14495463" cy="12001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nchor="ctr">
            <a:spAutoFit/>
          </a:bodyPr>
          <a:lstStyle>
            <a:lvl1pPr>
              <a:spcBef>
                <a:spcPct val="20000"/>
              </a:spcBef>
              <a:buChar char="•"/>
              <a:defRPr sz="3200">
                <a:solidFill>
                  <a:schemeClr val="tx1"/>
                </a:solidFill>
                <a:latin typeface="Arial" charset="0"/>
                <a:ea typeface="Arial" charset="0"/>
                <a:cs typeface="Arial" charset="0"/>
              </a:defRPr>
            </a:lvl1pPr>
            <a:lvl2pPr marL="742950" indent="-285750">
              <a:spcBef>
                <a:spcPct val="20000"/>
              </a:spcBef>
              <a:buChar char="–"/>
              <a:defRPr sz="2800">
                <a:solidFill>
                  <a:schemeClr val="tx1"/>
                </a:solidFill>
                <a:latin typeface="Arial" charset="0"/>
                <a:ea typeface="Arial" charset="0"/>
                <a:cs typeface="Arial" charset="0"/>
              </a:defRPr>
            </a:lvl2pPr>
            <a:lvl3pPr marL="1143000" indent="-228600">
              <a:spcBef>
                <a:spcPct val="20000"/>
              </a:spcBef>
              <a:buChar char="•"/>
              <a:defRPr sz="2400">
                <a:solidFill>
                  <a:schemeClr val="tx1"/>
                </a:solidFill>
                <a:latin typeface="Arial" charset="0"/>
                <a:ea typeface="Arial" charset="0"/>
                <a:cs typeface="Arial" charset="0"/>
              </a:defRPr>
            </a:lvl3pPr>
            <a:lvl4pPr marL="1600200" indent="-228600">
              <a:spcBef>
                <a:spcPct val="20000"/>
              </a:spcBef>
              <a:buChar char="–"/>
              <a:defRPr sz="2000">
                <a:solidFill>
                  <a:schemeClr val="tx1"/>
                </a:solidFill>
                <a:latin typeface="Arial" charset="0"/>
                <a:ea typeface="Arial" charset="0"/>
                <a:cs typeface="Arial" charset="0"/>
              </a:defRPr>
            </a:lvl4pPr>
            <a:lvl5pPr marL="2057400" indent="-228600">
              <a:spcBef>
                <a:spcPct val="20000"/>
              </a:spcBef>
              <a:buChar char="»"/>
              <a:defRPr sz="2000">
                <a:solidFill>
                  <a:schemeClr val="tx1"/>
                </a:solidFill>
                <a:latin typeface="Arial" charset="0"/>
                <a:ea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ea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ea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ea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ea typeface="Arial" charset="0"/>
                <a:cs typeface="Arial" charset="0"/>
              </a:defRPr>
            </a:lvl9pPr>
          </a:lstStyle>
          <a:p>
            <a:pPr>
              <a:spcBef>
                <a:spcPct val="0"/>
              </a:spcBef>
              <a:buFontTx/>
              <a:buNone/>
            </a:pPr>
            <a:r>
              <a:rPr lang="it-IT" altLang="it-IT" sz="1800"/>
              <a:t/>
            </a:r>
            <a:br>
              <a:rPr lang="it-IT" altLang="it-IT" sz="1800"/>
            </a:br>
            <a:endParaRPr lang="it-IT" altLang="it-IT" sz="1800"/>
          </a:p>
          <a:p>
            <a:pPr>
              <a:spcBef>
                <a:spcPct val="0"/>
              </a:spcBef>
              <a:buFontTx/>
              <a:buNone/>
            </a:pPr>
            <a:r>
              <a:rPr lang="it-IT" altLang="it-IT" sz="1800">
                <a:solidFill>
                  <a:srgbClr val="000000"/>
                </a:solidFill>
                <a:latin typeface="Verdana" charset="0"/>
              </a:rPr>
              <a:t> </a:t>
            </a:r>
            <a:endParaRPr lang="it-IT" altLang="it-IT" sz="1800"/>
          </a:p>
          <a:p>
            <a:pPr>
              <a:spcBef>
                <a:spcPct val="0"/>
              </a:spcBef>
              <a:buFontTx/>
              <a:buNone/>
            </a:pPr>
            <a:endParaRPr lang="it-IT" altLang="it-IT" sz="1800"/>
          </a:p>
        </p:txBody>
      </p:sp>
      <p:sp>
        <p:nvSpPr>
          <p:cNvPr id="22530" name="CasellaDiTesto 2"/>
          <p:cNvSpPr txBox="1">
            <a:spLocks noChangeArrowheads="1"/>
          </p:cNvSpPr>
          <p:nvPr/>
        </p:nvSpPr>
        <p:spPr bwMode="auto">
          <a:xfrm>
            <a:off x="2138363" y="1179513"/>
            <a:ext cx="7516812" cy="2032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ea typeface="Arial" charset="0"/>
                <a:cs typeface="Arial" charset="0"/>
              </a:defRPr>
            </a:lvl1pPr>
            <a:lvl2pPr marL="742950" indent="-285750">
              <a:spcBef>
                <a:spcPct val="20000"/>
              </a:spcBef>
              <a:buChar char="–"/>
              <a:defRPr sz="2800">
                <a:solidFill>
                  <a:schemeClr val="tx1"/>
                </a:solidFill>
                <a:latin typeface="Arial" charset="0"/>
                <a:ea typeface="Arial" charset="0"/>
                <a:cs typeface="Arial" charset="0"/>
              </a:defRPr>
            </a:lvl2pPr>
            <a:lvl3pPr marL="1143000" indent="-228600">
              <a:spcBef>
                <a:spcPct val="20000"/>
              </a:spcBef>
              <a:buChar char="•"/>
              <a:defRPr sz="2400">
                <a:solidFill>
                  <a:schemeClr val="tx1"/>
                </a:solidFill>
                <a:latin typeface="Arial" charset="0"/>
                <a:ea typeface="Arial" charset="0"/>
                <a:cs typeface="Arial" charset="0"/>
              </a:defRPr>
            </a:lvl3pPr>
            <a:lvl4pPr marL="1600200" indent="-228600">
              <a:spcBef>
                <a:spcPct val="20000"/>
              </a:spcBef>
              <a:buChar char="–"/>
              <a:defRPr sz="2000">
                <a:solidFill>
                  <a:schemeClr val="tx1"/>
                </a:solidFill>
                <a:latin typeface="Arial" charset="0"/>
                <a:ea typeface="Arial" charset="0"/>
                <a:cs typeface="Arial" charset="0"/>
              </a:defRPr>
            </a:lvl4pPr>
            <a:lvl5pPr marL="2057400" indent="-228600">
              <a:spcBef>
                <a:spcPct val="20000"/>
              </a:spcBef>
              <a:buChar char="»"/>
              <a:defRPr sz="2000">
                <a:solidFill>
                  <a:schemeClr val="tx1"/>
                </a:solidFill>
                <a:latin typeface="Arial" charset="0"/>
                <a:ea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ea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ea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ea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ea typeface="Arial" charset="0"/>
                <a:cs typeface="Arial" charset="0"/>
              </a:defRPr>
            </a:lvl9pPr>
          </a:lstStyle>
          <a:p>
            <a:pPr eaLnBrk="1" hangingPunct="1">
              <a:spcBef>
                <a:spcPct val="0"/>
              </a:spcBef>
              <a:buFontTx/>
              <a:buNone/>
            </a:pPr>
            <a:r>
              <a:rPr lang="it-IT" altLang="it-IT" sz="1800"/>
              <a:t>L’esodo collettivo si gestisce dunque con massimo 24 mesi di copertura previdenziale (ASDI e SIA ne sono privi).</a:t>
            </a:r>
          </a:p>
          <a:p>
            <a:pPr eaLnBrk="1" hangingPunct="1">
              <a:spcBef>
                <a:spcPct val="0"/>
              </a:spcBef>
              <a:buFontTx/>
              <a:buNone/>
            </a:pPr>
            <a:endParaRPr lang="it-IT" altLang="it-IT" sz="1800"/>
          </a:p>
          <a:p>
            <a:pPr eaLnBrk="1" hangingPunct="1">
              <a:spcBef>
                <a:spcPct val="0"/>
              </a:spcBef>
              <a:buFontTx/>
              <a:buNone/>
            </a:pPr>
            <a:r>
              <a:rPr lang="it-IT" altLang="it-IT" sz="1800"/>
              <a:t>Nel caso di dipendenti ancora ben lontani dalla pensione, come si raggiunge il traguardo pensionistico?</a:t>
            </a:r>
          </a:p>
          <a:p>
            <a:pPr eaLnBrk="1" hangingPunct="1">
              <a:spcBef>
                <a:spcPct val="0"/>
              </a:spcBef>
              <a:buFontTx/>
              <a:buNone/>
            </a:pPr>
            <a:r>
              <a:rPr lang="it-IT" altLang="it-IT" sz="1800"/>
              <a:t> </a:t>
            </a:r>
          </a:p>
          <a:p>
            <a:pPr eaLnBrk="1" hangingPunct="1">
              <a:spcBef>
                <a:spcPct val="0"/>
              </a:spcBef>
              <a:buFontTx/>
              <a:buNone/>
            </a:pPr>
            <a:endParaRPr lang="it-IT" altLang="it-IT" sz="1800"/>
          </a:p>
        </p:txBody>
      </p:sp>
      <p:sp>
        <p:nvSpPr>
          <p:cNvPr id="5" name="Rettangolo 4"/>
          <p:cNvSpPr/>
          <p:nvPr/>
        </p:nvSpPr>
        <p:spPr>
          <a:xfrm>
            <a:off x="2486789" y="303075"/>
            <a:ext cx="7460697" cy="1538883"/>
          </a:xfrm>
          <a:prstGeom prst="rect">
            <a:avLst/>
          </a:prstGeom>
          <a:noFill/>
        </p:spPr>
        <p:txBody>
          <a:bodyPr wrap="none">
            <a:spAutoFit/>
          </a:bodyPr>
          <a:lstStyle/>
          <a:p>
            <a:pPr algn="ctr" eaLnBrk="1" hangingPunct="1">
              <a:defRPr/>
            </a:pPr>
            <a:r>
              <a:rPr lang="it-IT" sz="4000" b="1" spc="50" dirty="0">
                <a:ln w="9525" cmpd="sng">
                  <a:solidFill>
                    <a:schemeClr val="accent1"/>
                  </a:solidFill>
                  <a:prstDash val="solid"/>
                </a:ln>
                <a:solidFill>
                  <a:srgbClr val="70AD47">
                    <a:tint val="1000"/>
                  </a:srgbClr>
                </a:solidFill>
                <a:effectLst>
                  <a:glow rad="38100">
                    <a:schemeClr val="accent1">
                      <a:alpha val="40000"/>
                    </a:schemeClr>
                  </a:glow>
                </a:effectLst>
              </a:rPr>
              <a:t>Per traguardare la pensione?</a:t>
            </a:r>
          </a:p>
          <a:p>
            <a:pPr algn="ctr" eaLnBrk="1" hangingPunct="1">
              <a:defRPr/>
            </a:pPr>
            <a:endParaRPr lang="it-IT" sz="5400" b="1" spc="50" dirty="0">
              <a:ln w="9525" cmpd="sng">
                <a:solidFill>
                  <a:schemeClr val="accent1"/>
                </a:solidFill>
                <a:prstDash val="solid"/>
              </a:ln>
              <a:solidFill>
                <a:srgbClr val="70AD47">
                  <a:tint val="1000"/>
                </a:srgbClr>
              </a:solidFill>
              <a:effectLst>
                <a:glow rad="38100">
                  <a:schemeClr val="accent1">
                    <a:alpha val="40000"/>
                  </a:schemeClr>
                </a:glow>
              </a:effectLst>
            </a:endParaRPr>
          </a:p>
        </p:txBody>
      </p:sp>
      <p:graphicFrame>
        <p:nvGraphicFramePr>
          <p:cNvPr id="7" name="Diagramma 6"/>
          <p:cNvGraphicFramePr/>
          <p:nvPr>
            <p:extLst/>
          </p:nvPr>
        </p:nvGraphicFramePr>
        <p:xfrm>
          <a:off x="3520699" y="2794752"/>
          <a:ext cx="5136232" cy="3472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2374069641"/>
      </p:ext>
    </p:extLst>
  </p:cSld>
  <p:clrMapOvr>
    <a:masterClrMapping/>
  </p:clrMapOvr>
  <p:transition spd="slow">
    <p:randomBar dir="vert"/>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1"/>
          <p:cNvSpPr>
            <a:spLocks noChangeArrowheads="1"/>
          </p:cNvSpPr>
          <p:nvPr/>
        </p:nvSpPr>
        <p:spPr bwMode="auto">
          <a:xfrm>
            <a:off x="2825751" y="2209800"/>
            <a:ext cx="14495463" cy="12001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nchor="ctr">
            <a:spAutoFit/>
          </a:bodyPr>
          <a:lstStyle>
            <a:lvl1pPr>
              <a:spcBef>
                <a:spcPct val="20000"/>
              </a:spcBef>
              <a:buChar char="•"/>
              <a:defRPr sz="3200">
                <a:solidFill>
                  <a:schemeClr val="tx1"/>
                </a:solidFill>
                <a:latin typeface="Arial" charset="0"/>
                <a:ea typeface="Arial" charset="0"/>
                <a:cs typeface="Arial" charset="0"/>
              </a:defRPr>
            </a:lvl1pPr>
            <a:lvl2pPr marL="742950" indent="-285750">
              <a:spcBef>
                <a:spcPct val="20000"/>
              </a:spcBef>
              <a:buChar char="–"/>
              <a:defRPr sz="2800">
                <a:solidFill>
                  <a:schemeClr val="tx1"/>
                </a:solidFill>
                <a:latin typeface="Arial" charset="0"/>
                <a:ea typeface="Arial" charset="0"/>
                <a:cs typeface="Arial" charset="0"/>
              </a:defRPr>
            </a:lvl2pPr>
            <a:lvl3pPr marL="1143000" indent="-228600">
              <a:spcBef>
                <a:spcPct val="20000"/>
              </a:spcBef>
              <a:buChar char="•"/>
              <a:defRPr sz="2400">
                <a:solidFill>
                  <a:schemeClr val="tx1"/>
                </a:solidFill>
                <a:latin typeface="Arial" charset="0"/>
                <a:ea typeface="Arial" charset="0"/>
                <a:cs typeface="Arial" charset="0"/>
              </a:defRPr>
            </a:lvl3pPr>
            <a:lvl4pPr marL="1600200" indent="-228600">
              <a:spcBef>
                <a:spcPct val="20000"/>
              </a:spcBef>
              <a:buChar char="–"/>
              <a:defRPr sz="2000">
                <a:solidFill>
                  <a:schemeClr val="tx1"/>
                </a:solidFill>
                <a:latin typeface="Arial" charset="0"/>
                <a:ea typeface="Arial" charset="0"/>
                <a:cs typeface="Arial" charset="0"/>
              </a:defRPr>
            </a:lvl4pPr>
            <a:lvl5pPr marL="2057400" indent="-228600">
              <a:spcBef>
                <a:spcPct val="20000"/>
              </a:spcBef>
              <a:buChar char="»"/>
              <a:defRPr sz="2000">
                <a:solidFill>
                  <a:schemeClr val="tx1"/>
                </a:solidFill>
                <a:latin typeface="Arial" charset="0"/>
                <a:ea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ea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ea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ea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ea typeface="Arial" charset="0"/>
                <a:cs typeface="Arial" charset="0"/>
              </a:defRPr>
            </a:lvl9pPr>
          </a:lstStyle>
          <a:p>
            <a:pPr>
              <a:spcBef>
                <a:spcPct val="0"/>
              </a:spcBef>
              <a:buFontTx/>
              <a:buNone/>
            </a:pPr>
            <a:r>
              <a:rPr lang="it-IT" altLang="it-IT" sz="1800"/>
              <a:t/>
            </a:r>
            <a:br>
              <a:rPr lang="it-IT" altLang="it-IT" sz="1800"/>
            </a:br>
            <a:endParaRPr lang="it-IT" altLang="it-IT" sz="1800"/>
          </a:p>
          <a:p>
            <a:pPr>
              <a:spcBef>
                <a:spcPct val="0"/>
              </a:spcBef>
              <a:buFontTx/>
              <a:buNone/>
            </a:pPr>
            <a:r>
              <a:rPr lang="it-IT" altLang="it-IT" sz="1800">
                <a:solidFill>
                  <a:srgbClr val="000000"/>
                </a:solidFill>
                <a:latin typeface="Verdana" charset="0"/>
              </a:rPr>
              <a:t> </a:t>
            </a:r>
            <a:endParaRPr lang="it-IT" altLang="it-IT" sz="1800"/>
          </a:p>
          <a:p>
            <a:pPr>
              <a:spcBef>
                <a:spcPct val="0"/>
              </a:spcBef>
              <a:buFontTx/>
              <a:buNone/>
            </a:pPr>
            <a:endParaRPr lang="it-IT" altLang="it-IT" sz="1800"/>
          </a:p>
        </p:txBody>
      </p:sp>
      <p:sp>
        <p:nvSpPr>
          <p:cNvPr id="5" name="Rettangolo 4"/>
          <p:cNvSpPr/>
          <p:nvPr/>
        </p:nvSpPr>
        <p:spPr>
          <a:xfrm>
            <a:off x="6270160" y="0"/>
            <a:ext cx="4969780" cy="2154436"/>
          </a:xfrm>
          <a:prstGeom prst="rect">
            <a:avLst/>
          </a:prstGeom>
          <a:noFill/>
        </p:spPr>
        <p:txBody>
          <a:bodyPr wrap="square">
            <a:spAutoFit/>
          </a:bodyPr>
          <a:lstStyle/>
          <a:p>
            <a:pPr algn="ctr" eaLnBrk="1" hangingPunct="1">
              <a:defRPr/>
            </a:pPr>
            <a:r>
              <a:rPr lang="it-IT" sz="4000" b="1" spc="50" dirty="0">
                <a:ln w="9525" cmpd="sng">
                  <a:solidFill>
                    <a:schemeClr val="accent1"/>
                  </a:solidFill>
                  <a:prstDash val="solid"/>
                </a:ln>
                <a:solidFill>
                  <a:srgbClr val="70AD47">
                    <a:tint val="1000"/>
                  </a:srgbClr>
                </a:solidFill>
                <a:effectLst>
                  <a:glow rad="38100">
                    <a:schemeClr val="accent1">
                      <a:alpha val="40000"/>
                    </a:schemeClr>
                  </a:glow>
                </a:effectLst>
              </a:rPr>
              <a:t>Contributi Volontari</a:t>
            </a:r>
          </a:p>
          <a:p>
            <a:pPr algn="ctr" eaLnBrk="1" hangingPunct="1">
              <a:defRPr/>
            </a:pPr>
            <a:endParaRPr lang="it-IT" sz="5400" b="1" spc="50" dirty="0">
              <a:ln w="9525" cmpd="sng">
                <a:solidFill>
                  <a:schemeClr val="accent1"/>
                </a:solidFill>
                <a:prstDash val="solid"/>
              </a:ln>
              <a:solidFill>
                <a:srgbClr val="70AD47">
                  <a:tint val="1000"/>
                </a:srgbClr>
              </a:solidFill>
              <a:effectLst>
                <a:glow rad="38100">
                  <a:schemeClr val="accent1">
                    <a:alpha val="40000"/>
                  </a:schemeClr>
                </a:glow>
              </a:effectLst>
            </a:endParaRPr>
          </a:p>
        </p:txBody>
      </p:sp>
      <p:graphicFrame>
        <p:nvGraphicFramePr>
          <p:cNvPr id="4" name="Tabella 3"/>
          <p:cNvGraphicFramePr>
            <a:graphicFrameLocks noGrp="1"/>
          </p:cNvGraphicFramePr>
          <p:nvPr>
            <p:extLst/>
          </p:nvPr>
        </p:nvGraphicFramePr>
        <p:xfrm>
          <a:off x="2063496" y="1628800"/>
          <a:ext cx="8064952" cy="3744416"/>
        </p:xfrm>
        <a:graphic>
          <a:graphicData uri="http://schemas.openxmlformats.org/drawingml/2006/table">
            <a:tbl>
              <a:tblPr/>
              <a:tblGrid>
                <a:gridCol w="8064952">
                  <a:extLst>
                    <a:ext uri="{9D8B030D-6E8A-4147-A177-3AD203B41FA5}">
                      <a16:colId xmlns="" xmlns:a16="http://schemas.microsoft.com/office/drawing/2014/main" val="20000"/>
                    </a:ext>
                  </a:extLst>
                </a:gridCol>
              </a:tblGrid>
              <a:tr h="3744416">
                <a:tc>
                  <a:txBody>
                    <a:bodyPr/>
                    <a:lstStyle/>
                    <a:p>
                      <a:pPr algn="l"/>
                      <a:r>
                        <a:rPr lang="it-IT" sz="1200" b="0" dirty="0">
                          <a:effectLst/>
                          <a:latin typeface="Times New Roman" charset="0"/>
                          <a:ea typeface="Times New Roman" charset="0"/>
                          <a:cs typeface="Times New Roman" charset="0"/>
                        </a:rPr>
                        <a:t>1) </a:t>
                      </a:r>
                      <a:r>
                        <a:rPr lang="it-IT" sz="1600" b="0" dirty="0">
                          <a:effectLst/>
                          <a:latin typeface="Times New Roman" charset="0"/>
                          <a:ea typeface="Times New Roman" charset="0"/>
                          <a:cs typeface="Times New Roman" charset="0"/>
                        </a:rPr>
                        <a:t>a seguito della </a:t>
                      </a:r>
                      <a:r>
                        <a:rPr lang="it-IT" sz="1600" b="1" i="0" dirty="0">
                          <a:effectLst/>
                          <a:latin typeface="Times New Roman" charset="0"/>
                          <a:ea typeface="Times New Roman" charset="0"/>
                          <a:cs typeface="Times New Roman" charset="0"/>
                        </a:rPr>
                        <a:t>cessazione</a:t>
                      </a:r>
                      <a:r>
                        <a:rPr lang="it-IT" sz="1600" b="0" dirty="0">
                          <a:effectLst/>
                          <a:latin typeface="Times New Roman" charset="0"/>
                          <a:ea typeface="Times New Roman" charset="0"/>
                          <a:cs typeface="Times New Roman" charset="0"/>
                        </a:rPr>
                        <a:t> o </a:t>
                      </a:r>
                      <a:r>
                        <a:rPr lang="it-IT" sz="1600" b="1" i="0" dirty="0">
                          <a:effectLst/>
                          <a:latin typeface="Times New Roman" charset="0"/>
                          <a:ea typeface="Times New Roman" charset="0"/>
                          <a:cs typeface="Times New Roman" charset="0"/>
                        </a:rPr>
                        <a:t>interruzione del rapporto di lavoro</a:t>
                      </a:r>
                      <a:r>
                        <a:rPr lang="it-IT" sz="1600" b="0" dirty="0">
                          <a:effectLst/>
                          <a:latin typeface="Times New Roman" charset="0"/>
                          <a:ea typeface="Times New Roman" charset="0"/>
                          <a:cs typeface="Times New Roman" charset="0"/>
                        </a:rPr>
                        <a:t> per </a:t>
                      </a:r>
                      <a:r>
                        <a:rPr lang="it-IT" sz="1600" b="1" i="0" dirty="0">
                          <a:effectLst/>
                          <a:latin typeface="Times New Roman" charset="0"/>
                          <a:ea typeface="Times New Roman" charset="0"/>
                          <a:cs typeface="Times New Roman" charset="0"/>
                        </a:rPr>
                        <a:t>perfezionare</a:t>
                      </a:r>
                      <a:r>
                        <a:rPr lang="it-IT" sz="1600" b="0" dirty="0">
                          <a:effectLst/>
                          <a:latin typeface="Times New Roman" charset="0"/>
                          <a:ea typeface="Times New Roman" charset="0"/>
                          <a:cs typeface="Times New Roman" charset="0"/>
                        </a:rPr>
                        <a:t> i requisiti di assicurazione e di contribuzione necessari per raggiungere il diritto ad una prestazione pensionistica o per </a:t>
                      </a:r>
                      <a:r>
                        <a:rPr lang="it-IT" sz="1600" b="1" i="0" dirty="0">
                          <a:effectLst/>
                          <a:latin typeface="Times New Roman" charset="0"/>
                          <a:ea typeface="Times New Roman" charset="0"/>
                          <a:cs typeface="Times New Roman" charset="0"/>
                        </a:rPr>
                        <a:t>incrementare</a:t>
                      </a:r>
                      <a:r>
                        <a:rPr lang="it-IT" sz="1600" b="0" dirty="0">
                          <a:effectLst/>
                          <a:latin typeface="Times New Roman" charset="0"/>
                          <a:ea typeface="Times New Roman" charset="0"/>
                          <a:cs typeface="Times New Roman" charset="0"/>
                        </a:rPr>
                        <a:t> l'importo della pensione a cui si avrebbe diritto;</a:t>
                      </a:r>
                    </a:p>
                    <a:p>
                      <a:pPr algn="l"/>
                      <a:r>
                        <a:rPr lang="it-IT" sz="1600" b="0" dirty="0">
                          <a:effectLst/>
                          <a:latin typeface="Times New Roman" charset="0"/>
                          <a:ea typeface="Times New Roman" charset="0"/>
                          <a:cs typeface="Times New Roman" charset="0"/>
                        </a:rPr>
                        <a:t>2) in caso di </a:t>
                      </a:r>
                      <a:r>
                        <a:rPr lang="it-IT" sz="1600" b="1" i="0" dirty="0">
                          <a:effectLst/>
                          <a:latin typeface="Times New Roman" charset="0"/>
                          <a:ea typeface="Times New Roman" charset="0"/>
                          <a:cs typeface="Times New Roman" charset="0"/>
                        </a:rPr>
                        <a:t>sospensione dal lavoro</a:t>
                      </a:r>
                      <a:r>
                        <a:rPr lang="it-IT" sz="1600" b="0" dirty="0">
                          <a:effectLst/>
                          <a:latin typeface="Times New Roman" charset="0"/>
                          <a:ea typeface="Times New Roman" charset="0"/>
                          <a:cs typeface="Times New Roman" charset="0"/>
                        </a:rPr>
                        <a:t>, anche per periodi di breve durata (aspettativa per motivi personali o familiari, ecc. );</a:t>
                      </a:r>
                    </a:p>
                    <a:p>
                      <a:pPr algn="l"/>
                      <a:r>
                        <a:rPr lang="it-IT" sz="1600" b="0" dirty="0">
                          <a:effectLst/>
                          <a:latin typeface="Times New Roman" charset="0"/>
                          <a:ea typeface="Times New Roman" charset="0"/>
                          <a:cs typeface="Times New Roman" charset="0"/>
                        </a:rPr>
                        <a:t>3) in caso di </a:t>
                      </a:r>
                      <a:r>
                        <a:rPr lang="it-IT" sz="1600" b="1" i="0" dirty="0">
                          <a:effectLst/>
                          <a:latin typeface="Times New Roman" charset="0"/>
                          <a:ea typeface="Times New Roman" charset="0"/>
                          <a:cs typeface="Times New Roman" charset="0"/>
                        </a:rPr>
                        <a:t>sospensione</a:t>
                      </a:r>
                      <a:r>
                        <a:rPr lang="it-IT" sz="1600" b="0" dirty="0">
                          <a:effectLst/>
                          <a:latin typeface="Times New Roman" charset="0"/>
                          <a:ea typeface="Times New Roman" charset="0"/>
                          <a:cs typeface="Times New Roman" charset="0"/>
                        </a:rPr>
                        <a:t> o </a:t>
                      </a:r>
                      <a:r>
                        <a:rPr lang="it-IT" sz="1600" b="1" i="0" dirty="0">
                          <a:effectLst/>
                          <a:latin typeface="Times New Roman" charset="0"/>
                          <a:ea typeface="Times New Roman" charset="0"/>
                          <a:cs typeface="Times New Roman" charset="0"/>
                        </a:rPr>
                        <a:t>interruzione del rapporto di lavoro</a:t>
                      </a:r>
                      <a:r>
                        <a:rPr lang="it-IT" sz="1600" b="0" dirty="0">
                          <a:effectLst/>
                          <a:latin typeface="Times New Roman" charset="0"/>
                          <a:ea typeface="Times New Roman" charset="0"/>
                          <a:cs typeface="Times New Roman" charset="0"/>
                        </a:rPr>
                        <a:t> previsti in casi specifici successivi al 31.12.1996 (</a:t>
                      </a:r>
                      <a:r>
                        <a:rPr lang="it-IT" sz="1600" b="1" i="0" dirty="0">
                          <a:effectLst/>
                          <a:latin typeface="Times New Roman" charset="0"/>
                          <a:ea typeface="Times New Roman" charset="0"/>
                          <a:cs typeface="Times New Roman" charset="0"/>
                        </a:rPr>
                        <a:t>congedi per formazione</a:t>
                      </a:r>
                      <a:r>
                        <a:rPr lang="it-IT" sz="1600" b="0" dirty="0">
                          <a:effectLst/>
                          <a:latin typeface="Times New Roman" charset="0"/>
                          <a:ea typeface="Times New Roman" charset="0"/>
                          <a:cs typeface="Times New Roman" charset="0"/>
                        </a:rPr>
                        <a:t>, congedi per gravi e documentati </a:t>
                      </a:r>
                      <a:r>
                        <a:rPr lang="it-IT" sz="1600" b="1" i="0" dirty="0">
                          <a:effectLst/>
                          <a:latin typeface="Times New Roman" charset="0"/>
                          <a:ea typeface="Times New Roman" charset="0"/>
                          <a:cs typeface="Times New Roman" charset="0"/>
                        </a:rPr>
                        <a:t>motivi familiari</a:t>
                      </a:r>
                      <a:r>
                        <a:rPr lang="it-IT" sz="1600" b="0" dirty="0">
                          <a:effectLst/>
                          <a:latin typeface="Times New Roman" charset="0"/>
                          <a:ea typeface="Times New Roman" charset="0"/>
                          <a:cs typeface="Times New Roman" charset="0"/>
                        </a:rPr>
                        <a:t>, </a:t>
                      </a:r>
                      <a:r>
                        <a:rPr lang="it-IT" sz="1600" b="1" i="0" dirty="0">
                          <a:effectLst/>
                          <a:latin typeface="Times New Roman" charset="0"/>
                          <a:ea typeface="Times New Roman" charset="0"/>
                          <a:cs typeface="Times New Roman" charset="0"/>
                        </a:rPr>
                        <a:t>aspettativa</a:t>
                      </a:r>
                      <a:r>
                        <a:rPr lang="it-IT" sz="1600" b="0" dirty="0">
                          <a:effectLst/>
                          <a:latin typeface="Times New Roman" charset="0"/>
                          <a:ea typeface="Times New Roman" charset="0"/>
                          <a:cs typeface="Times New Roman" charset="0"/>
                        </a:rPr>
                        <a:t> non retribuita per motivi privati o </a:t>
                      </a:r>
                      <a:r>
                        <a:rPr lang="it-IT" sz="1600" b="1" i="0" dirty="0">
                          <a:effectLst/>
                          <a:latin typeface="Times New Roman" charset="0"/>
                          <a:ea typeface="Times New Roman" charset="0"/>
                          <a:cs typeface="Times New Roman" charset="0"/>
                        </a:rPr>
                        <a:t>malattia</a:t>
                      </a:r>
                      <a:r>
                        <a:rPr lang="it-IT" sz="1600" b="0" dirty="0">
                          <a:effectLst/>
                          <a:latin typeface="Times New Roman" charset="0"/>
                          <a:ea typeface="Times New Roman" charset="0"/>
                          <a:cs typeface="Times New Roman" charset="0"/>
                        </a:rPr>
                        <a:t> ecc..), in alternativa alla possibilità di </a:t>
                      </a:r>
                      <a:r>
                        <a:rPr lang="it-IT" sz="1600" b="1" i="0" dirty="0">
                          <a:effectLst/>
                          <a:latin typeface="Times New Roman" charset="0"/>
                          <a:ea typeface="Times New Roman" charset="0"/>
                          <a:cs typeface="Times New Roman" charset="0"/>
                        </a:rPr>
                        <a:t>riscatto</a:t>
                      </a:r>
                      <a:r>
                        <a:rPr lang="it-IT" sz="1600" b="0" dirty="0">
                          <a:effectLst/>
                          <a:latin typeface="Times New Roman" charset="0"/>
                          <a:ea typeface="Times New Roman" charset="0"/>
                          <a:cs typeface="Times New Roman" charset="0"/>
                        </a:rPr>
                        <a:t> (art. 5 </a:t>
                      </a:r>
                      <a:r>
                        <a:rPr lang="it-IT" sz="1600" b="1" u="none" strike="noStrike" dirty="0">
                          <a:solidFill>
                            <a:srgbClr val="FF0000"/>
                          </a:solidFill>
                          <a:effectLst/>
                          <a:latin typeface="Times New Roman" charset="0"/>
                          <a:ea typeface="Times New Roman" charset="0"/>
                          <a:cs typeface="Times New Roman" charset="0"/>
                          <a:hlinkClick r:id="rId2" action="ppaction://hlinkfile"/>
                        </a:rPr>
                        <a:t>D. Lgs. 564/1996</a:t>
                      </a:r>
                      <a:r>
                        <a:rPr lang="it-IT" sz="1600" b="0" dirty="0">
                          <a:effectLst/>
                          <a:latin typeface="Times New Roman" charset="0"/>
                          <a:ea typeface="Times New Roman" charset="0"/>
                          <a:cs typeface="Times New Roman" charset="0"/>
                        </a:rPr>
                        <a:t>);</a:t>
                      </a:r>
                    </a:p>
                    <a:p>
                      <a:pPr algn="l"/>
                      <a:r>
                        <a:rPr lang="it-IT" sz="1600" b="0" dirty="0">
                          <a:effectLst/>
                          <a:latin typeface="Times New Roman" charset="0"/>
                          <a:ea typeface="Times New Roman" charset="0"/>
                          <a:cs typeface="Times New Roman" charset="0"/>
                        </a:rPr>
                        <a:t>4) per </a:t>
                      </a:r>
                      <a:r>
                        <a:rPr lang="it-IT" sz="1600" b="1" i="0" dirty="0">
                          <a:effectLst/>
                          <a:latin typeface="Times New Roman" charset="0"/>
                          <a:ea typeface="Times New Roman" charset="0"/>
                          <a:cs typeface="Times New Roman" charset="0"/>
                        </a:rPr>
                        <a:t>attività svolta con contratto part-time</a:t>
                      </a:r>
                      <a:r>
                        <a:rPr lang="it-IT" sz="1600" b="0" dirty="0">
                          <a:effectLst/>
                          <a:latin typeface="Times New Roman" charset="0"/>
                          <a:ea typeface="Times New Roman" charset="0"/>
                          <a:cs typeface="Times New Roman" charset="0"/>
                        </a:rPr>
                        <a:t>, se effettuati a copertura o ad integrazione dei periodi di attività lavorativa svolta a orario ridotto;</a:t>
                      </a:r>
                    </a:p>
                    <a:p>
                      <a:pPr algn="l"/>
                      <a:r>
                        <a:rPr lang="it-IT" sz="1600" b="0" dirty="0">
                          <a:effectLst/>
                          <a:latin typeface="Times New Roman" charset="0"/>
                          <a:ea typeface="Times New Roman" charset="0"/>
                          <a:cs typeface="Times New Roman" charset="0"/>
                        </a:rPr>
                        <a:t>5) per </a:t>
                      </a:r>
                      <a:r>
                        <a:rPr lang="it-IT" sz="1600" b="1" i="0" dirty="0">
                          <a:effectLst/>
                          <a:latin typeface="Times New Roman" charset="0"/>
                          <a:ea typeface="Times New Roman" charset="0"/>
                          <a:cs typeface="Times New Roman" charset="0"/>
                        </a:rPr>
                        <a:t>integrare i versamenti per attività lavorativa svolta nel settore agricolo</a:t>
                      </a:r>
                      <a:r>
                        <a:rPr lang="it-IT" sz="1600" b="0" dirty="0">
                          <a:effectLst/>
                          <a:latin typeface="Times New Roman" charset="0"/>
                          <a:ea typeface="Times New Roman" charset="0"/>
                          <a:cs typeface="Times New Roman" charset="0"/>
                        </a:rPr>
                        <a:t> con iscrizione per </a:t>
                      </a:r>
                      <a:r>
                        <a:rPr lang="it-IT" sz="1600" b="1" i="0" dirty="0">
                          <a:effectLst/>
                          <a:latin typeface="Times New Roman" charset="0"/>
                          <a:ea typeface="Times New Roman" charset="0"/>
                          <a:cs typeface="Times New Roman" charset="0"/>
                        </a:rPr>
                        <a:t>meno di 270 giornate</a:t>
                      </a:r>
                      <a:r>
                        <a:rPr lang="it-IT" sz="1600" b="0" dirty="0">
                          <a:effectLst/>
                          <a:latin typeface="Times New Roman" charset="0"/>
                          <a:ea typeface="Times New Roman" charset="0"/>
                          <a:cs typeface="Times New Roman" charset="0"/>
                        </a:rPr>
                        <a:t> complessive di contribuzione effettiva e figurativa nel corso dell'anno.</a:t>
                      </a:r>
                    </a:p>
                  </a:txBody>
                  <a:tcPr marL="50800" marR="50800" marT="50800" marB="508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 xmlns:a16="http://schemas.microsoft.com/office/drawing/2014/main" val="10000"/>
                  </a:ext>
                </a:extLst>
              </a:tr>
            </a:tbl>
          </a:graphicData>
        </a:graphic>
      </p:graphicFrame>
      <p:sp>
        <p:nvSpPr>
          <p:cNvPr id="8" name="Rettangolo 7"/>
          <p:cNvSpPr/>
          <p:nvPr/>
        </p:nvSpPr>
        <p:spPr>
          <a:xfrm>
            <a:off x="2081440" y="718998"/>
            <a:ext cx="2707793" cy="923330"/>
          </a:xfrm>
          <a:prstGeom prst="rect">
            <a:avLst/>
          </a:prstGeom>
          <a:noFill/>
        </p:spPr>
        <p:txBody>
          <a:bodyPr wrap="none" lIns="91440" tIns="45720" rIns="91440" bIns="45720">
            <a:spAutoFit/>
          </a:bodyPr>
          <a:lstStyle/>
          <a:p>
            <a:pPr algn="ctr"/>
            <a:r>
              <a:rPr lang="it-IT" sz="540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Quando?</a:t>
            </a:r>
          </a:p>
        </p:txBody>
      </p:sp>
    </p:spTree>
    <p:extLst>
      <p:ext uri="{BB962C8B-B14F-4D97-AF65-F5344CB8AC3E}">
        <p14:creationId xmlns:p14="http://schemas.microsoft.com/office/powerpoint/2010/main" xmlns="" val="3085128195"/>
      </p:ext>
    </p:extLst>
  </p:cSld>
  <p:clrMapOvr>
    <a:masterClrMapping/>
  </p:clrMapOvr>
  <p:transition spd="slow">
    <p:randomBar dir="vert"/>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1"/>
          <p:cNvSpPr>
            <a:spLocks noChangeArrowheads="1"/>
          </p:cNvSpPr>
          <p:nvPr/>
        </p:nvSpPr>
        <p:spPr bwMode="auto">
          <a:xfrm>
            <a:off x="2825751" y="2209800"/>
            <a:ext cx="14495463" cy="12001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nchor="ctr">
            <a:spAutoFit/>
          </a:bodyPr>
          <a:lstStyle>
            <a:lvl1pPr>
              <a:spcBef>
                <a:spcPct val="20000"/>
              </a:spcBef>
              <a:buChar char="•"/>
              <a:defRPr sz="3200">
                <a:solidFill>
                  <a:schemeClr val="tx1"/>
                </a:solidFill>
                <a:latin typeface="Arial" charset="0"/>
                <a:ea typeface="Arial" charset="0"/>
                <a:cs typeface="Arial" charset="0"/>
              </a:defRPr>
            </a:lvl1pPr>
            <a:lvl2pPr marL="742950" indent="-285750">
              <a:spcBef>
                <a:spcPct val="20000"/>
              </a:spcBef>
              <a:buChar char="–"/>
              <a:defRPr sz="2800">
                <a:solidFill>
                  <a:schemeClr val="tx1"/>
                </a:solidFill>
                <a:latin typeface="Arial" charset="0"/>
                <a:ea typeface="Arial" charset="0"/>
                <a:cs typeface="Arial" charset="0"/>
              </a:defRPr>
            </a:lvl2pPr>
            <a:lvl3pPr marL="1143000" indent="-228600">
              <a:spcBef>
                <a:spcPct val="20000"/>
              </a:spcBef>
              <a:buChar char="•"/>
              <a:defRPr sz="2400">
                <a:solidFill>
                  <a:schemeClr val="tx1"/>
                </a:solidFill>
                <a:latin typeface="Arial" charset="0"/>
                <a:ea typeface="Arial" charset="0"/>
                <a:cs typeface="Arial" charset="0"/>
              </a:defRPr>
            </a:lvl3pPr>
            <a:lvl4pPr marL="1600200" indent="-228600">
              <a:spcBef>
                <a:spcPct val="20000"/>
              </a:spcBef>
              <a:buChar char="–"/>
              <a:defRPr sz="2000">
                <a:solidFill>
                  <a:schemeClr val="tx1"/>
                </a:solidFill>
                <a:latin typeface="Arial" charset="0"/>
                <a:ea typeface="Arial" charset="0"/>
                <a:cs typeface="Arial" charset="0"/>
              </a:defRPr>
            </a:lvl4pPr>
            <a:lvl5pPr marL="2057400" indent="-228600">
              <a:spcBef>
                <a:spcPct val="20000"/>
              </a:spcBef>
              <a:buChar char="»"/>
              <a:defRPr sz="2000">
                <a:solidFill>
                  <a:schemeClr val="tx1"/>
                </a:solidFill>
                <a:latin typeface="Arial" charset="0"/>
                <a:ea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ea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ea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ea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ea typeface="Arial" charset="0"/>
                <a:cs typeface="Arial" charset="0"/>
              </a:defRPr>
            </a:lvl9pPr>
          </a:lstStyle>
          <a:p>
            <a:pPr>
              <a:spcBef>
                <a:spcPct val="0"/>
              </a:spcBef>
              <a:buFontTx/>
              <a:buNone/>
            </a:pPr>
            <a:r>
              <a:rPr lang="it-IT" altLang="it-IT" sz="1800"/>
              <a:t/>
            </a:r>
            <a:br>
              <a:rPr lang="it-IT" altLang="it-IT" sz="1800"/>
            </a:br>
            <a:endParaRPr lang="it-IT" altLang="it-IT" sz="1800"/>
          </a:p>
          <a:p>
            <a:pPr>
              <a:spcBef>
                <a:spcPct val="0"/>
              </a:spcBef>
              <a:buFontTx/>
              <a:buNone/>
            </a:pPr>
            <a:r>
              <a:rPr lang="it-IT" altLang="it-IT" sz="1800">
                <a:solidFill>
                  <a:srgbClr val="000000"/>
                </a:solidFill>
                <a:latin typeface="Verdana" charset="0"/>
              </a:rPr>
              <a:t> </a:t>
            </a:r>
            <a:endParaRPr lang="it-IT" altLang="it-IT" sz="1800"/>
          </a:p>
          <a:p>
            <a:pPr>
              <a:spcBef>
                <a:spcPct val="0"/>
              </a:spcBef>
              <a:buFontTx/>
              <a:buNone/>
            </a:pPr>
            <a:endParaRPr lang="it-IT" altLang="it-IT" sz="1800"/>
          </a:p>
        </p:txBody>
      </p:sp>
      <p:sp>
        <p:nvSpPr>
          <p:cNvPr id="5" name="Rettangolo 4"/>
          <p:cNvSpPr/>
          <p:nvPr/>
        </p:nvSpPr>
        <p:spPr>
          <a:xfrm>
            <a:off x="6270160" y="0"/>
            <a:ext cx="4969780" cy="2154436"/>
          </a:xfrm>
          <a:prstGeom prst="rect">
            <a:avLst/>
          </a:prstGeom>
          <a:noFill/>
        </p:spPr>
        <p:txBody>
          <a:bodyPr wrap="square">
            <a:spAutoFit/>
          </a:bodyPr>
          <a:lstStyle/>
          <a:p>
            <a:pPr algn="ctr" eaLnBrk="1" hangingPunct="1">
              <a:defRPr/>
            </a:pPr>
            <a:r>
              <a:rPr lang="it-IT" sz="4000" b="1" spc="50" dirty="0">
                <a:ln w="9525" cmpd="sng">
                  <a:solidFill>
                    <a:schemeClr val="accent1"/>
                  </a:solidFill>
                  <a:prstDash val="solid"/>
                </a:ln>
                <a:solidFill>
                  <a:srgbClr val="70AD47">
                    <a:tint val="1000"/>
                  </a:srgbClr>
                </a:solidFill>
                <a:effectLst>
                  <a:glow rad="38100">
                    <a:schemeClr val="accent1">
                      <a:alpha val="40000"/>
                    </a:schemeClr>
                  </a:glow>
                </a:effectLst>
              </a:rPr>
              <a:t>Contributi Volontari</a:t>
            </a:r>
          </a:p>
          <a:p>
            <a:pPr algn="ctr" eaLnBrk="1" hangingPunct="1">
              <a:defRPr/>
            </a:pPr>
            <a:endParaRPr lang="it-IT" sz="5400" b="1" spc="50" dirty="0">
              <a:ln w="9525" cmpd="sng">
                <a:solidFill>
                  <a:schemeClr val="accent1"/>
                </a:solidFill>
                <a:prstDash val="solid"/>
              </a:ln>
              <a:solidFill>
                <a:srgbClr val="70AD47">
                  <a:tint val="1000"/>
                </a:srgbClr>
              </a:solidFill>
              <a:effectLst>
                <a:glow rad="38100">
                  <a:schemeClr val="accent1">
                    <a:alpha val="40000"/>
                  </a:schemeClr>
                </a:glow>
              </a:effectLst>
            </a:endParaRPr>
          </a:p>
        </p:txBody>
      </p:sp>
      <p:graphicFrame>
        <p:nvGraphicFramePr>
          <p:cNvPr id="4" name="Tabella 3"/>
          <p:cNvGraphicFramePr>
            <a:graphicFrameLocks noGrp="1"/>
          </p:cNvGraphicFramePr>
          <p:nvPr>
            <p:extLst/>
          </p:nvPr>
        </p:nvGraphicFramePr>
        <p:xfrm>
          <a:off x="2063496" y="1628800"/>
          <a:ext cx="8064952" cy="3744416"/>
        </p:xfrm>
        <a:graphic>
          <a:graphicData uri="http://schemas.openxmlformats.org/drawingml/2006/table">
            <a:tbl>
              <a:tblPr/>
              <a:tblGrid>
                <a:gridCol w="8064952">
                  <a:extLst>
                    <a:ext uri="{9D8B030D-6E8A-4147-A177-3AD203B41FA5}">
                      <a16:colId xmlns="" xmlns:a16="http://schemas.microsoft.com/office/drawing/2014/main" val="20000"/>
                    </a:ext>
                  </a:extLst>
                </a:gridCol>
              </a:tblGrid>
              <a:tr h="3744416">
                <a:tc>
                  <a:txBody>
                    <a:bodyPr/>
                    <a:lstStyle/>
                    <a:p>
                      <a:pPr algn="l"/>
                      <a:r>
                        <a:rPr lang="it-IT" sz="1400" b="0" dirty="0">
                          <a:effectLst/>
                          <a:latin typeface="Tahoma" charset="0"/>
                        </a:rPr>
                        <a:t>-    </a:t>
                      </a:r>
                      <a:r>
                        <a:rPr lang="it-IT" sz="1800" b="0" dirty="0">
                          <a:effectLst/>
                          <a:latin typeface="Tahoma" charset="0"/>
                        </a:rPr>
                        <a:t>Lavoratori dipendenti iscritti all'AGO (Fondo</a:t>
                      </a:r>
                      <a:r>
                        <a:rPr lang="it-IT" sz="1800" b="0" baseline="0" dirty="0">
                          <a:effectLst/>
                          <a:latin typeface="Tahoma" charset="0"/>
                        </a:rPr>
                        <a:t> pensione lavoratori dipendenti)</a:t>
                      </a:r>
                      <a:endParaRPr lang="it-IT" sz="1800" b="0" dirty="0">
                        <a:effectLst/>
                        <a:latin typeface="Tahoma" charset="0"/>
                      </a:endParaRPr>
                    </a:p>
                    <a:p>
                      <a:pPr algn="l"/>
                      <a:r>
                        <a:rPr lang="it-IT" sz="1800" b="0" dirty="0">
                          <a:effectLst/>
                          <a:latin typeface="Tahoma" charset="0"/>
                        </a:rPr>
                        <a:t>-   Fondi previdenziali sostitutivi ed esclusivi:</a:t>
                      </a:r>
                      <a:r>
                        <a:rPr lang="it-IT" sz="1800" b="0" baseline="0" dirty="0">
                          <a:effectLst/>
                          <a:latin typeface="Tahoma" charset="0"/>
                        </a:rPr>
                        <a:t> INPDAP, </a:t>
                      </a:r>
                      <a:r>
                        <a:rPr lang="it-IT" sz="1800" b="0" baseline="0" dirty="0" err="1">
                          <a:effectLst/>
                          <a:latin typeface="Tahoma" charset="0"/>
                        </a:rPr>
                        <a:t>Ipost</a:t>
                      </a:r>
                      <a:r>
                        <a:rPr lang="it-IT" sz="1800" b="0" baseline="0" dirty="0">
                          <a:effectLst/>
                          <a:latin typeface="Tahoma" charset="0"/>
                        </a:rPr>
                        <a:t>, ENPALS</a:t>
                      </a:r>
                      <a:r>
                        <a:rPr lang="mr-IN" sz="1800" b="0" baseline="0" dirty="0">
                          <a:effectLst/>
                          <a:latin typeface="Tahoma" charset="0"/>
                        </a:rPr>
                        <a:t>…</a:t>
                      </a:r>
                      <a:endParaRPr lang="it-IT" sz="1800" b="0" dirty="0">
                        <a:effectLst/>
                        <a:latin typeface="Tahoma" charset="0"/>
                      </a:endParaRPr>
                    </a:p>
                    <a:p>
                      <a:pPr marL="285750" indent="-285750" algn="l">
                        <a:buFontTx/>
                        <a:buChar char="-"/>
                      </a:pPr>
                      <a:r>
                        <a:rPr lang="it-IT" sz="1800" b="0" dirty="0">
                          <a:effectLst/>
                          <a:latin typeface="Tahoma" charset="0"/>
                        </a:rPr>
                        <a:t>Lavoratori autonomi (artigiani, commercianti, agricoli autonomi);</a:t>
                      </a:r>
                    </a:p>
                    <a:p>
                      <a:pPr marL="285750" indent="-285750" algn="l">
                        <a:buFontTx/>
                        <a:buChar char="-"/>
                      </a:pPr>
                      <a:r>
                        <a:rPr lang="it-IT" sz="1800" b="0" dirty="0">
                          <a:effectLst/>
                          <a:latin typeface="Tahoma" charset="0"/>
                        </a:rPr>
                        <a:t>Iscritti alla gestione separata INPS</a:t>
                      </a:r>
                    </a:p>
                  </a:txBody>
                  <a:tcPr marL="50800" marR="50800" marT="50800" marB="508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 xmlns:a16="http://schemas.microsoft.com/office/drawing/2014/main" val="10000"/>
                  </a:ext>
                </a:extLst>
              </a:tr>
            </a:tbl>
          </a:graphicData>
        </a:graphic>
      </p:graphicFrame>
      <p:sp>
        <p:nvSpPr>
          <p:cNvPr id="8" name="Rettangolo 7"/>
          <p:cNvSpPr/>
          <p:nvPr/>
        </p:nvSpPr>
        <p:spPr>
          <a:xfrm>
            <a:off x="2733059" y="718998"/>
            <a:ext cx="1404552" cy="923330"/>
          </a:xfrm>
          <a:prstGeom prst="rect">
            <a:avLst/>
          </a:prstGeom>
          <a:noFill/>
        </p:spPr>
        <p:txBody>
          <a:bodyPr wrap="none" lIns="91440" tIns="45720" rIns="91440" bIns="45720">
            <a:spAutoFit/>
          </a:bodyPr>
          <a:lstStyle/>
          <a:p>
            <a:pPr algn="ctr"/>
            <a:r>
              <a:rPr lang="it-IT" sz="540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Chi?</a:t>
            </a:r>
          </a:p>
        </p:txBody>
      </p:sp>
    </p:spTree>
    <p:extLst>
      <p:ext uri="{BB962C8B-B14F-4D97-AF65-F5344CB8AC3E}">
        <p14:creationId xmlns:p14="http://schemas.microsoft.com/office/powerpoint/2010/main" xmlns="" val="1160845250"/>
      </p:ext>
    </p:extLst>
  </p:cSld>
  <p:clrMapOvr>
    <a:masterClrMapping/>
  </p:clrMapOvr>
  <p:transition spd="slow">
    <p:randomBar dir="vert"/>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1"/>
          <p:cNvSpPr>
            <a:spLocks noChangeArrowheads="1"/>
          </p:cNvSpPr>
          <p:nvPr/>
        </p:nvSpPr>
        <p:spPr bwMode="auto">
          <a:xfrm>
            <a:off x="2825751" y="2209800"/>
            <a:ext cx="14495463" cy="12001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nchor="ctr">
            <a:spAutoFit/>
          </a:bodyPr>
          <a:lstStyle>
            <a:lvl1pPr>
              <a:spcBef>
                <a:spcPct val="20000"/>
              </a:spcBef>
              <a:buChar char="•"/>
              <a:defRPr sz="3200">
                <a:solidFill>
                  <a:schemeClr val="tx1"/>
                </a:solidFill>
                <a:latin typeface="Arial" charset="0"/>
                <a:ea typeface="Arial" charset="0"/>
                <a:cs typeface="Arial" charset="0"/>
              </a:defRPr>
            </a:lvl1pPr>
            <a:lvl2pPr marL="742950" indent="-285750">
              <a:spcBef>
                <a:spcPct val="20000"/>
              </a:spcBef>
              <a:buChar char="–"/>
              <a:defRPr sz="2800">
                <a:solidFill>
                  <a:schemeClr val="tx1"/>
                </a:solidFill>
                <a:latin typeface="Arial" charset="0"/>
                <a:ea typeface="Arial" charset="0"/>
                <a:cs typeface="Arial" charset="0"/>
              </a:defRPr>
            </a:lvl2pPr>
            <a:lvl3pPr marL="1143000" indent="-228600">
              <a:spcBef>
                <a:spcPct val="20000"/>
              </a:spcBef>
              <a:buChar char="•"/>
              <a:defRPr sz="2400">
                <a:solidFill>
                  <a:schemeClr val="tx1"/>
                </a:solidFill>
                <a:latin typeface="Arial" charset="0"/>
                <a:ea typeface="Arial" charset="0"/>
                <a:cs typeface="Arial" charset="0"/>
              </a:defRPr>
            </a:lvl3pPr>
            <a:lvl4pPr marL="1600200" indent="-228600">
              <a:spcBef>
                <a:spcPct val="20000"/>
              </a:spcBef>
              <a:buChar char="–"/>
              <a:defRPr sz="2000">
                <a:solidFill>
                  <a:schemeClr val="tx1"/>
                </a:solidFill>
                <a:latin typeface="Arial" charset="0"/>
                <a:ea typeface="Arial" charset="0"/>
                <a:cs typeface="Arial" charset="0"/>
              </a:defRPr>
            </a:lvl4pPr>
            <a:lvl5pPr marL="2057400" indent="-228600">
              <a:spcBef>
                <a:spcPct val="20000"/>
              </a:spcBef>
              <a:buChar char="»"/>
              <a:defRPr sz="2000">
                <a:solidFill>
                  <a:schemeClr val="tx1"/>
                </a:solidFill>
                <a:latin typeface="Arial" charset="0"/>
                <a:ea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ea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ea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ea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ea typeface="Arial" charset="0"/>
                <a:cs typeface="Arial" charset="0"/>
              </a:defRPr>
            </a:lvl9pPr>
          </a:lstStyle>
          <a:p>
            <a:pPr>
              <a:spcBef>
                <a:spcPct val="0"/>
              </a:spcBef>
              <a:buFontTx/>
              <a:buNone/>
            </a:pPr>
            <a:r>
              <a:rPr lang="it-IT" altLang="it-IT" sz="1800"/>
              <a:t/>
            </a:r>
            <a:br>
              <a:rPr lang="it-IT" altLang="it-IT" sz="1800"/>
            </a:br>
            <a:endParaRPr lang="it-IT" altLang="it-IT" sz="1800"/>
          </a:p>
          <a:p>
            <a:pPr>
              <a:spcBef>
                <a:spcPct val="0"/>
              </a:spcBef>
              <a:buFontTx/>
              <a:buNone/>
            </a:pPr>
            <a:r>
              <a:rPr lang="it-IT" altLang="it-IT" sz="1800">
                <a:solidFill>
                  <a:srgbClr val="000000"/>
                </a:solidFill>
                <a:latin typeface="Verdana" charset="0"/>
              </a:rPr>
              <a:t> </a:t>
            </a:r>
            <a:endParaRPr lang="it-IT" altLang="it-IT" sz="1800"/>
          </a:p>
          <a:p>
            <a:pPr>
              <a:spcBef>
                <a:spcPct val="0"/>
              </a:spcBef>
              <a:buFontTx/>
              <a:buNone/>
            </a:pPr>
            <a:endParaRPr lang="it-IT" altLang="it-IT" sz="1800"/>
          </a:p>
        </p:txBody>
      </p:sp>
      <p:sp>
        <p:nvSpPr>
          <p:cNvPr id="5" name="Rettangolo 4"/>
          <p:cNvSpPr/>
          <p:nvPr/>
        </p:nvSpPr>
        <p:spPr>
          <a:xfrm>
            <a:off x="6270160" y="0"/>
            <a:ext cx="4969780" cy="2154436"/>
          </a:xfrm>
          <a:prstGeom prst="rect">
            <a:avLst/>
          </a:prstGeom>
          <a:noFill/>
        </p:spPr>
        <p:txBody>
          <a:bodyPr wrap="square">
            <a:spAutoFit/>
          </a:bodyPr>
          <a:lstStyle/>
          <a:p>
            <a:pPr algn="ctr" eaLnBrk="1" hangingPunct="1">
              <a:defRPr/>
            </a:pPr>
            <a:r>
              <a:rPr lang="it-IT" sz="4000" b="1" spc="50" dirty="0">
                <a:ln w="9525" cmpd="sng">
                  <a:solidFill>
                    <a:schemeClr val="accent1"/>
                  </a:solidFill>
                  <a:prstDash val="solid"/>
                </a:ln>
                <a:solidFill>
                  <a:srgbClr val="70AD47">
                    <a:tint val="1000"/>
                  </a:srgbClr>
                </a:solidFill>
                <a:effectLst>
                  <a:glow rad="38100">
                    <a:schemeClr val="accent1">
                      <a:alpha val="40000"/>
                    </a:schemeClr>
                  </a:glow>
                </a:effectLst>
              </a:rPr>
              <a:t>Contributi Volontari</a:t>
            </a:r>
          </a:p>
          <a:p>
            <a:pPr algn="ctr" eaLnBrk="1" hangingPunct="1">
              <a:defRPr/>
            </a:pPr>
            <a:endParaRPr lang="it-IT" sz="5400" b="1" spc="50" dirty="0">
              <a:ln w="9525" cmpd="sng">
                <a:solidFill>
                  <a:schemeClr val="accent1"/>
                </a:solidFill>
                <a:prstDash val="solid"/>
              </a:ln>
              <a:solidFill>
                <a:srgbClr val="70AD47">
                  <a:tint val="1000"/>
                </a:srgbClr>
              </a:solidFill>
              <a:effectLst>
                <a:glow rad="38100">
                  <a:schemeClr val="accent1">
                    <a:alpha val="40000"/>
                  </a:schemeClr>
                </a:glow>
              </a:effectLst>
            </a:endParaRPr>
          </a:p>
        </p:txBody>
      </p:sp>
      <p:graphicFrame>
        <p:nvGraphicFramePr>
          <p:cNvPr id="4" name="Tabella 3"/>
          <p:cNvGraphicFramePr>
            <a:graphicFrameLocks noGrp="1"/>
          </p:cNvGraphicFramePr>
          <p:nvPr>
            <p:extLst/>
          </p:nvPr>
        </p:nvGraphicFramePr>
        <p:xfrm>
          <a:off x="2063496" y="1628800"/>
          <a:ext cx="8064952" cy="3744416"/>
        </p:xfrm>
        <a:graphic>
          <a:graphicData uri="http://schemas.openxmlformats.org/drawingml/2006/table">
            <a:tbl>
              <a:tblPr/>
              <a:tblGrid>
                <a:gridCol w="8064952">
                  <a:extLst>
                    <a:ext uri="{9D8B030D-6E8A-4147-A177-3AD203B41FA5}">
                      <a16:colId xmlns="" xmlns:a16="http://schemas.microsoft.com/office/drawing/2014/main" val="20000"/>
                    </a:ext>
                  </a:extLst>
                </a:gridCol>
              </a:tblGrid>
              <a:tr h="3744416">
                <a:tc>
                  <a:txBody>
                    <a:bodyPr/>
                    <a:lstStyle/>
                    <a:p>
                      <a:r>
                        <a:rPr lang="it-IT" sz="1400" b="0" dirty="0">
                          <a:effectLst/>
                          <a:latin typeface="Tahoma" charset="0"/>
                        </a:rPr>
                        <a:t>- alla </a:t>
                      </a:r>
                      <a:r>
                        <a:rPr lang="it-IT" sz="1400" b="1" i="0" dirty="0">
                          <a:effectLst/>
                          <a:latin typeface="Tahoma" charset="0"/>
                        </a:rPr>
                        <a:t>cessazione</a:t>
                      </a:r>
                      <a:r>
                        <a:rPr lang="it-IT" sz="1400" b="0" dirty="0">
                          <a:effectLst/>
                          <a:latin typeface="Tahoma" charset="0"/>
                        </a:rPr>
                        <a:t> ovvero all'</a:t>
                      </a:r>
                      <a:r>
                        <a:rPr lang="it-IT" sz="1400" b="1" i="0" dirty="0">
                          <a:effectLst/>
                          <a:latin typeface="Tahoma" charset="0"/>
                        </a:rPr>
                        <a:t>interruzione del rapporto di lavoro</a:t>
                      </a:r>
                      <a:r>
                        <a:rPr lang="it-IT" sz="1400" b="0" dirty="0">
                          <a:effectLst/>
                          <a:latin typeface="Tahoma" charset="0"/>
                        </a:rPr>
                        <a:t> che ha dato origine all'obbligo assicurativo;</a:t>
                      </a:r>
                    </a:p>
                    <a:p>
                      <a:r>
                        <a:rPr lang="it-IT" sz="1400" b="0" dirty="0">
                          <a:effectLst/>
                          <a:latin typeface="Tahoma" charset="0"/>
                        </a:rPr>
                        <a:t>non e ammissibile cioè l'iscrizione a forme di previdenza obbligatoria (comprese le Casse dei liberi professionisti), né il contestuale accreditamento di </a:t>
                      </a:r>
                      <a:r>
                        <a:rPr lang="it-IT" sz="1400" b="1" i="0" dirty="0">
                          <a:effectLst/>
                          <a:latin typeface="Tahoma" charset="0"/>
                        </a:rPr>
                        <a:t>contributi</a:t>
                      </a:r>
                      <a:r>
                        <a:rPr lang="it-IT" sz="1400" b="0" dirty="0">
                          <a:effectLst/>
                          <a:latin typeface="Tahoma" charset="0"/>
                        </a:rPr>
                        <a:t> figurativi per qualsiasi ragione;</a:t>
                      </a:r>
                    </a:p>
                    <a:p>
                      <a:r>
                        <a:rPr lang="it-IT" sz="1400" b="0" dirty="0">
                          <a:effectLst/>
                          <a:latin typeface="Tahoma" charset="0"/>
                        </a:rPr>
                        <a:t>- al </a:t>
                      </a:r>
                      <a:r>
                        <a:rPr lang="it-IT" sz="1400" b="1" i="0" dirty="0">
                          <a:effectLst/>
                          <a:latin typeface="Tahoma" charset="0"/>
                        </a:rPr>
                        <a:t>possesso da parte dell'assicurato di almeno 5 anni</a:t>
                      </a:r>
                      <a:r>
                        <a:rPr lang="it-IT" sz="1400" b="0" dirty="0">
                          <a:effectLst/>
                          <a:latin typeface="Tahoma" charset="0"/>
                        </a:rPr>
                        <a:t> di </a:t>
                      </a:r>
                      <a:r>
                        <a:rPr lang="it-IT" sz="1400" b="1" i="0" dirty="0">
                          <a:effectLst/>
                          <a:latin typeface="Tahoma" charset="0"/>
                        </a:rPr>
                        <a:t>contributi</a:t>
                      </a:r>
                      <a:r>
                        <a:rPr lang="it-IT" sz="1400" b="0" dirty="0">
                          <a:effectLst/>
                          <a:latin typeface="Tahoma" charset="0"/>
                        </a:rPr>
                        <a:t> (260 </a:t>
                      </a:r>
                      <a:r>
                        <a:rPr lang="it-IT" sz="1400" b="1" i="0" dirty="0">
                          <a:effectLst/>
                          <a:latin typeface="Tahoma" charset="0"/>
                        </a:rPr>
                        <a:t>contributi</a:t>
                      </a:r>
                      <a:r>
                        <a:rPr lang="it-IT" sz="1400" b="0" dirty="0">
                          <a:effectLst/>
                          <a:latin typeface="Tahoma" charset="0"/>
                        </a:rPr>
                        <a:t> settimanali ovvero 60 </a:t>
                      </a:r>
                      <a:r>
                        <a:rPr lang="it-IT" sz="1400" b="1" i="0" dirty="0">
                          <a:effectLst/>
                          <a:latin typeface="Tahoma" charset="0"/>
                        </a:rPr>
                        <a:t>contributi</a:t>
                      </a:r>
                      <a:r>
                        <a:rPr lang="it-IT" sz="1400" b="0" dirty="0">
                          <a:effectLst/>
                          <a:latin typeface="Tahoma" charset="0"/>
                        </a:rPr>
                        <a:t> mensili) indipendentemente dalla collocazione temporale dei </a:t>
                      </a:r>
                      <a:r>
                        <a:rPr lang="it-IT" sz="1400" b="1" i="0" dirty="0">
                          <a:effectLst/>
                          <a:latin typeface="Tahoma" charset="0"/>
                        </a:rPr>
                        <a:t>contributi</a:t>
                      </a:r>
                      <a:r>
                        <a:rPr lang="it-IT" sz="1400" b="0" dirty="0">
                          <a:effectLst/>
                          <a:latin typeface="Tahoma" charset="0"/>
                        </a:rPr>
                        <a:t> versati;</a:t>
                      </a:r>
                    </a:p>
                    <a:p>
                      <a:r>
                        <a:rPr lang="it-IT" sz="1400" b="0" dirty="0">
                          <a:effectLst/>
                          <a:latin typeface="Tahoma" charset="0"/>
                        </a:rPr>
                        <a:t>- al </a:t>
                      </a:r>
                      <a:r>
                        <a:rPr lang="it-IT" sz="1400" b="1" i="0" dirty="0">
                          <a:effectLst/>
                          <a:latin typeface="Tahoma" charset="0"/>
                        </a:rPr>
                        <a:t>possesso di almeno 3 anni</a:t>
                      </a:r>
                      <a:r>
                        <a:rPr lang="it-IT" sz="1400" b="0" dirty="0">
                          <a:effectLst/>
                          <a:latin typeface="Tahoma" charset="0"/>
                        </a:rPr>
                        <a:t> di contribuzione nei cinque anni che precedono la data di presentazione della domanda, anche attraverso il </a:t>
                      </a:r>
                      <a:r>
                        <a:rPr lang="it-IT" sz="1400" b="1" i="0" dirty="0">
                          <a:effectLst/>
                          <a:latin typeface="Tahoma" charset="0"/>
                        </a:rPr>
                        <a:t>cumulo di contributi</a:t>
                      </a:r>
                      <a:r>
                        <a:rPr lang="it-IT" sz="1400" b="0" dirty="0">
                          <a:effectLst/>
                          <a:latin typeface="Tahoma" charset="0"/>
                        </a:rPr>
                        <a:t> versati in diverse gestioni previdenziali anche sostitutive (ex ENPALS) ed esclusive, comprese quelle autonome e quella estera, purché in quella italiana risulti versato almeno un </a:t>
                      </a:r>
                      <a:r>
                        <a:rPr lang="it-IT" sz="1400" b="1" i="0" dirty="0">
                          <a:effectLst/>
                          <a:latin typeface="Tahoma" charset="0"/>
                        </a:rPr>
                        <a:t>contributo</a:t>
                      </a:r>
                      <a:r>
                        <a:rPr lang="it-IT" sz="1400" b="0" dirty="0">
                          <a:effectLst/>
                          <a:latin typeface="Tahoma" charset="0"/>
                        </a:rPr>
                        <a:t>. Sono utili anche i </a:t>
                      </a:r>
                      <a:r>
                        <a:rPr lang="it-IT" sz="1400" b="1" i="0" dirty="0">
                          <a:effectLst/>
                          <a:latin typeface="Tahoma" charset="0"/>
                        </a:rPr>
                        <a:t>contributi</a:t>
                      </a:r>
                      <a:r>
                        <a:rPr lang="it-IT" sz="1400" b="0" dirty="0">
                          <a:effectLst/>
                          <a:latin typeface="Tahoma" charset="0"/>
                        </a:rPr>
                        <a:t> accreditati a fronte della fruizione di </a:t>
                      </a:r>
                      <a:r>
                        <a:rPr lang="it-IT" sz="1400" b="1" i="0" dirty="0">
                          <a:effectLst/>
                          <a:latin typeface="Tahoma" charset="0"/>
                        </a:rPr>
                        <a:t>aspettativa per svolgere cariche pubbliche</a:t>
                      </a:r>
                      <a:r>
                        <a:rPr lang="it-IT" sz="1400" b="0" dirty="0">
                          <a:effectLst/>
                          <a:latin typeface="Tahoma" charset="0"/>
                        </a:rPr>
                        <a:t> e </a:t>
                      </a:r>
                      <a:r>
                        <a:rPr lang="it-IT" sz="1400" b="1" i="0" dirty="0">
                          <a:effectLst/>
                          <a:latin typeface="Tahoma" charset="0"/>
                        </a:rPr>
                        <a:t>sindacali</a:t>
                      </a:r>
                      <a:r>
                        <a:rPr lang="it-IT" sz="1400" b="0" dirty="0">
                          <a:effectLst/>
                          <a:latin typeface="Tahoma" charset="0"/>
                        </a:rPr>
                        <a:t>, salvo che per la determinazione della misura del </a:t>
                      </a:r>
                      <a:r>
                        <a:rPr lang="it-IT" sz="1400" b="1" i="0" dirty="0">
                          <a:effectLst/>
                          <a:latin typeface="Tahoma" charset="0"/>
                        </a:rPr>
                        <a:t>contributo</a:t>
                      </a:r>
                      <a:r>
                        <a:rPr lang="it-IT" sz="1400" b="0" dirty="0">
                          <a:effectLst/>
                          <a:latin typeface="Tahoma" charset="0"/>
                        </a:rPr>
                        <a:t> </a:t>
                      </a:r>
                      <a:r>
                        <a:rPr lang="it-IT" sz="1400" b="1" i="0" dirty="0">
                          <a:effectLst/>
                          <a:latin typeface="Tahoma" charset="0"/>
                        </a:rPr>
                        <a:t>volontario</a:t>
                      </a:r>
                      <a:r>
                        <a:rPr lang="it-IT" sz="1400" b="0" dirty="0">
                          <a:effectLst/>
                          <a:latin typeface="Tahoma" charset="0"/>
                        </a:rPr>
                        <a:t>.</a:t>
                      </a:r>
                    </a:p>
                    <a:p>
                      <a:r>
                        <a:rPr lang="it-IT" sz="1400" b="0" dirty="0">
                          <a:effectLst/>
                          <a:latin typeface="Tahoma" charset="0"/>
                        </a:rPr>
                        <a:t>Per gli iscritti ex </a:t>
                      </a:r>
                      <a:r>
                        <a:rPr lang="it-IT" sz="1400" b="1" i="0" dirty="0">
                          <a:effectLst/>
                          <a:latin typeface="Tahoma" charset="0"/>
                        </a:rPr>
                        <a:t>IPOST</a:t>
                      </a:r>
                      <a:r>
                        <a:rPr lang="it-IT" sz="1400" b="0" dirty="0">
                          <a:effectLst/>
                          <a:latin typeface="Tahoma" charset="0"/>
                        </a:rPr>
                        <a:t> I requisiti di contribuzione effettiva devono risultare perfezionati  con i soli periodi assicurativi maturati nel Fondo speciale IPOST.</a:t>
                      </a:r>
                    </a:p>
                  </a:txBody>
                  <a:tcPr marL="19050" marR="19050" marT="19050" marB="1905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 xmlns:a16="http://schemas.microsoft.com/office/drawing/2014/main" val="10000"/>
                  </a:ext>
                </a:extLst>
              </a:tr>
            </a:tbl>
          </a:graphicData>
        </a:graphic>
      </p:graphicFrame>
      <p:sp>
        <p:nvSpPr>
          <p:cNvPr id="8" name="Rettangolo 7"/>
          <p:cNvSpPr/>
          <p:nvPr/>
        </p:nvSpPr>
        <p:spPr>
          <a:xfrm>
            <a:off x="2081441" y="718998"/>
            <a:ext cx="2707793" cy="923330"/>
          </a:xfrm>
          <a:prstGeom prst="rect">
            <a:avLst/>
          </a:prstGeom>
          <a:noFill/>
        </p:spPr>
        <p:txBody>
          <a:bodyPr wrap="none" lIns="91440" tIns="45720" rIns="91440" bIns="45720">
            <a:spAutoFit/>
          </a:bodyPr>
          <a:lstStyle/>
          <a:p>
            <a:pPr algn="ctr"/>
            <a:r>
              <a:rPr lang="it-IT" sz="540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Quando?</a:t>
            </a:r>
          </a:p>
        </p:txBody>
      </p:sp>
    </p:spTree>
    <p:extLst>
      <p:ext uri="{BB962C8B-B14F-4D97-AF65-F5344CB8AC3E}">
        <p14:creationId xmlns:p14="http://schemas.microsoft.com/office/powerpoint/2010/main" xmlns="" val="3621734250"/>
      </p:ext>
    </p:extLst>
  </p:cSld>
  <p:clrMapOvr>
    <a:masterClrMapping/>
  </p:clrMapOvr>
  <p:transition spd="slow">
    <p:randomBar dir="vert"/>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1"/>
          <p:cNvSpPr>
            <a:spLocks noChangeArrowheads="1"/>
          </p:cNvSpPr>
          <p:nvPr/>
        </p:nvSpPr>
        <p:spPr bwMode="auto">
          <a:xfrm>
            <a:off x="2825751" y="2209800"/>
            <a:ext cx="14495463" cy="12001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nchor="ctr">
            <a:spAutoFit/>
          </a:bodyPr>
          <a:lstStyle>
            <a:lvl1pPr>
              <a:spcBef>
                <a:spcPct val="20000"/>
              </a:spcBef>
              <a:buChar char="•"/>
              <a:defRPr sz="3200">
                <a:solidFill>
                  <a:schemeClr val="tx1"/>
                </a:solidFill>
                <a:latin typeface="Arial" charset="0"/>
                <a:ea typeface="Arial" charset="0"/>
                <a:cs typeface="Arial" charset="0"/>
              </a:defRPr>
            </a:lvl1pPr>
            <a:lvl2pPr marL="742950" indent="-285750">
              <a:spcBef>
                <a:spcPct val="20000"/>
              </a:spcBef>
              <a:buChar char="–"/>
              <a:defRPr sz="2800">
                <a:solidFill>
                  <a:schemeClr val="tx1"/>
                </a:solidFill>
                <a:latin typeface="Arial" charset="0"/>
                <a:ea typeface="Arial" charset="0"/>
                <a:cs typeface="Arial" charset="0"/>
              </a:defRPr>
            </a:lvl2pPr>
            <a:lvl3pPr marL="1143000" indent="-228600">
              <a:spcBef>
                <a:spcPct val="20000"/>
              </a:spcBef>
              <a:buChar char="•"/>
              <a:defRPr sz="2400">
                <a:solidFill>
                  <a:schemeClr val="tx1"/>
                </a:solidFill>
                <a:latin typeface="Arial" charset="0"/>
                <a:ea typeface="Arial" charset="0"/>
                <a:cs typeface="Arial" charset="0"/>
              </a:defRPr>
            </a:lvl3pPr>
            <a:lvl4pPr marL="1600200" indent="-228600">
              <a:spcBef>
                <a:spcPct val="20000"/>
              </a:spcBef>
              <a:buChar char="–"/>
              <a:defRPr sz="2000">
                <a:solidFill>
                  <a:schemeClr val="tx1"/>
                </a:solidFill>
                <a:latin typeface="Arial" charset="0"/>
                <a:ea typeface="Arial" charset="0"/>
                <a:cs typeface="Arial" charset="0"/>
              </a:defRPr>
            </a:lvl4pPr>
            <a:lvl5pPr marL="2057400" indent="-228600">
              <a:spcBef>
                <a:spcPct val="20000"/>
              </a:spcBef>
              <a:buChar char="»"/>
              <a:defRPr sz="2000">
                <a:solidFill>
                  <a:schemeClr val="tx1"/>
                </a:solidFill>
                <a:latin typeface="Arial" charset="0"/>
                <a:ea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ea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ea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ea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ea typeface="Arial" charset="0"/>
                <a:cs typeface="Arial" charset="0"/>
              </a:defRPr>
            </a:lvl9pPr>
          </a:lstStyle>
          <a:p>
            <a:pPr>
              <a:spcBef>
                <a:spcPct val="0"/>
              </a:spcBef>
              <a:buFontTx/>
              <a:buNone/>
            </a:pPr>
            <a:r>
              <a:rPr lang="it-IT" altLang="it-IT" sz="1800"/>
              <a:t/>
            </a:r>
            <a:br>
              <a:rPr lang="it-IT" altLang="it-IT" sz="1800"/>
            </a:br>
            <a:endParaRPr lang="it-IT" altLang="it-IT" sz="1800"/>
          </a:p>
          <a:p>
            <a:pPr>
              <a:spcBef>
                <a:spcPct val="0"/>
              </a:spcBef>
              <a:buFontTx/>
              <a:buNone/>
            </a:pPr>
            <a:r>
              <a:rPr lang="it-IT" altLang="it-IT" sz="1800">
                <a:solidFill>
                  <a:srgbClr val="000000"/>
                </a:solidFill>
                <a:latin typeface="Verdana" charset="0"/>
              </a:rPr>
              <a:t> </a:t>
            </a:r>
            <a:endParaRPr lang="it-IT" altLang="it-IT" sz="1800"/>
          </a:p>
          <a:p>
            <a:pPr>
              <a:spcBef>
                <a:spcPct val="0"/>
              </a:spcBef>
              <a:buFontTx/>
              <a:buNone/>
            </a:pPr>
            <a:endParaRPr lang="it-IT" altLang="it-IT" sz="1800"/>
          </a:p>
        </p:txBody>
      </p:sp>
      <p:sp>
        <p:nvSpPr>
          <p:cNvPr id="5" name="Rettangolo 4"/>
          <p:cNvSpPr/>
          <p:nvPr/>
        </p:nvSpPr>
        <p:spPr>
          <a:xfrm>
            <a:off x="6270160" y="0"/>
            <a:ext cx="4969780" cy="2154436"/>
          </a:xfrm>
          <a:prstGeom prst="rect">
            <a:avLst/>
          </a:prstGeom>
          <a:noFill/>
        </p:spPr>
        <p:txBody>
          <a:bodyPr wrap="square">
            <a:spAutoFit/>
          </a:bodyPr>
          <a:lstStyle/>
          <a:p>
            <a:pPr algn="ctr" eaLnBrk="1" hangingPunct="1">
              <a:defRPr/>
            </a:pPr>
            <a:r>
              <a:rPr lang="it-IT" sz="4000" b="1" spc="50" dirty="0">
                <a:ln w="9525" cmpd="sng">
                  <a:solidFill>
                    <a:schemeClr val="accent1"/>
                  </a:solidFill>
                  <a:prstDash val="solid"/>
                </a:ln>
                <a:solidFill>
                  <a:srgbClr val="70AD47">
                    <a:tint val="1000"/>
                  </a:srgbClr>
                </a:solidFill>
                <a:effectLst>
                  <a:glow rad="38100">
                    <a:schemeClr val="accent1">
                      <a:alpha val="40000"/>
                    </a:schemeClr>
                  </a:glow>
                </a:effectLst>
              </a:rPr>
              <a:t>Contributi Volontari</a:t>
            </a:r>
          </a:p>
          <a:p>
            <a:pPr algn="ctr" eaLnBrk="1" hangingPunct="1">
              <a:defRPr/>
            </a:pPr>
            <a:endParaRPr lang="it-IT" sz="5400" b="1" spc="50" dirty="0">
              <a:ln w="9525" cmpd="sng">
                <a:solidFill>
                  <a:schemeClr val="accent1"/>
                </a:solidFill>
                <a:prstDash val="solid"/>
              </a:ln>
              <a:solidFill>
                <a:srgbClr val="70AD47">
                  <a:tint val="1000"/>
                </a:srgbClr>
              </a:solidFill>
              <a:effectLst>
                <a:glow rad="38100">
                  <a:schemeClr val="accent1">
                    <a:alpha val="40000"/>
                  </a:schemeClr>
                </a:glow>
              </a:effectLst>
            </a:endParaRPr>
          </a:p>
        </p:txBody>
      </p:sp>
      <p:graphicFrame>
        <p:nvGraphicFramePr>
          <p:cNvPr id="4" name="Tabella 3"/>
          <p:cNvGraphicFramePr>
            <a:graphicFrameLocks noGrp="1"/>
          </p:cNvGraphicFramePr>
          <p:nvPr>
            <p:extLst/>
          </p:nvPr>
        </p:nvGraphicFramePr>
        <p:xfrm>
          <a:off x="2063496" y="1628800"/>
          <a:ext cx="8064952" cy="3744416"/>
        </p:xfrm>
        <a:graphic>
          <a:graphicData uri="http://schemas.openxmlformats.org/drawingml/2006/table">
            <a:tbl>
              <a:tblPr/>
              <a:tblGrid>
                <a:gridCol w="8064952">
                  <a:extLst>
                    <a:ext uri="{9D8B030D-6E8A-4147-A177-3AD203B41FA5}">
                      <a16:colId xmlns="" xmlns:a16="http://schemas.microsoft.com/office/drawing/2014/main" val="20000"/>
                    </a:ext>
                  </a:extLst>
                </a:gridCol>
              </a:tblGrid>
              <a:tr h="3744416">
                <a:tc>
                  <a:txBody>
                    <a:bodyPr/>
                    <a:lstStyle/>
                    <a:p>
                      <a:r>
                        <a:rPr lang="it-IT" sz="1600" b="0" dirty="0">
                          <a:effectLst/>
                          <a:latin typeface="Tahoma" charset="0"/>
                        </a:rPr>
                        <a:t>• bollettino MAV - presso una qualunque banca, inviato dall'INPS per l'anno 2011;</a:t>
                      </a:r>
                    </a:p>
                    <a:p>
                      <a:r>
                        <a:rPr lang="it-IT" sz="1600" b="0" dirty="0">
                          <a:effectLst/>
                          <a:latin typeface="Tahoma" charset="0"/>
                        </a:rPr>
                        <a:t>• online sul sito Internet </a:t>
                      </a:r>
                      <a:r>
                        <a:rPr lang="it-IT" sz="1600" b="0" dirty="0" err="1">
                          <a:effectLst/>
                          <a:latin typeface="Tahoma" charset="0"/>
                        </a:rPr>
                        <a:t>www.inps.it</a:t>
                      </a:r>
                      <a:r>
                        <a:rPr lang="it-IT" sz="1600" b="0" dirty="0">
                          <a:effectLst/>
                          <a:latin typeface="Tahoma" charset="0"/>
                        </a:rPr>
                        <a:t> nella sezione Servizi on line - Per tipologia di utente - Cittadino - Pagamento contributi versamenti volontari, utilizzando la carta di credito;</a:t>
                      </a:r>
                    </a:p>
                    <a:p>
                      <a:r>
                        <a:rPr lang="it-IT" sz="1600" b="0" dirty="0">
                          <a:effectLst/>
                          <a:latin typeface="Tahoma" charset="0"/>
                        </a:rPr>
                        <a:t>• telefonando al numero verde gratuito 803.164, utilizzando la carta di </a:t>
                      </a:r>
                      <a:r>
                        <a:rPr lang="it-IT" sz="1600" b="0" dirty="0" err="1">
                          <a:effectLst/>
                          <a:latin typeface="Tahoma" charset="0"/>
                        </a:rPr>
                        <a:t>credito.con</a:t>
                      </a:r>
                      <a:r>
                        <a:rPr lang="it-IT" sz="1600" b="0" dirty="0">
                          <a:effectLst/>
                          <a:latin typeface="Tahoma" charset="0"/>
                        </a:rPr>
                        <a:t> POS virtuale di Intesa </a:t>
                      </a:r>
                      <a:r>
                        <a:rPr lang="it-IT" sz="1600" b="0" dirty="0" err="1">
                          <a:effectLst/>
                          <a:latin typeface="Tahoma" charset="0"/>
                        </a:rPr>
                        <a:t>SanPaolo</a:t>
                      </a:r>
                      <a:r>
                        <a:rPr lang="it-IT" sz="1600" b="0" dirty="0">
                          <a:effectLst/>
                          <a:latin typeface="Tahoma" charset="0"/>
                        </a:rPr>
                        <a:t> </a:t>
                      </a:r>
                      <a:r>
                        <a:rPr lang="it-IT" sz="1600" b="0" dirty="0" err="1">
                          <a:effectLst/>
                          <a:latin typeface="Tahoma" charset="0"/>
                        </a:rPr>
                        <a:t>SpA</a:t>
                      </a:r>
                      <a:r>
                        <a:rPr lang="it-IT" sz="1600" b="0" dirty="0">
                          <a:effectLst/>
                          <a:latin typeface="Tahoma" charset="0"/>
                        </a:rPr>
                        <a:t>;</a:t>
                      </a:r>
                    </a:p>
                    <a:p>
                      <a:r>
                        <a:rPr lang="it-IT" sz="1600" b="0" dirty="0">
                          <a:effectLst/>
                          <a:latin typeface="Tahoma" charset="0"/>
                        </a:rPr>
                        <a:t>• attraverso il rapporto interbancario diretto (RID) con il quale il prosecutore - o altro soggetto a suo favore - richiede l'addebito sul conto corrente, attivabile compilando l'apposito modulo fornito dall'Istituto al momento dell'autorizzazione al versamento, e lo presenta all'istituto di credito presso il quale è acceso il conto corrente.</a:t>
                      </a:r>
                    </a:p>
                  </a:txBody>
                  <a:tcPr marL="19050" marR="19050" marT="19050" marB="1905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 xmlns:a16="http://schemas.microsoft.com/office/drawing/2014/main" val="10000"/>
                  </a:ext>
                </a:extLst>
              </a:tr>
            </a:tbl>
          </a:graphicData>
        </a:graphic>
      </p:graphicFrame>
      <p:sp>
        <p:nvSpPr>
          <p:cNvPr id="8" name="Rettangolo 7"/>
          <p:cNvSpPr/>
          <p:nvPr/>
        </p:nvSpPr>
        <p:spPr>
          <a:xfrm>
            <a:off x="2358760" y="718998"/>
            <a:ext cx="2153154" cy="923330"/>
          </a:xfrm>
          <a:prstGeom prst="rect">
            <a:avLst/>
          </a:prstGeom>
          <a:noFill/>
        </p:spPr>
        <p:txBody>
          <a:bodyPr wrap="none" lIns="91440" tIns="45720" rIns="91440" bIns="45720">
            <a:spAutoFit/>
          </a:bodyPr>
          <a:lstStyle/>
          <a:p>
            <a:pPr algn="ctr"/>
            <a:r>
              <a:rPr lang="it-IT" sz="540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Come?</a:t>
            </a:r>
          </a:p>
        </p:txBody>
      </p:sp>
    </p:spTree>
    <p:extLst>
      <p:ext uri="{BB962C8B-B14F-4D97-AF65-F5344CB8AC3E}">
        <p14:creationId xmlns:p14="http://schemas.microsoft.com/office/powerpoint/2010/main" xmlns="" val="2146821513"/>
      </p:ext>
    </p:extLst>
  </p:cSld>
  <p:clrMapOvr>
    <a:masterClrMapping/>
  </p:clrMapOvr>
  <p:transition spd="slow">
    <p:randomBar dir="vert"/>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2" name="Text Box 2"/>
          <p:cNvSpPr txBox="1">
            <a:spLocks noChangeArrowheads="1"/>
          </p:cNvSpPr>
          <p:nvPr/>
        </p:nvSpPr>
        <p:spPr bwMode="auto">
          <a:xfrm>
            <a:off x="2063553" y="980728"/>
            <a:ext cx="8195093" cy="6021032"/>
          </a:xfrm>
          <a:prstGeom prst="rect">
            <a:avLst/>
          </a:prstGeom>
          <a:noFill/>
          <a:ln>
            <a:noFill/>
          </a:ln>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it-IT" altLang="it-IT" sz="6750" b="1" dirty="0">
                <a:solidFill>
                  <a:srgbClr val="FF0000"/>
                </a:solidFill>
                <a:latin typeface="Comic Sans MS"/>
                <a:cs typeface="Comic Sans MS"/>
              </a:rPr>
              <a:t>OPZIONE DONNA</a:t>
            </a:r>
          </a:p>
          <a:p>
            <a:pPr algn="ctr">
              <a:spcBef>
                <a:spcPct val="0"/>
              </a:spcBef>
              <a:buNone/>
            </a:pPr>
            <a:endParaRPr lang="it-IT" sz="2812" b="1" dirty="0">
              <a:solidFill>
                <a:srgbClr val="002060"/>
              </a:solidFill>
              <a:latin typeface="Comic Sans MS"/>
              <a:cs typeface="Comic Sans MS"/>
            </a:endParaRPr>
          </a:p>
          <a:p>
            <a:pPr algn="ctr">
              <a:spcBef>
                <a:spcPct val="0"/>
              </a:spcBef>
              <a:buNone/>
            </a:pPr>
            <a:r>
              <a:rPr lang="it-IT" sz="2812" b="1" dirty="0">
                <a:solidFill>
                  <a:srgbClr val="002060"/>
                </a:solidFill>
                <a:latin typeface="Comic Sans MS"/>
                <a:cs typeface="Comic Sans MS"/>
              </a:rPr>
              <a:t>Diritto anche per le lavoratrici dipendenti nate nell'ultimo trimestre del 1958 e le lavoratrici autonome nate nell’ultimo trimestre del 1957 potranno fruire dell'</a:t>
            </a:r>
            <a:r>
              <a:rPr lang="it-IT" sz="2812" b="1" u="sng" dirty="0">
                <a:solidFill>
                  <a:srgbClr val="002060"/>
                </a:solidFill>
                <a:latin typeface="Comic Sans MS"/>
                <a:cs typeface="Comic Sans MS"/>
                <a:hlinkClick r:id="rId2" tooltip="Appronfondisci le regole per l'accesso all'opzione donna"/>
              </a:rPr>
              <a:t>opzione donna</a:t>
            </a:r>
            <a:r>
              <a:rPr lang="it-IT" sz="2812" b="1" dirty="0">
                <a:solidFill>
                  <a:srgbClr val="002060"/>
                </a:solidFill>
                <a:latin typeface="Comic Sans MS"/>
                <a:cs typeface="Comic Sans MS"/>
              </a:rPr>
              <a:t> a condizione di aver maturato i 35 anni di contributi effettivi entro </a:t>
            </a:r>
            <a:r>
              <a:rPr lang="it-IT" sz="2812" b="1" dirty="0">
                <a:solidFill>
                  <a:srgbClr val="FF0000"/>
                </a:solidFill>
                <a:latin typeface="Comic Sans MS"/>
                <a:cs typeface="Comic Sans MS"/>
              </a:rPr>
              <a:t>il 31/12/2015.</a:t>
            </a:r>
            <a:br>
              <a:rPr lang="it-IT" sz="2812" b="1" dirty="0">
                <a:solidFill>
                  <a:srgbClr val="FF0000"/>
                </a:solidFill>
                <a:latin typeface="Comic Sans MS"/>
                <a:cs typeface="Comic Sans MS"/>
              </a:rPr>
            </a:br>
            <a:r>
              <a:rPr lang="it-IT" sz="4640" dirty="0">
                <a:latin typeface="Comic Sans MS"/>
                <a:cs typeface="Comic Sans MS"/>
              </a:rPr>
              <a:t/>
            </a:r>
            <a:br>
              <a:rPr lang="it-IT" sz="4640" dirty="0">
                <a:latin typeface="Comic Sans MS"/>
                <a:cs typeface="Comic Sans MS"/>
              </a:rPr>
            </a:br>
            <a:endParaRPr lang="it-IT" altLang="it-IT" sz="4640" b="1" dirty="0">
              <a:solidFill>
                <a:srgbClr val="FF0000"/>
              </a:solidFill>
              <a:latin typeface="Comic Sans MS"/>
              <a:cs typeface="Comic Sans MS"/>
            </a:endParaRPr>
          </a:p>
        </p:txBody>
      </p:sp>
      <p:sp>
        <p:nvSpPr>
          <p:cNvPr id="2" name="Freccia a destra 1"/>
          <p:cNvSpPr/>
          <p:nvPr/>
        </p:nvSpPr>
        <p:spPr>
          <a:xfrm>
            <a:off x="7657421" y="5517232"/>
            <a:ext cx="2745241" cy="831104"/>
          </a:xfrm>
          <a:prstGeom prst="rightArrow">
            <a:avLst/>
          </a:prstGeom>
          <a:solidFill>
            <a:schemeClr val="accent5">
              <a:lumMod val="60000"/>
              <a:lumOff val="40000"/>
            </a:schemeClr>
          </a:solidFill>
          <a:ln w="12700" cap="flat">
            <a:solidFill>
              <a:schemeClr val="accent1">
                <a:lumMod val="50000"/>
              </a:schemeClr>
            </a:solid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spAutoFit/>
          </a:bodyPr>
          <a:lstStyle/>
          <a:p>
            <a:pPr algn="ctr" defTabSz="410751" latinLnBrk="1"/>
            <a:r>
              <a:rPr lang="it-IT" sz="2250" b="1" dirty="0">
                <a:solidFill>
                  <a:srgbClr val="002060"/>
                </a:solidFill>
                <a:latin typeface="Arial Rounded MT Bold"/>
                <a:sym typeface="Gill Sans Light"/>
              </a:rPr>
              <a:t>VEDI TABELLA</a:t>
            </a:r>
          </a:p>
        </p:txBody>
      </p:sp>
      <p:sp>
        <p:nvSpPr>
          <p:cNvPr id="4" name="CasellaDiTesto 3"/>
          <p:cNvSpPr txBox="1"/>
          <p:nvPr/>
        </p:nvSpPr>
        <p:spPr>
          <a:xfrm>
            <a:off x="2351584" y="5733257"/>
            <a:ext cx="2232248" cy="461601"/>
          </a:xfrm>
          <a:prstGeom prst="rect">
            <a:avLst/>
          </a:prstGeom>
          <a:solidFill>
            <a:schemeClr val="accent2">
              <a:lumMod val="20000"/>
              <a:lumOff val="80000"/>
            </a:schemeClr>
          </a:solid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spAutoFit/>
          </a:bodyPr>
          <a:lstStyle/>
          <a:p>
            <a:pPr algn="ctr" defTabSz="410751" latinLnBrk="1"/>
            <a:r>
              <a:rPr lang="it-IT" sz="2531" b="1" dirty="0">
                <a:solidFill>
                  <a:srgbClr val="C00000"/>
                </a:solidFill>
                <a:latin typeface="+mj-lt"/>
                <a:sym typeface="Gill Sans Light"/>
              </a:rPr>
              <a:t>Comma 222</a:t>
            </a:r>
          </a:p>
        </p:txBody>
      </p:sp>
    </p:spTree>
    <p:extLst>
      <p:ext uri="{BB962C8B-B14F-4D97-AF65-F5344CB8AC3E}">
        <p14:creationId xmlns:p14="http://schemas.microsoft.com/office/powerpoint/2010/main" xmlns="" val="174956185"/>
      </p:ext>
    </p:extLst>
  </p:cSld>
  <p:clrMapOvr>
    <a:masterClrMapping/>
  </p:clrMapOvr>
  <p:transition spd="slow">
    <p:randomBar dir="vert"/>
  </p:transition>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6429" name="Group 45"/>
          <p:cNvGraphicFramePr>
            <a:graphicFrameLocks noGrp="1"/>
          </p:cNvGraphicFramePr>
          <p:nvPr>
            <p:extLst/>
          </p:nvPr>
        </p:nvGraphicFramePr>
        <p:xfrm>
          <a:off x="2135560" y="1094654"/>
          <a:ext cx="8350502" cy="3782348"/>
        </p:xfrm>
        <a:graphic>
          <a:graphicData uri="http://schemas.openxmlformats.org/drawingml/2006/table">
            <a:tbl>
              <a:tblPr/>
              <a:tblGrid>
                <a:gridCol w="2164961">
                  <a:extLst>
                    <a:ext uri="{9D8B030D-6E8A-4147-A177-3AD203B41FA5}">
                      <a16:colId xmlns="" xmlns:a16="http://schemas.microsoft.com/office/drawing/2014/main" val="20000"/>
                    </a:ext>
                  </a:extLst>
                </a:gridCol>
                <a:gridCol w="1645372">
                  <a:extLst>
                    <a:ext uri="{9D8B030D-6E8A-4147-A177-3AD203B41FA5}">
                      <a16:colId xmlns="" xmlns:a16="http://schemas.microsoft.com/office/drawing/2014/main" val="20001"/>
                    </a:ext>
                  </a:extLst>
                </a:gridCol>
                <a:gridCol w="2002590">
                  <a:extLst>
                    <a:ext uri="{9D8B030D-6E8A-4147-A177-3AD203B41FA5}">
                      <a16:colId xmlns="" xmlns:a16="http://schemas.microsoft.com/office/drawing/2014/main" val="20002"/>
                    </a:ext>
                  </a:extLst>
                </a:gridCol>
                <a:gridCol w="2537579">
                  <a:extLst>
                    <a:ext uri="{9D8B030D-6E8A-4147-A177-3AD203B41FA5}">
                      <a16:colId xmlns="" xmlns:a16="http://schemas.microsoft.com/office/drawing/2014/main" val="20003"/>
                    </a:ext>
                  </a:extLst>
                </a:gridCol>
              </a:tblGrid>
              <a:tr h="1306673">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it-IT" altLang="it-IT" sz="2000" b="1" i="0" u="none" strike="noStrike" cap="none" normalizeH="0" baseline="0" dirty="0">
                          <a:ln>
                            <a:noFill/>
                          </a:ln>
                          <a:solidFill>
                            <a:srgbClr val="0000CC"/>
                          </a:solidFill>
                          <a:effectLst/>
                          <a:latin typeface="Arial Rounded MT Bold"/>
                        </a:rPr>
                        <a:t>LAVORATRICI</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it-IT" altLang="it-IT" sz="2000" b="1" i="0" u="none" strike="noStrike" cap="none" normalizeH="0" baseline="0" dirty="0">
                          <a:ln>
                            <a:noFill/>
                          </a:ln>
                          <a:solidFill>
                            <a:srgbClr val="0000CC"/>
                          </a:solidFill>
                          <a:effectLst/>
                          <a:latin typeface="Arial Rounded MT Bold"/>
                        </a:rPr>
                        <a:t>SETTORE</a:t>
                      </a:r>
                    </a:p>
                  </a:txBody>
                  <a:tcPr marL="90014" marR="90014" marT="46805" marB="46805"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it-IT" altLang="it-IT" sz="2800" b="1" i="0" u="none" strike="noStrike" cap="none" normalizeH="0" baseline="0" dirty="0">
                          <a:ln>
                            <a:noFill/>
                          </a:ln>
                          <a:solidFill>
                            <a:srgbClr val="FF0000"/>
                          </a:solidFill>
                          <a:effectLst/>
                          <a:latin typeface="Arial Rounded MT Bold"/>
                        </a:rPr>
                        <a:t>Età </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it-IT" altLang="it-IT" sz="2000" b="1" i="0" u="none" strike="noStrike" cap="none" normalizeH="0" baseline="0" dirty="0">
                          <a:ln>
                            <a:noFill/>
                          </a:ln>
                          <a:solidFill>
                            <a:srgbClr val="002060"/>
                          </a:solidFill>
                          <a:effectLst/>
                          <a:latin typeface="Arial Rounded MT Bold"/>
                        </a:rPr>
                        <a:t>al 31/12/2015</a:t>
                      </a:r>
                    </a:p>
                  </a:txBody>
                  <a:tcPr marL="90014" marR="90014" marT="46805" marB="46805"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it-IT" altLang="it-IT" sz="2400" b="1" i="0" u="none" strike="noStrike" cap="none" normalizeH="0" baseline="0" dirty="0">
                          <a:ln>
                            <a:noFill/>
                          </a:ln>
                          <a:solidFill>
                            <a:srgbClr val="0000CC"/>
                          </a:solidFill>
                          <a:effectLst/>
                          <a:latin typeface="Arial Rounded MT Bold"/>
                        </a:rPr>
                        <a:t>NATE </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it-IT" altLang="it-IT" sz="2400" b="1" i="0" u="none" strike="noStrike" cap="none" normalizeH="0" baseline="0" dirty="0">
                          <a:ln>
                            <a:noFill/>
                          </a:ln>
                          <a:solidFill>
                            <a:srgbClr val="0000CC"/>
                          </a:solidFill>
                          <a:effectLst/>
                          <a:latin typeface="Arial Rounded MT Bold"/>
                        </a:rPr>
                        <a:t>entro il</a:t>
                      </a:r>
                    </a:p>
                  </a:txBody>
                  <a:tcPr marL="90014" marR="90014" marT="46805" marB="46805"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it-IT" altLang="it-IT" sz="1800" b="1" i="0" u="none" strike="noStrike" cap="none" normalizeH="0" baseline="0" dirty="0">
                          <a:ln>
                            <a:noFill/>
                          </a:ln>
                          <a:solidFill>
                            <a:srgbClr val="0000CC"/>
                          </a:solidFill>
                          <a:effectLst/>
                          <a:latin typeface="Arial Rounded MT Bold"/>
                        </a:rPr>
                        <a:t>MATURAZIONE DEI 35 ANNI DI CONTRIBUZIONE EFFETTIVA</a:t>
                      </a:r>
                      <a:endParaRPr kumimoji="0" lang="it-IT" altLang="it-IT" sz="1800" b="1" i="0" u="none" strike="noStrike" cap="none" normalizeH="0" baseline="0" dirty="0">
                        <a:ln>
                          <a:noFill/>
                        </a:ln>
                        <a:solidFill>
                          <a:srgbClr val="C00000"/>
                        </a:solidFill>
                        <a:effectLst/>
                        <a:latin typeface="Arial Rounded MT Bold"/>
                      </a:endParaRPr>
                    </a:p>
                  </a:txBody>
                  <a:tcPr marL="90014" marR="90014" marT="46805" marB="46805"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extLst>
                  <a:ext uri="{0D108BD9-81ED-4DB2-BD59-A6C34878D82A}">
                    <a16:rowId xmlns="" xmlns:a16="http://schemas.microsoft.com/office/drawing/2014/main" val="10000"/>
                  </a:ext>
                </a:extLst>
              </a:tr>
              <a:tr h="825225">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it-IT" altLang="it-IT" sz="2400" b="1" i="0" u="none" strike="noStrike" cap="none" normalizeH="0" baseline="0" dirty="0">
                          <a:ln>
                            <a:noFill/>
                          </a:ln>
                          <a:solidFill>
                            <a:srgbClr val="C00000"/>
                          </a:solidFill>
                          <a:effectLst/>
                          <a:latin typeface="Arial Rounded MT Bold"/>
                        </a:rPr>
                        <a:t>PRIVATO e PUBBLICO</a:t>
                      </a:r>
                    </a:p>
                  </a:txBody>
                  <a:tcPr marL="90014" marR="90014" marT="46805" marB="46805"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it-IT" altLang="it-IT" sz="2400" b="1" i="0" u="none" strike="noStrike" cap="none" normalizeH="0" baseline="0" dirty="0">
                          <a:ln>
                            <a:noFill/>
                          </a:ln>
                          <a:solidFill>
                            <a:srgbClr val="FF0000"/>
                          </a:solidFill>
                          <a:effectLst/>
                          <a:latin typeface="Arial Rounded MT Bold"/>
                        </a:rPr>
                        <a:t>57 </a:t>
                      </a:r>
                    </a:p>
                  </a:txBody>
                  <a:tcPr marL="90014" marR="90014" marT="46805" marB="46805"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it-IT" altLang="it-IT" sz="2400" b="1" i="0" u="none" strike="noStrike" cap="none" normalizeH="0" baseline="0" dirty="0">
                          <a:ln>
                            <a:noFill/>
                          </a:ln>
                          <a:solidFill>
                            <a:schemeClr val="tx1"/>
                          </a:solidFill>
                          <a:effectLst/>
                          <a:latin typeface="Arial Rounded MT Bold"/>
                        </a:rPr>
                        <a:t>31.12.1958</a:t>
                      </a:r>
                    </a:p>
                  </a:txBody>
                  <a:tcPr marL="90014" marR="90014" marT="46805" marB="46805"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it-IT" altLang="it-IT" sz="2400" b="1" i="0" u="none" strike="noStrike" cap="none" normalizeH="0" baseline="0" dirty="0">
                          <a:ln>
                            <a:noFill/>
                          </a:ln>
                          <a:solidFill>
                            <a:srgbClr val="C00000"/>
                          </a:solidFill>
                          <a:effectLst/>
                          <a:latin typeface="Arial Rounded MT Bold"/>
                        </a:rPr>
                        <a:t>31.12.2015</a:t>
                      </a:r>
                    </a:p>
                  </a:txBody>
                  <a:tcPr marL="90014" marR="90014" marT="46805" marB="46805"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extLst>
                  <a:ext uri="{0D108BD9-81ED-4DB2-BD59-A6C34878D82A}">
                    <a16:rowId xmlns="" xmlns:a16="http://schemas.microsoft.com/office/drawing/2014/main" val="10001"/>
                  </a:ext>
                </a:extLst>
              </a:tr>
              <a:tr h="825225">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it-IT" altLang="it-IT" sz="2400" b="1" i="0" u="none" strike="noStrike" cap="none" normalizeH="0" baseline="0" dirty="0">
                          <a:ln>
                            <a:noFill/>
                          </a:ln>
                          <a:solidFill>
                            <a:srgbClr val="C00000"/>
                          </a:solidFill>
                          <a:effectLst/>
                          <a:latin typeface="Arial Rounded MT Bold"/>
                        </a:rPr>
                        <a:t>AUTONOMO e </a:t>
                      </a:r>
                      <a:r>
                        <a:rPr kumimoji="0" lang="it-IT" altLang="it-IT" sz="2400" b="1" i="0" u="none" strike="noStrike" cap="none" normalizeH="0" baseline="0" dirty="0" err="1">
                          <a:ln>
                            <a:noFill/>
                          </a:ln>
                          <a:solidFill>
                            <a:srgbClr val="C00000"/>
                          </a:solidFill>
                          <a:effectLst/>
                          <a:latin typeface="Arial Rounded MT Bold"/>
                        </a:rPr>
                        <a:t>ctr</a:t>
                      </a:r>
                      <a:r>
                        <a:rPr kumimoji="0" lang="it-IT" altLang="it-IT" sz="2400" b="1" i="0" u="none" strike="noStrike" cap="none" normalizeH="0" baseline="0" dirty="0">
                          <a:ln>
                            <a:noFill/>
                          </a:ln>
                          <a:solidFill>
                            <a:srgbClr val="C00000"/>
                          </a:solidFill>
                          <a:effectLst/>
                          <a:latin typeface="Arial Rounded MT Bold"/>
                        </a:rPr>
                        <a:t>. mista</a:t>
                      </a:r>
                    </a:p>
                  </a:txBody>
                  <a:tcPr marL="90014" marR="90014" marT="46805" marB="46805"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it-IT" altLang="it-IT" sz="2400" b="1" i="0" u="none" strike="noStrike" cap="none" normalizeH="0" baseline="0" dirty="0">
                          <a:ln>
                            <a:noFill/>
                          </a:ln>
                          <a:solidFill>
                            <a:srgbClr val="FF0000"/>
                          </a:solidFill>
                          <a:effectLst/>
                          <a:latin typeface="Arial Rounded MT Bold"/>
                        </a:rPr>
                        <a:t>58 </a:t>
                      </a:r>
                    </a:p>
                  </a:txBody>
                  <a:tcPr marL="90014" marR="90014" marT="46805" marB="46805"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it-IT" altLang="it-IT" sz="2400" b="1" i="0" u="none" strike="noStrike" cap="none" normalizeH="0" baseline="0" dirty="0">
                          <a:ln>
                            <a:noFill/>
                          </a:ln>
                          <a:solidFill>
                            <a:schemeClr val="tx1"/>
                          </a:solidFill>
                          <a:effectLst/>
                          <a:latin typeface="Arial Rounded MT Bold"/>
                        </a:rPr>
                        <a:t>31.12.1957</a:t>
                      </a:r>
                    </a:p>
                  </a:txBody>
                  <a:tcPr marL="90014" marR="90014" marT="46805" marB="46805"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it-IT" altLang="it-IT" sz="2400" b="1" i="0" u="none" strike="noStrike" cap="none" normalizeH="0" baseline="0" dirty="0">
                          <a:ln>
                            <a:noFill/>
                          </a:ln>
                          <a:solidFill>
                            <a:srgbClr val="C00000"/>
                          </a:solidFill>
                          <a:effectLst/>
                          <a:latin typeface="Arial Rounded MT Bold"/>
                        </a:rPr>
                        <a:t>31.12.2015</a:t>
                      </a:r>
                    </a:p>
                  </a:txBody>
                  <a:tcPr marL="90014" marR="90014" marT="46805" marB="46805"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extLst>
                  <a:ext uri="{0D108BD9-81ED-4DB2-BD59-A6C34878D82A}">
                    <a16:rowId xmlns="" xmlns:a16="http://schemas.microsoft.com/office/drawing/2014/main" val="10002"/>
                  </a:ext>
                </a:extLst>
              </a:tr>
              <a:tr h="82522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it-IT" altLang="it-IT" sz="2400" b="1" i="0" u="none" strike="noStrike" cap="none" normalizeH="0" baseline="0" dirty="0">
                          <a:ln>
                            <a:noFill/>
                          </a:ln>
                          <a:solidFill>
                            <a:srgbClr val="C00000"/>
                          </a:solidFill>
                          <a:effectLst/>
                          <a:latin typeface="Arial Rounded MT Bold"/>
                        </a:rPr>
                        <a:t>Scuola statale</a:t>
                      </a:r>
                    </a:p>
                  </a:txBody>
                  <a:tcPr marL="90014" marR="90014" marT="46805" marB="46805"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it-IT" altLang="it-IT" sz="2400" b="1" i="0" u="none" strike="noStrike" cap="none" normalizeH="0" baseline="0" dirty="0">
                          <a:ln>
                            <a:noFill/>
                          </a:ln>
                          <a:solidFill>
                            <a:srgbClr val="FF0000"/>
                          </a:solidFill>
                          <a:effectLst/>
                          <a:latin typeface="Arial Rounded MT Bold"/>
                        </a:rPr>
                        <a:t>57</a:t>
                      </a:r>
                    </a:p>
                  </a:txBody>
                  <a:tcPr marL="90014" marR="90014" marT="46805" marB="46805"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it-IT" altLang="it-IT" sz="2400" b="1" i="0" u="none" strike="noStrike" cap="none" normalizeH="0" baseline="0" dirty="0">
                          <a:ln>
                            <a:noFill/>
                          </a:ln>
                          <a:solidFill>
                            <a:schemeClr val="tx1"/>
                          </a:solidFill>
                          <a:effectLst/>
                          <a:latin typeface="Arial Rounded MT Bold"/>
                        </a:rPr>
                        <a:t>31.12.1958</a:t>
                      </a:r>
                    </a:p>
                  </a:txBody>
                  <a:tcPr marL="90014" marR="90014" marT="46805" marB="46805"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it-IT" altLang="it-IT" sz="2400" b="1" i="0" u="none" strike="noStrike" cap="none" normalizeH="0" baseline="0" dirty="0">
                          <a:ln>
                            <a:noFill/>
                          </a:ln>
                          <a:solidFill>
                            <a:srgbClr val="C00000"/>
                          </a:solidFill>
                          <a:effectLst/>
                          <a:latin typeface="Arial Rounded MT Bold"/>
                        </a:rPr>
                        <a:t>31.12.2015</a:t>
                      </a:r>
                    </a:p>
                  </a:txBody>
                  <a:tcPr marL="90014" marR="90014" marT="46805" marB="46805"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FF"/>
                    </a:solidFill>
                  </a:tcPr>
                </a:tc>
                <a:extLst>
                  <a:ext uri="{0D108BD9-81ED-4DB2-BD59-A6C34878D82A}">
                    <a16:rowId xmlns="" xmlns:a16="http://schemas.microsoft.com/office/drawing/2014/main" val="10003"/>
                  </a:ext>
                </a:extLst>
              </a:tr>
            </a:tbl>
          </a:graphicData>
        </a:graphic>
      </p:graphicFrame>
      <p:sp>
        <p:nvSpPr>
          <p:cNvPr id="64549" name="Text Box 41"/>
          <p:cNvSpPr txBox="1">
            <a:spLocks noChangeArrowheads="1"/>
          </p:cNvSpPr>
          <p:nvPr/>
        </p:nvSpPr>
        <p:spPr bwMode="auto">
          <a:xfrm>
            <a:off x="1703512" y="4877003"/>
            <a:ext cx="8822492" cy="1390573"/>
          </a:xfrm>
          <a:prstGeom prst="rect">
            <a:avLst/>
          </a:prstGeom>
          <a:solidFill>
            <a:srgbClr val="FFFFFF"/>
          </a:solidFill>
          <a:ln>
            <a:noFill/>
          </a:ln>
          <a:effectLs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it-IT" altLang="it-IT" sz="2812" b="1" dirty="0">
                <a:solidFill>
                  <a:srgbClr val="0000CC"/>
                </a:solidFill>
                <a:latin typeface="Arial Rounded MT Bold"/>
              </a:rPr>
              <a:t>Poi si aggiungono 7 mesi di speranza di vita e la finestra: 12 o 18 mesi, per la Scuola finestra 1/9 di ogni anno</a:t>
            </a:r>
          </a:p>
        </p:txBody>
      </p:sp>
      <p:sp>
        <p:nvSpPr>
          <p:cNvPr id="2" name="CasellaDiTesto 1"/>
          <p:cNvSpPr txBox="1"/>
          <p:nvPr/>
        </p:nvSpPr>
        <p:spPr>
          <a:xfrm>
            <a:off x="2942545" y="243492"/>
            <a:ext cx="6858000" cy="851131"/>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spAutoFit/>
          </a:bodyPr>
          <a:lstStyle/>
          <a:p>
            <a:pPr>
              <a:spcBef>
                <a:spcPct val="0"/>
              </a:spcBef>
            </a:pPr>
            <a:r>
              <a:rPr lang="it-IT" altLang="it-IT" sz="5062" b="1" dirty="0">
                <a:solidFill>
                  <a:srgbClr val="FF0000"/>
                </a:solidFill>
                <a:latin typeface="Arial Rounded MT Bold"/>
              </a:rPr>
              <a:t>OPZIONE DONNA</a:t>
            </a:r>
          </a:p>
        </p:txBody>
      </p:sp>
    </p:spTree>
    <p:extLst>
      <p:ext uri="{BB962C8B-B14F-4D97-AF65-F5344CB8AC3E}">
        <p14:creationId xmlns:p14="http://schemas.microsoft.com/office/powerpoint/2010/main" xmlns="" val="583488552"/>
      </p:ext>
    </p:extLst>
  </p:cSld>
  <p:clrMapOvr>
    <a:masterClrMapping/>
  </p:clrMapOvr>
  <p:transition spd="slow">
    <p:randomBar dir="vert"/>
  </p:transition>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49" name="Titolo 1"/>
          <p:cNvSpPr>
            <a:spLocks noGrp="1"/>
          </p:cNvSpPr>
          <p:nvPr>
            <p:ph type="title"/>
          </p:nvPr>
        </p:nvSpPr>
        <p:spPr>
          <a:xfrm>
            <a:off x="1992313" y="476250"/>
            <a:ext cx="6734894" cy="1584598"/>
          </a:xfrm>
        </p:spPr>
        <p:style>
          <a:lnRef idx="1">
            <a:schemeClr val="accent1"/>
          </a:lnRef>
          <a:fillRef idx="2">
            <a:schemeClr val="accent1"/>
          </a:fillRef>
          <a:effectRef idx="1">
            <a:schemeClr val="accent1"/>
          </a:effectRef>
          <a:fontRef idx="minor">
            <a:schemeClr val="dk1"/>
          </a:fontRef>
        </p:style>
        <p:txBody>
          <a:bodyPr>
            <a:noAutofit/>
          </a:bodyPr>
          <a:lstStyle/>
          <a:p>
            <a:pPr algn="ctr">
              <a:defRPr/>
            </a:pPr>
            <a:r>
              <a:rPr lang="it-IT" altLang="it-IT" sz="3200" b="1" dirty="0">
                <a:solidFill>
                  <a:srgbClr val="002060"/>
                </a:solidFill>
                <a:latin typeface="Comic Sans MS" pitchFamily="66" charset="0"/>
                <a:ea typeface="Gill Sans" charset="0"/>
                <a:cs typeface="Gill Sans" charset="0"/>
              </a:rPr>
              <a:t>Opzione Donna </a:t>
            </a:r>
            <a:br>
              <a:rPr lang="it-IT" altLang="it-IT" sz="3200" b="1" dirty="0">
                <a:solidFill>
                  <a:srgbClr val="002060"/>
                </a:solidFill>
                <a:latin typeface="Comic Sans MS" pitchFamily="66" charset="0"/>
                <a:ea typeface="Gill Sans" charset="0"/>
                <a:cs typeface="Gill Sans" charset="0"/>
              </a:rPr>
            </a:br>
            <a:r>
              <a:rPr lang="it-IT" altLang="it-IT" sz="3200" b="1" dirty="0">
                <a:solidFill>
                  <a:srgbClr val="002060"/>
                </a:solidFill>
                <a:latin typeface="Comic Sans MS" pitchFamily="66" charset="0"/>
                <a:ea typeface="Gill Sans" charset="0"/>
                <a:cs typeface="Gill Sans" charset="0"/>
              </a:rPr>
              <a:t>(art. 1, c. 281 l. n. 208/2015)</a:t>
            </a:r>
            <a:endParaRPr lang="it-IT" altLang="it-IT" sz="3200" dirty="0">
              <a:solidFill>
                <a:srgbClr val="002060"/>
              </a:solidFill>
              <a:latin typeface="Comic Sans MS" pitchFamily="66" charset="0"/>
              <a:ea typeface="Gill Sans" charset="0"/>
              <a:cs typeface="Gill Sans" charset="0"/>
            </a:endParaRPr>
          </a:p>
        </p:txBody>
      </p:sp>
      <p:sp>
        <p:nvSpPr>
          <p:cNvPr id="155650" name="Rettangolo 5"/>
          <p:cNvSpPr>
            <a:spLocks noChangeArrowheads="1"/>
          </p:cNvSpPr>
          <p:nvPr/>
        </p:nvSpPr>
        <p:spPr bwMode="auto">
          <a:xfrm>
            <a:off x="2027846" y="2204865"/>
            <a:ext cx="8135937" cy="399340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defTabSz="457200" eaLnBrk="0" fontAlgn="base" hangingPunct="0">
              <a:spcBef>
                <a:spcPct val="0"/>
              </a:spcBef>
              <a:spcAft>
                <a:spcPct val="0"/>
              </a:spcAft>
              <a:defRPr>
                <a:solidFill>
                  <a:schemeClr val="tx1"/>
                </a:solidFill>
                <a:latin typeface="Arial" charset="0"/>
              </a:defRPr>
            </a:lvl6pPr>
            <a:lvl7pPr marL="2971800" indent="-228600" defTabSz="457200" eaLnBrk="0" fontAlgn="base" hangingPunct="0">
              <a:spcBef>
                <a:spcPct val="0"/>
              </a:spcBef>
              <a:spcAft>
                <a:spcPct val="0"/>
              </a:spcAft>
              <a:defRPr>
                <a:solidFill>
                  <a:schemeClr val="tx1"/>
                </a:solidFill>
                <a:latin typeface="Arial" charset="0"/>
              </a:defRPr>
            </a:lvl7pPr>
            <a:lvl8pPr marL="3429000" indent="-228600" defTabSz="457200" eaLnBrk="0" fontAlgn="base" hangingPunct="0">
              <a:spcBef>
                <a:spcPct val="0"/>
              </a:spcBef>
              <a:spcAft>
                <a:spcPct val="0"/>
              </a:spcAft>
              <a:defRPr>
                <a:solidFill>
                  <a:schemeClr val="tx1"/>
                </a:solidFill>
                <a:latin typeface="Arial" charset="0"/>
              </a:defRPr>
            </a:lvl8pPr>
            <a:lvl9pPr marL="3886200" indent="-228600" defTabSz="457200" eaLnBrk="0" fontAlgn="base" hangingPunct="0">
              <a:spcBef>
                <a:spcPct val="0"/>
              </a:spcBef>
              <a:spcAft>
                <a:spcPct val="0"/>
              </a:spcAft>
              <a:defRPr>
                <a:solidFill>
                  <a:schemeClr val="tx1"/>
                </a:solidFill>
                <a:latin typeface="Arial" charset="0"/>
              </a:defRPr>
            </a:lvl9pPr>
          </a:lstStyle>
          <a:p>
            <a:pPr algn="just">
              <a:defRPr/>
            </a:pPr>
            <a:r>
              <a:rPr lang="it-IT" altLang="it-IT" sz="2000" i="1" dirty="0">
                <a:latin typeface="Comic Sans MS" pitchFamily="66" charset="0"/>
              </a:rPr>
              <a:t>“</a:t>
            </a:r>
            <a:r>
              <a:rPr lang="it-IT" altLang="it-IT" sz="2000" i="1" dirty="0">
                <a:solidFill>
                  <a:srgbClr val="002060"/>
                </a:solidFill>
                <a:latin typeface="Comic Sans MS" pitchFamily="66" charset="0"/>
              </a:rPr>
              <a:t>Al fine di portare a conclusione la sperimentazione di cui all'articolo 1, comma 9, della legge 23 agosto 2004, n. 243, la facoltà prevista al predetto articolo 1, comma 9, </a:t>
            </a:r>
            <a:r>
              <a:rPr lang="it-IT" altLang="it-IT" sz="2000" b="1" i="1" dirty="0">
                <a:solidFill>
                  <a:srgbClr val="002060"/>
                </a:solidFill>
                <a:latin typeface="Comic Sans MS" pitchFamily="66" charset="0"/>
              </a:rPr>
              <a:t>e' estesa anche alle lavoratrici che hanno maturato i requisiti previsti dalla predetta disposizione, adeguati agli incrementi della speranza di vita ai sensi </a:t>
            </a:r>
            <a:r>
              <a:rPr lang="it-IT" altLang="it-IT" sz="2000" i="1" dirty="0">
                <a:solidFill>
                  <a:srgbClr val="002060"/>
                </a:solidFill>
                <a:latin typeface="Comic Sans MS" pitchFamily="66" charset="0"/>
              </a:rPr>
              <a:t>dell'art.12 del d.l. n. 78/2010, convertito, con modificazioni, dalla legge 30 luglio 2010, n. 122, e successive modificazioni, entro il 31 dicembre 2015 ancorché la decorrenza del trattamento pensionistico sia successiva a tale data, fermi restando il regime delle decorrenze e il sistema di calcolo delle prestazioni applicati al pensionamento di anzianità di cui alla predetta sperimentazione. (…) .</a:t>
            </a:r>
          </a:p>
          <a:p>
            <a:pPr algn="just">
              <a:defRPr/>
            </a:pPr>
            <a:r>
              <a:rPr lang="it-IT" altLang="it-IT" sz="1350" i="1" dirty="0">
                <a:solidFill>
                  <a:srgbClr val="002060"/>
                </a:solidFill>
              </a:rPr>
              <a:t> </a:t>
            </a:r>
          </a:p>
        </p:txBody>
      </p:sp>
      <p:pic>
        <p:nvPicPr>
          <p:cNvPr id="7" name="Picture 2" descr="http://www.lentepubblica.it/wp-content/uploads/2014/03/donne-e-lavoro.gif">
            <a:hlinkClick r:id="rId2"/>
          </p:cNvPr>
          <p:cNvPicPr>
            <a:picLocks noChangeAspect="1" noChangeArrowheads="1"/>
          </p:cNvPicPr>
          <p:nvPr/>
        </p:nvPicPr>
        <p:blipFill>
          <a:blip r:embed="rId3" cstate="screen">
            <a:extLst>
              <a:ext uri="{28A0092B-C50C-407E-A947-70E740481C1C}">
                <a14:useLocalDpi xmlns:a14="http://schemas.microsoft.com/office/drawing/2010/main" xmlns=""/>
              </a:ext>
            </a:extLst>
          </a:blip>
          <a:srcRect/>
          <a:stretch>
            <a:fillRect/>
          </a:stretch>
        </p:blipFill>
        <p:spPr bwMode="auto">
          <a:xfrm>
            <a:off x="8976322" y="476250"/>
            <a:ext cx="1337563" cy="1104334"/>
          </a:xfrm>
          <a:prstGeom prst="rect">
            <a:avLst/>
          </a:prstGeom>
          <a:ln>
            <a:noFill/>
          </a:ln>
          <a:effectLst>
            <a:softEdge rad="112500"/>
          </a:effectLst>
        </p:spPr>
      </p:pic>
    </p:spTree>
    <p:extLst>
      <p:ext uri="{BB962C8B-B14F-4D97-AF65-F5344CB8AC3E}">
        <p14:creationId xmlns:p14="http://schemas.microsoft.com/office/powerpoint/2010/main" xmlns="" val="1281761262"/>
      </p:ext>
    </p:extLst>
  </p:cSld>
  <p:clrMapOvr>
    <a:masterClrMapping/>
  </p:clrMapOvr>
  <p:transition spd="slow">
    <p:randomBar dir="vert"/>
  </p:transition>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3" name="Titolo 1"/>
          <p:cNvSpPr>
            <a:spLocks noGrp="1"/>
          </p:cNvSpPr>
          <p:nvPr>
            <p:ph type="title"/>
          </p:nvPr>
        </p:nvSpPr>
        <p:spPr>
          <a:xfrm>
            <a:off x="2207570" y="621260"/>
            <a:ext cx="6640513" cy="1223417"/>
          </a:xfrm>
        </p:spPr>
        <p:style>
          <a:lnRef idx="1">
            <a:schemeClr val="accent1"/>
          </a:lnRef>
          <a:fillRef idx="2">
            <a:schemeClr val="accent1"/>
          </a:fillRef>
          <a:effectRef idx="1">
            <a:schemeClr val="accent1"/>
          </a:effectRef>
          <a:fontRef idx="minor">
            <a:schemeClr val="dk1"/>
          </a:fontRef>
        </p:style>
        <p:txBody>
          <a:bodyPr>
            <a:noAutofit/>
          </a:bodyPr>
          <a:lstStyle/>
          <a:p>
            <a:pPr algn="ctr">
              <a:defRPr/>
            </a:pPr>
            <a:r>
              <a:rPr lang="it-IT" altLang="it-IT" sz="3200" b="1" dirty="0">
                <a:solidFill>
                  <a:srgbClr val="002060"/>
                </a:solidFill>
                <a:latin typeface="Comic Sans MS" pitchFamily="66" charset="0"/>
                <a:ea typeface="Gill Sans" charset="0"/>
                <a:cs typeface="Gill Sans" charset="0"/>
              </a:rPr>
              <a:t>Opzione Donna </a:t>
            </a:r>
            <a:br>
              <a:rPr lang="it-IT" altLang="it-IT" sz="3200" b="1" dirty="0">
                <a:solidFill>
                  <a:srgbClr val="002060"/>
                </a:solidFill>
                <a:latin typeface="Comic Sans MS" pitchFamily="66" charset="0"/>
                <a:ea typeface="Gill Sans" charset="0"/>
                <a:cs typeface="Gill Sans" charset="0"/>
              </a:rPr>
            </a:br>
            <a:r>
              <a:rPr lang="it-IT" altLang="it-IT" sz="3200" b="1" dirty="0">
                <a:solidFill>
                  <a:srgbClr val="002060"/>
                </a:solidFill>
                <a:latin typeface="Comic Sans MS" pitchFamily="66" charset="0"/>
                <a:ea typeface="Gill Sans" charset="0"/>
                <a:cs typeface="Gill Sans" charset="0"/>
              </a:rPr>
              <a:t>(art. 1, c. 281 l. n. 208/2015)</a:t>
            </a:r>
            <a:endParaRPr lang="it-IT" altLang="it-IT" sz="3200" dirty="0">
              <a:solidFill>
                <a:srgbClr val="002060"/>
              </a:solidFill>
              <a:latin typeface="Comic Sans MS" pitchFamily="66" charset="0"/>
              <a:ea typeface="Gill Sans" charset="0"/>
              <a:cs typeface="Gill Sans" charset="0"/>
            </a:endParaRPr>
          </a:p>
        </p:txBody>
      </p:sp>
      <p:sp>
        <p:nvSpPr>
          <p:cNvPr id="54275" name="Rettangolo 5"/>
          <p:cNvSpPr>
            <a:spLocks noChangeArrowheads="1"/>
          </p:cNvSpPr>
          <p:nvPr/>
        </p:nvSpPr>
        <p:spPr bwMode="auto">
          <a:xfrm>
            <a:off x="1992313" y="1844677"/>
            <a:ext cx="8280400" cy="3293209"/>
          </a:xfrm>
          <a:prstGeom prst="rect">
            <a:avLst/>
          </a:prstGeom>
          <a:noFill/>
          <a:ln w="9525">
            <a:noFill/>
            <a:miter lim="800000"/>
            <a:headEnd/>
            <a:tailEnd/>
          </a:ln>
        </p:spPr>
        <p:txBody>
          <a:bodyPr>
            <a:spAutoFit/>
          </a:bodyPr>
          <a:lstStyle/>
          <a:p>
            <a:pPr algn="just"/>
            <a:endParaRPr lang="it-IT" altLang="it-IT" sz="1600" b="1" i="1" dirty="0">
              <a:solidFill>
                <a:srgbClr val="002060"/>
              </a:solidFill>
              <a:ea typeface="Gill Sans Light"/>
              <a:cs typeface="Gill Sans Light"/>
            </a:endParaRPr>
          </a:p>
          <a:p>
            <a:pPr algn="just"/>
            <a:r>
              <a:rPr lang="it-IT" altLang="it-IT" sz="1600" b="1" i="1" dirty="0">
                <a:solidFill>
                  <a:srgbClr val="002060"/>
                </a:solidFill>
                <a:ea typeface="Gill Sans Light"/>
                <a:cs typeface="Gill Sans Light"/>
              </a:rPr>
              <a:t>Sulla base dei dati di consuntivo e del monitoraggio, effettuato dall'INPS, il Ministro del lavoro e delle politiche sociali, di concerto con il Ministro dell'economia e delle finanze, entro il 30 settembre di ogni anno, trasmette alle Camere una relazione sull'attuazione della sperimentazione</a:t>
            </a:r>
            <a:r>
              <a:rPr lang="it-IT" altLang="it-IT" sz="1600" i="1" dirty="0">
                <a:solidFill>
                  <a:srgbClr val="002060"/>
                </a:solidFill>
                <a:ea typeface="Gill Sans Light"/>
                <a:cs typeface="Gill Sans Light"/>
              </a:rPr>
              <a:t> di cui all'articolo 1, comma 9, della legge 23 agosto 2004, n. 243, con </a:t>
            </a:r>
            <a:r>
              <a:rPr lang="it-IT" altLang="it-IT" sz="1600" b="1" i="1" dirty="0">
                <a:solidFill>
                  <a:srgbClr val="002060"/>
                </a:solidFill>
                <a:ea typeface="Gill Sans Light"/>
                <a:cs typeface="Gill Sans Light"/>
              </a:rPr>
              <a:t>particolare riferimento al numero delle lavoratrici interessate e agli oneri previdenziali conseguenti e, in </a:t>
            </a:r>
            <a:r>
              <a:rPr lang="it-IT" altLang="it-IT" sz="1600" i="1" dirty="0">
                <a:solidFill>
                  <a:srgbClr val="002060"/>
                </a:solidFill>
                <a:ea typeface="Gill Sans Light"/>
                <a:cs typeface="Gill Sans Light"/>
              </a:rPr>
              <a:t>relazione alla conclusione della medesima sperimentazione,(…), anche al raffronto degli specifici oneri previdenziali conseguenti all'attuazione del primo periodo del presente comma con le relative previsioni di spesa. Qualora dall'attività di monitoraggio di cui al precedente periodo risulti un onere previdenziale inferiore rispetto alle previsioni di spesa di cui al primo periodo del presente comma, anche avuto riguardo alla proiezione negli anni successivi, con successivo provvedimento legislativo verrà disposto l'impiego delle risorse non utilizzate per interventi con finalità analoghe a quelle di cui al presente comma, ivi compresa la prosecuzione della medesima sperimentazione.”</a:t>
            </a:r>
          </a:p>
        </p:txBody>
      </p:sp>
      <p:pic>
        <p:nvPicPr>
          <p:cNvPr id="7" name="Picture 2" descr="http://www.lentepubblica.it/wp-content/uploads/2014/03/donne-e-lavoro.gif">
            <a:hlinkClick r:id="rId2"/>
          </p:cNvPr>
          <p:cNvPicPr>
            <a:picLocks noChangeAspect="1" noChangeArrowheads="1"/>
          </p:cNvPicPr>
          <p:nvPr/>
        </p:nvPicPr>
        <p:blipFill>
          <a:blip r:embed="rId3" cstate="screen">
            <a:extLst>
              <a:ext uri="{28A0092B-C50C-407E-A947-70E740481C1C}">
                <a14:useLocalDpi xmlns:a14="http://schemas.microsoft.com/office/drawing/2010/main" xmlns=""/>
              </a:ext>
            </a:extLst>
          </a:blip>
          <a:srcRect/>
          <a:stretch>
            <a:fillRect/>
          </a:stretch>
        </p:blipFill>
        <p:spPr bwMode="auto">
          <a:xfrm>
            <a:off x="8976570" y="621260"/>
            <a:ext cx="1420231" cy="1172587"/>
          </a:xfrm>
          <a:prstGeom prst="rect">
            <a:avLst/>
          </a:prstGeom>
          <a:ln>
            <a:noFill/>
          </a:ln>
          <a:effectLst>
            <a:softEdge rad="112500"/>
          </a:effectLst>
        </p:spPr>
      </p:pic>
    </p:spTree>
    <p:extLst>
      <p:ext uri="{BB962C8B-B14F-4D97-AF65-F5344CB8AC3E}">
        <p14:creationId xmlns:p14="http://schemas.microsoft.com/office/powerpoint/2010/main" xmlns="" val="1153067377"/>
      </p:ext>
    </p:extLst>
  </p:cSld>
  <p:clrMapOvr>
    <a:masterClrMapping/>
  </p:clrMapOvr>
  <p:transition spd="slow">
    <p:randomBar dir="vert"/>
  </p:transition>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7" name="Titolo 1"/>
          <p:cNvSpPr>
            <a:spLocks noGrp="1"/>
          </p:cNvSpPr>
          <p:nvPr>
            <p:ph type="title"/>
          </p:nvPr>
        </p:nvSpPr>
        <p:spPr>
          <a:xfrm>
            <a:off x="2351088" y="260350"/>
            <a:ext cx="6553224" cy="1368450"/>
          </a:xfrm>
        </p:spPr>
        <p:style>
          <a:lnRef idx="1">
            <a:schemeClr val="accent1"/>
          </a:lnRef>
          <a:fillRef idx="2">
            <a:schemeClr val="accent1"/>
          </a:fillRef>
          <a:effectRef idx="1">
            <a:schemeClr val="accent1"/>
          </a:effectRef>
          <a:fontRef idx="minor">
            <a:schemeClr val="dk1"/>
          </a:fontRef>
        </p:style>
        <p:txBody>
          <a:bodyPr>
            <a:noAutofit/>
          </a:bodyPr>
          <a:lstStyle/>
          <a:p>
            <a:pPr>
              <a:defRPr/>
            </a:pPr>
            <a:r>
              <a:rPr lang="it-IT" altLang="it-IT" b="1" dirty="0">
                <a:solidFill>
                  <a:srgbClr val="002060"/>
                </a:solidFill>
                <a:latin typeface="Comic Sans MS"/>
                <a:ea typeface="Gill Sans" charset="0"/>
                <a:cs typeface="Comic Sans MS"/>
              </a:rPr>
              <a:t>Opzione Donna </a:t>
            </a:r>
            <a:br>
              <a:rPr lang="it-IT" altLang="it-IT" b="1" dirty="0">
                <a:solidFill>
                  <a:srgbClr val="002060"/>
                </a:solidFill>
                <a:latin typeface="Comic Sans MS"/>
                <a:ea typeface="Gill Sans" charset="0"/>
                <a:cs typeface="Comic Sans MS"/>
              </a:rPr>
            </a:br>
            <a:r>
              <a:rPr lang="it-IT" altLang="it-IT" b="1" dirty="0">
                <a:solidFill>
                  <a:srgbClr val="002060"/>
                </a:solidFill>
                <a:latin typeface="Comic Sans MS"/>
                <a:ea typeface="Gill Sans" charset="0"/>
                <a:cs typeface="Comic Sans MS"/>
              </a:rPr>
              <a:t>(art. 1, c. 281 l. n. 208/2015)</a:t>
            </a:r>
            <a:endParaRPr lang="it-IT" altLang="it-IT" dirty="0">
              <a:solidFill>
                <a:srgbClr val="002060"/>
              </a:solidFill>
              <a:latin typeface="Comic Sans MS"/>
              <a:ea typeface="Gill Sans" charset="0"/>
              <a:cs typeface="Comic Sans MS"/>
            </a:endParaRPr>
          </a:p>
        </p:txBody>
      </p:sp>
      <p:sp>
        <p:nvSpPr>
          <p:cNvPr id="157698" name="Rettangolo 3"/>
          <p:cNvSpPr>
            <a:spLocks noChangeArrowheads="1"/>
          </p:cNvSpPr>
          <p:nvPr/>
        </p:nvSpPr>
        <p:spPr bwMode="auto">
          <a:xfrm>
            <a:off x="2063751" y="2204864"/>
            <a:ext cx="7993063" cy="430117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defTabSz="457200" eaLnBrk="0" fontAlgn="base" hangingPunct="0">
              <a:spcBef>
                <a:spcPct val="0"/>
              </a:spcBef>
              <a:spcAft>
                <a:spcPct val="0"/>
              </a:spcAft>
              <a:defRPr>
                <a:solidFill>
                  <a:schemeClr val="tx1"/>
                </a:solidFill>
                <a:latin typeface="Arial" charset="0"/>
              </a:defRPr>
            </a:lvl6pPr>
            <a:lvl7pPr marL="2971800" indent="-228600" defTabSz="457200" eaLnBrk="0" fontAlgn="base" hangingPunct="0">
              <a:spcBef>
                <a:spcPct val="0"/>
              </a:spcBef>
              <a:spcAft>
                <a:spcPct val="0"/>
              </a:spcAft>
              <a:defRPr>
                <a:solidFill>
                  <a:schemeClr val="tx1"/>
                </a:solidFill>
                <a:latin typeface="Arial" charset="0"/>
              </a:defRPr>
            </a:lvl7pPr>
            <a:lvl8pPr marL="3429000" indent="-228600" defTabSz="457200" eaLnBrk="0" fontAlgn="base" hangingPunct="0">
              <a:spcBef>
                <a:spcPct val="0"/>
              </a:spcBef>
              <a:spcAft>
                <a:spcPct val="0"/>
              </a:spcAft>
              <a:defRPr>
                <a:solidFill>
                  <a:schemeClr val="tx1"/>
                </a:solidFill>
                <a:latin typeface="Arial" charset="0"/>
              </a:defRPr>
            </a:lvl8pPr>
            <a:lvl9pPr marL="3886200" indent="-228600" defTabSz="457200" eaLnBrk="0" fontAlgn="base" hangingPunct="0">
              <a:spcBef>
                <a:spcPct val="0"/>
              </a:spcBef>
              <a:spcAft>
                <a:spcPct val="0"/>
              </a:spcAft>
              <a:defRPr>
                <a:solidFill>
                  <a:schemeClr val="tx1"/>
                </a:solidFill>
                <a:latin typeface="Arial" charset="0"/>
              </a:defRPr>
            </a:lvl9pPr>
          </a:lstStyle>
          <a:p>
            <a:pPr algn="just">
              <a:defRPr/>
            </a:pPr>
            <a:r>
              <a:rPr lang="it-IT" altLang="it-IT" sz="1350" b="1" dirty="0"/>
              <a:t/>
            </a:r>
            <a:br>
              <a:rPr lang="it-IT" altLang="it-IT" sz="1350" b="1" dirty="0"/>
            </a:br>
            <a:r>
              <a:rPr lang="it-IT" altLang="it-IT" sz="2000" dirty="0">
                <a:solidFill>
                  <a:srgbClr val="002060"/>
                </a:solidFill>
                <a:latin typeface="Comic Sans MS"/>
                <a:cs typeface="Comic Sans MS"/>
              </a:rPr>
              <a:t>Il regime sperimentale di pensionamento </a:t>
            </a:r>
            <a:r>
              <a:rPr lang="it-IT" altLang="it-IT" sz="2000" b="1" dirty="0">
                <a:solidFill>
                  <a:srgbClr val="002060"/>
                </a:solidFill>
                <a:latin typeface="Comic Sans MS"/>
                <a:cs typeface="Comic Sans MS"/>
              </a:rPr>
              <a:t>per lavoratrici dipendenti e autonome</a:t>
            </a:r>
            <a:r>
              <a:rPr lang="it-IT" altLang="it-IT" sz="2000" dirty="0">
                <a:solidFill>
                  <a:srgbClr val="002060"/>
                </a:solidFill>
                <a:latin typeface="Comic Sans MS"/>
                <a:cs typeface="Comic Sans MS"/>
              </a:rPr>
              <a:t>, con opzione di ricalcolo contributivo dell'assegno, </a:t>
            </a:r>
            <a:r>
              <a:rPr lang="it-IT" altLang="it-IT" sz="2000" b="1" dirty="0">
                <a:solidFill>
                  <a:srgbClr val="002060"/>
                </a:solidFill>
                <a:latin typeface="Comic Sans MS"/>
                <a:cs typeface="Comic Sans MS"/>
              </a:rPr>
              <a:t>viene estesa a coloro che hanno maturato i requisiti (57 anni e 3 mesi di età per le dipendenti/58 anni e 3 mesi per le lavoratrici autonome + 35 anni di contributi) entro il 31.12.2015, anche se per effetto della finestra di differimento (12 mesi per le dipendenti, 18 per le autonome) la pensione decorrerà successivamente a tale data</a:t>
            </a:r>
            <a:r>
              <a:rPr lang="it-IT" altLang="it-IT" sz="2000" dirty="0">
                <a:solidFill>
                  <a:srgbClr val="002060"/>
                </a:solidFill>
                <a:latin typeface="Comic Sans MS"/>
                <a:cs typeface="Comic Sans MS"/>
              </a:rPr>
              <a:t>.</a:t>
            </a:r>
            <a:r>
              <a:rPr lang="it-IT" altLang="it-IT" sz="2000" b="1" dirty="0">
                <a:solidFill>
                  <a:srgbClr val="002060"/>
                </a:solidFill>
                <a:latin typeface="Comic Sans MS"/>
                <a:cs typeface="Comic Sans MS"/>
              </a:rPr>
              <a:t> </a:t>
            </a:r>
          </a:p>
          <a:p>
            <a:pPr algn="just">
              <a:defRPr/>
            </a:pPr>
            <a:endParaRPr lang="it-IT" altLang="it-IT" sz="2000" b="1" dirty="0">
              <a:solidFill>
                <a:srgbClr val="002060"/>
              </a:solidFill>
              <a:latin typeface="Comic Sans MS"/>
              <a:cs typeface="Comic Sans MS"/>
            </a:endParaRPr>
          </a:p>
          <a:p>
            <a:pPr algn="just">
              <a:defRPr/>
            </a:pPr>
            <a:r>
              <a:rPr lang="it-IT" altLang="it-IT" sz="2000" dirty="0">
                <a:solidFill>
                  <a:srgbClr val="002060"/>
                </a:solidFill>
                <a:latin typeface="Comic Sans MS"/>
                <a:cs typeface="Comic Sans MS"/>
              </a:rPr>
              <a:t>Con cadenza annuale, sulla base della relazione dedicata agli oneri previdenziali connessi al metodo sperimentale, sarà possibile prorogare il metodo sperimentale con successivi provvedimenti legislativi. </a:t>
            </a:r>
          </a:p>
        </p:txBody>
      </p:sp>
      <p:pic>
        <p:nvPicPr>
          <p:cNvPr id="5" name="Picture 2" descr="http://www.lentepubblica.it/wp-content/uploads/2014/03/donne-e-lavoro.gif">
            <a:hlinkClick r:id="rId2"/>
          </p:cNvPr>
          <p:cNvPicPr>
            <a:picLocks noChangeAspect="1" noChangeArrowheads="1"/>
          </p:cNvPicPr>
          <p:nvPr/>
        </p:nvPicPr>
        <p:blipFill>
          <a:blip r:embed="rId3" cstate="screen">
            <a:extLst>
              <a:ext uri="{28A0092B-C50C-407E-A947-70E740481C1C}">
                <a14:useLocalDpi xmlns:a14="http://schemas.microsoft.com/office/drawing/2010/main" xmlns=""/>
              </a:ext>
            </a:extLst>
          </a:blip>
          <a:srcRect/>
          <a:stretch>
            <a:fillRect/>
          </a:stretch>
        </p:blipFill>
        <p:spPr bwMode="auto">
          <a:xfrm>
            <a:off x="9120336" y="260650"/>
            <a:ext cx="1132904" cy="935361"/>
          </a:xfrm>
          <a:prstGeom prst="rect">
            <a:avLst/>
          </a:prstGeom>
          <a:ln>
            <a:noFill/>
          </a:ln>
          <a:effectLst>
            <a:softEdge rad="112500"/>
          </a:effectLst>
        </p:spPr>
      </p:pic>
    </p:spTree>
    <p:extLst>
      <p:ext uri="{BB962C8B-B14F-4D97-AF65-F5344CB8AC3E}">
        <p14:creationId xmlns:p14="http://schemas.microsoft.com/office/powerpoint/2010/main" xmlns="" val="710974711"/>
      </p:ext>
    </p:extLst>
  </p:cSld>
  <p:clrMapOvr>
    <a:masterClrMapping/>
  </p:clrMapOvr>
  <p:transition spd="slow">
    <p:randomBar dir="vert"/>
  </p:transition>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7" name="Titolo 1"/>
          <p:cNvSpPr>
            <a:spLocks noGrp="1"/>
          </p:cNvSpPr>
          <p:nvPr>
            <p:ph type="title"/>
          </p:nvPr>
        </p:nvSpPr>
        <p:spPr>
          <a:xfrm>
            <a:off x="2063552" y="476797"/>
            <a:ext cx="6696744" cy="1296442"/>
          </a:xfrm>
        </p:spPr>
        <p:style>
          <a:lnRef idx="1">
            <a:schemeClr val="accent1"/>
          </a:lnRef>
          <a:fillRef idx="2">
            <a:schemeClr val="accent1"/>
          </a:fillRef>
          <a:effectRef idx="1">
            <a:schemeClr val="accent1"/>
          </a:effectRef>
          <a:fontRef idx="minor">
            <a:schemeClr val="dk1"/>
          </a:fontRef>
        </p:style>
        <p:txBody>
          <a:bodyPr>
            <a:noAutofit/>
          </a:bodyPr>
          <a:lstStyle/>
          <a:p>
            <a:pPr algn="ctr">
              <a:defRPr/>
            </a:pPr>
            <a:r>
              <a:rPr lang="it-IT" altLang="it-IT" sz="3200" b="1" dirty="0">
                <a:solidFill>
                  <a:srgbClr val="002060"/>
                </a:solidFill>
                <a:latin typeface="Comic Sans MS" pitchFamily="66" charset="0"/>
                <a:ea typeface="Gill Sans" charset="0"/>
                <a:cs typeface="Gill Sans" charset="0"/>
              </a:rPr>
              <a:t>Opzione Donna </a:t>
            </a:r>
            <a:br>
              <a:rPr lang="it-IT" altLang="it-IT" sz="3200" b="1" dirty="0">
                <a:solidFill>
                  <a:srgbClr val="002060"/>
                </a:solidFill>
                <a:latin typeface="Comic Sans MS" pitchFamily="66" charset="0"/>
                <a:ea typeface="Gill Sans" charset="0"/>
                <a:cs typeface="Gill Sans" charset="0"/>
              </a:rPr>
            </a:br>
            <a:r>
              <a:rPr lang="it-IT" altLang="it-IT" sz="3200" b="1" dirty="0">
                <a:solidFill>
                  <a:srgbClr val="002060"/>
                </a:solidFill>
                <a:latin typeface="Comic Sans MS" pitchFamily="66" charset="0"/>
                <a:ea typeface="Gill Sans" charset="0"/>
                <a:cs typeface="Gill Sans" charset="0"/>
              </a:rPr>
              <a:t>(art. 1, c. 281 l. n. 208/2015)</a:t>
            </a:r>
            <a:endParaRPr lang="it-IT" altLang="it-IT" sz="3200" dirty="0">
              <a:solidFill>
                <a:srgbClr val="002060"/>
              </a:solidFill>
              <a:latin typeface="Comic Sans MS" pitchFamily="66" charset="0"/>
              <a:ea typeface="Gill Sans" charset="0"/>
              <a:cs typeface="Gill Sans" charset="0"/>
            </a:endParaRPr>
          </a:p>
        </p:txBody>
      </p:sp>
      <p:sp>
        <p:nvSpPr>
          <p:cNvPr id="157698" name="Rettangolo 3"/>
          <p:cNvSpPr>
            <a:spLocks noChangeArrowheads="1"/>
          </p:cNvSpPr>
          <p:nvPr/>
        </p:nvSpPr>
        <p:spPr bwMode="auto">
          <a:xfrm>
            <a:off x="1919536" y="1556794"/>
            <a:ext cx="8496746" cy="446276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defTabSz="457200" eaLnBrk="0" fontAlgn="base" hangingPunct="0">
              <a:spcBef>
                <a:spcPct val="0"/>
              </a:spcBef>
              <a:spcAft>
                <a:spcPct val="0"/>
              </a:spcAft>
              <a:defRPr>
                <a:solidFill>
                  <a:schemeClr val="tx1"/>
                </a:solidFill>
                <a:latin typeface="Arial" charset="0"/>
              </a:defRPr>
            </a:lvl6pPr>
            <a:lvl7pPr marL="2971800" indent="-228600" defTabSz="457200" eaLnBrk="0" fontAlgn="base" hangingPunct="0">
              <a:spcBef>
                <a:spcPct val="0"/>
              </a:spcBef>
              <a:spcAft>
                <a:spcPct val="0"/>
              </a:spcAft>
              <a:defRPr>
                <a:solidFill>
                  <a:schemeClr val="tx1"/>
                </a:solidFill>
                <a:latin typeface="Arial" charset="0"/>
              </a:defRPr>
            </a:lvl7pPr>
            <a:lvl8pPr marL="3429000" indent="-228600" defTabSz="457200" eaLnBrk="0" fontAlgn="base" hangingPunct="0">
              <a:spcBef>
                <a:spcPct val="0"/>
              </a:spcBef>
              <a:spcAft>
                <a:spcPct val="0"/>
              </a:spcAft>
              <a:defRPr>
                <a:solidFill>
                  <a:schemeClr val="tx1"/>
                </a:solidFill>
                <a:latin typeface="Arial" charset="0"/>
              </a:defRPr>
            </a:lvl8pPr>
            <a:lvl9pPr marL="3886200" indent="-228600" defTabSz="457200" eaLnBrk="0" fontAlgn="base" hangingPunct="0">
              <a:spcBef>
                <a:spcPct val="0"/>
              </a:spcBef>
              <a:spcAft>
                <a:spcPct val="0"/>
              </a:spcAft>
              <a:defRPr>
                <a:solidFill>
                  <a:schemeClr val="tx1"/>
                </a:solidFill>
                <a:latin typeface="Arial" charset="0"/>
              </a:defRPr>
            </a:lvl9pPr>
          </a:lstStyle>
          <a:p>
            <a:pPr algn="ctr">
              <a:defRPr/>
            </a:pPr>
            <a:r>
              <a:rPr lang="it-IT" altLang="it-IT" sz="1400" b="1" dirty="0"/>
              <a:t/>
            </a:r>
            <a:br>
              <a:rPr lang="it-IT" altLang="it-IT" sz="1400" b="1" dirty="0"/>
            </a:br>
            <a:r>
              <a:rPr lang="it-IT" altLang="it-IT" sz="2000" dirty="0">
                <a:solidFill>
                  <a:srgbClr val="002060"/>
                </a:solidFill>
                <a:latin typeface="Comic Sans MS"/>
                <a:cs typeface="Comic Sans MS"/>
              </a:rPr>
              <a:t>Circolare INPS n. 45/2016:</a:t>
            </a:r>
          </a:p>
          <a:p>
            <a:pPr algn="just">
              <a:defRPr/>
            </a:pPr>
            <a:endParaRPr lang="it-IT" altLang="it-IT" sz="1600" dirty="0">
              <a:solidFill>
                <a:srgbClr val="002060"/>
              </a:solidFill>
              <a:latin typeface="Comic Sans MS"/>
              <a:cs typeface="Comic Sans MS"/>
            </a:endParaRPr>
          </a:p>
          <a:p>
            <a:pPr algn="just">
              <a:defRPr/>
            </a:pPr>
            <a:r>
              <a:rPr lang="it-IT" dirty="0">
                <a:solidFill>
                  <a:srgbClr val="002060"/>
                </a:solidFill>
                <a:latin typeface="Comic Sans MS"/>
                <a:cs typeface="Comic Sans MS"/>
              </a:rPr>
              <a:t>Detta facoltà di opzione è stata estesa dal citato comma 281 anche alle lavoratrici che entro il </a:t>
            </a:r>
            <a:r>
              <a:rPr lang="it-IT" u="sng" dirty="0">
                <a:solidFill>
                  <a:srgbClr val="002060"/>
                </a:solidFill>
                <a:latin typeface="Comic Sans MS"/>
                <a:cs typeface="Comic Sans MS"/>
              </a:rPr>
              <a:t>31 dicembre 2015 </a:t>
            </a:r>
            <a:r>
              <a:rPr lang="it-IT" dirty="0">
                <a:solidFill>
                  <a:srgbClr val="002060"/>
                </a:solidFill>
                <a:latin typeface="Comic Sans MS"/>
                <a:cs typeface="Comic Sans MS"/>
              </a:rPr>
              <a:t>abbiano </a:t>
            </a:r>
            <a:r>
              <a:rPr lang="it-IT" b="1" dirty="0">
                <a:solidFill>
                  <a:srgbClr val="002060"/>
                </a:solidFill>
                <a:latin typeface="Comic Sans MS"/>
                <a:cs typeface="Comic Sans MS"/>
              </a:rPr>
              <a:t>maturano un’anzianità contributiva pari o superiore a 35 anni</a:t>
            </a:r>
            <a:r>
              <a:rPr lang="it-IT" dirty="0">
                <a:solidFill>
                  <a:srgbClr val="002060"/>
                </a:solidFill>
                <a:latin typeface="Comic Sans MS"/>
                <a:cs typeface="Comic Sans MS"/>
              </a:rPr>
              <a:t> (per le gestioni esclusive dell’AGO 34 anni, 11 mesi e 16 giorni) e </a:t>
            </a:r>
            <a:r>
              <a:rPr lang="it-IT" b="1" dirty="0">
                <a:solidFill>
                  <a:srgbClr val="002060"/>
                </a:solidFill>
                <a:latin typeface="Comic Sans MS"/>
                <a:cs typeface="Comic Sans MS"/>
              </a:rPr>
              <a:t>un’età anagrafica pari o superiore a 57 anni e 3 mesi per le dipendenti e 58 anni e 3 mesi per le autonome a prescindere dalla data di decorrenza del trattamento pensionistico</a:t>
            </a:r>
            <a:r>
              <a:rPr lang="it-IT" dirty="0">
                <a:solidFill>
                  <a:srgbClr val="002060"/>
                </a:solidFill>
                <a:latin typeface="Comic Sans MS"/>
                <a:cs typeface="Comic Sans MS"/>
              </a:rPr>
              <a:t>. </a:t>
            </a:r>
          </a:p>
          <a:p>
            <a:pPr algn="just">
              <a:defRPr/>
            </a:pPr>
            <a:r>
              <a:rPr lang="it-IT" dirty="0">
                <a:solidFill>
                  <a:srgbClr val="002060"/>
                </a:solidFill>
                <a:latin typeface="Comic Sans MS"/>
                <a:cs typeface="Comic Sans MS"/>
              </a:rPr>
              <a:t>Pertanto, la data del 31 dicembre 2015 è da considerarsi quale termine entro il quale devono essere soddisfatti i soli requisiti contributivi e anagrafici per il diritto alla pensione di anzianità in regime sperimentale donna. In tal senso devono ritenersi superate le indicazioni contenute nelle circolari </a:t>
            </a:r>
            <a:r>
              <a:rPr lang="it-IT" dirty="0" err="1">
                <a:solidFill>
                  <a:srgbClr val="002060"/>
                </a:solidFill>
                <a:latin typeface="Comic Sans MS"/>
                <a:cs typeface="Comic Sans MS"/>
              </a:rPr>
              <a:t>nn</a:t>
            </a:r>
            <a:r>
              <a:rPr lang="it-IT" dirty="0">
                <a:solidFill>
                  <a:srgbClr val="002060"/>
                </a:solidFill>
                <a:latin typeface="Comic Sans MS"/>
                <a:cs typeface="Comic Sans MS"/>
              </a:rPr>
              <a:t>. 35 e 37 del 14 marzo 2012 e del messaggio n. 9231 del 28 novembre 2014 nella parte in cui fissa alla data del 31 dicembre 2015 il termine ultimo entro il quale deve collocarsi la decorrenza della pensione di anzianità ai sensi della l. 243/2006.</a:t>
            </a:r>
            <a:endParaRPr lang="it-IT" altLang="it-IT" sz="1600" dirty="0">
              <a:solidFill>
                <a:srgbClr val="002060"/>
              </a:solidFill>
              <a:latin typeface="Comic Sans MS"/>
              <a:cs typeface="Comic Sans MS"/>
            </a:endParaRPr>
          </a:p>
        </p:txBody>
      </p:sp>
      <p:pic>
        <p:nvPicPr>
          <p:cNvPr id="5" name="Picture 2" descr="http://www.lentepubblica.it/wp-content/uploads/2014/03/donne-e-lavoro.gif">
            <a:hlinkClick r:id="rId2"/>
          </p:cNvPr>
          <p:cNvPicPr>
            <a:picLocks noChangeAspect="1" noChangeArrowheads="1"/>
          </p:cNvPicPr>
          <p:nvPr/>
        </p:nvPicPr>
        <p:blipFill>
          <a:blip r:embed="rId3" cstate="screen">
            <a:extLst>
              <a:ext uri="{28A0092B-C50C-407E-A947-70E740481C1C}">
                <a14:useLocalDpi xmlns:a14="http://schemas.microsoft.com/office/drawing/2010/main" xmlns=""/>
              </a:ext>
            </a:extLst>
          </a:blip>
          <a:srcRect/>
          <a:stretch>
            <a:fillRect/>
          </a:stretch>
        </p:blipFill>
        <p:spPr bwMode="auto">
          <a:xfrm>
            <a:off x="8858058" y="476796"/>
            <a:ext cx="1486092" cy="1226964"/>
          </a:xfrm>
          <a:prstGeom prst="rect">
            <a:avLst/>
          </a:prstGeom>
          <a:ln>
            <a:noFill/>
          </a:ln>
          <a:effectLst>
            <a:softEdge rad="112500"/>
          </a:effectLst>
        </p:spPr>
      </p:pic>
    </p:spTree>
    <p:extLst>
      <p:ext uri="{BB962C8B-B14F-4D97-AF65-F5344CB8AC3E}">
        <p14:creationId xmlns:p14="http://schemas.microsoft.com/office/powerpoint/2010/main" xmlns="" val="752955869"/>
      </p:ext>
    </p:extLst>
  </p:cSld>
  <p:clrMapOvr>
    <a:masterClrMapping/>
  </p:clrMapOvr>
  <p:transition spd="slow">
    <p:randomBar dir="vert"/>
  </p:transition>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7" name="Titolo 1"/>
          <p:cNvSpPr>
            <a:spLocks noGrp="1"/>
          </p:cNvSpPr>
          <p:nvPr>
            <p:ph type="title"/>
          </p:nvPr>
        </p:nvSpPr>
        <p:spPr>
          <a:xfrm>
            <a:off x="2063552" y="476797"/>
            <a:ext cx="6696744" cy="1296442"/>
          </a:xfrm>
        </p:spPr>
        <p:style>
          <a:lnRef idx="1">
            <a:schemeClr val="accent1"/>
          </a:lnRef>
          <a:fillRef idx="2">
            <a:schemeClr val="accent1"/>
          </a:fillRef>
          <a:effectRef idx="1">
            <a:schemeClr val="accent1"/>
          </a:effectRef>
          <a:fontRef idx="minor">
            <a:schemeClr val="dk1"/>
          </a:fontRef>
        </p:style>
        <p:txBody>
          <a:bodyPr>
            <a:noAutofit/>
          </a:bodyPr>
          <a:lstStyle/>
          <a:p>
            <a:pPr algn="ctr">
              <a:defRPr/>
            </a:pPr>
            <a:r>
              <a:rPr lang="it-IT" altLang="it-IT" sz="3200" b="1" dirty="0">
                <a:solidFill>
                  <a:srgbClr val="002060"/>
                </a:solidFill>
                <a:latin typeface="Comic Sans MS" pitchFamily="66" charset="0"/>
                <a:ea typeface="Gill Sans" charset="0"/>
                <a:cs typeface="Gill Sans" charset="0"/>
              </a:rPr>
              <a:t>Opzione Donna </a:t>
            </a:r>
            <a:br>
              <a:rPr lang="it-IT" altLang="it-IT" sz="3200" b="1" dirty="0">
                <a:solidFill>
                  <a:srgbClr val="002060"/>
                </a:solidFill>
                <a:latin typeface="Comic Sans MS" pitchFamily="66" charset="0"/>
                <a:ea typeface="Gill Sans" charset="0"/>
                <a:cs typeface="Gill Sans" charset="0"/>
              </a:rPr>
            </a:br>
            <a:r>
              <a:rPr lang="it-IT" altLang="it-IT" sz="3200" b="1" dirty="0">
                <a:solidFill>
                  <a:srgbClr val="002060"/>
                </a:solidFill>
                <a:latin typeface="Comic Sans MS" pitchFamily="66" charset="0"/>
                <a:ea typeface="Gill Sans" charset="0"/>
                <a:cs typeface="Gill Sans" charset="0"/>
              </a:rPr>
              <a:t>(art. 1, c. 222 l. n. 232/2016)</a:t>
            </a:r>
            <a:endParaRPr lang="it-IT" altLang="it-IT" sz="3200" dirty="0">
              <a:solidFill>
                <a:srgbClr val="002060"/>
              </a:solidFill>
              <a:latin typeface="Comic Sans MS" pitchFamily="66" charset="0"/>
              <a:ea typeface="Gill Sans" charset="0"/>
              <a:cs typeface="Gill Sans" charset="0"/>
            </a:endParaRPr>
          </a:p>
        </p:txBody>
      </p:sp>
      <p:sp>
        <p:nvSpPr>
          <p:cNvPr id="157698" name="Rettangolo 3"/>
          <p:cNvSpPr>
            <a:spLocks noChangeArrowheads="1"/>
          </p:cNvSpPr>
          <p:nvPr/>
        </p:nvSpPr>
        <p:spPr bwMode="auto">
          <a:xfrm>
            <a:off x="1919536" y="1556794"/>
            <a:ext cx="8496746" cy="499813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defTabSz="457200" eaLnBrk="0" fontAlgn="base" hangingPunct="0">
              <a:spcBef>
                <a:spcPct val="0"/>
              </a:spcBef>
              <a:spcAft>
                <a:spcPct val="0"/>
              </a:spcAft>
              <a:defRPr>
                <a:solidFill>
                  <a:schemeClr val="tx1"/>
                </a:solidFill>
                <a:latin typeface="Arial" charset="0"/>
              </a:defRPr>
            </a:lvl6pPr>
            <a:lvl7pPr marL="2971800" indent="-228600" defTabSz="457200" eaLnBrk="0" fontAlgn="base" hangingPunct="0">
              <a:spcBef>
                <a:spcPct val="0"/>
              </a:spcBef>
              <a:spcAft>
                <a:spcPct val="0"/>
              </a:spcAft>
              <a:defRPr>
                <a:solidFill>
                  <a:schemeClr val="tx1"/>
                </a:solidFill>
                <a:latin typeface="Arial" charset="0"/>
              </a:defRPr>
            </a:lvl7pPr>
            <a:lvl8pPr marL="3429000" indent="-228600" defTabSz="457200" eaLnBrk="0" fontAlgn="base" hangingPunct="0">
              <a:spcBef>
                <a:spcPct val="0"/>
              </a:spcBef>
              <a:spcAft>
                <a:spcPct val="0"/>
              </a:spcAft>
              <a:defRPr>
                <a:solidFill>
                  <a:schemeClr val="tx1"/>
                </a:solidFill>
                <a:latin typeface="Arial" charset="0"/>
              </a:defRPr>
            </a:lvl8pPr>
            <a:lvl9pPr marL="3886200" indent="-228600" defTabSz="457200" eaLnBrk="0" fontAlgn="base" hangingPunct="0">
              <a:spcBef>
                <a:spcPct val="0"/>
              </a:spcBef>
              <a:spcAft>
                <a:spcPct val="0"/>
              </a:spcAft>
              <a:defRPr>
                <a:solidFill>
                  <a:schemeClr val="tx1"/>
                </a:solidFill>
                <a:latin typeface="Arial" charset="0"/>
              </a:defRPr>
            </a:lvl9pPr>
          </a:lstStyle>
          <a:p>
            <a:pPr algn="just">
              <a:defRPr/>
            </a:pPr>
            <a:endParaRPr lang="it-IT" altLang="it-IT" sz="1600" dirty="0">
              <a:solidFill>
                <a:srgbClr val="002060"/>
              </a:solidFill>
              <a:latin typeface="+mn-lt"/>
            </a:endParaRPr>
          </a:p>
          <a:p>
            <a:pPr algn="just">
              <a:defRPr/>
            </a:pPr>
            <a:endParaRPr lang="it-IT" altLang="it-IT" sz="1600" dirty="0">
              <a:solidFill>
                <a:srgbClr val="002060"/>
              </a:solidFill>
              <a:latin typeface="+mn-lt"/>
            </a:endParaRPr>
          </a:p>
          <a:p>
            <a:pPr algn="just">
              <a:defRPr/>
            </a:pPr>
            <a:r>
              <a:rPr lang="it-IT" sz="1687" dirty="0">
                <a:latin typeface="Comic Sans MS"/>
                <a:cs typeface="Comic Sans MS"/>
              </a:rPr>
              <a:t>222. Al fine di portare a conclusione la sperimentazione di cui all'articolo 1, comma 9, della legge 23 agosto 2004, n. 243, a decorrere dalla data di entrata in vigore della presente legge, la facoltà prevista dal medesimo articolo 1, comma 9, </a:t>
            </a:r>
            <a:r>
              <a:rPr lang="it-IT" sz="1687" b="1" dirty="0" err="1">
                <a:latin typeface="Comic Sans MS"/>
                <a:cs typeface="Comic Sans MS"/>
              </a:rPr>
              <a:t>e'</a:t>
            </a:r>
            <a:r>
              <a:rPr lang="it-IT" sz="1687" b="1" dirty="0">
                <a:latin typeface="Comic Sans MS"/>
                <a:cs typeface="Comic Sans MS"/>
              </a:rPr>
              <a:t> estesa alle lavoratrici che non hanno maturato entro il 31 dicembre 2015 i requisiti previsti dalla stessa disposizione per effetto degli incrementi della speranza di vita di cui all'articolo 12 del decreto-legge 31 maggio 2010, n. 78, convertito, con modificazioni, dalla legge 30 luglio 2010, n. 122. 223</a:t>
            </a:r>
            <a:r>
              <a:rPr lang="it-IT" sz="1687" dirty="0">
                <a:latin typeface="Comic Sans MS"/>
                <a:cs typeface="Comic Sans MS"/>
              </a:rPr>
              <a:t>. Per le lavoratrici di cui al comma 222 del presente articolo restano fermi, ai fini dell'accesso al trattamento pensionistico, il regime degli incrementi della speranza di vita di cui all'articolo 12 del decreto-legge 31 maggio 2010, n. 78, convertito, con modificazioni, dalla legge 30 luglio 2010, n. 122, il regime delle decorrenze, </a:t>
            </a:r>
            <a:r>
              <a:rPr lang="it-IT" sz="1687" dirty="0" err="1">
                <a:latin typeface="Comic Sans MS"/>
                <a:cs typeface="Comic Sans MS"/>
              </a:rPr>
              <a:t>nonche</a:t>
            </a:r>
            <a:r>
              <a:rPr lang="it-IT" sz="1687" dirty="0">
                <a:latin typeface="Comic Sans MS"/>
                <a:cs typeface="Comic Sans MS"/>
              </a:rPr>
              <a:t>' il sistema di calcolo delle prestazioni applicati al pensionamento di anzianità di cui all'articolo 1, comma 9, della legge 23 agosto 2004, n. 243. 224. Gli oneri derivanti dai commi 222 e 223 sono valutati in 18,3 milioni di euro per l'anno 2017, in 47,2 milioni di euro per l'anno 2018, in 87,5 milioni di euro per l'anno 2019, in 68,6 milioni di euro per l'anno 2020, in 34,1 milioni di euro per l'anno 2021 e in 1,7 milioni di euro per l'anno 2022.</a:t>
            </a:r>
            <a:endParaRPr lang="it-IT" altLang="it-IT" sz="1600" dirty="0">
              <a:solidFill>
                <a:srgbClr val="002060"/>
              </a:solidFill>
              <a:latin typeface="Comic Sans MS"/>
              <a:cs typeface="Comic Sans MS"/>
            </a:endParaRPr>
          </a:p>
        </p:txBody>
      </p:sp>
      <p:pic>
        <p:nvPicPr>
          <p:cNvPr id="5" name="Picture 2" descr="http://www.lentepubblica.it/wp-content/uploads/2014/03/donne-e-lavoro.gif">
            <a:hlinkClick r:id="rId2"/>
          </p:cNvPr>
          <p:cNvPicPr>
            <a:picLocks noChangeAspect="1" noChangeArrowheads="1"/>
          </p:cNvPicPr>
          <p:nvPr/>
        </p:nvPicPr>
        <p:blipFill>
          <a:blip r:embed="rId3" cstate="screen">
            <a:extLst>
              <a:ext uri="{28A0092B-C50C-407E-A947-70E740481C1C}">
                <a14:useLocalDpi xmlns:a14="http://schemas.microsoft.com/office/drawing/2010/main" xmlns=""/>
              </a:ext>
            </a:extLst>
          </a:blip>
          <a:srcRect/>
          <a:stretch>
            <a:fillRect/>
          </a:stretch>
        </p:blipFill>
        <p:spPr bwMode="auto">
          <a:xfrm>
            <a:off x="8858058" y="476796"/>
            <a:ext cx="1486092" cy="1226964"/>
          </a:xfrm>
          <a:prstGeom prst="rect">
            <a:avLst/>
          </a:prstGeom>
          <a:ln>
            <a:noFill/>
          </a:ln>
          <a:effectLst>
            <a:softEdge rad="112500"/>
          </a:effectLst>
        </p:spPr>
      </p:pic>
    </p:spTree>
    <p:extLst>
      <p:ext uri="{BB962C8B-B14F-4D97-AF65-F5344CB8AC3E}">
        <p14:creationId xmlns:p14="http://schemas.microsoft.com/office/powerpoint/2010/main" xmlns="" val="1955642159"/>
      </p:ext>
    </p:extLst>
  </p:cSld>
  <p:clrMapOvr>
    <a:masterClrMapping/>
  </p:clrMapOvr>
  <p:transition spd="slow">
    <p:randomBar dir="vert"/>
  </p:transition>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7" name="Titolo 1"/>
          <p:cNvSpPr>
            <a:spLocks noGrp="1"/>
          </p:cNvSpPr>
          <p:nvPr>
            <p:ph type="title"/>
          </p:nvPr>
        </p:nvSpPr>
        <p:spPr>
          <a:xfrm>
            <a:off x="2063552" y="476797"/>
            <a:ext cx="6696744" cy="1296442"/>
          </a:xfrm>
        </p:spPr>
        <p:style>
          <a:lnRef idx="1">
            <a:schemeClr val="accent1"/>
          </a:lnRef>
          <a:fillRef idx="2">
            <a:schemeClr val="accent1"/>
          </a:fillRef>
          <a:effectRef idx="1">
            <a:schemeClr val="accent1"/>
          </a:effectRef>
          <a:fontRef idx="minor">
            <a:schemeClr val="dk1"/>
          </a:fontRef>
        </p:style>
        <p:txBody>
          <a:bodyPr>
            <a:noAutofit/>
          </a:bodyPr>
          <a:lstStyle/>
          <a:p>
            <a:pPr algn="ctr">
              <a:defRPr/>
            </a:pPr>
            <a:r>
              <a:rPr lang="it-IT" altLang="it-IT" sz="3200" b="1" dirty="0">
                <a:solidFill>
                  <a:srgbClr val="002060"/>
                </a:solidFill>
                <a:latin typeface="Comic Sans MS" pitchFamily="66" charset="0"/>
                <a:ea typeface="Gill Sans" charset="0"/>
                <a:cs typeface="Gill Sans" charset="0"/>
              </a:rPr>
              <a:t>Opzione Donna </a:t>
            </a:r>
            <a:br>
              <a:rPr lang="it-IT" altLang="it-IT" sz="3200" b="1" dirty="0">
                <a:solidFill>
                  <a:srgbClr val="002060"/>
                </a:solidFill>
                <a:latin typeface="Comic Sans MS" pitchFamily="66" charset="0"/>
                <a:ea typeface="Gill Sans" charset="0"/>
                <a:cs typeface="Gill Sans" charset="0"/>
              </a:rPr>
            </a:br>
            <a:r>
              <a:rPr lang="it-IT" altLang="it-IT" sz="3200" b="1" dirty="0">
                <a:solidFill>
                  <a:srgbClr val="002060"/>
                </a:solidFill>
                <a:latin typeface="Comic Sans MS" pitchFamily="66" charset="0"/>
                <a:ea typeface="Gill Sans" charset="0"/>
                <a:cs typeface="Gill Sans" charset="0"/>
              </a:rPr>
              <a:t>Messaggio 1182/2017 INPS</a:t>
            </a:r>
            <a:endParaRPr lang="it-IT" altLang="it-IT" sz="3200" dirty="0">
              <a:solidFill>
                <a:srgbClr val="002060"/>
              </a:solidFill>
              <a:latin typeface="Comic Sans MS" pitchFamily="66" charset="0"/>
              <a:ea typeface="Gill Sans" charset="0"/>
              <a:cs typeface="Gill Sans" charset="0"/>
            </a:endParaRPr>
          </a:p>
        </p:txBody>
      </p:sp>
      <p:sp>
        <p:nvSpPr>
          <p:cNvPr id="157698" name="Rettangolo 3"/>
          <p:cNvSpPr>
            <a:spLocks noChangeArrowheads="1"/>
          </p:cNvSpPr>
          <p:nvPr/>
        </p:nvSpPr>
        <p:spPr bwMode="auto">
          <a:xfrm>
            <a:off x="1919536" y="1556794"/>
            <a:ext cx="8496746" cy="446276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defTabSz="457200" eaLnBrk="0" fontAlgn="base" hangingPunct="0">
              <a:spcBef>
                <a:spcPct val="0"/>
              </a:spcBef>
              <a:spcAft>
                <a:spcPct val="0"/>
              </a:spcAft>
              <a:defRPr>
                <a:solidFill>
                  <a:schemeClr val="tx1"/>
                </a:solidFill>
                <a:latin typeface="Arial" charset="0"/>
              </a:defRPr>
            </a:lvl6pPr>
            <a:lvl7pPr marL="2971800" indent="-228600" defTabSz="457200" eaLnBrk="0" fontAlgn="base" hangingPunct="0">
              <a:spcBef>
                <a:spcPct val="0"/>
              </a:spcBef>
              <a:spcAft>
                <a:spcPct val="0"/>
              </a:spcAft>
              <a:defRPr>
                <a:solidFill>
                  <a:schemeClr val="tx1"/>
                </a:solidFill>
                <a:latin typeface="Arial" charset="0"/>
              </a:defRPr>
            </a:lvl7pPr>
            <a:lvl8pPr marL="3429000" indent="-228600" defTabSz="457200" eaLnBrk="0" fontAlgn="base" hangingPunct="0">
              <a:spcBef>
                <a:spcPct val="0"/>
              </a:spcBef>
              <a:spcAft>
                <a:spcPct val="0"/>
              </a:spcAft>
              <a:defRPr>
                <a:solidFill>
                  <a:schemeClr val="tx1"/>
                </a:solidFill>
                <a:latin typeface="Arial" charset="0"/>
              </a:defRPr>
            </a:lvl8pPr>
            <a:lvl9pPr marL="3886200" indent="-228600" defTabSz="457200" eaLnBrk="0" fontAlgn="base" hangingPunct="0">
              <a:spcBef>
                <a:spcPct val="0"/>
              </a:spcBef>
              <a:spcAft>
                <a:spcPct val="0"/>
              </a:spcAft>
              <a:defRPr>
                <a:solidFill>
                  <a:schemeClr val="tx1"/>
                </a:solidFill>
                <a:latin typeface="Arial" charset="0"/>
              </a:defRPr>
            </a:lvl9pPr>
          </a:lstStyle>
          <a:p>
            <a:pPr algn="just">
              <a:defRPr/>
            </a:pPr>
            <a:endParaRPr lang="it-IT" altLang="it-IT" sz="1600" dirty="0">
              <a:solidFill>
                <a:srgbClr val="002060"/>
              </a:solidFill>
              <a:latin typeface="+mn-lt"/>
            </a:endParaRPr>
          </a:p>
          <a:p>
            <a:pPr algn="just">
              <a:defRPr/>
            </a:pPr>
            <a:endParaRPr lang="it-IT" altLang="it-IT" sz="1600" dirty="0">
              <a:solidFill>
                <a:srgbClr val="002060"/>
              </a:solidFill>
              <a:latin typeface="+mn-lt"/>
            </a:endParaRPr>
          </a:p>
          <a:p>
            <a:pPr algn="just">
              <a:defRPr/>
            </a:pPr>
            <a:r>
              <a:rPr lang="it-IT" sz="2800" dirty="0">
                <a:latin typeface="Comic Sans MS"/>
                <a:cs typeface="Comic Sans MS"/>
              </a:rPr>
              <a:t>Le lavoratrici in argomento, possono presentare in qualsiasi momento, anche successiva all’apertura della c.d. finestra mobile,  la domanda di pensione di anzianità, fermo restando il regime delle decorrenze previsto nelle diverse Gestioni previdenziali, nonché l’obbligo di cessazione del rapporto di lavoro dipendente per il conseguimento del predetto trattamento pensionistico.</a:t>
            </a:r>
            <a:endParaRPr lang="it-IT" altLang="it-IT" sz="2800" dirty="0">
              <a:solidFill>
                <a:srgbClr val="002060"/>
              </a:solidFill>
              <a:latin typeface="Comic Sans MS"/>
              <a:cs typeface="Comic Sans MS"/>
            </a:endParaRPr>
          </a:p>
        </p:txBody>
      </p:sp>
      <p:pic>
        <p:nvPicPr>
          <p:cNvPr id="5" name="Picture 2" descr="http://www.lentepubblica.it/wp-content/uploads/2014/03/donne-e-lavoro.gif">
            <a:hlinkClick r:id="rId2"/>
          </p:cNvPr>
          <p:cNvPicPr>
            <a:picLocks noChangeAspect="1" noChangeArrowheads="1"/>
          </p:cNvPicPr>
          <p:nvPr/>
        </p:nvPicPr>
        <p:blipFill>
          <a:blip r:embed="rId3" cstate="screen">
            <a:extLst>
              <a:ext uri="{28A0092B-C50C-407E-A947-70E740481C1C}">
                <a14:useLocalDpi xmlns:a14="http://schemas.microsoft.com/office/drawing/2010/main" xmlns=""/>
              </a:ext>
            </a:extLst>
          </a:blip>
          <a:srcRect/>
          <a:stretch>
            <a:fillRect/>
          </a:stretch>
        </p:blipFill>
        <p:spPr bwMode="auto">
          <a:xfrm>
            <a:off x="8858058" y="476796"/>
            <a:ext cx="1486092" cy="1226964"/>
          </a:xfrm>
          <a:prstGeom prst="rect">
            <a:avLst/>
          </a:prstGeom>
          <a:ln>
            <a:noFill/>
          </a:ln>
          <a:effectLst>
            <a:softEdge rad="112500"/>
          </a:effectLst>
        </p:spPr>
      </p:pic>
    </p:spTree>
    <p:extLst>
      <p:ext uri="{BB962C8B-B14F-4D97-AF65-F5344CB8AC3E}">
        <p14:creationId xmlns:p14="http://schemas.microsoft.com/office/powerpoint/2010/main" xmlns="" val="1539090214"/>
      </p:ext>
    </p:extLst>
  </p:cSld>
  <p:clrMapOvr>
    <a:masterClrMapping/>
  </p:clrMapOvr>
  <p:transition spd="slow">
    <p:randomBar dir="vert"/>
  </p:transition>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t>I Lavoratori precoci</a:t>
            </a:r>
          </a:p>
        </p:txBody>
      </p:sp>
      <p:sp>
        <p:nvSpPr>
          <p:cNvPr id="3" name="Segnaposto testo 2"/>
          <p:cNvSpPr>
            <a:spLocks noGrp="1"/>
          </p:cNvSpPr>
          <p:nvPr>
            <p:ph type="body" idx="1"/>
          </p:nvPr>
        </p:nvSpPr>
        <p:spPr/>
        <p:txBody>
          <a:bodyPr/>
          <a:lstStyle/>
          <a:p>
            <a:r>
              <a:rPr lang="it-IT" dirty="0"/>
              <a:t>Una nuova pensione anticipata</a:t>
            </a:r>
          </a:p>
          <a:p>
            <a:r>
              <a:rPr lang="it-IT" dirty="0"/>
              <a:t>L. 232/2016 art. 1 c. 199</a:t>
            </a:r>
          </a:p>
        </p:txBody>
      </p:sp>
    </p:spTree>
    <p:extLst>
      <p:ext uri="{BB962C8B-B14F-4D97-AF65-F5344CB8AC3E}">
        <p14:creationId xmlns:p14="http://schemas.microsoft.com/office/powerpoint/2010/main" xmlns="" val="1048141157"/>
      </p:ext>
    </p:extLst>
  </p:cSld>
  <p:clrMapOvr>
    <a:masterClrMapping/>
  </p:clrMapOvr>
  <p:transition spd="slow">
    <p:randomBar dir="vert"/>
  </p:transition>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7" name="Rettangolo 3"/>
          <p:cNvSpPr>
            <a:spLocks noChangeArrowheads="1"/>
          </p:cNvSpPr>
          <p:nvPr/>
        </p:nvSpPr>
        <p:spPr bwMode="auto">
          <a:xfrm>
            <a:off x="3987068" y="115889"/>
            <a:ext cx="4224233"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charset="0"/>
                <a:ea typeface="Arial" charset="0"/>
                <a:cs typeface="Arial" charset="0"/>
              </a:defRPr>
            </a:lvl1pPr>
            <a:lvl2pPr marL="742950" indent="-285750">
              <a:spcBef>
                <a:spcPct val="20000"/>
              </a:spcBef>
              <a:buChar char="–"/>
              <a:defRPr sz="2800">
                <a:solidFill>
                  <a:schemeClr val="tx1"/>
                </a:solidFill>
                <a:latin typeface="Arial" charset="0"/>
                <a:ea typeface="Arial" charset="0"/>
                <a:cs typeface="Arial" charset="0"/>
              </a:defRPr>
            </a:lvl2pPr>
            <a:lvl3pPr marL="1143000" indent="-228600">
              <a:spcBef>
                <a:spcPct val="20000"/>
              </a:spcBef>
              <a:buChar char="•"/>
              <a:defRPr sz="2400">
                <a:solidFill>
                  <a:schemeClr val="tx1"/>
                </a:solidFill>
                <a:latin typeface="Arial" charset="0"/>
                <a:ea typeface="Arial" charset="0"/>
                <a:cs typeface="Arial" charset="0"/>
              </a:defRPr>
            </a:lvl3pPr>
            <a:lvl4pPr marL="1600200" indent="-228600">
              <a:spcBef>
                <a:spcPct val="20000"/>
              </a:spcBef>
              <a:buChar char="–"/>
              <a:defRPr sz="2000">
                <a:solidFill>
                  <a:schemeClr val="tx1"/>
                </a:solidFill>
                <a:latin typeface="Arial" charset="0"/>
                <a:ea typeface="Arial" charset="0"/>
                <a:cs typeface="Arial" charset="0"/>
              </a:defRPr>
            </a:lvl4pPr>
            <a:lvl5pPr marL="2057400" indent="-228600">
              <a:spcBef>
                <a:spcPct val="20000"/>
              </a:spcBef>
              <a:buChar char="»"/>
              <a:defRPr sz="2000">
                <a:solidFill>
                  <a:schemeClr val="tx1"/>
                </a:solidFill>
                <a:latin typeface="Arial" charset="0"/>
                <a:ea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ea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ea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ea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ea typeface="Arial" charset="0"/>
                <a:cs typeface="Arial" charset="0"/>
              </a:defRPr>
            </a:lvl9pPr>
          </a:lstStyle>
          <a:p>
            <a:pPr algn="ctr" eaLnBrk="1" hangingPunct="1">
              <a:spcBef>
                <a:spcPct val="0"/>
              </a:spcBef>
              <a:buFontTx/>
              <a:buNone/>
            </a:pPr>
            <a:r>
              <a:rPr lang="it-IT" altLang="it-IT" sz="3600" b="1" i="1" dirty="0">
                <a:solidFill>
                  <a:srgbClr val="FF0000"/>
                </a:solidFill>
                <a:latin typeface="Comic Sans MS" charset="0"/>
              </a:rPr>
              <a:t>Lavoratori precoci</a:t>
            </a:r>
            <a:endParaRPr lang="it-IT" altLang="it-IT" b="1" i="1" dirty="0">
              <a:solidFill>
                <a:srgbClr val="FF0000"/>
              </a:solidFill>
              <a:latin typeface="Comic Sans MS" charset="0"/>
            </a:endParaRPr>
          </a:p>
        </p:txBody>
      </p:sp>
      <p:sp>
        <p:nvSpPr>
          <p:cNvPr id="4" name="Rectangle 1"/>
          <p:cNvSpPr>
            <a:spLocks noChangeArrowheads="1"/>
          </p:cNvSpPr>
          <p:nvPr/>
        </p:nvSpPr>
        <p:spPr bwMode="auto">
          <a:xfrm>
            <a:off x="1981201" y="2504174"/>
            <a:ext cx="184731" cy="64633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none" lIns="91440" tIns="45720" rIns="91440" bIns="45720" numCol="1" anchor="ctr" anchorCtr="0" compatLnSpc="1">
            <a:prstTxWarp prst="textNoShape">
              <a:avLst/>
            </a:prstTxWarp>
            <a:spAutoFit/>
          </a:bodyPr>
          <a:lstStyle/>
          <a:p>
            <a:pPr eaLnBrk="0" fontAlgn="base" hangingPunct="0">
              <a:spcBef>
                <a:spcPct val="0"/>
              </a:spcBef>
              <a:spcAft>
                <a:spcPct val="0"/>
              </a:spcAft>
            </a:pPr>
            <a:r>
              <a:rPr lang="it-IT" altLang="it-IT">
                <a:latin typeface="Arial" charset="0"/>
              </a:rPr>
              <a:t/>
            </a:r>
            <a:br>
              <a:rPr lang="it-IT" altLang="it-IT">
                <a:latin typeface="Arial" charset="0"/>
              </a:rPr>
            </a:br>
            <a:endParaRPr lang="it-IT" altLang="it-IT">
              <a:latin typeface="Arial" charset="0"/>
            </a:endParaRPr>
          </a:p>
        </p:txBody>
      </p:sp>
      <p:sp>
        <p:nvSpPr>
          <p:cNvPr id="5" name="Rettangolo 4"/>
          <p:cNvSpPr/>
          <p:nvPr/>
        </p:nvSpPr>
        <p:spPr>
          <a:xfrm>
            <a:off x="173220" y="4208706"/>
            <a:ext cx="11444671" cy="2308324"/>
          </a:xfrm>
          <a:prstGeom prst="rect">
            <a:avLst/>
          </a:prstGeom>
          <a:noFill/>
        </p:spPr>
        <p:txBody>
          <a:bodyPr wrap="none" lIns="91440" tIns="45720" rIns="91440" bIns="45720">
            <a:spAutoFit/>
          </a:bodyPr>
          <a:lstStyle/>
          <a:p>
            <a:pPr algn="ctr"/>
            <a:r>
              <a:rPr lang="it-IT" sz="4800" b="1" dirty="0">
                <a:ln w="6600">
                  <a:solidFill>
                    <a:schemeClr val="accent2"/>
                  </a:solidFill>
                  <a:prstDash val="solid"/>
                </a:ln>
                <a:solidFill>
                  <a:srgbClr val="FFFFFF"/>
                </a:solidFill>
                <a:effectLst>
                  <a:outerShdw dist="38100" dir="2700000" algn="tl" rotWithShape="0">
                    <a:schemeClr val="accent2"/>
                  </a:outerShdw>
                </a:effectLst>
              </a:rPr>
              <a:t>Pensione anticipata per precoci</a:t>
            </a:r>
          </a:p>
          <a:p>
            <a:pPr algn="ctr"/>
            <a:r>
              <a:rPr lang="it-IT" sz="4800" b="1" dirty="0">
                <a:ln w="6600">
                  <a:solidFill>
                    <a:schemeClr val="accent2"/>
                  </a:solidFill>
                  <a:prstDash val="solid"/>
                </a:ln>
                <a:solidFill>
                  <a:srgbClr val="FFFFFF"/>
                </a:solidFill>
                <a:effectLst>
                  <a:outerShdw dist="38100" dir="2700000" algn="tl" rotWithShape="0">
                    <a:schemeClr val="accent2"/>
                  </a:outerShdw>
                </a:effectLst>
              </a:rPr>
              <a:t>1° requisito: 1 anno </a:t>
            </a:r>
            <a:r>
              <a:rPr lang="it-IT" sz="4800" b="1" dirty="0" err="1">
                <a:ln w="6600">
                  <a:solidFill>
                    <a:schemeClr val="accent2"/>
                  </a:solidFill>
                  <a:prstDash val="solid"/>
                </a:ln>
                <a:solidFill>
                  <a:srgbClr val="FFFFFF"/>
                </a:solidFill>
                <a:effectLst>
                  <a:outerShdw dist="38100" dir="2700000" algn="tl" rotWithShape="0">
                    <a:schemeClr val="accent2"/>
                  </a:outerShdw>
                </a:effectLst>
              </a:rPr>
              <a:t>contr.ti</a:t>
            </a:r>
            <a:r>
              <a:rPr lang="it-IT" sz="4800" b="1" dirty="0">
                <a:ln w="6600">
                  <a:solidFill>
                    <a:schemeClr val="accent2"/>
                  </a:solidFill>
                  <a:prstDash val="solid"/>
                </a:ln>
                <a:solidFill>
                  <a:srgbClr val="FFFFFF"/>
                </a:solidFill>
                <a:effectLst>
                  <a:outerShdw dist="38100" dir="2700000" algn="tl" rotWithShape="0">
                    <a:schemeClr val="accent2"/>
                  </a:outerShdw>
                </a:effectLst>
              </a:rPr>
              <a:t> ante 19y.o.</a:t>
            </a:r>
          </a:p>
          <a:p>
            <a:pPr algn="ctr"/>
            <a:r>
              <a:rPr lang="it-IT" sz="4800" b="1" dirty="0">
                <a:ln w="6600">
                  <a:solidFill>
                    <a:schemeClr val="accent2"/>
                  </a:solidFill>
                  <a:prstDash val="solid"/>
                </a:ln>
                <a:solidFill>
                  <a:srgbClr val="FFFFFF"/>
                </a:solidFill>
                <a:effectLst>
                  <a:outerShdw dist="38100" dir="2700000" algn="tl" rotWithShape="0">
                    <a:schemeClr val="accent2"/>
                  </a:outerShdw>
                </a:effectLst>
              </a:rPr>
              <a:t>+ </a:t>
            </a:r>
            <a:r>
              <a:rPr lang="it-IT" sz="4800" b="1" dirty="0" err="1">
                <a:ln w="6600">
                  <a:solidFill>
                    <a:schemeClr val="accent2"/>
                  </a:solidFill>
                  <a:prstDash val="solid"/>
                </a:ln>
                <a:solidFill>
                  <a:srgbClr val="FFFFFF"/>
                </a:solidFill>
                <a:effectLst>
                  <a:outerShdw dist="38100" dir="2700000" algn="tl" rotWithShape="0">
                    <a:schemeClr val="accent2"/>
                  </a:outerShdw>
                </a:effectLst>
              </a:rPr>
              <a:t>contr.ne</a:t>
            </a:r>
            <a:r>
              <a:rPr lang="it-IT" sz="4800" b="1" dirty="0">
                <a:ln w="6600">
                  <a:solidFill>
                    <a:schemeClr val="accent2"/>
                  </a:solidFill>
                  <a:prstDash val="solid"/>
                </a:ln>
                <a:solidFill>
                  <a:srgbClr val="FFFFFF"/>
                </a:solidFill>
                <a:effectLst>
                  <a:outerShdw dist="38100" dir="2700000" algn="tl" rotWithShape="0">
                    <a:schemeClr val="accent2"/>
                  </a:outerShdw>
                </a:effectLst>
              </a:rPr>
              <a:t> ante 1996 (no </a:t>
            </a:r>
            <a:r>
              <a:rPr lang="it-IT" sz="4800" b="1" dirty="0" err="1">
                <a:ln w="6600">
                  <a:solidFill>
                    <a:schemeClr val="accent2"/>
                  </a:solidFill>
                  <a:prstDash val="solid"/>
                </a:ln>
                <a:solidFill>
                  <a:srgbClr val="FFFFFF"/>
                </a:solidFill>
                <a:effectLst>
                  <a:outerShdw dist="38100" dir="2700000" algn="tl" rotWithShape="0">
                    <a:schemeClr val="accent2"/>
                  </a:outerShdw>
                </a:effectLst>
              </a:rPr>
              <a:t>contr.vo</a:t>
            </a:r>
            <a:r>
              <a:rPr lang="it-IT" sz="4800" b="1" dirty="0">
                <a:ln w="6600">
                  <a:solidFill>
                    <a:schemeClr val="accent2"/>
                  </a:solidFill>
                  <a:prstDash val="solid"/>
                </a:ln>
                <a:solidFill>
                  <a:srgbClr val="FFFFFF"/>
                </a:solidFill>
                <a:effectLst>
                  <a:outerShdw dist="38100" dir="2700000" algn="tl" rotWithShape="0">
                    <a:schemeClr val="accent2"/>
                  </a:outerShdw>
                </a:effectLst>
              </a:rPr>
              <a:t> puro)</a:t>
            </a:r>
          </a:p>
        </p:txBody>
      </p:sp>
      <p:sp>
        <p:nvSpPr>
          <p:cNvPr id="10" name="Rectangle 3"/>
          <p:cNvSpPr>
            <a:spLocks noChangeArrowheads="1"/>
          </p:cNvSpPr>
          <p:nvPr/>
        </p:nvSpPr>
        <p:spPr bwMode="auto">
          <a:xfrm>
            <a:off x="1981200" y="2935183"/>
            <a:ext cx="9227368" cy="64633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anchor="ctr" anchorCtr="0" compatLnSpc="1">
            <a:prstTxWarp prst="textNoShape">
              <a:avLst/>
            </a:prstTxWarp>
            <a:spAutoFit/>
          </a:bodyPr>
          <a:lstStyle/>
          <a:p>
            <a:pPr eaLnBrk="0" fontAlgn="base" hangingPunct="0">
              <a:spcBef>
                <a:spcPct val="0"/>
              </a:spcBef>
              <a:spcAft>
                <a:spcPct val="0"/>
              </a:spcAft>
            </a:pPr>
            <a:r>
              <a:rPr lang="it-IT" altLang="it-IT">
                <a:latin typeface="Arial" charset="0"/>
              </a:rPr>
              <a:t> </a:t>
            </a:r>
          </a:p>
          <a:p>
            <a:pPr eaLnBrk="0" fontAlgn="base" hangingPunct="0">
              <a:spcBef>
                <a:spcPct val="0"/>
              </a:spcBef>
              <a:spcAft>
                <a:spcPct val="0"/>
              </a:spcAft>
            </a:pPr>
            <a:r>
              <a:rPr lang="it-IT" altLang="it-IT">
                <a:latin typeface="Arial" charset="0"/>
              </a:rPr>
              <a:t> </a:t>
            </a:r>
          </a:p>
        </p:txBody>
      </p:sp>
      <p:sp>
        <p:nvSpPr>
          <p:cNvPr id="6" name="Rectangle 1"/>
          <p:cNvSpPr>
            <a:spLocks noChangeArrowheads="1"/>
          </p:cNvSpPr>
          <p:nvPr/>
        </p:nvSpPr>
        <p:spPr bwMode="auto">
          <a:xfrm>
            <a:off x="1981201" y="3188772"/>
            <a:ext cx="184731" cy="3693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none" lIns="91440" tIns="45720" rIns="91440" bIns="45720" numCol="1" anchor="ctr" anchorCtr="0" compatLnSpc="1">
            <a:prstTxWarp prst="textNoShape">
              <a:avLst/>
            </a:prstTxWarp>
            <a:spAutoFit/>
          </a:bodyPr>
          <a:lstStyle/>
          <a:p>
            <a:pPr eaLnBrk="0" fontAlgn="base" hangingPunct="0">
              <a:spcBef>
                <a:spcPct val="0"/>
              </a:spcBef>
              <a:spcAft>
                <a:spcPct val="0"/>
              </a:spcAft>
            </a:pPr>
            <a:endParaRPr lang="it-IT" altLang="it-IT" dirty="0">
              <a:latin typeface="Arial" charset="0"/>
            </a:endParaRPr>
          </a:p>
        </p:txBody>
      </p:sp>
      <p:sp>
        <p:nvSpPr>
          <p:cNvPr id="7" name="Rettangolo 6"/>
          <p:cNvSpPr/>
          <p:nvPr/>
        </p:nvSpPr>
        <p:spPr>
          <a:xfrm>
            <a:off x="593106" y="734520"/>
            <a:ext cx="11279579" cy="2554545"/>
          </a:xfrm>
          <a:prstGeom prst="rect">
            <a:avLst/>
          </a:prstGeom>
        </p:spPr>
        <p:txBody>
          <a:bodyPr wrap="square">
            <a:spAutoFit/>
          </a:bodyPr>
          <a:lstStyle/>
          <a:p>
            <a:pPr marL="457200" indent="-457200">
              <a:buFont typeface="+mj-lt"/>
              <a:buAutoNum type="arabicPeriod"/>
            </a:pPr>
            <a:r>
              <a:rPr lang="it-IT" sz="2000" dirty="0"/>
              <a:t>199. A decorrere dal 1º maggio 2017, il requisito contributivo di cui all'articolo 24, comma 10, del decreto-legge 6 dicembre 2011, n. 201, convertito, con modificazioni, dalla legge 22 dicembre 2011, n. 214, come rideterminato ai sensi del comma 12 del medesimo articolo 24 per effetto degli adeguamenti applicati con decorrenza 2013 e 2016, è ridotto a 41 anni per i lavoratori di cui all'articolo 1, commi 12 e 13, della legge 8 agosto 1995, n. 335, </a:t>
            </a:r>
            <a:r>
              <a:rPr lang="it-IT" sz="2000" b="1" dirty="0"/>
              <a:t>che hanno almeno 12 mesi di contribuzione per periodi di lavoro effettivo precedenti il raggiungimento del diciannovesimo anno di </a:t>
            </a:r>
            <a:r>
              <a:rPr lang="it-IT" sz="2000" b="1" dirty="0" err="1"/>
              <a:t>eta'</a:t>
            </a:r>
            <a:r>
              <a:rPr lang="it-IT" sz="2000" b="1" dirty="0"/>
              <a:t> </a:t>
            </a:r>
            <a:r>
              <a:rPr lang="it-IT" sz="2000" dirty="0"/>
              <a:t>e che si trovano in una delle seguenti condizioni di cui alle lettere da a) a d) del presente comma, come ulteriormente specificate ai sensi del comma 202 del presente articolo:</a:t>
            </a:r>
          </a:p>
        </p:txBody>
      </p:sp>
    </p:spTree>
    <p:extLst>
      <p:ext uri="{BB962C8B-B14F-4D97-AF65-F5344CB8AC3E}">
        <p14:creationId xmlns:p14="http://schemas.microsoft.com/office/powerpoint/2010/main" xmlns="" val="300069358"/>
      </p:ext>
    </p:extLst>
  </p:cSld>
  <p:clrMapOvr>
    <a:masterClrMapping/>
  </p:clrMapOvr>
  <p:transition spd="slow">
    <p:randomBar dir="vert"/>
  </p:transition>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7" name="Rettangolo 3"/>
          <p:cNvSpPr>
            <a:spLocks noChangeArrowheads="1"/>
          </p:cNvSpPr>
          <p:nvPr/>
        </p:nvSpPr>
        <p:spPr bwMode="auto">
          <a:xfrm>
            <a:off x="3987068" y="115889"/>
            <a:ext cx="4224233"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charset="0"/>
                <a:ea typeface="Arial" charset="0"/>
                <a:cs typeface="Arial" charset="0"/>
              </a:defRPr>
            </a:lvl1pPr>
            <a:lvl2pPr marL="742950" indent="-285750">
              <a:spcBef>
                <a:spcPct val="20000"/>
              </a:spcBef>
              <a:buChar char="–"/>
              <a:defRPr sz="2800">
                <a:solidFill>
                  <a:schemeClr val="tx1"/>
                </a:solidFill>
                <a:latin typeface="Arial" charset="0"/>
                <a:ea typeface="Arial" charset="0"/>
                <a:cs typeface="Arial" charset="0"/>
              </a:defRPr>
            </a:lvl2pPr>
            <a:lvl3pPr marL="1143000" indent="-228600">
              <a:spcBef>
                <a:spcPct val="20000"/>
              </a:spcBef>
              <a:buChar char="•"/>
              <a:defRPr sz="2400">
                <a:solidFill>
                  <a:schemeClr val="tx1"/>
                </a:solidFill>
                <a:latin typeface="Arial" charset="0"/>
                <a:ea typeface="Arial" charset="0"/>
                <a:cs typeface="Arial" charset="0"/>
              </a:defRPr>
            </a:lvl3pPr>
            <a:lvl4pPr marL="1600200" indent="-228600">
              <a:spcBef>
                <a:spcPct val="20000"/>
              </a:spcBef>
              <a:buChar char="–"/>
              <a:defRPr sz="2000">
                <a:solidFill>
                  <a:schemeClr val="tx1"/>
                </a:solidFill>
                <a:latin typeface="Arial" charset="0"/>
                <a:ea typeface="Arial" charset="0"/>
                <a:cs typeface="Arial" charset="0"/>
              </a:defRPr>
            </a:lvl4pPr>
            <a:lvl5pPr marL="2057400" indent="-228600">
              <a:spcBef>
                <a:spcPct val="20000"/>
              </a:spcBef>
              <a:buChar char="»"/>
              <a:defRPr sz="2000">
                <a:solidFill>
                  <a:schemeClr val="tx1"/>
                </a:solidFill>
                <a:latin typeface="Arial" charset="0"/>
                <a:ea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ea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ea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ea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ea typeface="Arial" charset="0"/>
                <a:cs typeface="Arial" charset="0"/>
              </a:defRPr>
            </a:lvl9pPr>
          </a:lstStyle>
          <a:p>
            <a:pPr algn="ctr" eaLnBrk="1" hangingPunct="1">
              <a:spcBef>
                <a:spcPct val="0"/>
              </a:spcBef>
              <a:buFontTx/>
              <a:buNone/>
            </a:pPr>
            <a:r>
              <a:rPr lang="it-IT" altLang="it-IT" sz="3600" b="1" i="1" dirty="0">
                <a:solidFill>
                  <a:srgbClr val="FF0000"/>
                </a:solidFill>
                <a:latin typeface="Comic Sans MS" charset="0"/>
              </a:rPr>
              <a:t>Lavoratori precoci</a:t>
            </a:r>
            <a:endParaRPr lang="it-IT" altLang="it-IT" b="1" i="1" dirty="0">
              <a:solidFill>
                <a:srgbClr val="FF0000"/>
              </a:solidFill>
              <a:latin typeface="Comic Sans MS" charset="0"/>
            </a:endParaRPr>
          </a:p>
        </p:txBody>
      </p:sp>
      <p:sp>
        <p:nvSpPr>
          <p:cNvPr id="4" name="Rectangle 1"/>
          <p:cNvSpPr>
            <a:spLocks noChangeArrowheads="1"/>
          </p:cNvSpPr>
          <p:nvPr/>
        </p:nvSpPr>
        <p:spPr bwMode="auto">
          <a:xfrm>
            <a:off x="1981201" y="2504174"/>
            <a:ext cx="184731" cy="64633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none" lIns="91440" tIns="45720" rIns="91440" bIns="45720" numCol="1" anchor="ctr" anchorCtr="0" compatLnSpc="1">
            <a:prstTxWarp prst="textNoShape">
              <a:avLst/>
            </a:prstTxWarp>
            <a:spAutoFit/>
          </a:bodyPr>
          <a:lstStyle/>
          <a:p>
            <a:pPr eaLnBrk="0" fontAlgn="base" hangingPunct="0">
              <a:spcBef>
                <a:spcPct val="0"/>
              </a:spcBef>
              <a:spcAft>
                <a:spcPct val="0"/>
              </a:spcAft>
            </a:pPr>
            <a:r>
              <a:rPr lang="it-IT" altLang="it-IT">
                <a:latin typeface="Arial" charset="0"/>
              </a:rPr>
              <a:t/>
            </a:r>
            <a:br>
              <a:rPr lang="it-IT" altLang="it-IT">
                <a:latin typeface="Arial" charset="0"/>
              </a:rPr>
            </a:br>
            <a:endParaRPr lang="it-IT" altLang="it-IT">
              <a:latin typeface="Arial" charset="0"/>
            </a:endParaRPr>
          </a:p>
        </p:txBody>
      </p:sp>
      <p:sp>
        <p:nvSpPr>
          <p:cNvPr id="5" name="Rettangolo 4"/>
          <p:cNvSpPr/>
          <p:nvPr/>
        </p:nvSpPr>
        <p:spPr>
          <a:xfrm>
            <a:off x="811217" y="5751278"/>
            <a:ext cx="10672986" cy="830997"/>
          </a:xfrm>
          <a:prstGeom prst="rect">
            <a:avLst/>
          </a:prstGeom>
          <a:noFill/>
        </p:spPr>
        <p:txBody>
          <a:bodyPr wrap="none" lIns="91440" tIns="45720" rIns="91440" bIns="45720">
            <a:spAutoFit/>
          </a:bodyPr>
          <a:lstStyle/>
          <a:p>
            <a:pPr algn="ctr"/>
            <a:r>
              <a:rPr lang="it-IT" sz="4800" b="1" dirty="0">
                <a:ln w="6600">
                  <a:solidFill>
                    <a:schemeClr val="accent2"/>
                  </a:solidFill>
                  <a:prstDash val="solid"/>
                </a:ln>
                <a:solidFill>
                  <a:srgbClr val="FFFFFF"/>
                </a:solidFill>
                <a:effectLst>
                  <a:outerShdw dist="38100" dir="2700000" algn="tl" rotWithShape="0">
                    <a:schemeClr val="accent2"/>
                  </a:outerShdw>
                </a:effectLst>
              </a:rPr>
              <a:t>2° requisito: = 1 dei 4 dell’APE Social</a:t>
            </a:r>
          </a:p>
        </p:txBody>
      </p:sp>
      <p:sp>
        <p:nvSpPr>
          <p:cNvPr id="10" name="Rectangle 3"/>
          <p:cNvSpPr>
            <a:spLocks noChangeArrowheads="1"/>
          </p:cNvSpPr>
          <p:nvPr/>
        </p:nvSpPr>
        <p:spPr bwMode="auto">
          <a:xfrm>
            <a:off x="1981200" y="2935183"/>
            <a:ext cx="9227368" cy="64633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anchor="ctr" anchorCtr="0" compatLnSpc="1">
            <a:prstTxWarp prst="textNoShape">
              <a:avLst/>
            </a:prstTxWarp>
            <a:spAutoFit/>
          </a:bodyPr>
          <a:lstStyle/>
          <a:p>
            <a:pPr eaLnBrk="0" fontAlgn="base" hangingPunct="0">
              <a:spcBef>
                <a:spcPct val="0"/>
              </a:spcBef>
              <a:spcAft>
                <a:spcPct val="0"/>
              </a:spcAft>
            </a:pPr>
            <a:r>
              <a:rPr lang="it-IT" altLang="it-IT">
                <a:latin typeface="Arial" charset="0"/>
              </a:rPr>
              <a:t> </a:t>
            </a:r>
          </a:p>
          <a:p>
            <a:pPr eaLnBrk="0" fontAlgn="base" hangingPunct="0">
              <a:spcBef>
                <a:spcPct val="0"/>
              </a:spcBef>
              <a:spcAft>
                <a:spcPct val="0"/>
              </a:spcAft>
            </a:pPr>
            <a:r>
              <a:rPr lang="it-IT" altLang="it-IT">
                <a:latin typeface="Arial" charset="0"/>
              </a:rPr>
              <a:t> </a:t>
            </a:r>
          </a:p>
        </p:txBody>
      </p:sp>
      <p:sp>
        <p:nvSpPr>
          <p:cNvPr id="6" name="Rectangle 1"/>
          <p:cNvSpPr>
            <a:spLocks noChangeArrowheads="1"/>
          </p:cNvSpPr>
          <p:nvPr/>
        </p:nvSpPr>
        <p:spPr bwMode="auto">
          <a:xfrm>
            <a:off x="1981201" y="3188772"/>
            <a:ext cx="184731" cy="3693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none" lIns="91440" tIns="45720" rIns="91440" bIns="45720" numCol="1" anchor="ctr" anchorCtr="0" compatLnSpc="1">
            <a:prstTxWarp prst="textNoShape">
              <a:avLst/>
            </a:prstTxWarp>
            <a:spAutoFit/>
          </a:bodyPr>
          <a:lstStyle/>
          <a:p>
            <a:pPr eaLnBrk="0" fontAlgn="base" hangingPunct="0">
              <a:spcBef>
                <a:spcPct val="0"/>
              </a:spcBef>
              <a:spcAft>
                <a:spcPct val="0"/>
              </a:spcAft>
            </a:pPr>
            <a:endParaRPr lang="it-IT" altLang="it-IT" dirty="0">
              <a:latin typeface="Arial" charset="0"/>
            </a:endParaRPr>
          </a:p>
        </p:txBody>
      </p:sp>
      <p:sp>
        <p:nvSpPr>
          <p:cNvPr id="7" name="Rettangolo 6"/>
          <p:cNvSpPr/>
          <p:nvPr/>
        </p:nvSpPr>
        <p:spPr>
          <a:xfrm>
            <a:off x="593106" y="734520"/>
            <a:ext cx="11279579" cy="5016758"/>
          </a:xfrm>
          <a:prstGeom prst="rect">
            <a:avLst/>
          </a:prstGeom>
        </p:spPr>
        <p:txBody>
          <a:bodyPr wrap="square">
            <a:spAutoFit/>
          </a:bodyPr>
          <a:lstStyle/>
          <a:p>
            <a:pPr marL="457200" indent="-457200">
              <a:buFont typeface="+mj-lt"/>
              <a:buAutoNum type="arabicPeriod"/>
            </a:pPr>
            <a:r>
              <a:rPr lang="it-IT" sz="2000" dirty="0"/>
              <a:t>a) sono in stato di disoccupazione a seguito di cessazione del rapporto di lavoro per licenziamento, anche collettivo, dimissioni per giusta causa o risoluzione consensuale nell'ambito della procedura di cui all'articolo 7 della legge 15 luglio 1966, n. 604, e hanno </a:t>
            </a:r>
            <a:r>
              <a:rPr lang="it-IT" sz="2000" b="1" dirty="0"/>
              <a:t>concluso integralmente la prestazione per la disoccupazione loro spettante da almeno tre mesi; </a:t>
            </a:r>
          </a:p>
          <a:p>
            <a:pPr marL="457200" indent="-457200">
              <a:buFont typeface="+mj-lt"/>
              <a:buAutoNum type="arabicPeriod"/>
            </a:pPr>
            <a:r>
              <a:rPr lang="it-IT" sz="2000" dirty="0"/>
              <a:t>b) assistono, al momento della richiesta e da almeno sei mesi, il coniuge o un parente di primo grado convivente con handicap in situazione di gravità ai sensi dell'articolo 3, comma 3, della legge 5 febbraio 1992, n. 104 (cd. </a:t>
            </a:r>
            <a:r>
              <a:rPr lang="it-IT" sz="2000" b="1" dirty="0" err="1"/>
              <a:t>Caregivers</a:t>
            </a:r>
            <a:r>
              <a:rPr lang="it-IT" sz="2000" dirty="0"/>
              <a:t>). L. 205/2017</a:t>
            </a:r>
            <a:r>
              <a:rPr lang="it-IT" sz="2000" dirty="0">
                <a:sym typeface="Wingdings" panose="05000000000000000000" pitchFamily="2" charset="2"/>
              </a:rPr>
              <a:t> allargamento a parenti o affini di secondo grado se coniugi o genitori sono over 70, mancanti, deceduti o portatori di handicap.</a:t>
            </a:r>
            <a:endParaRPr lang="it-IT" sz="2000" dirty="0"/>
          </a:p>
          <a:p>
            <a:pPr marL="457200" indent="-457200">
              <a:buFont typeface="+mj-lt"/>
              <a:buAutoNum type="arabicPeriod"/>
            </a:pPr>
            <a:r>
              <a:rPr lang="it-IT" sz="2000" dirty="0"/>
              <a:t>c) hanno una riduzione della capacità lavorativa, accertata dalle competenti commissioni per il riconoscimento dell'invalidità civile, superiore o uguale al 74% (</a:t>
            </a:r>
            <a:r>
              <a:rPr lang="it-IT" sz="2000" b="1" dirty="0"/>
              <a:t>handicap</a:t>
            </a:r>
            <a:r>
              <a:rPr lang="it-IT" sz="2000" dirty="0"/>
              <a:t>); </a:t>
            </a:r>
          </a:p>
          <a:p>
            <a:pPr marL="457200" indent="-457200">
              <a:buFont typeface="+mj-lt"/>
              <a:buAutoNum type="arabicPeriod"/>
            </a:pPr>
            <a:r>
              <a:rPr lang="it-IT" sz="2000" dirty="0"/>
              <a:t>d) sono lavoratori dipendenti di cui alle professioni indicate all'allegato E annesso alla presente legge che svolgono, al momento del pensionamento, da almeno sei su 7 o da 7 anni negli ultimi 10 anni lavorative per le quali è richiesto un impegno tale da rendere particolarmente difficoltoso e rischioso il loro svolgimento in modo continuativo ovvero sono lavoratori che soddisfano le condizioni di cui all'articolo 1, commi 1, 2 e 3, del decreto legislativo 21 aprile 2011, n. 67 (</a:t>
            </a:r>
            <a:r>
              <a:rPr lang="it-IT" sz="2000" b="1" dirty="0"/>
              <a:t>addetti a mansioni usuranti</a:t>
            </a:r>
            <a:r>
              <a:rPr lang="it-IT" sz="2000" dirty="0"/>
              <a:t>)</a:t>
            </a:r>
          </a:p>
        </p:txBody>
      </p:sp>
    </p:spTree>
    <p:extLst>
      <p:ext uri="{BB962C8B-B14F-4D97-AF65-F5344CB8AC3E}">
        <p14:creationId xmlns:p14="http://schemas.microsoft.com/office/powerpoint/2010/main" xmlns="" val="974096750"/>
      </p:ext>
    </p:extLst>
  </p:cSld>
  <p:clrMapOvr>
    <a:masterClrMapping/>
  </p:clrMapOvr>
  <p:transition spd="slow">
    <p:randomBar dir="vert"/>
  </p:transition>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7" name="Rettangolo 3"/>
          <p:cNvSpPr>
            <a:spLocks noChangeArrowheads="1"/>
          </p:cNvSpPr>
          <p:nvPr/>
        </p:nvSpPr>
        <p:spPr bwMode="auto">
          <a:xfrm>
            <a:off x="4856698" y="115889"/>
            <a:ext cx="2484976"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charset="0"/>
                <a:ea typeface="Arial" charset="0"/>
                <a:cs typeface="Arial" charset="0"/>
              </a:defRPr>
            </a:lvl1pPr>
            <a:lvl2pPr marL="742950" indent="-285750">
              <a:spcBef>
                <a:spcPct val="20000"/>
              </a:spcBef>
              <a:buChar char="–"/>
              <a:defRPr sz="2800">
                <a:solidFill>
                  <a:schemeClr val="tx1"/>
                </a:solidFill>
                <a:latin typeface="Arial" charset="0"/>
                <a:ea typeface="Arial" charset="0"/>
                <a:cs typeface="Arial" charset="0"/>
              </a:defRPr>
            </a:lvl2pPr>
            <a:lvl3pPr marL="1143000" indent="-228600">
              <a:spcBef>
                <a:spcPct val="20000"/>
              </a:spcBef>
              <a:buChar char="•"/>
              <a:defRPr sz="2400">
                <a:solidFill>
                  <a:schemeClr val="tx1"/>
                </a:solidFill>
                <a:latin typeface="Arial" charset="0"/>
                <a:ea typeface="Arial" charset="0"/>
                <a:cs typeface="Arial" charset="0"/>
              </a:defRPr>
            </a:lvl3pPr>
            <a:lvl4pPr marL="1600200" indent="-228600">
              <a:spcBef>
                <a:spcPct val="20000"/>
              </a:spcBef>
              <a:buChar char="–"/>
              <a:defRPr sz="2000">
                <a:solidFill>
                  <a:schemeClr val="tx1"/>
                </a:solidFill>
                <a:latin typeface="Arial" charset="0"/>
                <a:ea typeface="Arial" charset="0"/>
                <a:cs typeface="Arial" charset="0"/>
              </a:defRPr>
            </a:lvl4pPr>
            <a:lvl5pPr marL="2057400" indent="-228600">
              <a:spcBef>
                <a:spcPct val="20000"/>
              </a:spcBef>
              <a:buChar char="»"/>
              <a:defRPr sz="2000">
                <a:solidFill>
                  <a:schemeClr val="tx1"/>
                </a:solidFill>
                <a:latin typeface="Arial" charset="0"/>
                <a:ea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ea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ea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ea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ea typeface="Arial" charset="0"/>
                <a:cs typeface="Arial" charset="0"/>
              </a:defRPr>
            </a:lvl9pPr>
          </a:lstStyle>
          <a:p>
            <a:pPr algn="ctr" eaLnBrk="1" hangingPunct="1">
              <a:spcBef>
                <a:spcPct val="0"/>
              </a:spcBef>
              <a:buFontTx/>
              <a:buNone/>
            </a:pPr>
            <a:r>
              <a:rPr lang="it-IT" altLang="it-IT" sz="3600" b="1" i="1" dirty="0">
                <a:solidFill>
                  <a:srgbClr val="FF0000"/>
                </a:solidFill>
                <a:latin typeface="Comic Sans MS" charset="0"/>
              </a:rPr>
              <a:t>Allegato E</a:t>
            </a:r>
            <a:endParaRPr lang="it-IT" altLang="it-IT" b="1" i="1" dirty="0">
              <a:solidFill>
                <a:srgbClr val="FF0000"/>
              </a:solidFill>
              <a:latin typeface="Comic Sans MS" charset="0"/>
            </a:endParaRPr>
          </a:p>
        </p:txBody>
      </p:sp>
      <p:sp>
        <p:nvSpPr>
          <p:cNvPr id="4" name="Rectangle 1"/>
          <p:cNvSpPr>
            <a:spLocks noChangeArrowheads="1"/>
          </p:cNvSpPr>
          <p:nvPr/>
        </p:nvSpPr>
        <p:spPr bwMode="auto">
          <a:xfrm>
            <a:off x="1981201" y="2504174"/>
            <a:ext cx="184731" cy="64633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none" lIns="91440" tIns="45720" rIns="91440" bIns="45720" numCol="1" anchor="ctr" anchorCtr="0" compatLnSpc="1">
            <a:prstTxWarp prst="textNoShape">
              <a:avLst/>
            </a:prstTxWarp>
            <a:spAutoFit/>
          </a:bodyPr>
          <a:lstStyle/>
          <a:p>
            <a:pPr eaLnBrk="0" fontAlgn="base" hangingPunct="0">
              <a:spcBef>
                <a:spcPct val="0"/>
              </a:spcBef>
              <a:spcAft>
                <a:spcPct val="0"/>
              </a:spcAft>
            </a:pPr>
            <a:r>
              <a:rPr lang="it-IT" altLang="it-IT">
                <a:latin typeface="Arial" charset="0"/>
              </a:rPr>
              <a:t/>
            </a:r>
            <a:br>
              <a:rPr lang="it-IT" altLang="it-IT">
                <a:latin typeface="Arial" charset="0"/>
              </a:rPr>
            </a:br>
            <a:endParaRPr lang="it-IT" altLang="it-IT">
              <a:latin typeface="Arial" charset="0"/>
            </a:endParaRPr>
          </a:p>
        </p:txBody>
      </p:sp>
      <p:sp>
        <p:nvSpPr>
          <p:cNvPr id="5" name="Rettangolo 4"/>
          <p:cNvSpPr/>
          <p:nvPr/>
        </p:nvSpPr>
        <p:spPr>
          <a:xfrm>
            <a:off x="524457" y="5288340"/>
            <a:ext cx="11416908" cy="1569660"/>
          </a:xfrm>
          <a:prstGeom prst="rect">
            <a:avLst/>
          </a:prstGeom>
          <a:noFill/>
        </p:spPr>
        <p:txBody>
          <a:bodyPr wrap="none" lIns="91440" tIns="45720" rIns="91440" bIns="45720">
            <a:spAutoFit/>
          </a:bodyPr>
          <a:lstStyle/>
          <a:p>
            <a:pPr algn="ctr"/>
            <a:r>
              <a:rPr lang="it-IT" sz="4800" b="1" dirty="0">
                <a:ln w="6600">
                  <a:solidFill>
                    <a:schemeClr val="accent2"/>
                  </a:solidFill>
                  <a:prstDash val="solid"/>
                </a:ln>
                <a:solidFill>
                  <a:srgbClr val="FFFFFF"/>
                </a:solidFill>
                <a:effectLst>
                  <a:outerShdw dist="38100" dir="2700000" algn="tl" rotWithShape="0">
                    <a:schemeClr val="accent2"/>
                  </a:outerShdw>
                </a:effectLst>
              </a:rPr>
              <a:t>I lavoratori addetti a mansioni usuranti</a:t>
            </a:r>
          </a:p>
          <a:p>
            <a:pPr algn="ctr"/>
            <a:r>
              <a:rPr lang="it-IT" sz="4800" b="1" dirty="0">
                <a:ln w="6600">
                  <a:solidFill>
                    <a:schemeClr val="accent2"/>
                  </a:solidFill>
                  <a:prstDash val="solid"/>
                </a:ln>
                <a:solidFill>
                  <a:srgbClr val="FFFFFF"/>
                </a:solidFill>
                <a:effectLst>
                  <a:outerShdw dist="38100" dir="2700000" algn="tl" rotWithShape="0">
                    <a:schemeClr val="accent2"/>
                  </a:outerShdw>
                </a:effectLst>
              </a:rPr>
              <a:t>Come individuati da L. 205/17</a:t>
            </a:r>
          </a:p>
        </p:txBody>
      </p:sp>
      <p:sp>
        <p:nvSpPr>
          <p:cNvPr id="10" name="Rectangle 3"/>
          <p:cNvSpPr>
            <a:spLocks noChangeArrowheads="1"/>
          </p:cNvSpPr>
          <p:nvPr/>
        </p:nvSpPr>
        <p:spPr bwMode="auto">
          <a:xfrm>
            <a:off x="1981200" y="2935183"/>
            <a:ext cx="9227368" cy="64633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anchor="ctr" anchorCtr="0" compatLnSpc="1">
            <a:prstTxWarp prst="textNoShape">
              <a:avLst/>
            </a:prstTxWarp>
            <a:spAutoFit/>
          </a:bodyPr>
          <a:lstStyle/>
          <a:p>
            <a:pPr eaLnBrk="0" fontAlgn="base" hangingPunct="0">
              <a:spcBef>
                <a:spcPct val="0"/>
              </a:spcBef>
              <a:spcAft>
                <a:spcPct val="0"/>
              </a:spcAft>
            </a:pPr>
            <a:r>
              <a:rPr lang="it-IT" altLang="it-IT">
                <a:latin typeface="Arial" charset="0"/>
              </a:rPr>
              <a:t> </a:t>
            </a:r>
          </a:p>
          <a:p>
            <a:pPr eaLnBrk="0" fontAlgn="base" hangingPunct="0">
              <a:spcBef>
                <a:spcPct val="0"/>
              </a:spcBef>
              <a:spcAft>
                <a:spcPct val="0"/>
              </a:spcAft>
            </a:pPr>
            <a:r>
              <a:rPr lang="it-IT" altLang="it-IT">
                <a:latin typeface="Arial" charset="0"/>
              </a:rPr>
              <a:t> </a:t>
            </a:r>
          </a:p>
        </p:txBody>
      </p:sp>
      <p:sp>
        <p:nvSpPr>
          <p:cNvPr id="6" name="Rectangle 1"/>
          <p:cNvSpPr>
            <a:spLocks noChangeArrowheads="1"/>
          </p:cNvSpPr>
          <p:nvPr/>
        </p:nvSpPr>
        <p:spPr bwMode="auto">
          <a:xfrm>
            <a:off x="1981201" y="3188772"/>
            <a:ext cx="184731" cy="3693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none" lIns="91440" tIns="45720" rIns="91440" bIns="45720" numCol="1" anchor="ctr" anchorCtr="0" compatLnSpc="1">
            <a:prstTxWarp prst="textNoShape">
              <a:avLst/>
            </a:prstTxWarp>
            <a:spAutoFit/>
          </a:bodyPr>
          <a:lstStyle/>
          <a:p>
            <a:pPr eaLnBrk="0" fontAlgn="base" hangingPunct="0">
              <a:spcBef>
                <a:spcPct val="0"/>
              </a:spcBef>
              <a:spcAft>
                <a:spcPct val="0"/>
              </a:spcAft>
            </a:pPr>
            <a:endParaRPr lang="it-IT" altLang="it-IT" dirty="0">
              <a:latin typeface="Arial" charset="0"/>
            </a:endParaRPr>
          </a:p>
        </p:txBody>
      </p:sp>
      <p:sp>
        <p:nvSpPr>
          <p:cNvPr id="2" name="Rettangolo 1"/>
          <p:cNvSpPr/>
          <p:nvPr/>
        </p:nvSpPr>
        <p:spPr>
          <a:xfrm>
            <a:off x="544462" y="607707"/>
            <a:ext cx="10924952" cy="4801314"/>
          </a:xfrm>
          <a:prstGeom prst="rect">
            <a:avLst/>
          </a:prstGeom>
        </p:spPr>
        <p:txBody>
          <a:bodyPr wrap="square">
            <a:spAutoFit/>
          </a:bodyPr>
          <a:lstStyle/>
          <a:p>
            <a:pPr marL="342900" indent="-342900">
              <a:buAutoNum type="alphaUcPeriod"/>
            </a:pPr>
            <a:r>
              <a:rPr lang="it-IT" dirty="0">
                <a:solidFill>
                  <a:srgbClr val="000000"/>
                </a:solidFill>
                <a:latin typeface="Times New Roman" panose="02020603050405020304" pitchFamily="18" charset="0"/>
              </a:rPr>
              <a:t>Operai dell'industria estrattiva, dell'edilizia e della manutenzione degli edifici </a:t>
            </a:r>
          </a:p>
          <a:p>
            <a:pPr marL="342900" indent="-342900">
              <a:buAutoNum type="alphaUcPeriod"/>
            </a:pPr>
            <a:r>
              <a:rPr lang="it-IT" dirty="0">
                <a:solidFill>
                  <a:srgbClr val="000000"/>
                </a:solidFill>
                <a:latin typeface="Times New Roman" panose="02020603050405020304" pitchFamily="18" charset="0"/>
              </a:rPr>
              <a:t>Conduttori di gru o di macchinari mobili per la perforazione nelle costruzioni </a:t>
            </a:r>
          </a:p>
          <a:p>
            <a:pPr marL="342900" indent="-342900">
              <a:buAutoNum type="alphaUcPeriod"/>
            </a:pPr>
            <a:r>
              <a:rPr lang="it-IT" dirty="0">
                <a:solidFill>
                  <a:srgbClr val="000000"/>
                </a:solidFill>
                <a:latin typeface="Times New Roman" panose="02020603050405020304" pitchFamily="18" charset="0"/>
              </a:rPr>
              <a:t>Conciatori di pelli e di pellicce</a:t>
            </a:r>
          </a:p>
          <a:p>
            <a:pPr marL="342900" indent="-342900">
              <a:buAutoNum type="alphaUcPeriod"/>
            </a:pPr>
            <a:r>
              <a:rPr lang="it-IT" dirty="0">
                <a:solidFill>
                  <a:srgbClr val="000000"/>
                </a:solidFill>
                <a:latin typeface="Times New Roman" panose="02020603050405020304" pitchFamily="18" charset="0"/>
              </a:rPr>
              <a:t>Conduttori di convogli ferroviari e personale viaggiante </a:t>
            </a:r>
          </a:p>
          <a:p>
            <a:pPr marL="342900" indent="-342900">
              <a:buAutoNum type="alphaUcPeriod"/>
            </a:pPr>
            <a:r>
              <a:rPr lang="it-IT" dirty="0">
                <a:solidFill>
                  <a:srgbClr val="000000"/>
                </a:solidFill>
                <a:latin typeface="Times New Roman" panose="02020603050405020304" pitchFamily="18" charset="0"/>
              </a:rPr>
              <a:t>Conduttori di mezzi pesanti e camion </a:t>
            </a:r>
          </a:p>
          <a:p>
            <a:pPr marL="342900" indent="-342900">
              <a:buAutoNum type="alphaUcPeriod"/>
            </a:pPr>
            <a:r>
              <a:rPr lang="it-IT" dirty="0">
                <a:solidFill>
                  <a:srgbClr val="000000"/>
                </a:solidFill>
                <a:latin typeface="Times New Roman" panose="02020603050405020304" pitchFamily="18" charset="0"/>
              </a:rPr>
              <a:t>Personale delle professioni sanitarie infermieristiche ed ostetriche ospedaliere con lavoro organizzato in turni </a:t>
            </a:r>
          </a:p>
          <a:p>
            <a:pPr marL="342900" indent="-342900">
              <a:buAutoNum type="alphaUcPeriod"/>
            </a:pPr>
            <a:r>
              <a:rPr lang="it-IT" dirty="0">
                <a:solidFill>
                  <a:srgbClr val="000000"/>
                </a:solidFill>
                <a:latin typeface="Times New Roman" panose="02020603050405020304" pitchFamily="18" charset="0"/>
              </a:rPr>
              <a:t>Addetti all'assistenza personale di persone in condizioni di non autosufficienza </a:t>
            </a:r>
          </a:p>
          <a:p>
            <a:pPr marL="342900" indent="-342900">
              <a:buAutoNum type="alphaUcPeriod"/>
            </a:pPr>
            <a:r>
              <a:rPr lang="it-IT" dirty="0">
                <a:solidFill>
                  <a:srgbClr val="000000"/>
                </a:solidFill>
                <a:latin typeface="Times New Roman" panose="02020603050405020304" pitchFamily="18" charset="0"/>
              </a:rPr>
              <a:t>Insegnanti della scuola dell'infanzia e educatori degli asili nido </a:t>
            </a:r>
          </a:p>
          <a:p>
            <a:pPr marL="342900" indent="-342900">
              <a:buAutoNum type="alphaUcPeriod"/>
            </a:pPr>
            <a:r>
              <a:rPr lang="it-IT" dirty="0">
                <a:solidFill>
                  <a:srgbClr val="000000"/>
                </a:solidFill>
                <a:latin typeface="Times New Roman" panose="02020603050405020304" pitchFamily="18" charset="0"/>
              </a:rPr>
              <a:t>Facchini, addetti allo spostamento merci ed assimilati </a:t>
            </a:r>
          </a:p>
          <a:p>
            <a:r>
              <a:rPr lang="it-IT" dirty="0">
                <a:solidFill>
                  <a:srgbClr val="000000"/>
                </a:solidFill>
                <a:latin typeface="Times New Roman" panose="02020603050405020304" pitchFamily="18" charset="0"/>
              </a:rPr>
              <a:t>L. Personale non qualificato addetto ai servizi di pulizia </a:t>
            </a:r>
          </a:p>
          <a:p>
            <a:r>
              <a:rPr lang="it-IT" dirty="0">
                <a:solidFill>
                  <a:srgbClr val="000000"/>
                </a:solidFill>
                <a:latin typeface="Times New Roman" panose="02020603050405020304" pitchFamily="18" charset="0"/>
              </a:rPr>
              <a:t>M. Operatori ecologici e altri raccoglitori e separatori di rifiuti</a:t>
            </a:r>
          </a:p>
          <a:p>
            <a:r>
              <a:rPr lang="it-IT" dirty="0">
                <a:solidFill>
                  <a:srgbClr val="000000"/>
                </a:solidFill>
                <a:latin typeface="Times New Roman" panose="02020603050405020304" pitchFamily="18" charset="0"/>
              </a:rPr>
              <a:t>N. Operai dell'agricoltura, della zootecnia e della pesca </a:t>
            </a:r>
          </a:p>
          <a:p>
            <a:r>
              <a:rPr lang="it-IT" dirty="0">
                <a:solidFill>
                  <a:srgbClr val="000000"/>
                </a:solidFill>
                <a:latin typeface="Times New Roman" panose="02020603050405020304" pitchFamily="18" charset="0"/>
              </a:rPr>
              <a:t>  </a:t>
            </a:r>
            <a:r>
              <a:rPr lang="it-IT" dirty="0">
                <a:solidFill>
                  <a:srgbClr val="FF0000"/>
                </a:solidFill>
                <a:latin typeface="Times New Roman" panose="02020603050405020304" pitchFamily="18" charset="0"/>
              </a:rPr>
              <a:t>O. Pescatori della pesca costiera, in acque interne, in alto  mare, dipendenti o soci di cooperative </a:t>
            </a:r>
          </a:p>
          <a:p>
            <a:r>
              <a:rPr lang="it-IT" dirty="0">
                <a:solidFill>
                  <a:srgbClr val="FF0000"/>
                </a:solidFill>
                <a:latin typeface="Times New Roman" panose="02020603050405020304" pitchFamily="18" charset="0"/>
              </a:rPr>
              <a:t>  P. Lavoratori del settore siderurgico di prima e seconda fusione  e lavoratori del vetro addetti a lavori ad alte  temperature  non  già ricompresi nella normativa del decreto legislativo n. 67 del 2011 </a:t>
            </a:r>
          </a:p>
          <a:p>
            <a:r>
              <a:rPr lang="it-IT" dirty="0">
                <a:solidFill>
                  <a:srgbClr val="FF0000"/>
                </a:solidFill>
                <a:latin typeface="Times New Roman" panose="02020603050405020304" pitchFamily="18" charset="0"/>
              </a:rPr>
              <a:t>  Q. Marittimi imbarcati a bordo e personale viaggiante dei trasporti</a:t>
            </a:r>
          </a:p>
          <a:p>
            <a:r>
              <a:rPr lang="it-IT" dirty="0">
                <a:solidFill>
                  <a:srgbClr val="FF0000"/>
                </a:solidFill>
                <a:latin typeface="Times New Roman" panose="02020603050405020304" pitchFamily="18" charset="0"/>
              </a:rPr>
              <a:t>marini e in acque interne</a:t>
            </a:r>
            <a:r>
              <a:rPr lang="it-IT" dirty="0">
                <a:solidFill>
                  <a:srgbClr val="FF0000"/>
                </a:solidFill>
              </a:rPr>
              <a:t>. </a:t>
            </a:r>
          </a:p>
        </p:txBody>
      </p:sp>
    </p:spTree>
    <p:extLst>
      <p:ext uri="{BB962C8B-B14F-4D97-AF65-F5344CB8AC3E}">
        <p14:creationId xmlns:p14="http://schemas.microsoft.com/office/powerpoint/2010/main" xmlns="" val="853977522"/>
      </p:ext>
    </p:extLst>
  </p:cSld>
  <p:clrMapOvr>
    <a:masterClrMapping/>
  </p:clrMapOvr>
  <p:transition spd="slow">
    <p:randomBar dir="vert"/>
  </p:transition>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7" name="Rettangolo 3"/>
          <p:cNvSpPr>
            <a:spLocks noChangeArrowheads="1"/>
          </p:cNvSpPr>
          <p:nvPr/>
        </p:nvSpPr>
        <p:spPr bwMode="auto">
          <a:xfrm>
            <a:off x="3822765" y="115889"/>
            <a:ext cx="4552849"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charset="0"/>
                <a:ea typeface="Arial" charset="0"/>
                <a:cs typeface="Arial" charset="0"/>
              </a:defRPr>
            </a:lvl1pPr>
            <a:lvl2pPr marL="742950" indent="-285750">
              <a:spcBef>
                <a:spcPct val="20000"/>
              </a:spcBef>
              <a:buChar char="–"/>
              <a:defRPr sz="2800">
                <a:solidFill>
                  <a:schemeClr val="tx1"/>
                </a:solidFill>
                <a:latin typeface="Arial" charset="0"/>
                <a:ea typeface="Arial" charset="0"/>
                <a:cs typeface="Arial" charset="0"/>
              </a:defRPr>
            </a:lvl2pPr>
            <a:lvl3pPr marL="1143000" indent="-228600">
              <a:spcBef>
                <a:spcPct val="20000"/>
              </a:spcBef>
              <a:buChar char="•"/>
              <a:defRPr sz="2400">
                <a:solidFill>
                  <a:schemeClr val="tx1"/>
                </a:solidFill>
                <a:latin typeface="Arial" charset="0"/>
                <a:ea typeface="Arial" charset="0"/>
                <a:cs typeface="Arial" charset="0"/>
              </a:defRPr>
            </a:lvl3pPr>
            <a:lvl4pPr marL="1600200" indent="-228600">
              <a:spcBef>
                <a:spcPct val="20000"/>
              </a:spcBef>
              <a:buChar char="–"/>
              <a:defRPr sz="2000">
                <a:solidFill>
                  <a:schemeClr val="tx1"/>
                </a:solidFill>
                <a:latin typeface="Arial" charset="0"/>
                <a:ea typeface="Arial" charset="0"/>
                <a:cs typeface="Arial" charset="0"/>
              </a:defRPr>
            </a:lvl4pPr>
            <a:lvl5pPr marL="2057400" indent="-228600">
              <a:spcBef>
                <a:spcPct val="20000"/>
              </a:spcBef>
              <a:buChar char="»"/>
              <a:defRPr sz="2000">
                <a:solidFill>
                  <a:schemeClr val="tx1"/>
                </a:solidFill>
                <a:latin typeface="Arial" charset="0"/>
                <a:ea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ea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ea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ea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ea typeface="Arial" charset="0"/>
                <a:cs typeface="Arial" charset="0"/>
              </a:defRPr>
            </a:lvl9pPr>
          </a:lstStyle>
          <a:p>
            <a:pPr algn="ctr" eaLnBrk="1" hangingPunct="1">
              <a:spcBef>
                <a:spcPct val="0"/>
              </a:spcBef>
              <a:buFontTx/>
              <a:buNone/>
            </a:pPr>
            <a:r>
              <a:rPr lang="it-IT" altLang="it-IT" sz="3600" b="1" i="1" dirty="0">
                <a:solidFill>
                  <a:srgbClr val="FF0000"/>
                </a:solidFill>
                <a:latin typeface="Comic Sans MS" charset="0"/>
              </a:rPr>
              <a:t>Circ. Inps 33/2018</a:t>
            </a:r>
            <a:endParaRPr lang="it-IT" altLang="it-IT" b="1" i="1" dirty="0">
              <a:solidFill>
                <a:srgbClr val="FF0000"/>
              </a:solidFill>
              <a:latin typeface="Comic Sans MS" charset="0"/>
            </a:endParaRPr>
          </a:p>
        </p:txBody>
      </p:sp>
      <p:sp>
        <p:nvSpPr>
          <p:cNvPr id="4" name="Rectangle 1"/>
          <p:cNvSpPr>
            <a:spLocks noChangeArrowheads="1"/>
          </p:cNvSpPr>
          <p:nvPr/>
        </p:nvSpPr>
        <p:spPr bwMode="auto">
          <a:xfrm>
            <a:off x="1981201" y="2504174"/>
            <a:ext cx="184731" cy="64633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none" lIns="91440" tIns="45720" rIns="91440" bIns="45720" numCol="1" anchor="ctr" anchorCtr="0" compatLnSpc="1">
            <a:prstTxWarp prst="textNoShape">
              <a:avLst/>
            </a:prstTxWarp>
            <a:spAutoFit/>
          </a:bodyPr>
          <a:lstStyle/>
          <a:p>
            <a:pPr eaLnBrk="0" fontAlgn="base" hangingPunct="0">
              <a:spcBef>
                <a:spcPct val="0"/>
              </a:spcBef>
              <a:spcAft>
                <a:spcPct val="0"/>
              </a:spcAft>
            </a:pPr>
            <a:r>
              <a:rPr lang="it-IT" altLang="it-IT">
                <a:latin typeface="Arial" charset="0"/>
              </a:rPr>
              <a:t/>
            </a:r>
            <a:br>
              <a:rPr lang="it-IT" altLang="it-IT">
                <a:latin typeface="Arial" charset="0"/>
              </a:rPr>
            </a:br>
            <a:endParaRPr lang="it-IT" altLang="it-IT">
              <a:latin typeface="Arial" charset="0"/>
            </a:endParaRPr>
          </a:p>
        </p:txBody>
      </p:sp>
      <p:sp>
        <p:nvSpPr>
          <p:cNvPr id="5" name="Rettangolo 4"/>
          <p:cNvSpPr/>
          <p:nvPr/>
        </p:nvSpPr>
        <p:spPr>
          <a:xfrm>
            <a:off x="1211575" y="5288340"/>
            <a:ext cx="10042686" cy="1569660"/>
          </a:xfrm>
          <a:prstGeom prst="rect">
            <a:avLst/>
          </a:prstGeom>
          <a:noFill/>
        </p:spPr>
        <p:txBody>
          <a:bodyPr wrap="none" lIns="91440" tIns="45720" rIns="91440" bIns="45720">
            <a:spAutoFit/>
          </a:bodyPr>
          <a:lstStyle/>
          <a:p>
            <a:pPr algn="ctr"/>
            <a:r>
              <a:rPr lang="it-IT" sz="4800" b="1" dirty="0">
                <a:ln w="6600">
                  <a:solidFill>
                    <a:schemeClr val="accent2"/>
                  </a:solidFill>
                  <a:prstDash val="solid"/>
                </a:ln>
                <a:solidFill>
                  <a:srgbClr val="FFFFFF"/>
                </a:solidFill>
                <a:effectLst>
                  <a:outerShdw dist="38100" dir="2700000" algn="tl" rotWithShape="0">
                    <a:schemeClr val="accent2"/>
                  </a:outerShdw>
                </a:effectLst>
              </a:rPr>
              <a:t>Abolito il requisito ‘formale’ del</a:t>
            </a:r>
          </a:p>
          <a:p>
            <a:pPr algn="ctr"/>
            <a:r>
              <a:rPr lang="it-IT" sz="4800" b="1" dirty="0">
                <a:ln w="6600">
                  <a:solidFill>
                    <a:schemeClr val="accent2"/>
                  </a:solidFill>
                  <a:prstDash val="solid"/>
                </a:ln>
                <a:solidFill>
                  <a:srgbClr val="FFFFFF"/>
                </a:solidFill>
                <a:effectLst>
                  <a:outerShdw dist="38100" dir="2700000" algn="tl" rotWithShape="0">
                    <a:schemeClr val="accent2"/>
                  </a:outerShdw>
                </a:effectLst>
              </a:rPr>
              <a:t>Premio 17/1000 </a:t>
            </a:r>
            <a:r>
              <a:rPr lang="it-IT" sz="4800" b="1" dirty="0" err="1">
                <a:ln w="6600">
                  <a:solidFill>
                    <a:schemeClr val="accent2"/>
                  </a:solidFill>
                  <a:prstDash val="solid"/>
                </a:ln>
                <a:solidFill>
                  <a:srgbClr val="FFFFFF"/>
                </a:solidFill>
                <a:effectLst>
                  <a:outerShdw dist="38100" dir="2700000" algn="tl" rotWithShape="0">
                    <a:schemeClr val="accent2"/>
                  </a:outerShdw>
                </a:effectLst>
              </a:rPr>
              <a:t>Inail</a:t>
            </a:r>
            <a:r>
              <a:rPr lang="it-IT" sz="4800" b="1" dirty="0">
                <a:ln w="6600">
                  <a:solidFill>
                    <a:schemeClr val="accent2"/>
                  </a:solidFill>
                  <a:prstDash val="solid"/>
                </a:ln>
                <a:solidFill>
                  <a:srgbClr val="FFFFFF"/>
                </a:solidFill>
                <a:effectLst>
                  <a:outerShdw dist="38100" dir="2700000" algn="tl" rotWithShape="0">
                    <a:schemeClr val="accent2"/>
                  </a:outerShdw>
                </a:effectLst>
              </a:rPr>
              <a:t> per le 9 lav.ni</a:t>
            </a:r>
          </a:p>
        </p:txBody>
      </p:sp>
      <p:sp>
        <p:nvSpPr>
          <p:cNvPr id="10" name="Rectangle 3"/>
          <p:cNvSpPr>
            <a:spLocks noChangeArrowheads="1"/>
          </p:cNvSpPr>
          <p:nvPr/>
        </p:nvSpPr>
        <p:spPr bwMode="auto">
          <a:xfrm>
            <a:off x="1981200" y="2935183"/>
            <a:ext cx="9227368" cy="64633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anchor="ctr" anchorCtr="0" compatLnSpc="1">
            <a:prstTxWarp prst="textNoShape">
              <a:avLst/>
            </a:prstTxWarp>
            <a:spAutoFit/>
          </a:bodyPr>
          <a:lstStyle/>
          <a:p>
            <a:pPr eaLnBrk="0" fontAlgn="base" hangingPunct="0">
              <a:spcBef>
                <a:spcPct val="0"/>
              </a:spcBef>
              <a:spcAft>
                <a:spcPct val="0"/>
              </a:spcAft>
            </a:pPr>
            <a:r>
              <a:rPr lang="it-IT" altLang="it-IT">
                <a:latin typeface="Arial" charset="0"/>
              </a:rPr>
              <a:t> </a:t>
            </a:r>
          </a:p>
          <a:p>
            <a:pPr eaLnBrk="0" fontAlgn="base" hangingPunct="0">
              <a:spcBef>
                <a:spcPct val="0"/>
              </a:spcBef>
              <a:spcAft>
                <a:spcPct val="0"/>
              </a:spcAft>
            </a:pPr>
            <a:r>
              <a:rPr lang="it-IT" altLang="it-IT">
                <a:latin typeface="Arial" charset="0"/>
              </a:rPr>
              <a:t> </a:t>
            </a:r>
          </a:p>
        </p:txBody>
      </p:sp>
      <p:sp>
        <p:nvSpPr>
          <p:cNvPr id="6" name="Rectangle 1"/>
          <p:cNvSpPr>
            <a:spLocks noChangeArrowheads="1"/>
          </p:cNvSpPr>
          <p:nvPr/>
        </p:nvSpPr>
        <p:spPr bwMode="auto">
          <a:xfrm>
            <a:off x="1981201" y="3188772"/>
            <a:ext cx="184731" cy="3693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none" lIns="91440" tIns="45720" rIns="91440" bIns="45720" numCol="1" anchor="ctr" anchorCtr="0" compatLnSpc="1">
            <a:prstTxWarp prst="textNoShape">
              <a:avLst/>
            </a:prstTxWarp>
            <a:spAutoFit/>
          </a:bodyPr>
          <a:lstStyle/>
          <a:p>
            <a:pPr eaLnBrk="0" fontAlgn="base" hangingPunct="0">
              <a:spcBef>
                <a:spcPct val="0"/>
              </a:spcBef>
              <a:spcAft>
                <a:spcPct val="0"/>
              </a:spcAft>
            </a:pPr>
            <a:endParaRPr lang="it-IT" altLang="it-IT" dirty="0">
              <a:latin typeface="Arial" charset="0"/>
            </a:endParaRPr>
          </a:p>
        </p:txBody>
      </p:sp>
      <p:sp>
        <p:nvSpPr>
          <p:cNvPr id="3" name="Rettangolo 2">
            <a:extLst>
              <a:ext uri="{FF2B5EF4-FFF2-40B4-BE49-F238E27FC236}">
                <a16:creationId xmlns="" xmlns:a16="http://schemas.microsoft.com/office/drawing/2014/main" id="{6A0263CC-E467-42CF-8D6C-F0E0523DEB51}"/>
              </a:ext>
            </a:extLst>
          </p:cNvPr>
          <p:cNvSpPr/>
          <p:nvPr/>
        </p:nvSpPr>
        <p:spPr>
          <a:xfrm>
            <a:off x="725619" y="1203613"/>
            <a:ext cx="10843015" cy="3416320"/>
          </a:xfrm>
          <a:prstGeom prst="rect">
            <a:avLst/>
          </a:prstGeom>
        </p:spPr>
        <p:txBody>
          <a:bodyPr wrap="square">
            <a:spAutoFit/>
          </a:bodyPr>
          <a:lstStyle/>
          <a:p>
            <a:pPr algn="just"/>
            <a:r>
              <a:rPr lang="it-IT" b="1" dirty="0">
                <a:solidFill>
                  <a:srgbClr val="000000"/>
                </a:solidFill>
                <a:latin typeface="Verdana" panose="020B0604030504040204" pitchFamily="34" charset="0"/>
              </a:rPr>
              <a:t>4.3 Disapplicazione della voce di tariffa INAIL</a:t>
            </a:r>
          </a:p>
          <a:p>
            <a:pPr algn="just"/>
            <a:r>
              <a:rPr lang="it-IT" dirty="0">
                <a:solidFill>
                  <a:srgbClr val="000000"/>
                </a:solidFill>
                <a:latin typeface="Verdana" panose="020B0604030504040204" pitchFamily="34" charset="0"/>
              </a:rPr>
              <a:t> </a:t>
            </a:r>
          </a:p>
          <a:p>
            <a:pPr algn="just"/>
            <a:r>
              <a:rPr lang="it-IT" dirty="0">
                <a:solidFill>
                  <a:srgbClr val="000000"/>
                </a:solidFill>
                <a:latin typeface="Verdana" panose="020B0604030504040204" pitchFamily="34" charset="0"/>
              </a:rPr>
              <a:t>Per i soggetti che a decorrere dal 1° gennaio 2018 si trovano o verranno a trovarsi nelle condizioni di cui all'articolo 1, comma 199, della legge 11 dicembre 2016, n. 232, e successive modificazioni, non si applica il limite relativo al livello di tariffa INAIL di cui all'allegato A del regolamento di cui al decreto del Presidente del Consiglio dei ministri 23 maggio 2017, n. 87.</a:t>
            </a:r>
          </a:p>
          <a:p>
            <a:pPr algn="just"/>
            <a:r>
              <a:rPr lang="it-IT" dirty="0">
                <a:solidFill>
                  <a:srgbClr val="000000"/>
                </a:solidFill>
                <a:latin typeface="Verdana" panose="020B0604030504040204" pitchFamily="34" charset="0"/>
              </a:rPr>
              <a:t> </a:t>
            </a:r>
          </a:p>
          <a:p>
            <a:pPr algn="just"/>
            <a:r>
              <a:rPr lang="it-IT" dirty="0">
                <a:solidFill>
                  <a:srgbClr val="000000"/>
                </a:solidFill>
                <a:latin typeface="Verdana" panose="020B0604030504040204" pitchFamily="34" charset="0"/>
              </a:rPr>
              <a:t>Pertanto, ai fini del riconoscimento delle condizioni per l’accesso al beneficio, le Strutture territoriali non dovranno verificare l’applicazione da parte dell’azienda di una voce di tariffa INAIL con un tasso medio non inferiore al 17 per mille.</a:t>
            </a:r>
          </a:p>
          <a:p>
            <a:pPr algn="just"/>
            <a:r>
              <a:rPr lang="it-IT" dirty="0">
                <a:solidFill>
                  <a:srgbClr val="000000"/>
                </a:solidFill>
                <a:latin typeface="Verdana" panose="020B0604030504040204" pitchFamily="34" charset="0"/>
              </a:rPr>
              <a:t> </a:t>
            </a:r>
          </a:p>
        </p:txBody>
      </p:sp>
    </p:spTree>
    <p:extLst>
      <p:ext uri="{BB962C8B-B14F-4D97-AF65-F5344CB8AC3E}">
        <p14:creationId xmlns:p14="http://schemas.microsoft.com/office/powerpoint/2010/main" xmlns="" val="1229817822"/>
      </p:ext>
    </p:extLst>
  </p:cSld>
  <p:clrMapOvr>
    <a:masterClrMapping/>
  </p:clrMapOvr>
  <p:transition spd="slow">
    <p:randomBar dir="vert"/>
  </p:transition>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7" name="Rettangolo 3"/>
          <p:cNvSpPr>
            <a:spLocks noChangeArrowheads="1"/>
          </p:cNvSpPr>
          <p:nvPr/>
        </p:nvSpPr>
        <p:spPr bwMode="auto">
          <a:xfrm>
            <a:off x="3987068" y="115889"/>
            <a:ext cx="4224233"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charset="0"/>
                <a:ea typeface="Arial" charset="0"/>
                <a:cs typeface="Arial" charset="0"/>
              </a:defRPr>
            </a:lvl1pPr>
            <a:lvl2pPr marL="742950" indent="-285750">
              <a:spcBef>
                <a:spcPct val="20000"/>
              </a:spcBef>
              <a:buChar char="–"/>
              <a:defRPr sz="2800">
                <a:solidFill>
                  <a:schemeClr val="tx1"/>
                </a:solidFill>
                <a:latin typeface="Arial" charset="0"/>
                <a:ea typeface="Arial" charset="0"/>
                <a:cs typeface="Arial" charset="0"/>
              </a:defRPr>
            </a:lvl2pPr>
            <a:lvl3pPr marL="1143000" indent="-228600">
              <a:spcBef>
                <a:spcPct val="20000"/>
              </a:spcBef>
              <a:buChar char="•"/>
              <a:defRPr sz="2400">
                <a:solidFill>
                  <a:schemeClr val="tx1"/>
                </a:solidFill>
                <a:latin typeface="Arial" charset="0"/>
                <a:ea typeface="Arial" charset="0"/>
                <a:cs typeface="Arial" charset="0"/>
              </a:defRPr>
            </a:lvl3pPr>
            <a:lvl4pPr marL="1600200" indent="-228600">
              <a:spcBef>
                <a:spcPct val="20000"/>
              </a:spcBef>
              <a:buChar char="–"/>
              <a:defRPr sz="2000">
                <a:solidFill>
                  <a:schemeClr val="tx1"/>
                </a:solidFill>
                <a:latin typeface="Arial" charset="0"/>
                <a:ea typeface="Arial" charset="0"/>
                <a:cs typeface="Arial" charset="0"/>
              </a:defRPr>
            </a:lvl4pPr>
            <a:lvl5pPr marL="2057400" indent="-228600">
              <a:spcBef>
                <a:spcPct val="20000"/>
              </a:spcBef>
              <a:buChar char="»"/>
              <a:defRPr sz="2000">
                <a:solidFill>
                  <a:schemeClr val="tx1"/>
                </a:solidFill>
                <a:latin typeface="Arial" charset="0"/>
                <a:ea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ea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ea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ea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ea typeface="Arial" charset="0"/>
                <a:cs typeface="Arial" charset="0"/>
              </a:defRPr>
            </a:lvl9pPr>
          </a:lstStyle>
          <a:p>
            <a:pPr algn="ctr" eaLnBrk="1" hangingPunct="1">
              <a:spcBef>
                <a:spcPct val="0"/>
              </a:spcBef>
              <a:buFontTx/>
              <a:buNone/>
            </a:pPr>
            <a:r>
              <a:rPr lang="it-IT" altLang="it-IT" sz="3600" b="1" i="1" dirty="0">
                <a:solidFill>
                  <a:srgbClr val="FF0000"/>
                </a:solidFill>
                <a:latin typeface="Comic Sans MS" charset="0"/>
              </a:rPr>
              <a:t>Lavoratori precoci</a:t>
            </a:r>
            <a:endParaRPr lang="it-IT" altLang="it-IT" b="1" i="1" dirty="0">
              <a:solidFill>
                <a:srgbClr val="FF0000"/>
              </a:solidFill>
              <a:latin typeface="Comic Sans MS" charset="0"/>
            </a:endParaRPr>
          </a:p>
        </p:txBody>
      </p:sp>
      <p:sp>
        <p:nvSpPr>
          <p:cNvPr id="4" name="Rectangle 1"/>
          <p:cNvSpPr>
            <a:spLocks noChangeArrowheads="1"/>
          </p:cNvSpPr>
          <p:nvPr/>
        </p:nvSpPr>
        <p:spPr bwMode="auto">
          <a:xfrm>
            <a:off x="1981201" y="2504174"/>
            <a:ext cx="184731" cy="64633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none" lIns="91440" tIns="45720" rIns="91440" bIns="45720" numCol="1" anchor="ctr" anchorCtr="0" compatLnSpc="1">
            <a:prstTxWarp prst="textNoShape">
              <a:avLst/>
            </a:prstTxWarp>
            <a:spAutoFit/>
          </a:bodyPr>
          <a:lstStyle/>
          <a:p>
            <a:pPr eaLnBrk="0" fontAlgn="base" hangingPunct="0">
              <a:spcBef>
                <a:spcPct val="0"/>
              </a:spcBef>
              <a:spcAft>
                <a:spcPct val="0"/>
              </a:spcAft>
            </a:pPr>
            <a:r>
              <a:rPr lang="it-IT" altLang="it-IT">
                <a:latin typeface="Arial" charset="0"/>
              </a:rPr>
              <a:t/>
            </a:r>
            <a:br>
              <a:rPr lang="it-IT" altLang="it-IT">
                <a:latin typeface="Arial" charset="0"/>
              </a:rPr>
            </a:br>
            <a:endParaRPr lang="it-IT" altLang="it-IT">
              <a:latin typeface="Arial" charset="0"/>
            </a:endParaRPr>
          </a:p>
        </p:txBody>
      </p:sp>
      <p:sp>
        <p:nvSpPr>
          <p:cNvPr id="5" name="Rettangolo 4"/>
          <p:cNvSpPr/>
          <p:nvPr/>
        </p:nvSpPr>
        <p:spPr>
          <a:xfrm>
            <a:off x="3528481" y="5288340"/>
            <a:ext cx="5408853" cy="830997"/>
          </a:xfrm>
          <a:prstGeom prst="rect">
            <a:avLst/>
          </a:prstGeom>
          <a:noFill/>
        </p:spPr>
        <p:txBody>
          <a:bodyPr wrap="none" lIns="91440" tIns="45720" rIns="91440" bIns="45720">
            <a:spAutoFit/>
          </a:bodyPr>
          <a:lstStyle/>
          <a:p>
            <a:pPr algn="ctr"/>
            <a:r>
              <a:rPr lang="it-IT" sz="4800" b="1" dirty="0">
                <a:ln w="6600">
                  <a:solidFill>
                    <a:schemeClr val="accent2"/>
                  </a:solidFill>
                  <a:prstDash val="solid"/>
                </a:ln>
                <a:solidFill>
                  <a:srgbClr val="FFFFFF"/>
                </a:solidFill>
                <a:effectLst>
                  <a:outerShdw dist="38100" dir="2700000" algn="tl" rotWithShape="0">
                    <a:schemeClr val="accent2"/>
                  </a:outerShdw>
                </a:effectLst>
              </a:rPr>
              <a:t>Misura strutturale</a:t>
            </a:r>
          </a:p>
        </p:txBody>
      </p:sp>
      <p:sp>
        <p:nvSpPr>
          <p:cNvPr id="10" name="Rectangle 3"/>
          <p:cNvSpPr>
            <a:spLocks noChangeArrowheads="1"/>
          </p:cNvSpPr>
          <p:nvPr/>
        </p:nvSpPr>
        <p:spPr bwMode="auto">
          <a:xfrm>
            <a:off x="1981200" y="2935183"/>
            <a:ext cx="9227368" cy="64633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anchor="ctr" anchorCtr="0" compatLnSpc="1">
            <a:prstTxWarp prst="textNoShape">
              <a:avLst/>
            </a:prstTxWarp>
            <a:spAutoFit/>
          </a:bodyPr>
          <a:lstStyle/>
          <a:p>
            <a:pPr eaLnBrk="0" fontAlgn="base" hangingPunct="0">
              <a:spcBef>
                <a:spcPct val="0"/>
              </a:spcBef>
              <a:spcAft>
                <a:spcPct val="0"/>
              </a:spcAft>
            </a:pPr>
            <a:r>
              <a:rPr lang="it-IT" altLang="it-IT">
                <a:latin typeface="Arial" charset="0"/>
              </a:rPr>
              <a:t> </a:t>
            </a:r>
          </a:p>
          <a:p>
            <a:pPr eaLnBrk="0" fontAlgn="base" hangingPunct="0">
              <a:spcBef>
                <a:spcPct val="0"/>
              </a:spcBef>
              <a:spcAft>
                <a:spcPct val="0"/>
              </a:spcAft>
            </a:pPr>
            <a:r>
              <a:rPr lang="it-IT" altLang="it-IT">
                <a:latin typeface="Arial" charset="0"/>
              </a:rPr>
              <a:t> </a:t>
            </a:r>
          </a:p>
        </p:txBody>
      </p:sp>
      <p:sp>
        <p:nvSpPr>
          <p:cNvPr id="6" name="Rectangle 1"/>
          <p:cNvSpPr>
            <a:spLocks noChangeArrowheads="1"/>
          </p:cNvSpPr>
          <p:nvPr/>
        </p:nvSpPr>
        <p:spPr bwMode="auto">
          <a:xfrm>
            <a:off x="1981201" y="3188772"/>
            <a:ext cx="184731" cy="3693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none" lIns="91440" tIns="45720" rIns="91440" bIns="45720" numCol="1" anchor="ctr" anchorCtr="0" compatLnSpc="1">
            <a:prstTxWarp prst="textNoShape">
              <a:avLst/>
            </a:prstTxWarp>
            <a:spAutoFit/>
          </a:bodyPr>
          <a:lstStyle/>
          <a:p>
            <a:pPr eaLnBrk="0" fontAlgn="base" hangingPunct="0">
              <a:spcBef>
                <a:spcPct val="0"/>
              </a:spcBef>
              <a:spcAft>
                <a:spcPct val="0"/>
              </a:spcAft>
            </a:pPr>
            <a:endParaRPr lang="it-IT" altLang="it-IT" dirty="0">
              <a:latin typeface="Arial" charset="0"/>
            </a:endParaRPr>
          </a:p>
        </p:txBody>
      </p:sp>
      <p:sp>
        <p:nvSpPr>
          <p:cNvPr id="7" name="Rettangolo 6"/>
          <p:cNvSpPr/>
          <p:nvPr/>
        </p:nvSpPr>
        <p:spPr>
          <a:xfrm>
            <a:off x="593117" y="1257679"/>
            <a:ext cx="11279579" cy="3785652"/>
          </a:xfrm>
          <a:prstGeom prst="rect">
            <a:avLst/>
          </a:prstGeom>
        </p:spPr>
        <p:txBody>
          <a:bodyPr wrap="square">
            <a:spAutoFit/>
          </a:bodyPr>
          <a:lstStyle/>
          <a:p>
            <a:r>
              <a:rPr lang="it-IT" sz="2000" dirty="0"/>
              <a:t>Il beneficio è rivolto a tutti i lavoratori iscritti all'assicurazione generale obbligatoria, ai fondi ad essa sostitutivi od esclusivi </a:t>
            </a:r>
            <a:r>
              <a:rPr lang="it-IT" sz="2000" dirty="0" err="1"/>
              <a:t>nonchè</a:t>
            </a:r>
            <a:r>
              <a:rPr lang="it-IT" sz="2000" dirty="0"/>
              <a:t> alle gestioni speciali dei lavoratori autonomi. Cioè interesserà sia i lavoratori </a:t>
            </a:r>
            <a:r>
              <a:rPr lang="it-IT" sz="2000" b="1" dirty="0"/>
              <a:t>dipendenti del settore privato</a:t>
            </a:r>
            <a:r>
              <a:rPr lang="it-IT" sz="2000" dirty="0"/>
              <a:t> nonché i dipendenti del pubblico impiego ed anche gli iscritti presso le gestioni speciali dei lavoratori autonomi (Artigiani, Commercianti e Coltivatori Diretti) che rispettino le sopra indicate condizioni. Restano esclusi dal beneficio i lavoratori iscritti presso le gestioni previdenziali private (Casse Professionali es. ENPACL, ENPAM). L'agevolazione </a:t>
            </a:r>
            <a:r>
              <a:rPr lang="it-IT" sz="2000" b="1" dirty="0"/>
              <a:t>non ha una data di scadenza</a:t>
            </a:r>
            <a:r>
              <a:rPr lang="it-IT" sz="2000" dirty="0"/>
              <a:t>, a differenza dell'A.PE. (che termina il 31 dicembre 2018), ma è presente un </a:t>
            </a:r>
            <a:r>
              <a:rPr lang="it-IT" sz="2000" b="1" dirty="0"/>
              <a:t>vincolo annuo di bilancio</a:t>
            </a:r>
            <a:r>
              <a:rPr lang="it-IT" sz="2000" dirty="0"/>
              <a:t>: qualora il numero dei pensionamenti risultasse superiore alle risorse messe a disposizione anno per anno la decorrenza del trattamento pensionistico verrà differita secondo alcuni criteri di priorità da fissare con un decreto della Presidenza del Consiglio dei Ministri.</a:t>
            </a:r>
            <a:br>
              <a:rPr lang="it-IT" sz="2000" dirty="0"/>
            </a:br>
            <a:r>
              <a:rPr lang="it-IT" sz="2000" dirty="0"/>
              <a:t/>
            </a:r>
            <a:br>
              <a:rPr lang="it-IT" sz="2000" dirty="0"/>
            </a:br>
            <a:endParaRPr lang="it-IT" sz="2000" dirty="0"/>
          </a:p>
        </p:txBody>
      </p:sp>
    </p:spTree>
    <p:extLst>
      <p:ext uri="{BB962C8B-B14F-4D97-AF65-F5344CB8AC3E}">
        <p14:creationId xmlns:p14="http://schemas.microsoft.com/office/powerpoint/2010/main" xmlns="" val="1376236169"/>
      </p:ext>
    </p:extLst>
  </p:cSld>
  <p:clrMapOvr>
    <a:masterClrMapping/>
  </p:clrMapOvr>
  <p:transition spd="slow">
    <p:randomBar dir="vert"/>
  </p:transition>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7" name="Rettangolo 3"/>
          <p:cNvSpPr>
            <a:spLocks noChangeArrowheads="1"/>
          </p:cNvSpPr>
          <p:nvPr/>
        </p:nvSpPr>
        <p:spPr bwMode="auto">
          <a:xfrm>
            <a:off x="3987068" y="115889"/>
            <a:ext cx="4224233"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charset="0"/>
                <a:ea typeface="Arial" charset="0"/>
                <a:cs typeface="Arial" charset="0"/>
              </a:defRPr>
            </a:lvl1pPr>
            <a:lvl2pPr marL="742950" indent="-285750">
              <a:spcBef>
                <a:spcPct val="20000"/>
              </a:spcBef>
              <a:buChar char="–"/>
              <a:defRPr sz="2800">
                <a:solidFill>
                  <a:schemeClr val="tx1"/>
                </a:solidFill>
                <a:latin typeface="Arial" charset="0"/>
                <a:ea typeface="Arial" charset="0"/>
                <a:cs typeface="Arial" charset="0"/>
              </a:defRPr>
            </a:lvl2pPr>
            <a:lvl3pPr marL="1143000" indent="-228600">
              <a:spcBef>
                <a:spcPct val="20000"/>
              </a:spcBef>
              <a:buChar char="•"/>
              <a:defRPr sz="2400">
                <a:solidFill>
                  <a:schemeClr val="tx1"/>
                </a:solidFill>
                <a:latin typeface="Arial" charset="0"/>
                <a:ea typeface="Arial" charset="0"/>
                <a:cs typeface="Arial" charset="0"/>
              </a:defRPr>
            </a:lvl3pPr>
            <a:lvl4pPr marL="1600200" indent="-228600">
              <a:spcBef>
                <a:spcPct val="20000"/>
              </a:spcBef>
              <a:buChar char="–"/>
              <a:defRPr sz="2000">
                <a:solidFill>
                  <a:schemeClr val="tx1"/>
                </a:solidFill>
                <a:latin typeface="Arial" charset="0"/>
                <a:ea typeface="Arial" charset="0"/>
                <a:cs typeface="Arial" charset="0"/>
              </a:defRPr>
            </a:lvl4pPr>
            <a:lvl5pPr marL="2057400" indent="-228600">
              <a:spcBef>
                <a:spcPct val="20000"/>
              </a:spcBef>
              <a:buChar char="»"/>
              <a:defRPr sz="2000">
                <a:solidFill>
                  <a:schemeClr val="tx1"/>
                </a:solidFill>
                <a:latin typeface="Arial" charset="0"/>
                <a:ea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ea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ea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ea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ea typeface="Arial" charset="0"/>
                <a:cs typeface="Arial" charset="0"/>
              </a:defRPr>
            </a:lvl9pPr>
          </a:lstStyle>
          <a:p>
            <a:pPr algn="ctr" eaLnBrk="1" hangingPunct="1">
              <a:spcBef>
                <a:spcPct val="0"/>
              </a:spcBef>
              <a:buFontTx/>
              <a:buNone/>
            </a:pPr>
            <a:r>
              <a:rPr lang="it-IT" altLang="it-IT" sz="3600" b="1" i="1" dirty="0">
                <a:solidFill>
                  <a:srgbClr val="FF0000"/>
                </a:solidFill>
                <a:latin typeface="Comic Sans MS" charset="0"/>
              </a:rPr>
              <a:t>Lavoratori precoci</a:t>
            </a:r>
            <a:endParaRPr lang="it-IT" altLang="it-IT" b="1" i="1" dirty="0">
              <a:solidFill>
                <a:srgbClr val="FF0000"/>
              </a:solidFill>
              <a:latin typeface="Comic Sans MS" charset="0"/>
            </a:endParaRPr>
          </a:p>
        </p:txBody>
      </p:sp>
      <p:sp>
        <p:nvSpPr>
          <p:cNvPr id="4" name="Rectangle 1"/>
          <p:cNvSpPr>
            <a:spLocks noChangeArrowheads="1"/>
          </p:cNvSpPr>
          <p:nvPr/>
        </p:nvSpPr>
        <p:spPr bwMode="auto">
          <a:xfrm>
            <a:off x="1981201" y="2504174"/>
            <a:ext cx="184731" cy="64633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none" lIns="91440" tIns="45720" rIns="91440" bIns="45720" numCol="1" anchor="ctr" anchorCtr="0" compatLnSpc="1">
            <a:prstTxWarp prst="textNoShape">
              <a:avLst/>
            </a:prstTxWarp>
            <a:spAutoFit/>
          </a:bodyPr>
          <a:lstStyle/>
          <a:p>
            <a:pPr eaLnBrk="0" fontAlgn="base" hangingPunct="0">
              <a:spcBef>
                <a:spcPct val="0"/>
              </a:spcBef>
              <a:spcAft>
                <a:spcPct val="0"/>
              </a:spcAft>
            </a:pPr>
            <a:r>
              <a:rPr lang="it-IT" altLang="it-IT">
                <a:latin typeface="Arial" charset="0"/>
              </a:rPr>
              <a:t/>
            </a:r>
            <a:br>
              <a:rPr lang="it-IT" altLang="it-IT">
                <a:latin typeface="Arial" charset="0"/>
              </a:rPr>
            </a:br>
            <a:endParaRPr lang="it-IT" altLang="it-IT">
              <a:latin typeface="Arial" charset="0"/>
            </a:endParaRPr>
          </a:p>
        </p:txBody>
      </p:sp>
      <p:sp>
        <p:nvSpPr>
          <p:cNvPr id="5" name="Rettangolo 4"/>
          <p:cNvSpPr/>
          <p:nvPr/>
        </p:nvSpPr>
        <p:spPr>
          <a:xfrm>
            <a:off x="187095" y="5288340"/>
            <a:ext cx="12091643" cy="1569660"/>
          </a:xfrm>
          <a:prstGeom prst="rect">
            <a:avLst/>
          </a:prstGeom>
          <a:noFill/>
        </p:spPr>
        <p:txBody>
          <a:bodyPr wrap="none" lIns="91440" tIns="45720" rIns="91440" bIns="45720">
            <a:spAutoFit/>
          </a:bodyPr>
          <a:lstStyle/>
          <a:p>
            <a:pPr algn="ctr"/>
            <a:r>
              <a:rPr lang="it-IT" sz="4800" b="1" dirty="0">
                <a:ln w="6600">
                  <a:solidFill>
                    <a:schemeClr val="accent2"/>
                  </a:solidFill>
                  <a:prstDash val="solid"/>
                </a:ln>
                <a:solidFill>
                  <a:srgbClr val="FFFFFF"/>
                </a:solidFill>
                <a:effectLst>
                  <a:outerShdw dist="38100" dir="2700000" algn="tl" rotWithShape="0">
                    <a:schemeClr val="accent2"/>
                  </a:outerShdw>
                </a:effectLst>
              </a:rPr>
              <a:t>Dal 2019, riprende la corsa della speranza</a:t>
            </a:r>
          </a:p>
          <a:p>
            <a:pPr algn="ctr"/>
            <a:r>
              <a:rPr lang="it-IT" sz="4800" b="1" dirty="0">
                <a:ln w="6600">
                  <a:solidFill>
                    <a:schemeClr val="accent2"/>
                  </a:solidFill>
                  <a:prstDash val="solid"/>
                </a:ln>
                <a:solidFill>
                  <a:srgbClr val="FFFFFF"/>
                </a:solidFill>
                <a:effectLst>
                  <a:outerShdw dist="38100" dir="2700000" algn="tl" rotWithShape="0">
                    <a:schemeClr val="accent2"/>
                  </a:outerShdw>
                </a:effectLst>
              </a:rPr>
              <a:t>Di vita anche per i precoci</a:t>
            </a:r>
          </a:p>
        </p:txBody>
      </p:sp>
      <p:sp>
        <p:nvSpPr>
          <p:cNvPr id="10" name="Rectangle 3"/>
          <p:cNvSpPr>
            <a:spLocks noChangeArrowheads="1"/>
          </p:cNvSpPr>
          <p:nvPr/>
        </p:nvSpPr>
        <p:spPr bwMode="auto">
          <a:xfrm>
            <a:off x="1981200" y="2935183"/>
            <a:ext cx="9227368" cy="64633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anchor="ctr" anchorCtr="0" compatLnSpc="1">
            <a:prstTxWarp prst="textNoShape">
              <a:avLst/>
            </a:prstTxWarp>
            <a:spAutoFit/>
          </a:bodyPr>
          <a:lstStyle/>
          <a:p>
            <a:pPr eaLnBrk="0" fontAlgn="base" hangingPunct="0">
              <a:spcBef>
                <a:spcPct val="0"/>
              </a:spcBef>
              <a:spcAft>
                <a:spcPct val="0"/>
              </a:spcAft>
            </a:pPr>
            <a:r>
              <a:rPr lang="it-IT" altLang="it-IT">
                <a:latin typeface="Arial" charset="0"/>
              </a:rPr>
              <a:t> </a:t>
            </a:r>
          </a:p>
          <a:p>
            <a:pPr eaLnBrk="0" fontAlgn="base" hangingPunct="0">
              <a:spcBef>
                <a:spcPct val="0"/>
              </a:spcBef>
              <a:spcAft>
                <a:spcPct val="0"/>
              </a:spcAft>
            </a:pPr>
            <a:r>
              <a:rPr lang="it-IT" altLang="it-IT">
                <a:latin typeface="Arial" charset="0"/>
              </a:rPr>
              <a:t> </a:t>
            </a:r>
          </a:p>
        </p:txBody>
      </p:sp>
      <p:sp>
        <p:nvSpPr>
          <p:cNvPr id="6" name="Rectangle 1"/>
          <p:cNvSpPr>
            <a:spLocks noChangeArrowheads="1"/>
          </p:cNvSpPr>
          <p:nvPr/>
        </p:nvSpPr>
        <p:spPr bwMode="auto">
          <a:xfrm>
            <a:off x="1981201" y="3188772"/>
            <a:ext cx="184731" cy="3693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none" lIns="91440" tIns="45720" rIns="91440" bIns="45720" numCol="1" anchor="ctr" anchorCtr="0" compatLnSpc="1">
            <a:prstTxWarp prst="textNoShape">
              <a:avLst/>
            </a:prstTxWarp>
            <a:spAutoFit/>
          </a:bodyPr>
          <a:lstStyle/>
          <a:p>
            <a:pPr eaLnBrk="0" fontAlgn="base" hangingPunct="0">
              <a:spcBef>
                <a:spcPct val="0"/>
              </a:spcBef>
              <a:spcAft>
                <a:spcPct val="0"/>
              </a:spcAft>
            </a:pPr>
            <a:endParaRPr lang="it-IT" altLang="it-IT" dirty="0">
              <a:latin typeface="Arial" charset="0"/>
            </a:endParaRPr>
          </a:p>
        </p:txBody>
      </p:sp>
      <p:sp>
        <p:nvSpPr>
          <p:cNvPr id="7" name="Rettangolo 6"/>
          <p:cNvSpPr/>
          <p:nvPr/>
        </p:nvSpPr>
        <p:spPr>
          <a:xfrm>
            <a:off x="593117" y="1257679"/>
            <a:ext cx="11279579" cy="1815882"/>
          </a:xfrm>
          <a:prstGeom prst="rect">
            <a:avLst/>
          </a:prstGeom>
        </p:spPr>
        <p:txBody>
          <a:bodyPr wrap="square">
            <a:spAutoFit/>
          </a:bodyPr>
          <a:lstStyle/>
          <a:p>
            <a:r>
              <a:rPr lang="it-IT" sz="2800" dirty="0"/>
              <a:t>200. Al requisito contributivo ridotto di cui al comma 199 del presente articolo continuano ad applicarsi gli adeguamenti alla speranza di vita di cui all'articolo 12 del decreto-legge 31 maggio 2010, n. 78, convertito, con modificazioni, dalla legge 30 luglio 2010, n. 122</a:t>
            </a:r>
          </a:p>
        </p:txBody>
      </p:sp>
    </p:spTree>
    <p:extLst>
      <p:ext uri="{BB962C8B-B14F-4D97-AF65-F5344CB8AC3E}">
        <p14:creationId xmlns:p14="http://schemas.microsoft.com/office/powerpoint/2010/main" xmlns="" val="2002414193"/>
      </p:ext>
    </p:extLst>
  </p:cSld>
  <p:clrMapOvr>
    <a:masterClrMapping/>
  </p:clrMapOvr>
  <p:transition spd="slow">
    <p:randomBar dir="vert"/>
  </p:transition>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7" name="Rettangolo 3"/>
          <p:cNvSpPr>
            <a:spLocks noChangeArrowheads="1"/>
          </p:cNvSpPr>
          <p:nvPr/>
        </p:nvSpPr>
        <p:spPr bwMode="auto">
          <a:xfrm>
            <a:off x="3987068" y="115889"/>
            <a:ext cx="4224233"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charset="0"/>
                <a:ea typeface="Arial" charset="0"/>
                <a:cs typeface="Arial" charset="0"/>
              </a:defRPr>
            </a:lvl1pPr>
            <a:lvl2pPr marL="742950" indent="-285750">
              <a:spcBef>
                <a:spcPct val="20000"/>
              </a:spcBef>
              <a:buChar char="–"/>
              <a:defRPr sz="2800">
                <a:solidFill>
                  <a:schemeClr val="tx1"/>
                </a:solidFill>
                <a:latin typeface="Arial" charset="0"/>
                <a:ea typeface="Arial" charset="0"/>
                <a:cs typeface="Arial" charset="0"/>
              </a:defRPr>
            </a:lvl2pPr>
            <a:lvl3pPr marL="1143000" indent="-228600">
              <a:spcBef>
                <a:spcPct val="20000"/>
              </a:spcBef>
              <a:buChar char="•"/>
              <a:defRPr sz="2400">
                <a:solidFill>
                  <a:schemeClr val="tx1"/>
                </a:solidFill>
                <a:latin typeface="Arial" charset="0"/>
                <a:ea typeface="Arial" charset="0"/>
                <a:cs typeface="Arial" charset="0"/>
              </a:defRPr>
            </a:lvl3pPr>
            <a:lvl4pPr marL="1600200" indent="-228600">
              <a:spcBef>
                <a:spcPct val="20000"/>
              </a:spcBef>
              <a:buChar char="–"/>
              <a:defRPr sz="2000">
                <a:solidFill>
                  <a:schemeClr val="tx1"/>
                </a:solidFill>
                <a:latin typeface="Arial" charset="0"/>
                <a:ea typeface="Arial" charset="0"/>
                <a:cs typeface="Arial" charset="0"/>
              </a:defRPr>
            </a:lvl4pPr>
            <a:lvl5pPr marL="2057400" indent="-228600">
              <a:spcBef>
                <a:spcPct val="20000"/>
              </a:spcBef>
              <a:buChar char="»"/>
              <a:defRPr sz="2000">
                <a:solidFill>
                  <a:schemeClr val="tx1"/>
                </a:solidFill>
                <a:latin typeface="Arial" charset="0"/>
                <a:ea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ea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ea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ea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ea typeface="Arial" charset="0"/>
                <a:cs typeface="Arial" charset="0"/>
              </a:defRPr>
            </a:lvl9pPr>
          </a:lstStyle>
          <a:p>
            <a:pPr algn="ctr" eaLnBrk="1" hangingPunct="1">
              <a:spcBef>
                <a:spcPct val="0"/>
              </a:spcBef>
              <a:buFontTx/>
              <a:buNone/>
            </a:pPr>
            <a:r>
              <a:rPr lang="it-IT" altLang="it-IT" sz="3600" b="1" i="1" dirty="0">
                <a:solidFill>
                  <a:srgbClr val="FF0000"/>
                </a:solidFill>
                <a:latin typeface="Comic Sans MS" charset="0"/>
              </a:rPr>
              <a:t>Lavoratori precoci</a:t>
            </a:r>
            <a:endParaRPr lang="it-IT" altLang="it-IT" b="1" i="1" dirty="0">
              <a:solidFill>
                <a:srgbClr val="FF0000"/>
              </a:solidFill>
              <a:latin typeface="Comic Sans MS" charset="0"/>
            </a:endParaRPr>
          </a:p>
        </p:txBody>
      </p:sp>
      <p:sp>
        <p:nvSpPr>
          <p:cNvPr id="4" name="Rectangle 1"/>
          <p:cNvSpPr>
            <a:spLocks noChangeArrowheads="1"/>
          </p:cNvSpPr>
          <p:nvPr/>
        </p:nvSpPr>
        <p:spPr bwMode="auto">
          <a:xfrm>
            <a:off x="1981201" y="2504174"/>
            <a:ext cx="184731" cy="64633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none" lIns="91440" tIns="45720" rIns="91440" bIns="45720" numCol="1" anchor="ctr" anchorCtr="0" compatLnSpc="1">
            <a:prstTxWarp prst="textNoShape">
              <a:avLst/>
            </a:prstTxWarp>
            <a:spAutoFit/>
          </a:bodyPr>
          <a:lstStyle/>
          <a:p>
            <a:pPr eaLnBrk="0" fontAlgn="base" hangingPunct="0">
              <a:spcBef>
                <a:spcPct val="0"/>
              </a:spcBef>
              <a:spcAft>
                <a:spcPct val="0"/>
              </a:spcAft>
            </a:pPr>
            <a:r>
              <a:rPr lang="it-IT" altLang="it-IT">
                <a:latin typeface="Arial" charset="0"/>
              </a:rPr>
              <a:t/>
            </a:r>
            <a:br>
              <a:rPr lang="it-IT" altLang="it-IT">
                <a:latin typeface="Arial" charset="0"/>
              </a:rPr>
            </a:br>
            <a:endParaRPr lang="it-IT" altLang="it-IT">
              <a:latin typeface="Arial" charset="0"/>
            </a:endParaRPr>
          </a:p>
        </p:txBody>
      </p:sp>
      <p:sp>
        <p:nvSpPr>
          <p:cNvPr id="10" name="Rectangle 3"/>
          <p:cNvSpPr>
            <a:spLocks noChangeArrowheads="1"/>
          </p:cNvSpPr>
          <p:nvPr/>
        </p:nvSpPr>
        <p:spPr bwMode="auto">
          <a:xfrm>
            <a:off x="1981200" y="2935183"/>
            <a:ext cx="9227368" cy="64633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anchor="ctr" anchorCtr="0" compatLnSpc="1">
            <a:prstTxWarp prst="textNoShape">
              <a:avLst/>
            </a:prstTxWarp>
            <a:spAutoFit/>
          </a:bodyPr>
          <a:lstStyle/>
          <a:p>
            <a:pPr eaLnBrk="0" fontAlgn="base" hangingPunct="0">
              <a:spcBef>
                <a:spcPct val="0"/>
              </a:spcBef>
              <a:spcAft>
                <a:spcPct val="0"/>
              </a:spcAft>
            </a:pPr>
            <a:r>
              <a:rPr lang="it-IT" altLang="it-IT">
                <a:latin typeface="Arial" charset="0"/>
              </a:rPr>
              <a:t> </a:t>
            </a:r>
          </a:p>
          <a:p>
            <a:pPr eaLnBrk="0" fontAlgn="base" hangingPunct="0">
              <a:spcBef>
                <a:spcPct val="0"/>
              </a:spcBef>
              <a:spcAft>
                <a:spcPct val="0"/>
              </a:spcAft>
            </a:pPr>
            <a:r>
              <a:rPr lang="it-IT" altLang="it-IT">
                <a:latin typeface="Arial" charset="0"/>
              </a:rPr>
              <a:t> </a:t>
            </a:r>
          </a:p>
        </p:txBody>
      </p:sp>
      <p:sp>
        <p:nvSpPr>
          <p:cNvPr id="6" name="Rectangle 1"/>
          <p:cNvSpPr>
            <a:spLocks noChangeArrowheads="1"/>
          </p:cNvSpPr>
          <p:nvPr/>
        </p:nvSpPr>
        <p:spPr bwMode="auto">
          <a:xfrm>
            <a:off x="1981201" y="3188772"/>
            <a:ext cx="184731" cy="3693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none" lIns="91440" tIns="45720" rIns="91440" bIns="45720" numCol="1" anchor="ctr" anchorCtr="0" compatLnSpc="1">
            <a:prstTxWarp prst="textNoShape">
              <a:avLst/>
            </a:prstTxWarp>
            <a:spAutoFit/>
          </a:bodyPr>
          <a:lstStyle/>
          <a:p>
            <a:pPr eaLnBrk="0" fontAlgn="base" hangingPunct="0">
              <a:spcBef>
                <a:spcPct val="0"/>
              </a:spcBef>
              <a:spcAft>
                <a:spcPct val="0"/>
              </a:spcAft>
            </a:pPr>
            <a:endParaRPr lang="it-IT" altLang="it-IT" dirty="0">
              <a:latin typeface="Arial" charset="0"/>
            </a:endParaRPr>
          </a:p>
        </p:txBody>
      </p:sp>
      <p:pic>
        <p:nvPicPr>
          <p:cNvPr id="2" name="Immagine 1"/>
          <p:cNvPicPr>
            <a:picLocks noChangeAspect="1"/>
          </p:cNvPicPr>
          <p:nvPr/>
        </p:nvPicPr>
        <p:blipFill>
          <a:blip r:embed="rId2"/>
          <a:stretch>
            <a:fillRect/>
          </a:stretch>
        </p:blipFill>
        <p:spPr>
          <a:xfrm>
            <a:off x="2073566" y="843932"/>
            <a:ext cx="7517299" cy="5428343"/>
          </a:xfrm>
          <a:prstGeom prst="rect">
            <a:avLst/>
          </a:prstGeom>
        </p:spPr>
      </p:pic>
      <p:sp>
        <p:nvSpPr>
          <p:cNvPr id="3" name="CasellaDiTesto 2">
            <a:extLst>
              <a:ext uri="{FF2B5EF4-FFF2-40B4-BE49-F238E27FC236}">
                <a16:creationId xmlns="" xmlns:a16="http://schemas.microsoft.com/office/drawing/2014/main" id="{A9E1D0B2-34A3-420A-984D-CD3D36E62A39}"/>
              </a:ext>
            </a:extLst>
          </p:cNvPr>
          <p:cNvSpPr txBox="1"/>
          <p:nvPr/>
        </p:nvSpPr>
        <p:spPr>
          <a:xfrm>
            <a:off x="1783364" y="6446236"/>
            <a:ext cx="8354549" cy="369332"/>
          </a:xfrm>
          <a:prstGeom prst="rect">
            <a:avLst/>
          </a:prstGeom>
          <a:noFill/>
        </p:spPr>
        <p:txBody>
          <a:bodyPr wrap="square" rtlCol="0">
            <a:spAutoFit/>
          </a:bodyPr>
          <a:lstStyle/>
          <a:p>
            <a:r>
              <a:rPr lang="it-IT" dirty="0"/>
              <a:t>2019-2020 dopo DM 5.12.2017 43 anni 3 mesi / 42 anni 3 mesi / 41 anni 5 mesi</a:t>
            </a:r>
          </a:p>
        </p:txBody>
      </p:sp>
    </p:spTree>
    <p:extLst>
      <p:ext uri="{BB962C8B-B14F-4D97-AF65-F5344CB8AC3E}">
        <p14:creationId xmlns:p14="http://schemas.microsoft.com/office/powerpoint/2010/main" xmlns="" val="1359109614"/>
      </p:ext>
    </p:extLst>
  </p:cSld>
  <p:clrMapOvr>
    <a:masterClrMapping/>
  </p:clrMapOvr>
  <p:transition spd="slow">
    <p:randomBar dir="vert"/>
  </p:transition>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7" name="Rettangolo 3"/>
          <p:cNvSpPr>
            <a:spLocks noChangeArrowheads="1"/>
          </p:cNvSpPr>
          <p:nvPr/>
        </p:nvSpPr>
        <p:spPr bwMode="auto">
          <a:xfrm>
            <a:off x="3987068" y="115889"/>
            <a:ext cx="4224233"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charset="0"/>
                <a:ea typeface="Arial" charset="0"/>
                <a:cs typeface="Arial" charset="0"/>
              </a:defRPr>
            </a:lvl1pPr>
            <a:lvl2pPr marL="742950" indent="-285750">
              <a:spcBef>
                <a:spcPct val="20000"/>
              </a:spcBef>
              <a:buChar char="–"/>
              <a:defRPr sz="2800">
                <a:solidFill>
                  <a:schemeClr val="tx1"/>
                </a:solidFill>
                <a:latin typeface="Arial" charset="0"/>
                <a:ea typeface="Arial" charset="0"/>
                <a:cs typeface="Arial" charset="0"/>
              </a:defRPr>
            </a:lvl2pPr>
            <a:lvl3pPr marL="1143000" indent="-228600">
              <a:spcBef>
                <a:spcPct val="20000"/>
              </a:spcBef>
              <a:buChar char="•"/>
              <a:defRPr sz="2400">
                <a:solidFill>
                  <a:schemeClr val="tx1"/>
                </a:solidFill>
                <a:latin typeface="Arial" charset="0"/>
                <a:ea typeface="Arial" charset="0"/>
                <a:cs typeface="Arial" charset="0"/>
              </a:defRPr>
            </a:lvl3pPr>
            <a:lvl4pPr marL="1600200" indent="-228600">
              <a:spcBef>
                <a:spcPct val="20000"/>
              </a:spcBef>
              <a:buChar char="–"/>
              <a:defRPr sz="2000">
                <a:solidFill>
                  <a:schemeClr val="tx1"/>
                </a:solidFill>
                <a:latin typeface="Arial" charset="0"/>
                <a:ea typeface="Arial" charset="0"/>
                <a:cs typeface="Arial" charset="0"/>
              </a:defRPr>
            </a:lvl4pPr>
            <a:lvl5pPr marL="2057400" indent="-228600">
              <a:spcBef>
                <a:spcPct val="20000"/>
              </a:spcBef>
              <a:buChar char="»"/>
              <a:defRPr sz="2000">
                <a:solidFill>
                  <a:schemeClr val="tx1"/>
                </a:solidFill>
                <a:latin typeface="Arial" charset="0"/>
                <a:ea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ea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ea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ea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ea typeface="Arial" charset="0"/>
                <a:cs typeface="Arial" charset="0"/>
              </a:defRPr>
            </a:lvl9pPr>
          </a:lstStyle>
          <a:p>
            <a:pPr algn="ctr" eaLnBrk="1" hangingPunct="1">
              <a:spcBef>
                <a:spcPct val="0"/>
              </a:spcBef>
              <a:buFontTx/>
              <a:buNone/>
            </a:pPr>
            <a:r>
              <a:rPr lang="it-IT" altLang="it-IT" sz="3600" b="1" i="1" dirty="0">
                <a:solidFill>
                  <a:srgbClr val="FF0000"/>
                </a:solidFill>
                <a:latin typeface="Comic Sans MS" charset="0"/>
              </a:rPr>
              <a:t>Lavoratori precoci</a:t>
            </a:r>
            <a:endParaRPr lang="it-IT" altLang="it-IT" b="1" i="1" dirty="0">
              <a:solidFill>
                <a:srgbClr val="FF0000"/>
              </a:solidFill>
              <a:latin typeface="Comic Sans MS" charset="0"/>
            </a:endParaRPr>
          </a:p>
        </p:txBody>
      </p:sp>
      <p:sp>
        <p:nvSpPr>
          <p:cNvPr id="4" name="Rectangle 1"/>
          <p:cNvSpPr>
            <a:spLocks noChangeArrowheads="1"/>
          </p:cNvSpPr>
          <p:nvPr/>
        </p:nvSpPr>
        <p:spPr bwMode="auto">
          <a:xfrm>
            <a:off x="1981201" y="2504174"/>
            <a:ext cx="184731" cy="64633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none" lIns="91440" tIns="45720" rIns="91440" bIns="45720" numCol="1" anchor="ctr" anchorCtr="0" compatLnSpc="1">
            <a:prstTxWarp prst="textNoShape">
              <a:avLst/>
            </a:prstTxWarp>
            <a:spAutoFit/>
          </a:bodyPr>
          <a:lstStyle/>
          <a:p>
            <a:pPr eaLnBrk="0" fontAlgn="base" hangingPunct="0">
              <a:spcBef>
                <a:spcPct val="0"/>
              </a:spcBef>
              <a:spcAft>
                <a:spcPct val="0"/>
              </a:spcAft>
            </a:pPr>
            <a:r>
              <a:rPr lang="it-IT" altLang="it-IT">
                <a:latin typeface="Arial" charset="0"/>
              </a:rPr>
              <a:t/>
            </a:r>
            <a:br>
              <a:rPr lang="it-IT" altLang="it-IT">
                <a:latin typeface="Arial" charset="0"/>
              </a:rPr>
            </a:br>
            <a:endParaRPr lang="it-IT" altLang="it-IT">
              <a:latin typeface="Arial" charset="0"/>
            </a:endParaRPr>
          </a:p>
        </p:txBody>
      </p:sp>
      <p:sp>
        <p:nvSpPr>
          <p:cNvPr id="5" name="Rettangolo 4"/>
          <p:cNvSpPr/>
          <p:nvPr/>
        </p:nvSpPr>
        <p:spPr>
          <a:xfrm>
            <a:off x="2657262" y="5288340"/>
            <a:ext cx="7151318" cy="830997"/>
          </a:xfrm>
          <a:prstGeom prst="rect">
            <a:avLst/>
          </a:prstGeom>
          <a:noFill/>
        </p:spPr>
        <p:txBody>
          <a:bodyPr wrap="none" lIns="91440" tIns="45720" rIns="91440" bIns="45720">
            <a:spAutoFit/>
          </a:bodyPr>
          <a:lstStyle/>
          <a:p>
            <a:pPr algn="ctr"/>
            <a:r>
              <a:rPr lang="it-IT" sz="4800" b="1" dirty="0">
                <a:ln w="6600">
                  <a:solidFill>
                    <a:schemeClr val="accent2"/>
                  </a:solidFill>
                  <a:prstDash val="solid"/>
                </a:ln>
                <a:solidFill>
                  <a:srgbClr val="FFFFFF"/>
                </a:solidFill>
                <a:effectLst>
                  <a:outerShdw dist="38100" dir="2700000" algn="tl" rotWithShape="0">
                    <a:schemeClr val="accent2"/>
                  </a:outerShdw>
                </a:effectLst>
              </a:rPr>
              <a:t>Beneficio a esaurimento</a:t>
            </a:r>
          </a:p>
        </p:txBody>
      </p:sp>
      <p:sp>
        <p:nvSpPr>
          <p:cNvPr id="10" name="Rectangle 3"/>
          <p:cNvSpPr>
            <a:spLocks noChangeArrowheads="1"/>
          </p:cNvSpPr>
          <p:nvPr/>
        </p:nvSpPr>
        <p:spPr bwMode="auto">
          <a:xfrm>
            <a:off x="1981200" y="2935183"/>
            <a:ext cx="9227368" cy="64633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anchor="ctr" anchorCtr="0" compatLnSpc="1">
            <a:prstTxWarp prst="textNoShape">
              <a:avLst/>
            </a:prstTxWarp>
            <a:spAutoFit/>
          </a:bodyPr>
          <a:lstStyle/>
          <a:p>
            <a:pPr eaLnBrk="0" fontAlgn="base" hangingPunct="0">
              <a:spcBef>
                <a:spcPct val="0"/>
              </a:spcBef>
              <a:spcAft>
                <a:spcPct val="0"/>
              </a:spcAft>
            </a:pPr>
            <a:r>
              <a:rPr lang="it-IT" altLang="it-IT">
                <a:latin typeface="Arial" charset="0"/>
              </a:rPr>
              <a:t> </a:t>
            </a:r>
          </a:p>
          <a:p>
            <a:pPr eaLnBrk="0" fontAlgn="base" hangingPunct="0">
              <a:spcBef>
                <a:spcPct val="0"/>
              </a:spcBef>
              <a:spcAft>
                <a:spcPct val="0"/>
              </a:spcAft>
            </a:pPr>
            <a:r>
              <a:rPr lang="it-IT" altLang="it-IT">
                <a:latin typeface="Arial" charset="0"/>
              </a:rPr>
              <a:t> </a:t>
            </a:r>
          </a:p>
        </p:txBody>
      </p:sp>
      <p:sp>
        <p:nvSpPr>
          <p:cNvPr id="6" name="Rectangle 1"/>
          <p:cNvSpPr>
            <a:spLocks noChangeArrowheads="1"/>
          </p:cNvSpPr>
          <p:nvPr/>
        </p:nvSpPr>
        <p:spPr bwMode="auto">
          <a:xfrm>
            <a:off x="1981201" y="3188772"/>
            <a:ext cx="184731" cy="3693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none" lIns="91440" tIns="45720" rIns="91440" bIns="45720" numCol="1" anchor="ctr" anchorCtr="0" compatLnSpc="1">
            <a:prstTxWarp prst="textNoShape">
              <a:avLst/>
            </a:prstTxWarp>
            <a:spAutoFit/>
          </a:bodyPr>
          <a:lstStyle/>
          <a:p>
            <a:pPr eaLnBrk="0" fontAlgn="base" hangingPunct="0">
              <a:spcBef>
                <a:spcPct val="0"/>
              </a:spcBef>
              <a:spcAft>
                <a:spcPct val="0"/>
              </a:spcAft>
            </a:pPr>
            <a:endParaRPr lang="it-IT" altLang="it-IT" dirty="0">
              <a:latin typeface="Arial" charset="0"/>
            </a:endParaRPr>
          </a:p>
        </p:txBody>
      </p:sp>
      <p:sp>
        <p:nvSpPr>
          <p:cNvPr id="7" name="Rettangolo 6"/>
          <p:cNvSpPr/>
          <p:nvPr/>
        </p:nvSpPr>
        <p:spPr>
          <a:xfrm>
            <a:off x="593117" y="1257679"/>
            <a:ext cx="11279579" cy="4154984"/>
          </a:xfrm>
          <a:prstGeom prst="rect">
            <a:avLst/>
          </a:prstGeom>
        </p:spPr>
        <p:txBody>
          <a:bodyPr wrap="square">
            <a:spAutoFit/>
          </a:bodyPr>
          <a:lstStyle/>
          <a:p>
            <a:r>
              <a:rPr lang="it-IT" sz="2400" dirty="0"/>
              <a:t>203. Il beneficio dell'anticipo del pensionamento ai sensi dei cc. da 199 a 202 è riconosciuto a domanda nel limite di 360 mln di euro per il2017, di 550 milioni di euro per l'anno 2018, di 570 mln di euro per il 2019 e di 590 milioni di euro annui a decorrere dal 2020. Qualora dal monitoraggio delle domande presentate ed accolte emerga il verificarsi di scostamenti, anche in via prospettica, del numero di domande rispetto alle risorse finanziarie di cui al primo periodo del presente comma, la decorrenza dei trattamenti è differita, con criteri di priorità in ragione della maturazione dei requisiti agevolati di cui al c.199, individuati con il DPCM di cui al c.202, e, a parità degli stessi, in ragione della data di presentazione della domanda, al fine di garantire un numero di accessi al pensionamento, sulla base dei predetti requisiti agevolati, non superiore al numero di pensionamenti programmato in relazione alle predette risorse finanziarie.</a:t>
            </a:r>
          </a:p>
        </p:txBody>
      </p:sp>
    </p:spTree>
    <p:extLst>
      <p:ext uri="{BB962C8B-B14F-4D97-AF65-F5344CB8AC3E}">
        <p14:creationId xmlns:p14="http://schemas.microsoft.com/office/powerpoint/2010/main" xmlns="" val="1919213006"/>
      </p:ext>
    </p:extLst>
  </p:cSld>
  <p:clrMapOvr>
    <a:masterClrMapping/>
  </p:clrMapOvr>
  <p:transition spd="slow">
    <p:randomBar dir="vert"/>
  </p:transition>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7" name="Rettangolo 3"/>
          <p:cNvSpPr>
            <a:spLocks noChangeArrowheads="1"/>
          </p:cNvSpPr>
          <p:nvPr/>
        </p:nvSpPr>
        <p:spPr bwMode="auto">
          <a:xfrm>
            <a:off x="3987068" y="115889"/>
            <a:ext cx="4224233"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charset="0"/>
                <a:ea typeface="Arial" charset="0"/>
                <a:cs typeface="Arial" charset="0"/>
              </a:defRPr>
            </a:lvl1pPr>
            <a:lvl2pPr marL="742950" indent="-285750">
              <a:spcBef>
                <a:spcPct val="20000"/>
              </a:spcBef>
              <a:buChar char="–"/>
              <a:defRPr sz="2800">
                <a:solidFill>
                  <a:schemeClr val="tx1"/>
                </a:solidFill>
                <a:latin typeface="Arial" charset="0"/>
                <a:ea typeface="Arial" charset="0"/>
                <a:cs typeface="Arial" charset="0"/>
              </a:defRPr>
            </a:lvl2pPr>
            <a:lvl3pPr marL="1143000" indent="-228600">
              <a:spcBef>
                <a:spcPct val="20000"/>
              </a:spcBef>
              <a:buChar char="•"/>
              <a:defRPr sz="2400">
                <a:solidFill>
                  <a:schemeClr val="tx1"/>
                </a:solidFill>
                <a:latin typeface="Arial" charset="0"/>
                <a:ea typeface="Arial" charset="0"/>
                <a:cs typeface="Arial" charset="0"/>
              </a:defRPr>
            </a:lvl3pPr>
            <a:lvl4pPr marL="1600200" indent="-228600">
              <a:spcBef>
                <a:spcPct val="20000"/>
              </a:spcBef>
              <a:buChar char="–"/>
              <a:defRPr sz="2000">
                <a:solidFill>
                  <a:schemeClr val="tx1"/>
                </a:solidFill>
                <a:latin typeface="Arial" charset="0"/>
                <a:ea typeface="Arial" charset="0"/>
                <a:cs typeface="Arial" charset="0"/>
              </a:defRPr>
            </a:lvl4pPr>
            <a:lvl5pPr marL="2057400" indent="-228600">
              <a:spcBef>
                <a:spcPct val="20000"/>
              </a:spcBef>
              <a:buChar char="»"/>
              <a:defRPr sz="2000">
                <a:solidFill>
                  <a:schemeClr val="tx1"/>
                </a:solidFill>
                <a:latin typeface="Arial" charset="0"/>
                <a:ea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ea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ea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ea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ea typeface="Arial" charset="0"/>
                <a:cs typeface="Arial" charset="0"/>
              </a:defRPr>
            </a:lvl9pPr>
          </a:lstStyle>
          <a:p>
            <a:pPr algn="ctr" eaLnBrk="1" hangingPunct="1">
              <a:spcBef>
                <a:spcPct val="0"/>
              </a:spcBef>
              <a:buFontTx/>
              <a:buNone/>
            </a:pPr>
            <a:r>
              <a:rPr lang="it-IT" altLang="it-IT" sz="3600" b="1" i="1" dirty="0">
                <a:solidFill>
                  <a:srgbClr val="FF0000"/>
                </a:solidFill>
                <a:latin typeface="Comic Sans MS" charset="0"/>
              </a:rPr>
              <a:t>Lavoratori precoci</a:t>
            </a:r>
            <a:endParaRPr lang="it-IT" altLang="it-IT" b="1" i="1" dirty="0">
              <a:solidFill>
                <a:srgbClr val="FF0000"/>
              </a:solidFill>
              <a:latin typeface="Comic Sans MS" charset="0"/>
            </a:endParaRPr>
          </a:p>
        </p:txBody>
      </p:sp>
      <p:sp>
        <p:nvSpPr>
          <p:cNvPr id="4" name="Rectangle 1"/>
          <p:cNvSpPr>
            <a:spLocks noChangeArrowheads="1"/>
          </p:cNvSpPr>
          <p:nvPr/>
        </p:nvSpPr>
        <p:spPr bwMode="auto">
          <a:xfrm>
            <a:off x="1981201" y="2504174"/>
            <a:ext cx="184731" cy="64633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none" lIns="91440" tIns="45720" rIns="91440" bIns="45720" numCol="1" anchor="ctr" anchorCtr="0" compatLnSpc="1">
            <a:prstTxWarp prst="textNoShape">
              <a:avLst/>
            </a:prstTxWarp>
            <a:spAutoFit/>
          </a:bodyPr>
          <a:lstStyle/>
          <a:p>
            <a:pPr eaLnBrk="0" fontAlgn="base" hangingPunct="0">
              <a:spcBef>
                <a:spcPct val="0"/>
              </a:spcBef>
              <a:spcAft>
                <a:spcPct val="0"/>
              </a:spcAft>
            </a:pPr>
            <a:r>
              <a:rPr lang="it-IT" altLang="it-IT">
                <a:latin typeface="Arial" charset="0"/>
              </a:rPr>
              <a:t/>
            </a:r>
            <a:br>
              <a:rPr lang="it-IT" altLang="it-IT">
                <a:latin typeface="Arial" charset="0"/>
              </a:rPr>
            </a:br>
            <a:endParaRPr lang="it-IT" altLang="it-IT">
              <a:latin typeface="Arial" charset="0"/>
            </a:endParaRPr>
          </a:p>
        </p:txBody>
      </p:sp>
      <p:sp>
        <p:nvSpPr>
          <p:cNvPr id="10" name="Rectangle 3"/>
          <p:cNvSpPr>
            <a:spLocks noChangeArrowheads="1"/>
          </p:cNvSpPr>
          <p:nvPr/>
        </p:nvSpPr>
        <p:spPr bwMode="auto">
          <a:xfrm>
            <a:off x="1981200" y="2935183"/>
            <a:ext cx="9227368" cy="64633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anchor="ctr" anchorCtr="0" compatLnSpc="1">
            <a:prstTxWarp prst="textNoShape">
              <a:avLst/>
            </a:prstTxWarp>
            <a:spAutoFit/>
          </a:bodyPr>
          <a:lstStyle/>
          <a:p>
            <a:pPr eaLnBrk="0" fontAlgn="base" hangingPunct="0">
              <a:spcBef>
                <a:spcPct val="0"/>
              </a:spcBef>
              <a:spcAft>
                <a:spcPct val="0"/>
              </a:spcAft>
            </a:pPr>
            <a:r>
              <a:rPr lang="it-IT" altLang="it-IT">
                <a:latin typeface="Arial" charset="0"/>
              </a:rPr>
              <a:t> </a:t>
            </a:r>
          </a:p>
          <a:p>
            <a:pPr eaLnBrk="0" fontAlgn="base" hangingPunct="0">
              <a:spcBef>
                <a:spcPct val="0"/>
              </a:spcBef>
              <a:spcAft>
                <a:spcPct val="0"/>
              </a:spcAft>
            </a:pPr>
            <a:r>
              <a:rPr lang="it-IT" altLang="it-IT">
                <a:latin typeface="Arial" charset="0"/>
              </a:rPr>
              <a:t> </a:t>
            </a:r>
          </a:p>
        </p:txBody>
      </p:sp>
      <p:sp>
        <p:nvSpPr>
          <p:cNvPr id="6" name="Rectangle 1"/>
          <p:cNvSpPr>
            <a:spLocks noChangeArrowheads="1"/>
          </p:cNvSpPr>
          <p:nvPr/>
        </p:nvSpPr>
        <p:spPr bwMode="auto">
          <a:xfrm>
            <a:off x="1981201" y="3188772"/>
            <a:ext cx="184731" cy="3693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none" lIns="91440" tIns="45720" rIns="91440" bIns="45720" numCol="1" anchor="ctr" anchorCtr="0" compatLnSpc="1">
            <a:prstTxWarp prst="textNoShape">
              <a:avLst/>
            </a:prstTxWarp>
            <a:spAutoFit/>
          </a:bodyPr>
          <a:lstStyle/>
          <a:p>
            <a:pPr eaLnBrk="0" fontAlgn="base" hangingPunct="0">
              <a:spcBef>
                <a:spcPct val="0"/>
              </a:spcBef>
              <a:spcAft>
                <a:spcPct val="0"/>
              </a:spcAft>
            </a:pPr>
            <a:endParaRPr lang="it-IT" altLang="it-IT" dirty="0">
              <a:latin typeface="Arial" charset="0"/>
            </a:endParaRPr>
          </a:p>
        </p:txBody>
      </p:sp>
      <p:sp>
        <p:nvSpPr>
          <p:cNvPr id="7" name="Rettangolo 6"/>
          <p:cNvSpPr/>
          <p:nvPr/>
        </p:nvSpPr>
        <p:spPr>
          <a:xfrm>
            <a:off x="593117" y="1257679"/>
            <a:ext cx="11279579" cy="4832092"/>
          </a:xfrm>
          <a:prstGeom prst="rect">
            <a:avLst/>
          </a:prstGeom>
        </p:spPr>
        <p:txBody>
          <a:bodyPr wrap="square">
            <a:spAutoFit/>
          </a:bodyPr>
          <a:lstStyle/>
          <a:p>
            <a:r>
              <a:rPr lang="it-IT" sz="2800" dirty="0"/>
              <a:t>204. A far data dalla sua decorrenza il trattamento pensionistico di cui al comma 199 del presente articolo non è cumulabile con redditi da lavoro, subordinato o autonomo, per un periodo di tempo corrispondente alla differenza tra l'anzianità contributiva di cui all'articolo 24, commi 10 e 12, del decreto-legge 6 dicembre 2011, n. 201, convertito, con modificazioni, dalla legge 22 dicembre 2011, n. 214, e l'anzianità contributiva al momento del pensionamento. </a:t>
            </a:r>
          </a:p>
          <a:p>
            <a:r>
              <a:rPr lang="it-IT" sz="2800" dirty="0"/>
              <a:t>205. Il beneficio di cui ai commi da 199 a 204 non </a:t>
            </a:r>
            <a:r>
              <a:rPr lang="it-IT" sz="2800" dirty="0" err="1"/>
              <a:t>e'</a:t>
            </a:r>
            <a:r>
              <a:rPr lang="it-IT" sz="2800" dirty="0"/>
              <a:t> cumulabile con altre maggiorazioni previste per le attività di lavoro di cui al comma 199 del presente articolo, fermo restando quanto previsto all'articolo 80, comma 3, della legge 23 dicembre 2000, n. 388.</a:t>
            </a:r>
          </a:p>
        </p:txBody>
      </p:sp>
      <p:sp>
        <p:nvSpPr>
          <p:cNvPr id="2" name="CasellaDiTesto 1"/>
          <p:cNvSpPr txBox="1"/>
          <p:nvPr/>
        </p:nvSpPr>
        <p:spPr>
          <a:xfrm>
            <a:off x="1497715" y="6215898"/>
            <a:ext cx="10027810" cy="738664"/>
          </a:xfrm>
          <a:prstGeom prst="rect">
            <a:avLst/>
          </a:prstGeom>
          <a:noFill/>
        </p:spPr>
        <p:txBody>
          <a:bodyPr wrap="none" rtlCol="0">
            <a:spAutoFit/>
          </a:bodyPr>
          <a:lstStyle/>
          <a:p>
            <a:r>
              <a:rPr lang="it-IT" sz="2400" b="1" dirty="0">
                <a:ln w="6600">
                  <a:solidFill>
                    <a:schemeClr val="accent2"/>
                  </a:solidFill>
                  <a:prstDash val="solid"/>
                </a:ln>
                <a:solidFill>
                  <a:srgbClr val="FFFFFF"/>
                </a:solidFill>
                <a:effectLst>
                  <a:outerShdw dist="38100" dir="2700000" algn="tl" rotWithShape="0">
                    <a:schemeClr val="accent2"/>
                  </a:outerShdw>
                </a:effectLst>
              </a:rPr>
              <a:t>Fatte salve le maggiorazioni per invalidi (2 mesi per anno di servizio)</a:t>
            </a:r>
          </a:p>
          <a:p>
            <a:endParaRPr lang="it-IT" dirty="0"/>
          </a:p>
        </p:txBody>
      </p:sp>
    </p:spTree>
    <p:extLst>
      <p:ext uri="{BB962C8B-B14F-4D97-AF65-F5344CB8AC3E}">
        <p14:creationId xmlns:p14="http://schemas.microsoft.com/office/powerpoint/2010/main" xmlns="" val="1008613902"/>
      </p:ext>
    </p:extLst>
  </p:cSld>
  <p:clrMapOvr>
    <a:masterClrMapping/>
  </p:clrMapOvr>
  <p:transition spd="slow">
    <p:randomBar dir="vert"/>
  </p:transition>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7" name="Rettangolo 3"/>
          <p:cNvSpPr>
            <a:spLocks noChangeArrowheads="1"/>
          </p:cNvSpPr>
          <p:nvPr/>
        </p:nvSpPr>
        <p:spPr bwMode="auto">
          <a:xfrm>
            <a:off x="3987068" y="115889"/>
            <a:ext cx="4224233"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charset="0"/>
                <a:ea typeface="Arial" charset="0"/>
                <a:cs typeface="Arial" charset="0"/>
              </a:defRPr>
            </a:lvl1pPr>
            <a:lvl2pPr marL="742950" indent="-285750">
              <a:spcBef>
                <a:spcPct val="20000"/>
              </a:spcBef>
              <a:buChar char="–"/>
              <a:defRPr sz="2800">
                <a:solidFill>
                  <a:schemeClr val="tx1"/>
                </a:solidFill>
                <a:latin typeface="Arial" charset="0"/>
                <a:ea typeface="Arial" charset="0"/>
                <a:cs typeface="Arial" charset="0"/>
              </a:defRPr>
            </a:lvl2pPr>
            <a:lvl3pPr marL="1143000" indent="-228600">
              <a:spcBef>
                <a:spcPct val="20000"/>
              </a:spcBef>
              <a:buChar char="•"/>
              <a:defRPr sz="2400">
                <a:solidFill>
                  <a:schemeClr val="tx1"/>
                </a:solidFill>
                <a:latin typeface="Arial" charset="0"/>
                <a:ea typeface="Arial" charset="0"/>
                <a:cs typeface="Arial" charset="0"/>
              </a:defRPr>
            </a:lvl3pPr>
            <a:lvl4pPr marL="1600200" indent="-228600">
              <a:spcBef>
                <a:spcPct val="20000"/>
              </a:spcBef>
              <a:buChar char="–"/>
              <a:defRPr sz="2000">
                <a:solidFill>
                  <a:schemeClr val="tx1"/>
                </a:solidFill>
                <a:latin typeface="Arial" charset="0"/>
                <a:ea typeface="Arial" charset="0"/>
                <a:cs typeface="Arial" charset="0"/>
              </a:defRPr>
            </a:lvl4pPr>
            <a:lvl5pPr marL="2057400" indent="-228600">
              <a:spcBef>
                <a:spcPct val="20000"/>
              </a:spcBef>
              <a:buChar char="»"/>
              <a:defRPr sz="2000">
                <a:solidFill>
                  <a:schemeClr val="tx1"/>
                </a:solidFill>
                <a:latin typeface="Arial" charset="0"/>
                <a:ea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ea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ea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ea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ea typeface="Arial" charset="0"/>
                <a:cs typeface="Arial" charset="0"/>
              </a:defRPr>
            </a:lvl9pPr>
          </a:lstStyle>
          <a:p>
            <a:pPr algn="ctr" eaLnBrk="1" hangingPunct="1">
              <a:spcBef>
                <a:spcPct val="0"/>
              </a:spcBef>
              <a:buFontTx/>
              <a:buNone/>
            </a:pPr>
            <a:r>
              <a:rPr lang="it-IT" altLang="it-IT" sz="3600" b="1" i="1" dirty="0">
                <a:solidFill>
                  <a:srgbClr val="FF0000"/>
                </a:solidFill>
                <a:latin typeface="Comic Sans MS" charset="0"/>
              </a:rPr>
              <a:t>Lavoratori precoci</a:t>
            </a:r>
            <a:endParaRPr lang="it-IT" altLang="it-IT" b="1" i="1" dirty="0">
              <a:solidFill>
                <a:srgbClr val="FF0000"/>
              </a:solidFill>
              <a:latin typeface="Comic Sans MS" charset="0"/>
            </a:endParaRPr>
          </a:p>
        </p:txBody>
      </p:sp>
      <p:sp>
        <p:nvSpPr>
          <p:cNvPr id="4" name="Rectangle 1"/>
          <p:cNvSpPr>
            <a:spLocks noChangeArrowheads="1"/>
          </p:cNvSpPr>
          <p:nvPr/>
        </p:nvSpPr>
        <p:spPr bwMode="auto">
          <a:xfrm>
            <a:off x="1981201" y="2504174"/>
            <a:ext cx="184731" cy="64633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none" lIns="91440" tIns="45720" rIns="91440" bIns="45720" numCol="1" anchor="ctr" anchorCtr="0" compatLnSpc="1">
            <a:prstTxWarp prst="textNoShape">
              <a:avLst/>
            </a:prstTxWarp>
            <a:spAutoFit/>
          </a:bodyPr>
          <a:lstStyle/>
          <a:p>
            <a:pPr eaLnBrk="0" fontAlgn="base" hangingPunct="0">
              <a:spcBef>
                <a:spcPct val="0"/>
              </a:spcBef>
              <a:spcAft>
                <a:spcPct val="0"/>
              </a:spcAft>
            </a:pPr>
            <a:r>
              <a:rPr lang="it-IT" altLang="it-IT">
                <a:latin typeface="Arial" charset="0"/>
              </a:rPr>
              <a:t/>
            </a:r>
            <a:br>
              <a:rPr lang="it-IT" altLang="it-IT">
                <a:latin typeface="Arial" charset="0"/>
              </a:rPr>
            </a:br>
            <a:endParaRPr lang="it-IT" altLang="it-IT">
              <a:latin typeface="Arial" charset="0"/>
            </a:endParaRPr>
          </a:p>
        </p:txBody>
      </p:sp>
      <p:sp>
        <p:nvSpPr>
          <p:cNvPr id="5" name="Rettangolo 4"/>
          <p:cNvSpPr/>
          <p:nvPr/>
        </p:nvSpPr>
        <p:spPr>
          <a:xfrm>
            <a:off x="187095" y="5288340"/>
            <a:ext cx="12091643" cy="1569660"/>
          </a:xfrm>
          <a:prstGeom prst="rect">
            <a:avLst/>
          </a:prstGeom>
          <a:noFill/>
        </p:spPr>
        <p:txBody>
          <a:bodyPr wrap="none" lIns="91440" tIns="45720" rIns="91440" bIns="45720">
            <a:spAutoFit/>
          </a:bodyPr>
          <a:lstStyle/>
          <a:p>
            <a:pPr algn="ctr"/>
            <a:r>
              <a:rPr lang="it-IT" sz="4800" b="1" dirty="0">
                <a:ln w="6600">
                  <a:solidFill>
                    <a:schemeClr val="accent2"/>
                  </a:solidFill>
                  <a:prstDash val="solid"/>
                </a:ln>
                <a:solidFill>
                  <a:srgbClr val="FFFFFF"/>
                </a:solidFill>
                <a:effectLst>
                  <a:outerShdw dist="38100" dir="2700000" algn="tl" rotWithShape="0">
                    <a:schemeClr val="accent2"/>
                  </a:outerShdw>
                </a:effectLst>
              </a:rPr>
              <a:t>Dal 2019, riprende la corsa della speranza</a:t>
            </a:r>
          </a:p>
          <a:p>
            <a:pPr algn="ctr"/>
            <a:r>
              <a:rPr lang="it-IT" sz="4800" b="1" dirty="0">
                <a:ln w="6600">
                  <a:solidFill>
                    <a:schemeClr val="accent2"/>
                  </a:solidFill>
                  <a:prstDash val="solid"/>
                </a:ln>
                <a:solidFill>
                  <a:srgbClr val="FFFFFF"/>
                </a:solidFill>
                <a:effectLst>
                  <a:outerShdw dist="38100" dir="2700000" algn="tl" rotWithShape="0">
                    <a:schemeClr val="accent2"/>
                  </a:outerShdw>
                </a:effectLst>
              </a:rPr>
              <a:t>Di vita anche per i precoci</a:t>
            </a:r>
          </a:p>
        </p:txBody>
      </p:sp>
      <p:sp>
        <p:nvSpPr>
          <p:cNvPr id="10" name="Rectangle 3"/>
          <p:cNvSpPr>
            <a:spLocks noChangeArrowheads="1"/>
          </p:cNvSpPr>
          <p:nvPr/>
        </p:nvSpPr>
        <p:spPr bwMode="auto">
          <a:xfrm>
            <a:off x="1981200" y="2935183"/>
            <a:ext cx="9227368" cy="64633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anchor="ctr" anchorCtr="0" compatLnSpc="1">
            <a:prstTxWarp prst="textNoShape">
              <a:avLst/>
            </a:prstTxWarp>
            <a:spAutoFit/>
          </a:bodyPr>
          <a:lstStyle/>
          <a:p>
            <a:pPr eaLnBrk="0" fontAlgn="base" hangingPunct="0">
              <a:spcBef>
                <a:spcPct val="0"/>
              </a:spcBef>
              <a:spcAft>
                <a:spcPct val="0"/>
              </a:spcAft>
            </a:pPr>
            <a:r>
              <a:rPr lang="it-IT" altLang="it-IT">
                <a:latin typeface="Arial" charset="0"/>
              </a:rPr>
              <a:t> </a:t>
            </a:r>
          </a:p>
          <a:p>
            <a:pPr eaLnBrk="0" fontAlgn="base" hangingPunct="0">
              <a:spcBef>
                <a:spcPct val="0"/>
              </a:spcBef>
              <a:spcAft>
                <a:spcPct val="0"/>
              </a:spcAft>
            </a:pPr>
            <a:r>
              <a:rPr lang="it-IT" altLang="it-IT">
                <a:latin typeface="Arial" charset="0"/>
              </a:rPr>
              <a:t> </a:t>
            </a:r>
          </a:p>
        </p:txBody>
      </p:sp>
      <p:sp>
        <p:nvSpPr>
          <p:cNvPr id="6" name="Rectangle 1"/>
          <p:cNvSpPr>
            <a:spLocks noChangeArrowheads="1"/>
          </p:cNvSpPr>
          <p:nvPr/>
        </p:nvSpPr>
        <p:spPr bwMode="auto">
          <a:xfrm>
            <a:off x="1981201" y="3188772"/>
            <a:ext cx="184731" cy="3693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none" lIns="91440" tIns="45720" rIns="91440" bIns="45720" numCol="1" anchor="ctr" anchorCtr="0" compatLnSpc="1">
            <a:prstTxWarp prst="textNoShape">
              <a:avLst/>
            </a:prstTxWarp>
            <a:spAutoFit/>
          </a:bodyPr>
          <a:lstStyle/>
          <a:p>
            <a:pPr eaLnBrk="0" fontAlgn="base" hangingPunct="0">
              <a:spcBef>
                <a:spcPct val="0"/>
              </a:spcBef>
              <a:spcAft>
                <a:spcPct val="0"/>
              </a:spcAft>
            </a:pPr>
            <a:endParaRPr lang="it-IT" altLang="it-IT" dirty="0">
              <a:latin typeface="Arial" charset="0"/>
            </a:endParaRPr>
          </a:p>
        </p:txBody>
      </p:sp>
      <p:sp>
        <p:nvSpPr>
          <p:cNvPr id="7" name="Rettangolo 6"/>
          <p:cNvSpPr/>
          <p:nvPr/>
        </p:nvSpPr>
        <p:spPr>
          <a:xfrm>
            <a:off x="593117" y="1257679"/>
            <a:ext cx="11279579" cy="3539430"/>
          </a:xfrm>
          <a:prstGeom prst="rect">
            <a:avLst/>
          </a:prstGeom>
        </p:spPr>
        <p:txBody>
          <a:bodyPr wrap="square">
            <a:spAutoFit/>
          </a:bodyPr>
          <a:lstStyle/>
          <a:p>
            <a:r>
              <a:rPr lang="it-IT" sz="3200" dirty="0"/>
              <a:t>Chi utilizzerà questo canale di pensionamento non potrà cumulare con il trattamento pensionistico redditi da lavoro, dipendente o autonomo, per un periodo di tempo corrispondente alla differenza tra l'anzianità contributiva necessaria per la pensione anticipata standard cioè 42 anni e 10 mesi di contributi (o 41 anni e 10 mesi le donne) e l'anzianità contributiva al momento del pensionamento con il requisito contributivo agevolato.</a:t>
            </a:r>
          </a:p>
        </p:txBody>
      </p:sp>
    </p:spTree>
    <p:extLst>
      <p:ext uri="{BB962C8B-B14F-4D97-AF65-F5344CB8AC3E}">
        <p14:creationId xmlns:p14="http://schemas.microsoft.com/office/powerpoint/2010/main" xmlns="" val="1685425143"/>
      </p:ext>
    </p:extLst>
  </p:cSld>
  <p:clrMapOvr>
    <a:masterClrMapping/>
  </p:clrMapOvr>
  <p:transition spd="slow">
    <p:randomBar dir="vert"/>
  </p:transition>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7" name="Rettangolo 3"/>
          <p:cNvSpPr>
            <a:spLocks noChangeArrowheads="1"/>
          </p:cNvSpPr>
          <p:nvPr/>
        </p:nvSpPr>
        <p:spPr bwMode="auto">
          <a:xfrm>
            <a:off x="3987068" y="115889"/>
            <a:ext cx="4224233"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charset="0"/>
                <a:ea typeface="Arial" charset="0"/>
                <a:cs typeface="Arial" charset="0"/>
              </a:defRPr>
            </a:lvl1pPr>
            <a:lvl2pPr marL="742950" indent="-285750">
              <a:spcBef>
                <a:spcPct val="20000"/>
              </a:spcBef>
              <a:buChar char="–"/>
              <a:defRPr sz="2800">
                <a:solidFill>
                  <a:schemeClr val="tx1"/>
                </a:solidFill>
                <a:latin typeface="Arial" charset="0"/>
                <a:ea typeface="Arial" charset="0"/>
                <a:cs typeface="Arial" charset="0"/>
              </a:defRPr>
            </a:lvl2pPr>
            <a:lvl3pPr marL="1143000" indent="-228600">
              <a:spcBef>
                <a:spcPct val="20000"/>
              </a:spcBef>
              <a:buChar char="•"/>
              <a:defRPr sz="2400">
                <a:solidFill>
                  <a:schemeClr val="tx1"/>
                </a:solidFill>
                <a:latin typeface="Arial" charset="0"/>
                <a:ea typeface="Arial" charset="0"/>
                <a:cs typeface="Arial" charset="0"/>
              </a:defRPr>
            </a:lvl3pPr>
            <a:lvl4pPr marL="1600200" indent="-228600">
              <a:spcBef>
                <a:spcPct val="20000"/>
              </a:spcBef>
              <a:buChar char="–"/>
              <a:defRPr sz="2000">
                <a:solidFill>
                  <a:schemeClr val="tx1"/>
                </a:solidFill>
                <a:latin typeface="Arial" charset="0"/>
                <a:ea typeface="Arial" charset="0"/>
                <a:cs typeface="Arial" charset="0"/>
              </a:defRPr>
            </a:lvl4pPr>
            <a:lvl5pPr marL="2057400" indent="-228600">
              <a:spcBef>
                <a:spcPct val="20000"/>
              </a:spcBef>
              <a:buChar char="»"/>
              <a:defRPr sz="2000">
                <a:solidFill>
                  <a:schemeClr val="tx1"/>
                </a:solidFill>
                <a:latin typeface="Arial" charset="0"/>
                <a:ea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ea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ea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ea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ea typeface="Arial" charset="0"/>
                <a:cs typeface="Arial" charset="0"/>
              </a:defRPr>
            </a:lvl9pPr>
          </a:lstStyle>
          <a:p>
            <a:pPr algn="ctr" eaLnBrk="1" hangingPunct="1">
              <a:spcBef>
                <a:spcPct val="0"/>
              </a:spcBef>
              <a:buFontTx/>
              <a:buNone/>
            </a:pPr>
            <a:r>
              <a:rPr lang="it-IT" altLang="it-IT" sz="3600" b="1" i="1" dirty="0">
                <a:solidFill>
                  <a:srgbClr val="FF0000"/>
                </a:solidFill>
                <a:latin typeface="Comic Sans MS" charset="0"/>
              </a:rPr>
              <a:t>Lavoratori precoci</a:t>
            </a:r>
            <a:endParaRPr lang="it-IT" altLang="it-IT" b="1" i="1" dirty="0">
              <a:solidFill>
                <a:srgbClr val="FF0000"/>
              </a:solidFill>
              <a:latin typeface="Comic Sans MS" charset="0"/>
            </a:endParaRPr>
          </a:p>
        </p:txBody>
      </p:sp>
      <p:sp>
        <p:nvSpPr>
          <p:cNvPr id="4" name="Rectangle 1"/>
          <p:cNvSpPr>
            <a:spLocks noChangeArrowheads="1"/>
          </p:cNvSpPr>
          <p:nvPr/>
        </p:nvSpPr>
        <p:spPr bwMode="auto">
          <a:xfrm>
            <a:off x="1981201" y="2504174"/>
            <a:ext cx="184731" cy="64633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none" lIns="91440" tIns="45720" rIns="91440" bIns="45720" numCol="1" anchor="ctr" anchorCtr="0" compatLnSpc="1">
            <a:prstTxWarp prst="textNoShape">
              <a:avLst/>
            </a:prstTxWarp>
            <a:spAutoFit/>
          </a:bodyPr>
          <a:lstStyle/>
          <a:p>
            <a:pPr eaLnBrk="0" fontAlgn="base" hangingPunct="0">
              <a:spcBef>
                <a:spcPct val="0"/>
              </a:spcBef>
              <a:spcAft>
                <a:spcPct val="0"/>
              </a:spcAft>
            </a:pPr>
            <a:r>
              <a:rPr lang="it-IT" altLang="it-IT">
                <a:latin typeface="Arial" charset="0"/>
              </a:rPr>
              <a:t/>
            </a:r>
            <a:br>
              <a:rPr lang="it-IT" altLang="it-IT">
                <a:latin typeface="Arial" charset="0"/>
              </a:rPr>
            </a:br>
            <a:endParaRPr lang="it-IT" altLang="it-IT">
              <a:latin typeface="Arial" charset="0"/>
            </a:endParaRPr>
          </a:p>
        </p:txBody>
      </p:sp>
      <p:sp>
        <p:nvSpPr>
          <p:cNvPr id="10" name="Rectangle 3"/>
          <p:cNvSpPr>
            <a:spLocks noChangeArrowheads="1"/>
          </p:cNvSpPr>
          <p:nvPr/>
        </p:nvSpPr>
        <p:spPr bwMode="auto">
          <a:xfrm>
            <a:off x="1981200" y="2935183"/>
            <a:ext cx="9227368" cy="64633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anchor="ctr" anchorCtr="0" compatLnSpc="1">
            <a:prstTxWarp prst="textNoShape">
              <a:avLst/>
            </a:prstTxWarp>
            <a:spAutoFit/>
          </a:bodyPr>
          <a:lstStyle/>
          <a:p>
            <a:pPr eaLnBrk="0" fontAlgn="base" hangingPunct="0">
              <a:spcBef>
                <a:spcPct val="0"/>
              </a:spcBef>
              <a:spcAft>
                <a:spcPct val="0"/>
              </a:spcAft>
            </a:pPr>
            <a:r>
              <a:rPr lang="it-IT" altLang="it-IT">
                <a:latin typeface="Arial" charset="0"/>
              </a:rPr>
              <a:t> </a:t>
            </a:r>
          </a:p>
          <a:p>
            <a:pPr eaLnBrk="0" fontAlgn="base" hangingPunct="0">
              <a:spcBef>
                <a:spcPct val="0"/>
              </a:spcBef>
              <a:spcAft>
                <a:spcPct val="0"/>
              </a:spcAft>
            </a:pPr>
            <a:r>
              <a:rPr lang="it-IT" altLang="it-IT">
                <a:latin typeface="Arial" charset="0"/>
              </a:rPr>
              <a:t> </a:t>
            </a:r>
          </a:p>
        </p:txBody>
      </p:sp>
      <p:sp>
        <p:nvSpPr>
          <p:cNvPr id="6" name="Rectangle 1"/>
          <p:cNvSpPr>
            <a:spLocks noChangeArrowheads="1"/>
          </p:cNvSpPr>
          <p:nvPr/>
        </p:nvSpPr>
        <p:spPr bwMode="auto">
          <a:xfrm>
            <a:off x="1981201" y="3188772"/>
            <a:ext cx="184731" cy="3693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none" lIns="91440" tIns="45720" rIns="91440" bIns="45720" numCol="1" anchor="ctr" anchorCtr="0" compatLnSpc="1">
            <a:prstTxWarp prst="textNoShape">
              <a:avLst/>
            </a:prstTxWarp>
            <a:spAutoFit/>
          </a:bodyPr>
          <a:lstStyle/>
          <a:p>
            <a:pPr eaLnBrk="0" fontAlgn="base" hangingPunct="0">
              <a:spcBef>
                <a:spcPct val="0"/>
              </a:spcBef>
              <a:spcAft>
                <a:spcPct val="0"/>
              </a:spcAft>
            </a:pPr>
            <a:endParaRPr lang="it-IT" altLang="it-IT" dirty="0">
              <a:latin typeface="Arial" charset="0"/>
            </a:endParaRPr>
          </a:p>
        </p:txBody>
      </p:sp>
      <p:sp>
        <p:nvSpPr>
          <p:cNvPr id="7" name="Rettangolo 6"/>
          <p:cNvSpPr/>
          <p:nvPr/>
        </p:nvSpPr>
        <p:spPr>
          <a:xfrm>
            <a:off x="593117" y="1257679"/>
            <a:ext cx="11279579" cy="6032421"/>
          </a:xfrm>
          <a:prstGeom prst="rect">
            <a:avLst/>
          </a:prstGeom>
        </p:spPr>
        <p:txBody>
          <a:bodyPr wrap="square">
            <a:spAutoFit/>
          </a:bodyPr>
          <a:lstStyle/>
          <a:p>
            <a:r>
              <a:rPr lang="it-IT" sz="3200" dirty="0"/>
              <a:t>Le richieste devono pervenire entro l’1 marzo 2018 (certificazione) per chi matura il diritto entro l’anno.</a:t>
            </a:r>
          </a:p>
          <a:p>
            <a:endParaRPr lang="it-IT" sz="3200" dirty="0"/>
          </a:p>
          <a:p>
            <a:r>
              <a:rPr lang="it-IT" sz="3200" dirty="0"/>
              <a:t>Circ. 33/2018 Inps</a:t>
            </a:r>
          </a:p>
          <a:p>
            <a:endParaRPr lang="it-IT" sz="3200" dirty="0"/>
          </a:p>
          <a:p>
            <a:r>
              <a:rPr lang="it-IT" dirty="0"/>
              <a:t>Esclusivamente per i soggetti che dal 1° gennaio 2018 si trovano nelle condizioni per accedere al beneficio “precoci”, come disciplinato dalla legge di bilancio 2018, e che abbiano presentato sia la domanda di verifica delle condizioni sia quella di accesso al beneficio entro il 1 marzo 2018,  la pensione anticipata avrà decorrenza, in deroga al regime stabilito per il 2018,  dal primo giorno del mese successivo al perfezionamento di tutti i requisiti, compresa la cessazione dell’attività lavorativa. Il trattamento non potrà in ogni caso avere decorrenza anteriore al 1° febbraio 2018.</a:t>
            </a:r>
          </a:p>
          <a:p>
            <a:r>
              <a:rPr lang="it-IT" dirty="0"/>
              <a:t> </a:t>
            </a:r>
          </a:p>
          <a:p>
            <a:r>
              <a:rPr lang="it-IT" dirty="0"/>
              <a:t>Ciò in quanto i soggetti che rientrano nelle predette categorie non hanno potuto  presentare la domanda di verifica delle condizioni di accesso, nonché la domanda di accesso ai benefici in parola completa di tutti gli elementi necessari per l’istruttoria.</a:t>
            </a:r>
          </a:p>
          <a:p>
            <a:r>
              <a:rPr lang="it-IT" sz="3200" dirty="0"/>
              <a:t/>
            </a:r>
            <a:br>
              <a:rPr lang="it-IT" sz="3200" dirty="0"/>
            </a:br>
            <a:endParaRPr lang="it-IT" sz="3200" dirty="0"/>
          </a:p>
        </p:txBody>
      </p:sp>
    </p:spTree>
    <p:extLst>
      <p:ext uri="{BB962C8B-B14F-4D97-AF65-F5344CB8AC3E}">
        <p14:creationId xmlns:p14="http://schemas.microsoft.com/office/powerpoint/2010/main" xmlns="" val="645685213"/>
      </p:ext>
    </p:extLst>
  </p:cSld>
  <p:clrMapOvr>
    <a:masterClrMapping/>
  </p:clrMapOvr>
  <p:transition spd="slow">
    <p:randomBar dir="vert"/>
  </p:transition>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7" name="Rettangolo 3"/>
          <p:cNvSpPr>
            <a:spLocks noChangeArrowheads="1"/>
          </p:cNvSpPr>
          <p:nvPr/>
        </p:nvSpPr>
        <p:spPr bwMode="auto">
          <a:xfrm>
            <a:off x="3987068" y="115889"/>
            <a:ext cx="4224233"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charset="0"/>
                <a:ea typeface="Arial" charset="0"/>
                <a:cs typeface="Arial" charset="0"/>
              </a:defRPr>
            </a:lvl1pPr>
            <a:lvl2pPr marL="742950" indent="-285750">
              <a:spcBef>
                <a:spcPct val="20000"/>
              </a:spcBef>
              <a:buChar char="–"/>
              <a:defRPr sz="2800">
                <a:solidFill>
                  <a:schemeClr val="tx1"/>
                </a:solidFill>
                <a:latin typeface="Arial" charset="0"/>
                <a:ea typeface="Arial" charset="0"/>
                <a:cs typeface="Arial" charset="0"/>
              </a:defRPr>
            </a:lvl2pPr>
            <a:lvl3pPr marL="1143000" indent="-228600">
              <a:spcBef>
                <a:spcPct val="20000"/>
              </a:spcBef>
              <a:buChar char="•"/>
              <a:defRPr sz="2400">
                <a:solidFill>
                  <a:schemeClr val="tx1"/>
                </a:solidFill>
                <a:latin typeface="Arial" charset="0"/>
                <a:ea typeface="Arial" charset="0"/>
                <a:cs typeface="Arial" charset="0"/>
              </a:defRPr>
            </a:lvl3pPr>
            <a:lvl4pPr marL="1600200" indent="-228600">
              <a:spcBef>
                <a:spcPct val="20000"/>
              </a:spcBef>
              <a:buChar char="–"/>
              <a:defRPr sz="2000">
                <a:solidFill>
                  <a:schemeClr val="tx1"/>
                </a:solidFill>
                <a:latin typeface="Arial" charset="0"/>
                <a:ea typeface="Arial" charset="0"/>
                <a:cs typeface="Arial" charset="0"/>
              </a:defRPr>
            </a:lvl4pPr>
            <a:lvl5pPr marL="2057400" indent="-228600">
              <a:spcBef>
                <a:spcPct val="20000"/>
              </a:spcBef>
              <a:buChar char="»"/>
              <a:defRPr sz="2000">
                <a:solidFill>
                  <a:schemeClr val="tx1"/>
                </a:solidFill>
                <a:latin typeface="Arial" charset="0"/>
                <a:ea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ea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ea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ea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ea typeface="Arial" charset="0"/>
                <a:cs typeface="Arial" charset="0"/>
              </a:defRPr>
            </a:lvl9pPr>
          </a:lstStyle>
          <a:p>
            <a:pPr algn="ctr" eaLnBrk="1" hangingPunct="1">
              <a:spcBef>
                <a:spcPct val="0"/>
              </a:spcBef>
              <a:buFontTx/>
              <a:buNone/>
            </a:pPr>
            <a:r>
              <a:rPr lang="it-IT" altLang="it-IT" sz="3600" b="1" i="1" dirty="0">
                <a:solidFill>
                  <a:srgbClr val="FF0000"/>
                </a:solidFill>
                <a:latin typeface="Comic Sans MS" charset="0"/>
              </a:rPr>
              <a:t>Lavoratori precoci</a:t>
            </a:r>
            <a:endParaRPr lang="it-IT" altLang="it-IT" b="1" i="1" dirty="0">
              <a:solidFill>
                <a:srgbClr val="FF0000"/>
              </a:solidFill>
              <a:latin typeface="Comic Sans MS" charset="0"/>
            </a:endParaRPr>
          </a:p>
        </p:txBody>
      </p:sp>
      <p:sp>
        <p:nvSpPr>
          <p:cNvPr id="4" name="Rectangle 1"/>
          <p:cNvSpPr>
            <a:spLocks noChangeArrowheads="1"/>
          </p:cNvSpPr>
          <p:nvPr/>
        </p:nvSpPr>
        <p:spPr bwMode="auto">
          <a:xfrm>
            <a:off x="1981201" y="2504174"/>
            <a:ext cx="184731" cy="64633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none" lIns="91440" tIns="45720" rIns="91440" bIns="45720" numCol="1" anchor="ctr" anchorCtr="0" compatLnSpc="1">
            <a:prstTxWarp prst="textNoShape">
              <a:avLst/>
            </a:prstTxWarp>
            <a:spAutoFit/>
          </a:bodyPr>
          <a:lstStyle/>
          <a:p>
            <a:pPr eaLnBrk="0" fontAlgn="base" hangingPunct="0">
              <a:spcBef>
                <a:spcPct val="0"/>
              </a:spcBef>
              <a:spcAft>
                <a:spcPct val="0"/>
              </a:spcAft>
            </a:pPr>
            <a:r>
              <a:rPr lang="it-IT" altLang="it-IT">
                <a:latin typeface="Arial" charset="0"/>
              </a:rPr>
              <a:t/>
            </a:r>
            <a:br>
              <a:rPr lang="it-IT" altLang="it-IT">
                <a:latin typeface="Arial" charset="0"/>
              </a:rPr>
            </a:br>
            <a:endParaRPr lang="it-IT" altLang="it-IT">
              <a:latin typeface="Arial" charset="0"/>
            </a:endParaRPr>
          </a:p>
        </p:txBody>
      </p:sp>
      <p:sp>
        <p:nvSpPr>
          <p:cNvPr id="10" name="Rectangle 3"/>
          <p:cNvSpPr>
            <a:spLocks noChangeArrowheads="1"/>
          </p:cNvSpPr>
          <p:nvPr/>
        </p:nvSpPr>
        <p:spPr bwMode="auto">
          <a:xfrm>
            <a:off x="1981200" y="2935183"/>
            <a:ext cx="9227368" cy="64633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anchor="ctr" anchorCtr="0" compatLnSpc="1">
            <a:prstTxWarp prst="textNoShape">
              <a:avLst/>
            </a:prstTxWarp>
            <a:spAutoFit/>
          </a:bodyPr>
          <a:lstStyle/>
          <a:p>
            <a:pPr eaLnBrk="0" fontAlgn="base" hangingPunct="0">
              <a:spcBef>
                <a:spcPct val="0"/>
              </a:spcBef>
              <a:spcAft>
                <a:spcPct val="0"/>
              </a:spcAft>
            </a:pPr>
            <a:r>
              <a:rPr lang="it-IT" altLang="it-IT">
                <a:latin typeface="Arial" charset="0"/>
              </a:rPr>
              <a:t> </a:t>
            </a:r>
          </a:p>
          <a:p>
            <a:pPr eaLnBrk="0" fontAlgn="base" hangingPunct="0">
              <a:spcBef>
                <a:spcPct val="0"/>
              </a:spcBef>
              <a:spcAft>
                <a:spcPct val="0"/>
              </a:spcAft>
            </a:pPr>
            <a:r>
              <a:rPr lang="it-IT" altLang="it-IT">
                <a:latin typeface="Arial" charset="0"/>
              </a:rPr>
              <a:t> </a:t>
            </a:r>
          </a:p>
        </p:txBody>
      </p:sp>
      <p:sp>
        <p:nvSpPr>
          <p:cNvPr id="6" name="Rectangle 1"/>
          <p:cNvSpPr>
            <a:spLocks noChangeArrowheads="1"/>
          </p:cNvSpPr>
          <p:nvPr/>
        </p:nvSpPr>
        <p:spPr bwMode="auto">
          <a:xfrm>
            <a:off x="1981201" y="3188772"/>
            <a:ext cx="184731" cy="3693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none" lIns="91440" tIns="45720" rIns="91440" bIns="45720" numCol="1" anchor="ctr" anchorCtr="0" compatLnSpc="1">
            <a:prstTxWarp prst="textNoShape">
              <a:avLst/>
            </a:prstTxWarp>
            <a:spAutoFit/>
          </a:bodyPr>
          <a:lstStyle/>
          <a:p>
            <a:pPr eaLnBrk="0" fontAlgn="base" hangingPunct="0">
              <a:spcBef>
                <a:spcPct val="0"/>
              </a:spcBef>
              <a:spcAft>
                <a:spcPct val="0"/>
              </a:spcAft>
            </a:pPr>
            <a:endParaRPr lang="it-IT" altLang="it-IT" dirty="0">
              <a:latin typeface="Arial" charset="0"/>
            </a:endParaRPr>
          </a:p>
        </p:txBody>
      </p:sp>
      <p:sp>
        <p:nvSpPr>
          <p:cNvPr id="7" name="Rettangolo 6"/>
          <p:cNvSpPr/>
          <p:nvPr/>
        </p:nvSpPr>
        <p:spPr>
          <a:xfrm>
            <a:off x="522325" y="1133792"/>
            <a:ext cx="11279579" cy="7325082"/>
          </a:xfrm>
          <a:prstGeom prst="rect">
            <a:avLst/>
          </a:prstGeom>
        </p:spPr>
        <p:txBody>
          <a:bodyPr wrap="square">
            <a:spAutoFit/>
          </a:bodyPr>
          <a:lstStyle/>
          <a:p>
            <a:r>
              <a:rPr lang="it-IT" sz="3200" dirty="0"/>
              <a:t>Rifinanziamento Circ. 33/2018 Inps</a:t>
            </a:r>
          </a:p>
          <a:p>
            <a:endParaRPr lang="it-IT" sz="3200" dirty="0"/>
          </a:p>
          <a:p>
            <a:r>
              <a:rPr lang="it-IT" dirty="0"/>
              <a:t>Per effetto delle modifiche introdotte all’articolo 1,  comma 203, della legge n. 232 del 2016 dall’articolo 1, comma 162, lett. i), della legge di bilancio 2018, il beneficio dell'anticipo  del  pensionamento  è  riconosciuto,  a  domanda,  nel  limite  di </a:t>
            </a:r>
          </a:p>
          <a:p>
            <a:r>
              <a:rPr lang="it-IT" dirty="0"/>
              <a:t>564,4 milioni di euro per l'anno 2018, </a:t>
            </a:r>
          </a:p>
          <a:p>
            <a:r>
              <a:rPr lang="it-IT" dirty="0"/>
              <a:t>631,7 milioni di euro per l'anno 2019, </a:t>
            </a:r>
          </a:p>
          <a:p>
            <a:r>
              <a:rPr lang="it-IT" dirty="0"/>
              <a:t>594,3 milioni di euro per l'anno 2020, </a:t>
            </a:r>
          </a:p>
          <a:p>
            <a:r>
              <a:rPr lang="it-IT" dirty="0"/>
              <a:t>592,7 milioni di euro per l'anno 2021, </a:t>
            </a:r>
          </a:p>
          <a:p>
            <a:r>
              <a:rPr lang="it-IT" dirty="0"/>
              <a:t>589,1 milioni di euro per l'anno 2022 </a:t>
            </a:r>
          </a:p>
          <a:p>
            <a:r>
              <a:rPr lang="it-IT" dirty="0"/>
              <a:t>587,6 milioni di euro annui a decorrere dall'anno 2023. </a:t>
            </a:r>
          </a:p>
          <a:p>
            <a:endParaRPr lang="it-IT" dirty="0"/>
          </a:p>
          <a:p>
            <a:r>
              <a:rPr lang="it-IT" dirty="0"/>
              <a:t>Precedente Limite di spesa di:</a:t>
            </a:r>
          </a:p>
          <a:p>
            <a:r>
              <a:rPr lang="it-IT" dirty="0"/>
              <a:t>360 milioni di euro per l'anno 2017, </a:t>
            </a:r>
          </a:p>
          <a:p>
            <a:r>
              <a:rPr lang="it-IT" dirty="0"/>
              <a:t>550 milioni di euro per l'anno 2018, </a:t>
            </a:r>
          </a:p>
          <a:p>
            <a:r>
              <a:rPr lang="it-IT" dirty="0"/>
              <a:t>570 milioni di euro per l'anno 2019 </a:t>
            </a:r>
          </a:p>
          <a:p>
            <a:r>
              <a:rPr lang="it-IT" dirty="0"/>
              <a:t>590 milioni di euro a decorrere dall’anno 2020.</a:t>
            </a:r>
          </a:p>
          <a:p>
            <a:r>
              <a:rPr lang="it-IT" dirty="0"/>
              <a:t/>
            </a:r>
            <a:br>
              <a:rPr lang="it-IT" dirty="0"/>
            </a:br>
            <a:endParaRPr lang="it-IT" dirty="0"/>
          </a:p>
          <a:p>
            <a:r>
              <a:rPr lang="it-IT" dirty="0"/>
              <a:t/>
            </a:r>
            <a:br>
              <a:rPr lang="it-IT" dirty="0"/>
            </a:br>
            <a:r>
              <a:rPr lang="it-IT" dirty="0"/>
              <a:t> </a:t>
            </a:r>
          </a:p>
          <a:p>
            <a:r>
              <a:rPr lang="it-IT" sz="3200" dirty="0"/>
              <a:t/>
            </a:r>
            <a:br>
              <a:rPr lang="it-IT" sz="3200" dirty="0"/>
            </a:br>
            <a:endParaRPr lang="it-IT" sz="3200" dirty="0"/>
          </a:p>
        </p:txBody>
      </p:sp>
    </p:spTree>
    <p:extLst>
      <p:ext uri="{BB962C8B-B14F-4D97-AF65-F5344CB8AC3E}">
        <p14:creationId xmlns:p14="http://schemas.microsoft.com/office/powerpoint/2010/main" xmlns="" val="3363689976"/>
      </p:ext>
    </p:extLst>
  </p:cSld>
  <p:clrMapOvr>
    <a:masterClrMapping/>
  </p:clrMapOvr>
  <p:transition spd="slow">
    <p:randomBar dir="vert"/>
  </p:transition>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t>Gli addetti a mansioni usuranti</a:t>
            </a:r>
          </a:p>
        </p:txBody>
      </p:sp>
      <p:sp>
        <p:nvSpPr>
          <p:cNvPr id="3" name="Segnaposto testo 2"/>
          <p:cNvSpPr>
            <a:spLocks noGrp="1"/>
          </p:cNvSpPr>
          <p:nvPr>
            <p:ph type="body" idx="1"/>
          </p:nvPr>
        </p:nvSpPr>
        <p:spPr/>
        <p:txBody>
          <a:bodyPr/>
          <a:lstStyle/>
          <a:p>
            <a:r>
              <a:rPr lang="it-IT" dirty="0"/>
              <a:t>Benefici rinnovati</a:t>
            </a:r>
          </a:p>
          <a:p>
            <a:r>
              <a:rPr lang="it-IT" dirty="0"/>
              <a:t>L. 232/2016 art. 1 c. 199</a:t>
            </a:r>
          </a:p>
        </p:txBody>
      </p:sp>
    </p:spTree>
    <p:extLst>
      <p:ext uri="{BB962C8B-B14F-4D97-AF65-F5344CB8AC3E}">
        <p14:creationId xmlns:p14="http://schemas.microsoft.com/office/powerpoint/2010/main" xmlns="" val="839880142"/>
      </p:ext>
    </p:extLst>
  </p:cSld>
  <p:clrMapOvr>
    <a:masterClrMapping/>
  </p:clrMapOvr>
  <p:transition spd="slow">
    <p:randomBar dir="vert"/>
  </p:transition>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7" name="Rettangolo 3"/>
          <p:cNvSpPr>
            <a:spLocks noChangeArrowheads="1"/>
          </p:cNvSpPr>
          <p:nvPr/>
        </p:nvSpPr>
        <p:spPr bwMode="auto">
          <a:xfrm>
            <a:off x="4007908" y="115889"/>
            <a:ext cx="4182555"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charset="0"/>
                <a:ea typeface="Arial" charset="0"/>
                <a:cs typeface="Arial" charset="0"/>
              </a:defRPr>
            </a:lvl1pPr>
            <a:lvl2pPr marL="742950" indent="-285750">
              <a:spcBef>
                <a:spcPct val="20000"/>
              </a:spcBef>
              <a:buChar char="–"/>
              <a:defRPr sz="2800">
                <a:solidFill>
                  <a:schemeClr val="tx1"/>
                </a:solidFill>
                <a:latin typeface="Arial" charset="0"/>
                <a:ea typeface="Arial" charset="0"/>
                <a:cs typeface="Arial" charset="0"/>
              </a:defRPr>
            </a:lvl2pPr>
            <a:lvl3pPr marL="1143000" indent="-228600">
              <a:spcBef>
                <a:spcPct val="20000"/>
              </a:spcBef>
              <a:buChar char="•"/>
              <a:defRPr sz="2400">
                <a:solidFill>
                  <a:schemeClr val="tx1"/>
                </a:solidFill>
                <a:latin typeface="Arial" charset="0"/>
                <a:ea typeface="Arial" charset="0"/>
                <a:cs typeface="Arial" charset="0"/>
              </a:defRPr>
            </a:lvl3pPr>
            <a:lvl4pPr marL="1600200" indent="-228600">
              <a:spcBef>
                <a:spcPct val="20000"/>
              </a:spcBef>
              <a:buChar char="–"/>
              <a:defRPr sz="2000">
                <a:solidFill>
                  <a:schemeClr val="tx1"/>
                </a:solidFill>
                <a:latin typeface="Arial" charset="0"/>
                <a:ea typeface="Arial" charset="0"/>
                <a:cs typeface="Arial" charset="0"/>
              </a:defRPr>
            </a:lvl4pPr>
            <a:lvl5pPr marL="2057400" indent="-228600">
              <a:spcBef>
                <a:spcPct val="20000"/>
              </a:spcBef>
              <a:buChar char="»"/>
              <a:defRPr sz="2000">
                <a:solidFill>
                  <a:schemeClr val="tx1"/>
                </a:solidFill>
                <a:latin typeface="Arial" charset="0"/>
                <a:ea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ea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ea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ea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ea typeface="Arial" charset="0"/>
                <a:cs typeface="Arial" charset="0"/>
              </a:defRPr>
            </a:lvl9pPr>
          </a:lstStyle>
          <a:p>
            <a:pPr algn="ctr" eaLnBrk="1" hangingPunct="1">
              <a:spcBef>
                <a:spcPct val="0"/>
              </a:spcBef>
              <a:buFontTx/>
              <a:buNone/>
            </a:pPr>
            <a:r>
              <a:rPr lang="it-IT" altLang="it-IT" sz="3600" b="1" i="1" dirty="0">
                <a:solidFill>
                  <a:srgbClr val="FF0000"/>
                </a:solidFill>
                <a:latin typeface="Comic Sans MS" charset="0"/>
              </a:rPr>
              <a:t>Lavoratori usurati</a:t>
            </a:r>
            <a:endParaRPr lang="it-IT" altLang="it-IT" b="1" i="1" dirty="0">
              <a:solidFill>
                <a:srgbClr val="FF0000"/>
              </a:solidFill>
              <a:latin typeface="Comic Sans MS" charset="0"/>
            </a:endParaRPr>
          </a:p>
        </p:txBody>
      </p:sp>
      <p:sp>
        <p:nvSpPr>
          <p:cNvPr id="4" name="Rectangle 1"/>
          <p:cNvSpPr>
            <a:spLocks noChangeArrowheads="1"/>
          </p:cNvSpPr>
          <p:nvPr/>
        </p:nvSpPr>
        <p:spPr bwMode="auto">
          <a:xfrm>
            <a:off x="1981201" y="2504174"/>
            <a:ext cx="184731" cy="64633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none" lIns="91440" tIns="45720" rIns="91440" bIns="45720" numCol="1" anchor="ctr" anchorCtr="0" compatLnSpc="1">
            <a:prstTxWarp prst="textNoShape">
              <a:avLst/>
            </a:prstTxWarp>
            <a:spAutoFit/>
          </a:bodyPr>
          <a:lstStyle/>
          <a:p>
            <a:pPr eaLnBrk="0" fontAlgn="base" hangingPunct="0">
              <a:spcBef>
                <a:spcPct val="0"/>
              </a:spcBef>
              <a:spcAft>
                <a:spcPct val="0"/>
              </a:spcAft>
            </a:pPr>
            <a:r>
              <a:rPr lang="it-IT" altLang="it-IT">
                <a:latin typeface="Arial" charset="0"/>
              </a:rPr>
              <a:t/>
            </a:r>
            <a:br>
              <a:rPr lang="it-IT" altLang="it-IT">
                <a:latin typeface="Arial" charset="0"/>
              </a:rPr>
            </a:br>
            <a:endParaRPr lang="it-IT" altLang="it-IT">
              <a:latin typeface="Arial" charset="0"/>
            </a:endParaRPr>
          </a:p>
        </p:txBody>
      </p:sp>
      <p:sp>
        <p:nvSpPr>
          <p:cNvPr id="5" name="Rettangolo 4"/>
          <p:cNvSpPr/>
          <p:nvPr/>
        </p:nvSpPr>
        <p:spPr>
          <a:xfrm>
            <a:off x="288050" y="1730702"/>
            <a:ext cx="11757642" cy="4154984"/>
          </a:xfrm>
          <a:prstGeom prst="rect">
            <a:avLst/>
          </a:prstGeom>
          <a:noFill/>
        </p:spPr>
        <p:txBody>
          <a:bodyPr wrap="none" lIns="91440" tIns="45720" rIns="91440" bIns="45720">
            <a:spAutoFit/>
          </a:bodyPr>
          <a:lstStyle/>
          <a:p>
            <a:pPr algn="ctr"/>
            <a:r>
              <a:rPr lang="it-IT" sz="4400" b="1" dirty="0">
                <a:ln w="6600">
                  <a:solidFill>
                    <a:schemeClr val="accent2"/>
                  </a:solidFill>
                  <a:prstDash val="solid"/>
                </a:ln>
                <a:solidFill>
                  <a:srgbClr val="FFFFFF"/>
                </a:solidFill>
                <a:effectLst>
                  <a:outerShdw dist="38100" dir="2700000" algn="tl" rotWithShape="0">
                    <a:schemeClr val="accent2"/>
                  </a:outerShdw>
                </a:effectLst>
              </a:rPr>
              <a:t>Chi sono?</a:t>
            </a:r>
          </a:p>
          <a:p>
            <a:pPr algn="ctr"/>
            <a:r>
              <a:rPr lang="it-IT" sz="4400" b="1" dirty="0">
                <a:ln w="6600">
                  <a:solidFill>
                    <a:schemeClr val="accent2"/>
                  </a:solidFill>
                  <a:prstDash val="solid"/>
                </a:ln>
                <a:solidFill>
                  <a:srgbClr val="FFFFFF"/>
                </a:solidFill>
                <a:effectLst>
                  <a:outerShdw dist="38100" dir="2700000" algn="tl" rotWithShape="0">
                    <a:schemeClr val="accent2"/>
                  </a:outerShdw>
                </a:effectLst>
              </a:rPr>
              <a:t>Sempre gli stessi!</a:t>
            </a:r>
          </a:p>
          <a:p>
            <a:pPr algn="ctr"/>
            <a:r>
              <a:rPr lang="it-IT" sz="4400" b="1" dirty="0">
                <a:ln w="6600">
                  <a:solidFill>
                    <a:schemeClr val="accent2"/>
                  </a:solidFill>
                  <a:prstDash val="solid"/>
                </a:ln>
                <a:solidFill>
                  <a:srgbClr val="FFFFFF"/>
                </a:solidFill>
                <a:effectLst>
                  <a:outerShdw dist="38100" dir="2700000" algn="tl" rotWithShape="0">
                    <a:schemeClr val="accent2"/>
                  </a:outerShdw>
                </a:effectLst>
              </a:rPr>
              <a:t>Addetti che hanno svolto alcune attività</a:t>
            </a:r>
          </a:p>
          <a:p>
            <a:pPr algn="ctr"/>
            <a:r>
              <a:rPr lang="it-IT" sz="4400" b="1" dirty="0">
                <a:ln w="6600">
                  <a:solidFill>
                    <a:schemeClr val="accent2"/>
                  </a:solidFill>
                  <a:prstDash val="solid"/>
                </a:ln>
                <a:solidFill>
                  <a:srgbClr val="FFFFFF"/>
                </a:solidFill>
                <a:effectLst>
                  <a:outerShdw dist="38100" dir="2700000" algn="tl" rotWithShape="0">
                    <a:schemeClr val="accent2"/>
                  </a:outerShdw>
                </a:effectLst>
              </a:rPr>
              <a:t>a. Per metà della vita lavorativa oppure</a:t>
            </a:r>
          </a:p>
          <a:p>
            <a:pPr algn="ctr"/>
            <a:r>
              <a:rPr lang="it-IT" sz="4400" b="1" dirty="0">
                <a:ln w="6600">
                  <a:solidFill>
                    <a:schemeClr val="accent2"/>
                  </a:solidFill>
                  <a:prstDash val="solid"/>
                </a:ln>
                <a:solidFill>
                  <a:srgbClr val="FFFFFF"/>
                </a:solidFill>
                <a:effectLst>
                  <a:outerShdw dist="38100" dir="2700000" algn="tl" rotWithShape="0">
                    <a:schemeClr val="accent2"/>
                  </a:outerShdw>
                </a:effectLst>
              </a:rPr>
              <a:t>b. Per 7 degli ultimi 10 anni ante pensione </a:t>
            </a:r>
          </a:p>
          <a:p>
            <a:pPr algn="ctr"/>
            <a:r>
              <a:rPr lang="it-IT" sz="4400" b="1" dirty="0">
                <a:ln w="6600">
                  <a:solidFill>
                    <a:schemeClr val="accent2"/>
                  </a:solidFill>
                  <a:prstDash val="solid"/>
                </a:ln>
                <a:solidFill>
                  <a:srgbClr val="FFFFFF"/>
                </a:solidFill>
                <a:effectLst>
                  <a:outerShdw dist="38100" dir="2700000" algn="tl" rotWithShape="0">
                    <a:schemeClr val="accent2"/>
                  </a:outerShdw>
                </a:effectLst>
              </a:rPr>
              <a:t>(la ‘b’ è stata prorogata dalla manovra 2017)</a:t>
            </a:r>
          </a:p>
        </p:txBody>
      </p:sp>
      <p:sp>
        <p:nvSpPr>
          <p:cNvPr id="10" name="Rectangle 3"/>
          <p:cNvSpPr>
            <a:spLocks noChangeArrowheads="1"/>
          </p:cNvSpPr>
          <p:nvPr/>
        </p:nvSpPr>
        <p:spPr bwMode="auto">
          <a:xfrm>
            <a:off x="1981200" y="2935183"/>
            <a:ext cx="9227368" cy="64633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anchor="ctr" anchorCtr="0" compatLnSpc="1">
            <a:prstTxWarp prst="textNoShape">
              <a:avLst/>
            </a:prstTxWarp>
            <a:spAutoFit/>
          </a:bodyPr>
          <a:lstStyle/>
          <a:p>
            <a:pPr eaLnBrk="0" fontAlgn="base" hangingPunct="0">
              <a:spcBef>
                <a:spcPct val="0"/>
              </a:spcBef>
              <a:spcAft>
                <a:spcPct val="0"/>
              </a:spcAft>
            </a:pPr>
            <a:r>
              <a:rPr lang="it-IT" altLang="it-IT">
                <a:latin typeface="Arial" charset="0"/>
              </a:rPr>
              <a:t> </a:t>
            </a:r>
          </a:p>
          <a:p>
            <a:pPr eaLnBrk="0" fontAlgn="base" hangingPunct="0">
              <a:spcBef>
                <a:spcPct val="0"/>
              </a:spcBef>
              <a:spcAft>
                <a:spcPct val="0"/>
              </a:spcAft>
            </a:pPr>
            <a:r>
              <a:rPr lang="it-IT" altLang="it-IT">
                <a:latin typeface="Arial" charset="0"/>
              </a:rPr>
              <a:t> </a:t>
            </a:r>
          </a:p>
        </p:txBody>
      </p:sp>
      <p:sp>
        <p:nvSpPr>
          <p:cNvPr id="6" name="Rectangle 1"/>
          <p:cNvSpPr>
            <a:spLocks noChangeArrowheads="1"/>
          </p:cNvSpPr>
          <p:nvPr/>
        </p:nvSpPr>
        <p:spPr bwMode="auto">
          <a:xfrm>
            <a:off x="1981201" y="3188772"/>
            <a:ext cx="184731" cy="3693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none" lIns="91440" tIns="45720" rIns="91440" bIns="45720" numCol="1" anchor="ctr" anchorCtr="0" compatLnSpc="1">
            <a:prstTxWarp prst="textNoShape">
              <a:avLst/>
            </a:prstTxWarp>
            <a:spAutoFit/>
          </a:bodyPr>
          <a:lstStyle/>
          <a:p>
            <a:pPr eaLnBrk="0" fontAlgn="base" hangingPunct="0">
              <a:spcBef>
                <a:spcPct val="0"/>
              </a:spcBef>
              <a:spcAft>
                <a:spcPct val="0"/>
              </a:spcAft>
            </a:pPr>
            <a:endParaRPr lang="it-IT" altLang="it-IT" dirty="0">
              <a:latin typeface="Arial" charset="0"/>
            </a:endParaRPr>
          </a:p>
        </p:txBody>
      </p:sp>
    </p:spTree>
    <p:extLst>
      <p:ext uri="{BB962C8B-B14F-4D97-AF65-F5344CB8AC3E}">
        <p14:creationId xmlns:p14="http://schemas.microsoft.com/office/powerpoint/2010/main" xmlns="" val="455534863"/>
      </p:ext>
    </p:extLst>
  </p:cSld>
  <p:clrMapOvr>
    <a:masterClrMapping/>
  </p:clrMapOvr>
  <p:transition spd="slow">
    <p:randomBar dir="vert"/>
  </p:transition>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ttangolo 4"/>
          <p:cNvSpPr/>
          <p:nvPr/>
        </p:nvSpPr>
        <p:spPr>
          <a:xfrm>
            <a:off x="1988344" y="553641"/>
            <a:ext cx="8322469" cy="2018373"/>
          </a:xfrm>
          <a:prstGeom prst="rect">
            <a:avLst/>
          </a:prstGeom>
        </p:spPr>
        <p:txBody>
          <a:bodyPr wrap="square">
            <a:spAutoFit/>
          </a:bodyPr>
          <a:lstStyle/>
          <a:p>
            <a:pPr algn="ctr"/>
            <a:r>
              <a:rPr lang="it-IT" sz="2250" i="1" dirty="0">
                <a:solidFill>
                  <a:srgbClr val="FF0000"/>
                </a:solidFill>
              </a:rPr>
              <a:t>Per tutelare i lavoratori impiegati in attività particolarmente faticose e pesanti il decreto legislativo 67/2011 ha introdotto, una disciplina che consente di anticipare l'età pensionabile che è stata mantenuta, seppur con alcune modifiche, dalla Legge Fornero del 2011 ed è stata oggetto di alcune migliorie ad opera della legge di bilancio per il 2017.</a:t>
            </a:r>
            <a:endParaRPr lang="it-IT" sz="1266" dirty="0"/>
          </a:p>
          <a:p>
            <a:pPr algn="ctr"/>
            <a:endParaRPr lang="it-IT" sz="1266" dirty="0"/>
          </a:p>
        </p:txBody>
      </p:sp>
      <p:sp>
        <p:nvSpPr>
          <p:cNvPr id="7" name="Rettangolo 6"/>
          <p:cNvSpPr/>
          <p:nvPr/>
        </p:nvSpPr>
        <p:spPr>
          <a:xfrm>
            <a:off x="2077641" y="3184271"/>
            <a:ext cx="8108156" cy="3273588"/>
          </a:xfrm>
          <a:prstGeom prst="rect">
            <a:avLst/>
          </a:prstGeom>
        </p:spPr>
        <p:txBody>
          <a:bodyPr wrap="square">
            <a:spAutoFit/>
          </a:bodyPr>
          <a:lstStyle/>
          <a:p>
            <a:pPr algn="ctr"/>
            <a:r>
              <a:rPr lang="it-IT" sz="3375" b="1" dirty="0"/>
              <a:t>Destinatari</a:t>
            </a:r>
          </a:p>
          <a:p>
            <a:pPr algn="just"/>
            <a:r>
              <a:rPr lang="it-IT" sz="2250" dirty="0"/>
              <a:t>La normativa di favore anche nel 2017 è attivabile dai soli lavoratori dipendenti (sia del settore privato che del pubblico impiego) che abbiano svolto nell'arco della propria vita lavorativa talune attività individuate nell'articolo 1 del </a:t>
            </a:r>
            <a:r>
              <a:rPr lang="it-IT" sz="2250" dirty="0" err="1"/>
              <a:t>Dlgs</a:t>
            </a:r>
            <a:r>
              <a:rPr lang="it-IT" sz="2250" dirty="0"/>
              <a:t> 67/2011. Le attività in questione sono riconducibili alle seguenti quattro macro-categorie.</a:t>
            </a:r>
          </a:p>
          <a:p>
            <a:pPr algn="just"/>
            <a:endParaRPr lang="it-IT" sz="2250" dirty="0"/>
          </a:p>
          <a:p>
            <a:endParaRPr lang="it-IT" sz="1266" dirty="0"/>
          </a:p>
          <a:p>
            <a:endParaRPr lang="it-IT" sz="1266" dirty="0"/>
          </a:p>
          <a:p>
            <a:endParaRPr lang="it-IT" sz="1266" dirty="0"/>
          </a:p>
        </p:txBody>
      </p:sp>
    </p:spTree>
    <p:extLst>
      <p:ext uri="{BB962C8B-B14F-4D97-AF65-F5344CB8AC3E}">
        <p14:creationId xmlns:p14="http://schemas.microsoft.com/office/powerpoint/2010/main" xmlns="" val="395240886"/>
      </p:ext>
    </p:extLst>
  </p:cSld>
  <p:clrMapOvr>
    <a:masterClrMapping/>
  </p:clrMapOvr>
  <p:transition spd="slow">
    <p:randomBar dir="vert"/>
  </p:transition>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ttangolo 4"/>
          <p:cNvSpPr/>
          <p:nvPr/>
        </p:nvSpPr>
        <p:spPr>
          <a:xfrm>
            <a:off x="1720453" y="678657"/>
            <a:ext cx="8768953" cy="4984057"/>
          </a:xfrm>
          <a:prstGeom prst="rect">
            <a:avLst/>
          </a:prstGeom>
        </p:spPr>
        <p:txBody>
          <a:bodyPr wrap="square">
            <a:spAutoFit/>
          </a:bodyPr>
          <a:lstStyle/>
          <a:p>
            <a:pPr marL="361639" indent="-361639" algn="just">
              <a:buAutoNum type="alphaLcParenR"/>
            </a:pPr>
            <a:r>
              <a:rPr lang="it-IT" sz="1969" i="1" dirty="0">
                <a:solidFill>
                  <a:srgbClr val="FF0000"/>
                </a:solidFill>
              </a:rPr>
              <a:t>Lavoratori impegnati in mansioni particolarmente usuranti di cui all'articolo 2 del decreto del ministero del lavoro del </a:t>
            </a:r>
            <a:r>
              <a:rPr lang="it-IT" sz="2250" i="1" dirty="0">
                <a:solidFill>
                  <a:srgbClr val="FF0000"/>
                </a:solidFill>
              </a:rPr>
              <a:t>19 Maggio 1999</a:t>
            </a:r>
            <a:r>
              <a:rPr lang="it-IT" sz="1969" dirty="0"/>
              <a:t>. Si tratta dei soggetti che hanno svolto lavori in galleria, cava o miniera; i lavori ad alte temperature; i lavori in cassoni ad aria compressa; le attività per l’ asportazione dell’ amianto; le attività di lavorazione del vetro cavo; lavori svolti dai palombari; lavori espletati in spazi ristretti.</a:t>
            </a:r>
          </a:p>
          <a:p>
            <a:pPr algn="just"/>
            <a:r>
              <a:rPr lang="it-IT" sz="1969" i="1" dirty="0">
                <a:solidFill>
                  <a:srgbClr val="FF0000"/>
                </a:solidFill>
              </a:rPr>
              <a:t> </a:t>
            </a:r>
          </a:p>
          <a:p>
            <a:pPr algn="just"/>
            <a:r>
              <a:rPr lang="it-IT" sz="1969" i="1" dirty="0">
                <a:solidFill>
                  <a:srgbClr val="FF0000"/>
                </a:solidFill>
              </a:rPr>
              <a:t>b) Lavoratori notturni come definiti e ripartiti ai soli fini del </a:t>
            </a:r>
            <a:r>
              <a:rPr lang="it-IT" sz="1969" i="1" dirty="0" err="1">
                <a:solidFill>
                  <a:srgbClr val="FF0000"/>
                </a:solidFill>
              </a:rPr>
              <a:t>dlgs</a:t>
            </a:r>
            <a:r>
              <a:rPr lang="it-IT" sz="1969" i="1" dirty="0">
                <a:solidFill>
                  <a:srgbClr val="FF0000"/>
                </a:solidFill>
              </a:rPr>
              <a:t> 67/2011 nelle seguenti categorie: </a:t>
            </a:r>
          </a:p>
          <a:p>
            <a:pPr marL="683097" lvl="1" indent="-361639" algn="just">
              <a:buAutoNum type="arabicParenR"/>
            </a:pPr>
            <a:r>
              <a:rPr lang="it-IT" sz="1969" dirty="0"/>
              <a:t>lavoratori a turni che prestano lo loro attività nel periodo notturno per almeno 6 ore per un numero minimo di giorni lavorativi all'anno non inferiore a 64; </a:t>
            </a:r>
          </a:p>
          <a:p>
            <a:pPr marL="683097" lvl="1" indent="-361639" algn="just">
              <a:buAutoNum type="arabicParenR"/>
            </a:pPr>
            <a:r>
              <a:rPr lang="it-IT" sz="1969" dirty="0"/>
              <a:t>2) lavoratori che prestano la loro attività per almeno 3 ore nell'intervallo tra la mezzanotte e le cinque del mattino per periodi di lavoro di durata pari all'intero anno lavorativo.</a:t>
            </a:r>
          </a:p>
          <a:p>
            <a:pPr algn="just"/>
            <a:r>
              <a:rPr lang="it-IT" sz="1969" dirty="0"/>
              <a:t> </a:t>
            </a:r>
          </a:p>
        </p:txBody>
      </p:sp>
    </p:spTree>
    <p:extLst>
      <p:ext uri="{BB962C8B-B14F-4D97-AF65-F5344CB8AC3E}">
        <p14:creationId xmlns:p14="http://schemas.microsoft.com/office/powerpoint/2010/main" xmlns="" val="646650831"/>
      </p:ext>
    </p:extLst>
  </p:cSld>
  <p:clrMapOvr>
    <a:masterClrMapping/>
  </p:clrMapOvr>
  <p:transition spd="slow">
    <p:randomBar dir="vert"/>
  </p:transition>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ttangolo 6"/>
          <p:cNvSpPr/>
          <p:nvPr/>
        </p:nvSpPr>
        <p:spPr>
          <a:xfrm>
            <a:off x="1720453" y="136143"/>
            <a:ext cx="8679656" cy="6585714"/>
          </a:xfrm>
          <a:prstGeom prst="rect">
            <a:avLst/>
          </a:prstGeom>
        </p:spPr>
        <p:txBody>
          <a:bodyPr wrap="square">
            <a:spAutoFit/>
          </a:bodyPr>
          <a:lstStyle/>
          <a:p>
            <a:pPr algn="just"/>
            <a:r>
              <a:rPr lang="it-IT" sz="1969" dirty="0">
                <a:solidFill>
                  <a:srgbClr val="FF0000"/>
                </a:solidFill>
              </a:rPr>
              <a:t>c</a:t>
            </a:r>
            <a:r>
              <a:rPr lang="it-IT" sz="2812" dirty="0">
                <a:solidFill>
                  <a:srgbClr val="FF0000"/>
                </a:solidFill>
              </a:rPr>
              <a:t>) </a:t>
            </a:r>
            <a:r>
              <a:rPr lang="it-IT" sz="1969" b="1" dirty="0">
                <a:solidFill>
                  <a:srgbClr val="FF0000"/>
                </a:solidFill>
              </a:rPr>
              <a:t>i lavoratori addetti alla linea di catena</a:t>
            </a:r>
            <a:r>
              <a:rPr lang="it-IT" sz="1969" dirty="0"/>
              <a:t>: lavoratori alle dipendenze di imprese per le quali operano le voci di tariffa per l'assicurazione contro gli infortuni sul lavoro indicati nell'elenco n. 1 contenuto nell'allegato 1 allo stesso </a:t>
            </a:r>
            <a:r>
              <a:rPr lang="it-IT" sz="1969" dirty="0" err="1"/>
              <a:t>dlgs</a:t>
            </a:r>
            <a:r>
              <a:rPr lang="it-IT" sz="1969" dirty="0"/>
              <a:t> 67/2011, cui si applicano i criteri per l'organizzazione del lavoro previsti dall'articolo 2100 del cc, impegnati all'interno di un processo produttivo in serie, contraddistinto da un rimo determinato da misurazione di tempi di produzione con mansioni organizzate in sequenze di postazioni, che svolgano attività caratterizzate dalla ripetizione costante dello stesso ciclo lavorativo su parti staccate di un prodotto finale, che si sostano a flusso continuo o a scatti con cadenze brevi determinate dall'organizzazione del lavoro o della tecnologia, con esclusione degli addetti a lavorazioni collaterali a linee di produzione, alla manutenzione, al rifornimento materiali, ad attività di regolazione o controllo computerizzato delle linee di produzione e al controllo qualità.</a:t>
            </a:r>
          </a:p>
          <a:p>
            <a:pPr algn="just"/>
            <a:r>
              <a:rPr lang="it-IT" sz="1969" dirty="0"/>
              <a:t> </a:t>
            </a:r>
          </a:p>
          <a:p>
            <a:pPr algn="just"/>
            <a:r>
              <a:rPr lang="it-IT" sz="1969" b="1" dirty="0">
                <a:solidFill>
                  <a:srgbClr val="FF0000"/>
                </a:solidFill>
              </a:rPr>
              <a:t>d) i conducenti di veicoli, di capienza complessiva non inferiore a 9 posti, adibiti a servizio pubblico di trasporto collettivo.</a:t>
            </a:r>
          </a:p>
          <a:p>
            <a:pPr algn="just"/>
            <a:r>
              <a:rPr lang="it-IT" sz="1969" dirty="0"/>
              <a:t>Il periodo minimo di attività - A partire dal 1° gennaio 2017, per effetto di quanto stabilito dall'articolo 1, co. 206 della legge di bilancio per il 2017, per godere dei benefici è richiesto che le attività sopra citate siano state svolte per almeno</a:t>
            </a:r>
            <a:r>
              <a:rPr lang="it-IT" sz="1687" dirty="0"/>
              <a:t> 7 anni, negli </a:t>
            </a:r>
            <a:r>
              <a:rPr lang="it-IT" sz="1969" dirty="0"/>
              <a:t>ultimi dieci anni di attività lavorativa, oppure per almeno la metà della vita lavorativa complessiva.</a:t>
            </a:r>
          </a:p>
        </p:txBody>
      </p:sp>
    </p:spTree>
    <p:extLst>
      <p:ext uri="{BB962C8B-B14F-4D97-AF65-F5344CB8AC3E}">
        <p14:creationId xmlns:p14="http://schemas.microsoft.com/office/powerpoint/2010/main" xmlns="" val="1993262797"/>
      </p:ext>
    </p:extLst>
  </p:cSld>
  <p:clrMapOvr>
    <a:masterClrMapping/>
  </p:clrMapOvr>
  <p:transition spd="slow">
    <p:randomBar dir="vert"/>
  </p:transition>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7" name="Rettangolo 3"/>
          <p:cNvSpPr>
            <a:spLocks noChangeArrowheads="1"/>
          </p:cNvSpPr>
          <p:nvPr/>
        </p:nvSpPr>
        <p:spPr bwMode="auto">
          <a:xfrm>
            <a:off x="4007908" y="115889"/>
            <a:ext cx="4182555"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charset="0"/>
                <a:ea typeface="Arial" charset="0"/>
                <a:cs typeface="Arial" charset="0"/>
              </a:defRPr>
            </a:lvl1pPr>
            <a:lvl2pPr marL="742950" indent="-285750">
              <a:spcBef>
                <a:spcPct val="20000"/>
              </a:spcBef>
              <a:buChar char="–"/>
              <a:defRPr sz="2800">
                <a:solidFill>
                  <a:schemeClr val="tx1"/>
                </a:solidFill>
                <a:latin typeface="Arial" charset="0"/>
                <a:ea typeface="Arial" charset="0"/>
                <a:cs typeface="Arial" charset="0"/>
              </a:defRPr>
            </a:lvl2pPr>
            <a:lvl3pPr marL="1143000" indent="-228600">
              <a:spcBef>
                <a:spcPct val="20000"/>
              </a:spcBef>
              <a:buChar char="•"/>
              <a:defRPr sz="2400">
                <a:solidFill>
                  <a:schemeClr val="tx1"/>
                </a:solidFill>
                <a:latin typeface="Arial" charset="0"/>
                <a:ea typeface="Arial" charset="0"/>
                <a:cs typeface="Arial" charset="0"/>
              </a:defRPr>
            </a:lvl3pPr>
            <a:lvl4pPr marL="1600200" indent="-228600">
              <a:spcBef>
                <a:spcPct val="20000"/>
              </a:spcBef>
              <a:buChar char="–"/>
              <a:defRPr sz="2000">
                <a:solidFill>
                  <a:schemeClr val="tx1"/>
                </a:solidFill>
                <a:latin typeface="Arial" charset="0"/>
                <a:ea typeface="Arial" charset="0"/>
                <a:cs typeface="Arial" charset="0"/>
              </a:defRPr>
            </a:lvl4pPr>
            <a:lvl5pPr marL="2057400" indent="-228600">
              <a:spcBef>
                <a:spcPct val="20000"/>
              </a:spcBef>
              <a:buChar char="»"/>
              <a:defRPr sz="2000">
                <a:solidFill>
                  <a:schemeClr val="tx1"/>
                </a:solidFill>
                <a:latin typeface="Arial" charset="0"/>
                <a:ea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ea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ea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ea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ea typeface="Arial" charset="0"/>
                <a:cs typeface="Arial" charset="0"/>
              </a:defRPr>
            </a:lvl9pPr>
          </a:lstStyle>
          <a:p>
            <a:pPr algn="ctr" eaLnBrk="1" hangingPunct="1">
              <a:spcBef>
                <a:spcPct val="0"/>
              </a:spcBef>
              <a:buFontTx/>
              <a:buNone/>
            </a:pPr>
            <a:r>
              <a:rPr lang="it-IT" altLang="it-IT" sz="3600" b="1" i="1" dirty="0">
                <a:solidFill>
                  <a:srgbClr val="FF0000"/>
                </a:solidFill>
                <a:latin typeface="Comic Sans MS" charset="0"/>
              </a:rPr>
              <a:t>Lavoratori usurati</a:t>
            </a:r>
            <a:endParaRPr lang="it-IT" altLang="it-IT" b="1" i="1" dirty="0">
              <a:solidFill>
                <a:srgbClr val="FF0000"/>
              </a:solidFill>
              <a:latin typeface="Comic Sans MS" charset="0"/>
            </a:endParaRPr>
          </a:p>
        </p:txBody>
      </p:sp>
      <p:sp>
        <p:nvSpPr>
          <p:cNvPr id="4" name="Rectangle 1"/>
          <p:cNvSpPr>
            <a:spLocks noChangeArrowheads="1"/>
          </p:cNvSpPr>
          <p:nvPr/>
        </p:nvSpPr>
        <p:spPr bwMode="auto">
          <a:xfrm>
            <a:off x="1981201" y="2504174"/>
            <a:ext cx="184731" cy="64633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none" lIns="91440" tIns="45720" rIns="91440" bIns="45720" numCol="1" anchor="ctr" anchorCtr="0" compatLnSpc="1">
            <a:prstTxWarp prst="textNoShape">
              <a:avLst/>
            </a:prstTxWarp>
            <a:spAutoFit/>
          </a:bodyPr>
          <a:lstStyle/>
          <a:p>
            <a:pPr eaLnBrk="0" fontAlgn="base" hangingPunct="0">
              <a:spcBef>
                <a:spcPct val="0"/>
              </a:spcBef>
              <a:spcAft>
                <a:spcPct val="0"/>
              </a:spcAft>
            </a:pPr>
            <a:r>
              <a:rPr lang="it-IT" altLang="it-IT">
                <a:latin typeface="Arial" charset="0"/>
              </a:rPr>
              <a:t/>
            </a:r>
            <a:br>
              <a:rPr lang="it-IT" altLang="it-IT">
                <a:latin typeface="Arial" charset="0"/>
              </a:rPr>
            </a:br>
            <a:endParaRPr lang="it-IT" altLang="it-IT">
              <a:latin typeface="Arial" charset="0"/>
            </a:endParaRPr>
          </a:p>
        </p:txBody>
      </p:sp>
      <p:sp>
        <p:nvSpPr>
          <p:cNvPr id="5" name="Rettangolo 4"/>
          <p:cNvSpPr/>
          <p:nvPr/>
        </p:nvSpPr>
        <p:spPr>
          <a:xfrm>
            <a:off x="562731" y="1549832"/>
            <a:ext cx="11369074" cy="5078313"/>
          </a:xfrm>
          <a:prstGeom prst="rect">
            <a:avLst/>
          </a:prstGeom>
          <a:noFill/>
        </p:spPr>
        <p:txBody>
          <a:bodyPr wrap="none" lIns="91440" tIns="45720" rIns="91440" bIns="45720">
            <a:spAutoFit/>
          </a:bodyPr>
          <a:lstStyle/>
          <a:p>
            <a:pPr algn="ctr"/>
            <a:r>
              <a:rPr lang="it-IT" sz="4800" b="1" dirty="0">
                <a:ln w="6600">
                  <a:solidFill>
                    <a:schemeClr val="accent2"/>
                  </a:solidFill>
                  <a:prstDash val="solid"/>
                </a:ln>
                <a:solidFill>
                  <a:srgbClr val="FFFFFF"/>
                </a:solidFill>
                <a:effectLst>
                  <a:outerShdw dist="38100" dir="2700000" algn="tl" rotWithShape="0">
                    <a:schemeClr val="accent2"/>
                  </a:outerShdw>
                </a:effectLst>
              </a:rPr>
              <a:t>-Anzianità </a:t>
            </a:r>
            <a:r>
              <a:rPr lang="it-IT" sz="4800" b="1" dirty="0" err="1">
                <a:ln w="6600">
                  <a:solidFill>
                    <a:schemeClr val="accent2"/>
                  </a:solidFill>
                  <a:prstDash val="solid"/>
                </a:ln>
                <a:solidFill>
                  <a:srgbClr val="FFFFFF"/>
                </a:solidFill>
                <a:effectLst>
                  <a:outerShdw dist="38100" dir="2700000" algn="tl" rotWithShape="0">
                    <a:schemeClr val="accent2"/>
                  </a:outerShdw>
                </a:effectLst>
              </a:rPr>
              <a:t>contr.va</a:t>
            </a:r>
            <a:r>
              <a:rPr lang="it-IT" sz="4800" b="1" dirty="0">
                <a:ln w="6600">
                  <a:solidFill>
                    <a:schemeClr val="accent2"/>
                  </a:solidFill>
                  <a:prstDash val="solid"/>
                </a:ln>
                <a:solidFill>
                  <a:srgbClr val="FFFFFF"/>
                </a:solidFill>
                <a:effectLst>
                  <a:outerShdw dist="38100" dir="2700000" algn="tl" rotWithShape="0">
                    <a:schemeClr val="accent2"/>
                  </a:outerShdw>
                </a:effectLst>
              </a:rPr>
              <a:t> minima di 35 anni</a:t>
            </a:r>
          </a:p>
          <a:p>
            <a:pPr algn="ctr"/>
            <a:r>
              <a:rPr lang="it-IT" sz="4800" b="1" dirty="0">
                <a:ln w="6600">
                  <a:solidFill>
                    <a:schemeClr val="accent2"/>
                  </a:solidFill>
                  <a:prstDash val="solid"/>
                </a:ln>
                <a:solidFill>
                  <a:srgbClr val="FFFFFF"/>
                </a:solidFill>
                <a:effectLst>
                  <a:outerShdw dist="38100" dir="2700000" algn="tl" rotWithShape="0">
                    <a:schemeClr val="accent2"/>
                  </a:outerShdw>
                </a:effectLst>
              </a:rPr>
              <a:t>-Abolite le finestre </a:t>
            </a:r>
          </a:p>
          <a:p>
            <a:pPr algn="ctr"/>
            <a:r>
              <a:rPr lang="it-IT" sz="4800" b="1" dirty="0">
                <a:ln w="6600">
                  <a:solidFill>
                    <a:schemeClr val="accent2"/>
                  </a:solidFill>
                  <a:prstDash val="solid"/>
                </a:ln>
                <a:solidFill>
                  <a:srgbClr val="FFFFFF"/>
                </a:solidFill>
                <a:effectLst>
                  <a:outerShdw dist="38100" dir="2700000" algn="tl" rotWithShape="0">
                    <a:schemeClr val="accent2"/>
                  </a:outerShdw>
                </a:effectLst>
              </a:rPr>
              <a:t>-Congelata la </a:t>
            </a:r>
            <a:r>
              <a:rPr lang="it-IT" sz="4800" b="1" dirty="0" err="1">
                <a:ln w="6600">
                  <a:solidFill>
                    <a:schemeClr val="accent2"/>
                  </a:solidFill>
                  <a:prstDash val="solid"/>
                </a:ln>
                <a:solidFill>
                  <a:srgbClr val="FFFFFF"/>
                </a:solidFill>
                <a:effectLst>
                  <a:outerShdw dist="38100" dir="2700000" algn="tl" rotWithShape="0">
                    <a:schemeClr val="accent2"/>
                  </a:outerShdw>
                </a:effectLst>
              </a:rPr>
              <a:t>asp.va</a:t>
            </a:r>
            <a:r>
              <a:rPr lang="it-IT" sz="4800" b="1" dirty="0">
                <a:ln w="6600">
                  <a:solidFill>
                    <a:schemeClr val="accent2"/>
                  </a:solidFill>
                  <a:prstDash val="solid"/>
                </a:ln>
                <a:solidFill>
                  <a:srgbClr val="FFFFFF"/>
                </a:solidFill>
                <a:effectLst>
                  <a:outerShdw dist="38100" dir="2700000" algn="tl" rotWithShape="0">
                    <a:schemeClr val="accent2"/>
                  </a:outerShdw>
                </a:effectLst>
              </a:rPr>
              <a:t> di vita</a:t>
            </a:r>
          </a:p>
          <a:p>
            <a:pPr algn="ctr"/>
            <a:r>
              <a:rPr lang="it-IT" sz="4800" b="1" dirty="0">
                <a:ln w="6600">
                  <a:solidFill>
                    <a:schemeClr val="accent2"/>
                  </a:solidFill>
                  <a:prstDash val="solid"/>
                </a:ln>
                <a:solidFill>
                  <a:srgbClr val="FFFFFF"/>
                </a:solidFill>
                <a:effectLst>
                  <a:outerShdw dist="38100" dir="2700000" algn="tl" rotWithShape="0">
                    <a:schemeClr val="accent2"/>
                  </a:outerShdw>
                </a:effectLst>
              </a:rPr>
              <a:t>-Domanda da presentare il 1° maggio</a:t>
            </a:r>
          </a:p>
          <a:p>
            <a:pPr algn="ctr"/>
            <a:r>
              <a:rPr lang="it-IT" sz="4800" b="1" dirty="0">
                <a:ln w="6600">
                  <a:solidFill>
                    <a:schemeClr val="accent2"/>
                  </a:solidFill>
                  <a:prstDash val="solid"/>
                </a:ln>
                <a:solidFill>
                  <a:srgbClr val="FFFFFF"/>
                </a:solidFill>
                <a:effectLst>
                  <a:outerShdw dist="38100" dir="2700000" algn="tl" rotWithShape="0">
                    <a:schemeClr val="accent2"/>
                  </a:outerShdw>
                </a:effectLst>
              </a:rPr>
              <a:t>Dell’Anno precedente a pensione</a:t>
            </a:r>
          </a:p>
          <a:p>
            <a:pPr algn="ctr"/>
            <a:r>
              <a:rPr lang="it-IT" sz="4800" b="1" dirty="0">
                <a:ln w="6600">
                  <a:solidFill>
                    <a:schemeClr val="accent2"/>
                  </a:solidFill>
                  <a:prstDash val="solid"/>
                </a:ln>
                <a:solidFill>
                  <a:srgbClr val="FFFFFF"/>
                </a:solidFill>
                <a:effectLst>
                  <a:outerShdw dist="38100" dir="2700000" algn="tl" rotWithShape="0">
                    <a:schemeClr val="accent2"/>
                  </a:outerShdw>
                </a:effectLst>
              </a:rPr>
              <a:t>-Annunciate sempl.ni amm.ve</a:t>
            </a:r>
          </a:p>
          <a:p>
            <a:pPr algn="ctr"/>
            <a:r>
              <a:rPr lang="it-IT" sz="3600" b="1" dirty="0">
                <a:ln w="6600">
                  <a:solidFill>
                    <a:schemeClr val="accent2"/>
                  </a:solidFill>
                  <a:prstDash val="solid"/>
                </a:ln>
                <a:solidFill>
                  <a:srgbClr val="FFFFFF"/>
                </a:solidFill>
                <a:effectLst>
                  <a:outerShdw dist="38100" dir="2700000" algn="tl" rotWithShape="0">
                    <a:schemeClr val="accent2"/>
                  </a:outerShdw>
                </a:effectLst>
                <a:highlight>
                  <a:srgbClr val="FFFF00"/>
                </a:highlight>
              </a:rPr>
              <a:t>Es. domanda Ap45 entro 1.5.18 per accesso nel 2019</a:t>
            </a:r>
          </a:p>
        </p:txBody>
      </p:sp>
      <p:sp>
        <p:nvSpPr>
          <p:cNvPr id="10" name="Rectangle 3"/>
          <p:cNvSpPr>
            <a:spLocks noChangeArrowheads="1"/>
          </p:cNvSpPr>
          <p:nvPr/>
        </p:nvSpPr>
        <p:spPr bwMode="auto">
          <a:xfrm>
            <a:off x="1981200" y="2935183"/>
            <a:ext cx="9227368" cy="64633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anchor="ctr" anchorCtr="0" compatLnSpc="1">
            <a:prstTxWarp prst="textNoShape">
              <a:avLst/>
            </a:prstTxWarp>
            <a:spAutoFit/>
          </a:bodyPr>
          <a:lstStyle/>
          <a:p>
            <a:pPr eaLnBrk="0" fontAlgn="base" hangingPunct="0">
              <a:spcBef>
                <a:spcPct val="0"/>
              </a:spcBef>
              <a:spcAft>
                <a:spcPct val="0"/>
              </a:spcAft>
            </a:pPr>
            <a:r>
              <a:rPr lang="it-IT" altLang="it-IT">
                <a:latin typeface="Arial" charset="0"/>
              </a:rPr>
              <a:t> </a:t>
            </a:r>
          </a:p>
          <a:p>
            <a:pPr eaLnBrk="0" fontAlgn="base" hangingPunct="0">
              <a:spcBef>
                <a:spcPct val="0"/>
              </a:spcBef>
              <a:spcAft>
                <a:spcPct val="0"/>
              </a:spcAft>
            </a:pPr>
            <a:r>
              <a:rPr lang="it-IT" altLang="it-IT">
                <a:latin typeface="Arial" charset="0"/>
              </a:rPr>
              <a:t> </a:t>
            </a:r>
          </a:p>
        </p:txBody>
      </p:sp>
      <p:sp>
        <p:nvSpPr>
          <p:cNvPr id="6" name="Rectangle 1"/>
          <p:cNvSpPr>
            <a:spLocks noChangeArrowheads="1"/>
          </p:cNvSpPr>
          <p:nvPr/>
        </p:nvSpPr>
        <p:spPr bwMode="auto">
          <a:xfrm>
            <a:off x="1981201" y="3188772"/>
            <a:ext cx="184731" cy="3693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none" lIns="91440" tIns="45720" rIns="91440" bIns="45720" numCol="1" anchor="ctr" anchorCtr="0" compatLnSpc="1">
            <a:prstTxWarp prst="textNoShape">
              <a:avLst/>
            </a:prstTxWarp>
            <a:spAutoFit/>
          </a:bodyPr>
          <a:lstStyle/>
          <a:p>
            <a:pPr eaLnBrk="0" fontAlgn="base" hangingPunct="0">
              <a:spcBef>
                <a:spcPct val="0"/>
              </a:spcBef>
              <a:spcAft>
                <a:spcPct val="0"/>
              </a:spcAft>
            </a:pPr>
            <a:endParaRPr lang="it-IT" altLang="it-IT" dirty="0">
              <a:latin typeface="Arial" charset="0"/>
            </a:endParaRPr>
          </a:p>
        </p:txBody>
      </p:sp>
    </p:spTree>
    <p:extLst>
      <p:ext uri="{BB962C8B-B14F-4D97-AF65-F5344CB8AC3E}">
        <p14:creationId xmlns:p14="http://schemas.microsoft.com/office/powerpoint/2010/main" xmlns="" val="22935979"/>
      </p:ext>
    </p:extLst>
  </p:cSld>
  <p:clrMapOvr>
    <a:masterClrMapping/>
  </p:clrMapOvr>
  <p:transition spd="slow">
    <p:randomBar dir="vert"/>
  </p:transition>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ttangolo 4"/>
          <p:cNvSpPr/>
          <p:nvPr/>
        </p:nvSpPr>
        <p:spPr>
          <a:xfrm>
            <a:off x="1988344" y="553641"/>
            <a:ext cx="8322469" cy="438582"/>
          </a:xfrm>
          <a:prstGeom prst="rect">
            <a:avLst/>
          </a:prstGeom>
        </p:spPr>
        <p:txBody>
          <a:bodyPr wrap="square">
            <a:spAutoFit/>
          </a:bodyPr>
          <a:lstStyle/>
          <a:p>
            <a:pPr algn="ctr"/>
            <a:r>
              <a:rPr lang="it-IT" sz="2250" i="1" dirty="0">
                <a:solidFill>
                  <a:srgbClr val="FF0000"/>
                </a:solidFill>
              </a:rPr>
              <a:t>L. 232/2016, art. 1, c. 207</a:t>
            </a:r>
            <a:endParaRPr lang="it-IT" sz="1266" dirty="0"/>
          </a:p>
        </p:txBody>
      </p:sp>
      <p:sp>
        <p:nvSpPr>
          <p:cNvPr id="7" name="Rettangolo 6"/>
          <p:cNvSpPr/>
          <p:nvPr/>
        </p:nvSpPr>
        <p:spPr>
          <a:xfrm>
            <a:off x="1072806" y="1455955"/>
            <a:ext cx="10462702" cy="2710870"/>
          </a:xfrm>
          <a:prstGeom prst="rect">
            <a:avLst/>
          </a:prstGeom>
        </p:spPr>
        <p:txBody>
          <a:bodyPr wrap="square">
            <a:spAutoFit/>
          </a:bodyPr>
          <a:lstStyle/>
          <a:p>
            <a:pPr algn="just"/>
            <a:r>
              <a:rPr lang="it-IT" sz="2250" dirty="0"/>
              <a:t>All'articolo 1, comma 4, del decreto legislativo 21 aprile 2011, n. 67, </a:t>
            </a:r>
            <a:r>
              <a:rPr lang="it-IT" sz="2250" dirty="0" err="1"/>
              <a:t>e'</a:t>
            </a:r>
            <a:r>
              <a:rPr lang="it-IT" sz="2250" dirty="0"/>
              <a:t> aggiunto, in fine, il seguente periodo: «In via transitoria, con riferimento ai requisiti di cui al presente comma non trovano applicazione gli adeguamenti alla speranza di vita di cui al citato articolo 12 del decreto-legge n. 78 del 2010, convertito, con modificazioni, dalla legge n. 122 del 2010, previsti per gli anni 2019, 2021, 2023 e 2025 ai sensi dell'articolo 24, comma 13, del decreto-legge 6 dicembre 2011, n. 201, convertito, con modificazioni, dalla legge 22 dicembre 2011, n. 214»;</a:t>
            </a:r>
            <a:endParaRPr lang="it-IT" sz="1266" dirty="0"/>
          </a:p>
          <a:p>
            <a:endParaRPr lang="it-IT" sz="1266" dirty="0"/>
          </a:p>
        </p:txBody>
      </p:sp>
      <p:sp>
        <p:nvSpPr>
          <p:cNvPr id="2" name="Rettangolo 1"/>
          <p:cNvSpPr/>
          <p:nvPr/>
        </p:nvSpPr>
        <p:spPr>
          <a:xfrm>
            <a:off x="1818738" y="5002796"/>
            <a:ext cx="10279802" cy="1384995"/>
          </a:xfrm>
          <a:prstGeom prst="rect">
            <a:avLst/>
          </a:prstGeom>
        </p:spPr>
        <p:txBody>
          <a:bodyPr wrap="none">
            <a:spAutoFit/>
          </a:bodyPr>
          <a:lstStyle/>
          <a:p>
            <a:r>
              <a:rPr lang="it-IT" sz="2800" b="1" dirty="0">
                <a:ln w="6600">
                  <a:solidFill>
                    <a:schemeClr val="accent2"/>
                  </a:solidFill>
                  <a:prstDash val="solid"/>
                </a:ln>
                <a:solidFill>
                  <a:srgbClr val="FFFFFF"/>
                </a:solidFill>
                <a:effectLst>
                  <a:outerShdw dist="38100" dir="2700000" algn="tl" rotWithShape="0">
                    <a:schemeClr val="accent2"/>
                  </a:outerShdw>
                </a:effectLst>
              </a:rPr>
              <a:t>Le quote rimarranno ‘fisse’ fino al 2026. </a:t>
            </a:r>
          </a:p>
          <a:p>
            <a:r>
              <a:rPr lang="it-IT" sz="2800" b="1" dirty="0">
                <a:ln w="6600">
                  <a:solidFill>
                    <a:schemeClr val="accent2"/>
                  </a:solidFill>
                  <a:prstDash val="solid"/>
                </a:ln>
                <a:solidFill>
                  <a:srgbClr val="FFFFFF"/>
                </a:solidFill>
                <a:effectLst>
                  <a:outerShdw dist="38100" dir="2700000" algn="tl" rotWithShape="0">
                    <a:schemeClr val="accent2"/>
                  </a:outerShdw>
                </a:effectLst>
              </a:rPr>
              <a:t>Da quel momento ricominceranno ad aumentare i requisiti. </a:t>
            </a:r>
          </a:p>
          <a:p>
            <a:r>
              <a:rPr lang="it-IT" sz="2800" b="1" dirty="0">
                <a:ln w="6600">
                  <a:solidFill>
                    <a:schemeClr val="accent2"/>
                  </a:solidFill>
                  <a:prstDash val="solid"/>
                </a:ln>
                <a:solidFill>
                  <a:srgbClr val="FFFFFF"/>
                </a:solidFill>
                <a:effectLst>
                  <a:outerShdw dist="38100" dir="2700000" algn="tl" rotWithShape="0">
                    <a:schemeClr val="accent2"/>
                  </a:outerShdw>
                </a:effectLst>
              </a:rPr>
              <a:t>Beneficio di tot. 14 mesi stimati di aumento</a:t>
            </a:r>
            <a:endParaRPr lang="it-IT" sz="2800" dirty="0"/>
          </a:p>
        </p:txBody>
      </p:sp>
    </p:spTree>
    <p:extLst>
      <p:ext uri="{BB962C8B-B14F-4D97-AF65-F5344CB8AC3E}">
        <p14:creationId xmlns:p14="http://schemas.microsoft.com/office/powerpoint/2010/main" xmlns="" val="1085426240"/>
      </p:ext>
    </p:extLst>
  </p:cSld>
  <p:clrMapOvr>
    <a:masterClrMapping/>
  </p:clrMapOvr>
  <p:transition spd="slow">
    <p:randomBar dir="vert"/>
  </p:transition>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2503526" y="0"/>
            <a:ext cx="8149590" cy="6858000"/>
          </a:xfrm>
          <a:prstGeom prst="rect">
            <a:avLst/>
          </a:prstGeom>
        </p:spPr>
      </p:pic>
    </p:spTree>
    <p:extLst>
      <p:ext uri="{BB962C8B-B14F-4D97-AF65-F5344CB8AC3E}">
        <p14:creationId xmlns:p14="http://schemas.microsoft.com/office/powerpoint/2010/main" xmlns="" val="2032718062"/>
      </p:ext>
    </p:extLst>
  </p:cSld>
  <p:clrMapOvr>
    <a:masterClrMapping/>
  </p:clrMapOvr>
  <p:transition spd="slow">
    <p:randomBar dir="vert"/>
  </p:transition>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ttangolo 2"/>
          <p:cNvSpPr/>
          <p:nvPr/>
        </p:nvSpPr>
        <p:spPr>
          <a:xfrm>
            <a:off x="1235947" y="335846"/>
            <a:ext cx="9998110" cy="6370975"/>
          </a:xfrm>
          <a:prstGeom prst="rect">
            <a:avLst/>
          </a:prstGeom>
        </p:spPr>
        <p:txBody>
          <a:bodyPr wrap="square">
            <a:spAutoFit/>
          </a:bodyPr>
          <a:lstStyle/>
          <a:p>
            <a:r>
              <a:rPr lang="it-IT" sz="2400" dirty="0">
                <a:solidFill>
                  <a:srgbClr val="000000"/>
                </a:solidFill>
                <a:latin typeface="Arial" charset="0"/>
              </a:rPr>
              <a:t>Entro il </a:t>
            </a:r>
            <a:r>
              <a:rPr lang="it-IT" sz="2400" b="1" dirty="0">
                <a:solidFill>
                  <a:srgbClr val="000000"/>
                </a:solidFill>
                <a:latin typeface="Arial" charset="0"/>
              </a:rPr>
              <a:t>30 Novembre</a:t>
            </a:r>
            <a:r>
              <a:rPr lang="it-IT" sz="2400" dirty="0">
                <a:solidFill>
                  <a:srgbClr val="000000"/>
                </a:solidFill>
                <a:latin typeface="Arial" charset="0"/>
              </a:rPr>
              <a:t> di ogni anno l'Inps quindi comunicherà:</a:t>
            </a:r>
          </a:p>
          <a:p>
            <a:pPr marL="457200" indent="-457200">
              <a:buAutoNum type="alphaLcParenR"/>
            </a:pPr>
            <a:r>
              <a:rPr lang="it-IT" sz="2400" dirty="0">
                <a:solidFill>
                  <a:srgbClr val="000000"/>
                </a:solidFill>
                <a:latin typeface="Arial" charset="0"/>
              </a:rPr>
              <a:t>l'accoglimento della domanda, con indicazione della prima decorrenza utile della pensione, qualora sia accertato il possesso dei requisiti relativi allo svolgimento delle lavorazioni particolarmente faticose e pesanti e sia verificata la sussistenza della relativa copertura finanziaria;</a:t>
            </a:r>
          </a:p>
          <a:p>
            <a:pPr marL="457200" indent="-457200">
              <a:buAutoNum type="alphaLcParenR"/>
            </a:pPr>
            <a:endParaRPr lang="it-IT" sz="2400" dirty="0">
              <a:solidFill>
                <a:srgbClr val="000000"/>
              </a:solidFill>
              <a:latin typeface="Arial" charset="0"/>
            </a:endParaRPr>
          </a:p>
          <a:p>
            <a:r>
              <a:rPr lang="it-IT" sz="2400" dirty="0">
                <a:solidFill>
                  <a:srgbClr val="000000"/>
                </a:solidFill>
                <a:latin typeface="Arial" charset="0"/>
              </a:rPr>
              <a:t>b) l'accertamento del possesso dei requisiti dello svolgimento delle lavorazioni particolarmente faticose e pesanti, con differimento della decorrenza della pensione in ragione dell'insufficiente copertura finanziaria; in tal caso, la prima data utile per l'accesso alla pensione verrà indicata con successiva comunicazione in esito al monitoraggio delle risorse;</a:t>
            </a:r>
          </a:p>
          <a:p>
            <a:endParaRPr lang="it-IT" sz="2400" dirty="0">
              <a:solidFill>
                <a:srgbClr val="000000"/>
              </a:solidFill>
              <a:latin typeface="Arial" charset="0"/>
            </a:endParaRPr>
          </a:p>
          <a:p>
            <a:r>
              <a:rPr lang="it-IT" sz="2400" dirty="0">
                <a:solidFill>
                  <a:srgbClr val="000000"/>
                </a:solidFill>
                <a:latin typeface="Arial" charset="0"/>
              </a:rPr>
              <a:t>c) il rigetto della domanda, qualora sia accertato il mancato possesso dei requisiti sullo svolgimento delle lavorazioni particolarmente faticose e pesanti.</a:t>
            </a:r>
          </a:p>
        </p:txBody>
      </p:sp>
    </p:spTree>
    <p:extLst>
      <p:ext uri="{BB962C8B-B14F-4D97-AF65-F5344CB8AC3E}">
        <p14:creationId xmlns:p14="http://schemas.microsoft.com/office/powerpoint/2010/main" xmlns="" val="1722611558"/>
      </p:ext>
    </p:extLst>
  </p:cSld>
  <p:clrMapOvr>
    <a:masterClrMapping/>
  </p:clrMapOvr>
  <p:transition spd="slow">
    <p:randomBar dir="vert"/>
  </p:transition>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 xmlns:a16="http://schemas.microsoft.com/office/drawing/2014/main" id="{C9FD5999-7D81-4BA7-953A-6ABE598766D1}"/>
              </a:ext>
            </a:extLst>
          </p:cNvPr>
          <p:cNvSpPr>
            <a:spLocks noGrp="1"/>
          </p:cNvSpPr>
          <p:nvPr>
            <p:ph type="title"/>
          </p:nvPr>
        </p:nvSpPr>
        <p:spPr/>
        <p:txBody>
          <a:bodyPr/>
          <a:lstStyle/>
          <a:p>
            <a:r>
              <a:rPr lang="it-IT" dirty="0"/>
              <a:t>Modello di richiesta cert.ne usuranti ap45</a:t>
            </a:r>
          </a:p>
        </p:txBody>
      </p:sp>
      <p:sp>
        <p:nvSpPr>
          <p:cNvPr id="3" name="Segnaposto contenuto 2">
            <a:extLst>
              <a:ext uri="{FF2B5EF4-FFF2-40B4-BE49-F238E27FC236}">
                <a16:creationId xmlns="" xmlns:a16="http://schemas.microsoft.com/office/drawing/2014/main" id="{15E1FC4D-5E60-4AFE-8CBA-FFDDB593B3CF}"/>
              </a:ext>
            </a:extLst>
          </p:cNvPr>
          <p:cNvSpPr>
            <a:spLocks noGrp="1"/>
          </p:cNvSpPr>
          <p:nvPr>
            <p:ph idx="1"/>
          </p:nvPr>
        </p:nvSpPr>
        <p:spPr/>
        <p:txBody>
          <a:bodyPr/>
          <a:lstStyle/>
          <a:p>
            <a:endParaRPr lang="it-IT"/>
          </a:p>
        </p:txBody>
      </p:sp>
      <p:pic>
        <p:nvPicPr>
          <p:cNvPr id="4" name="Immagine 3">
            <a:extLst>
              <a:ext uri="{FF2B5EF4-FFF2-40B4-BE49-F238E27FC236}">
                <a16:creationId xmlns="" xmlns:a16="http://schemas.microsoft.com/office/drawing/2014/main" id="{141496E1-DE9E-45F1-8451-21623370BC76}"/>
              </a:ext>
            </a:extLst>
          </p:cNvPr>
          <p:cNvPicPr>
            <a:picLocks noChangeAspect="1"/>
          </p:cNvPicPr>
          <p:nvPr/>
        </p:nvPicPr>
        <p:blipFill>
          <a:blip r:embed="rId2"/>
          <a:stretch>
            <a:fillRect/>
          </a:stretch>
        </p:blipFill>
        <p:spPr>
          <a:xfrm>
            <a:off x="87424" y="2373844"/>
            <a:ext cx="5833692" cy="4484156"/>
          </a:xfrm>
          <a:prstGeom prst="rect">
            <a:avLst/>
          </a:prstGeom>
        </p:spPr>
      </p:pic>
      <p:pic>
        <p:nvPicPr>
          <p:cNvPr id="5" name="Immagine 4">
            <a:extLst>
              <a:ext uri="{FF2B5EF4-FFF2-40B4-BE49-F238E27FC236}">
                <a16:creationId xmlns="" xmlns:a16="http://schemas.microsoft.com/office/drawing/2014/main" id="{591F9E97-A86A-474B-9714-1CBEEFE1DB57}"/>
              </a:ext>
            </a:extLst>
          </p:cNvPr>
          <p:cNvPicPr>
            <a:picLocks noChangeAspect="1"/>
          </p:cNvPicPr>
          <p:nvPr/>
        </p:nvPicPr>
        <p:blipFill>
          <a:blip r:embed="rId3"/>
          <a:stretch>
            <a:fillRect/>
          </a:stretch>
        </p:blipFill>
        <p:spPr>
          <a:xfrm>
            <a:off x="5717331" y="2373844"/>
            <a:ext cx="6531108" cy="4431690"/>
          </a:xfrm>
          <a:prstGeom prst="rect">
            <a:avLst/>
          </a:prstGeom>
        </p:spPr>
      </p:pic>
    </p:spTree>
    <p:extLst>
      <p:ext uri="{BB962C8B-B14F-4D97-AF65-F5344CB8AC3E}">
        <p14:creationId xmlns:p14="http://schemas.microsoft.com/office/powerpoint/2010/main" xmlns="" val="2292601761"/>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 xmlns:a16="http://schemas.microsoft.com/office/drawing/2014/main" id="{9261F9E2-1A60-432D-9CE9-E63F507A3517}"/>
              </a:ext>
            </a:extLst>
          </p:cNvPr>
          <p:cNvSpPr>
            <a:spLocks noGrp="1"/>
          </p:cNvSpPr>
          <p:nvPr>
            <p:ph type="ctrTitle"/>
          </p:nvPr>
        </p:nvSpPr>
        <p:spPr/>
        <p:txBody>
          <a:bodyPr/>
          <a:lstStyle/>
          <a:p>
            <a:r>
              <a:rPr lang="it-IT" dirty="0"/>
              <a:t>Lo ‘sconto’ per gli usurati</a:t>
            </a:r>
          </a:p>
        </p:txBody>
      </p:sp>
      <p:sp>
        <p:nvSpPr>
          <p:cNvPr id="3" name="Sottotitolo 2">
            <a:extLst>
              <a:ext uri="{FF2B5EF4-FFF2-40B4-BE49-F238E27FC236}">
                <a16:creationId xmlns="" xmlns:a16="http://schemas.microsoft.com/office/drawing/2014/main" id="{E345FCE2-FB08-4C4E-8C61-654040810B16}"/>
              </a:ext>
            </a:extLst>
          </p:cNvPr>
          <p:cNvSpPr>
            <a:spLocks noGrp="1"/>
          </p:cNvSpPr>
          <p:nvPr>
            <p:ph type="subTitle" idx="1"/>
          </p:nvPr>
        </p:nvSpPr>
        <p:spPr/>
        <p:txBody>
          <a:bodyPr/>
          <a:lstStyle/>
          <a:p>
            <a:r>
              <a:rPr lang="it-IT" dirty="0"/>
              <a:t>Legge di bilancio 2018</a:t>
            </a:r>
          </a:p>
        </p:txBody>
      </p:sp>
      <p:pic>
        <p:nvPicPr>
          <p:cNvPr id="4" name="Picture 2" descr="Risultati immagini per speranza di vita">
            <a:extLst>
              <a:ext uri="{FF2B5EF4-FFF2-40B4-BE49-F238E27FC236}">
                <a16:creationId xmlns="" xmlns:a16="http://schemas.microsoft.com/office/drawing/2014/main" id="{60939413-168E-4BD1-97C5-640115ADF4AA}"/>
              </a:ext>
            </a:extLst>
          </p:cNvPr>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3884544" y="0"/>
            <a:ext cx="4001315" cy="2300756"/>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161555560"/>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 xmlns:a16="http://schemas.microsoft.com/office/drawing/2014/main" id="{B1DD1A7A-891B-44FF-8698-5DC0BEDB1A0B}"/>
              </a:ext>
            </a:extLst>
          </p:cNvPr>
          <p:cNvSpPr>
            <a:spLocks noGrp="1"/>
          </p:cNvSpPr>
          <p:nvPr>
            <p:ph type="title"/>
          </p:nvPr>
        </p:nvSpPr>
        <p:spPr>
          <a:xfrm>
            <a:off x="1097280" y="352546"/>
            <a:ext cx="10058400" cy="1318870"/>
          </a:xfrm>
        </p:spPr>
        <p:txBody>
          <a:bodyPr>
            <a:noAutofit/>
          </a:bodyPr>
          <a:lstStyle/>
          <a:p>
            <a:r>
              <a:rPr lang="it-IT" dirty="0"/>
              <a:t>Adeguamento speranza di vita – lavoratori usurati</a:t>
            </a:r>
          </a:p>
        </p:txBody>
      </p:sp>
      <p:sp>
        <p:nvSpPr>
          <p:cNvPr id="3" name="Segnaposto contenuto 2">
            <a:extLst>
              <a:ext uri="{FF2B5EF4-FFF2-40B4-BE49-F238E27FC236}">
                <a16:creationId xmlns="" xmlns:a16="http://schemas.microsoft.com/office/drawing/2014/main" id="{2FEE3696-A68D-48D9-ACD2-92B81781A71E}"/>
              </a:ext>
            </a:extLst>
          </p:cNvPr>
          <p:cNvSpPr>
            <a:spLocks noGrp="1"/>
          </p:cNvSpPr>
          <p:nvPr>
            <p:ph idx="1"/>
          </p:nvPr>
        </p:nvSpPr>
        <p:spPr>
          <a:xfrm>
            <a:off x="641349" y="1772019"/>
            <a:ext cx="11111172" cy="4555066"/>
          </a:xfrm>
        </p:spPr>
        <p:txBody>
          <a:bodyPr>
            <a:noAutofit/>
          </a:bodyPr>
          <a:lstStyle/>
          <a:p>
            <a:pPr algn="ctr"/>
            <a:r>
              <a:rPr lang="it-IT" b="1" u="sng" dirty="0"/>
              <a:t>Art. 1, comma 147, L. 205/2017</a:t>
            </a:r>
          </a:p>
          <a:p>
            <a:r>
              <a:rPr lang="it-IT" sz="2400" b="1" i="1" dirty="0"/>
              <a:t>Per gli iscritti all’assicurazione generale obbligatoria, alle forme sostitutive ed esclusive della medesima e alla gestione separata </a:t>
            </a:r>
            <a:r>
              <a:rPr lang="it-IT" sz="2400" dirty="0"/>
              <a:t>di cui all’articolo 2, comma 26, della legge 8 agosto 1995, n. 335, </a:t>
            </a:r>
            <a:r>
              <a:rPr lang="it-IT" sz="2400" b="1" i="1" dirty="0"/>
              <a:t>che si trovano in una delle condizioni di cui al comma 148, non trova applicazione, ai fini del requisito anagrafico per l’accesso alla pensione di vecchiaia e del requisito contributivo per l’accesso alla pensione anticipata</a:t>
            </a:r>
            <a:r>
              <a:rPr lang="it-IT" sz="2400" dirty="0"/>
              <a:t>, di cui all’articolo 24, commi 6 e 10, del decreto-legge 6 dicembre 2011, n. 201, convertito, con modificazioni, dalla legge 22 dicembre 2011, n. 214, </a:t>
            </a:r>
            <a:r>
              <a:rPr lang="it-IT" sz="2400" b="1" i="1" dirty="0"/>
              <a:t>l’adeguamento alla speranza di vita stabilito per l’anno 2019</a:t>
            </a:r>
            <a:r>
              <a:rPr lang="it-IT" sz="2400" dirty="0"/>
              <a:t>, ai sensi dell’articolo 12 del decreto legge 31 maggio 2010, n. 78, convertito, con modificazioni, dalla legge 30 luglio 2010, n. 122.</a:t>
            </a:r>
          </a:p>
        </p:txBody>
      </p:sp>
    </p:spTree>
    <p:extLst>
      <p:ext uri="{BB962C8B-B14F-4D97-AF65-F5344CB8AC3E}">
        <p14:creationId xmlns:p14="http://schemas.microsoft.com/office/powerpoint/2010/main" xmlns="" val="1555998007"/>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 xmlns:a16="http://schemas.microsoft.com/office/drawing/2014/main" id="{B1DD1A7A-891B-44FF-8698-5DC0BEDB1A0B}"/>
              </a:ext>
            </a:extLst>
          </p:cNvPr>
          <p:cNvSpPr>
            <a:spLocks noGrp="1"/>
          </p:cNvSpPr>
          <p:nvPr>
            <p:ph type="title"/>
          </p:nvPr>
        </p:nvSpPr>
        <p:spPr/>
        <p:txBody>
          <a:bodyPr/>
          <a:lstStyle/>
          <a:p>
            <a:r>
              <a:rPr lang="it-IT" dirty="0"/>
              <a:t>Adeguamento speranza di vita – lavoratori usurati</a:t>
            </a:r>
          </a:p>
        </p:txBody>
      </p:sp>
      <p:sp>
        <p:nvSpPr>
          <p:cNvPr id="3" name="Segnaposto contenuto 2">
            <a:extLst>
              <a:ext uri="{FF2B5EF4-FFF2-40B4-BE49-F238E27FC236}">
                <a16:creationId xmlns="" xmlns:a16="http://schemas.microsoft.com/office/drawing/2014/main" id="{2FEE3696-A68D-48D9-ACD2-92B81781A71E}"/>
              </a:ext>
            </a:extLst>
          </p:cNvPr>
          <p:cNvSpPr>
            <a:spLocks noGrp="1"/>
          </p:cNvSpPr>
          <p:nvPr>
            <p:ph idx="1"/>
          </p:nvPr>
        </p:nvSpPr>
        <p:spPr>
          <a:xfrm>
            <a:off x="641349" y="1772019"/>
            <a:ext cx="11111172" cy="4555066"/>
          </a:xfrm>
        </p:spPr>
        <p:txBody>
          <a:bodyPr>
            <a:noAutofit/>
          </a:bodyPr>
          <a:lstStyle/>
          <a:p>
            <a:pPr algn="ctr"/>
            <a:r>
              <a:rPr lang="it-IT" b="1" u="sng" dirty="0"/>
              <a:t>Art. 1, comma 148</a:t>
            </a:r>
          </a:p>
          <a:p>
            <a:r>
              <a:rPr lang="it-IT" sz="2400" dirty="0"/>
              <a:t>La disposizione del comma 147 si applica:</a:t>
            </a:r>
          </a:p>
          <a:p>
            <a:r>
              <a:rPr lang="it-IT" sz="2400" dirty="0"/>
              <a:t>a) ai lavoratori dipendenti che svolgono </a:t>
            </a:r>
            <a:r>
              <a:rPr lang="it-IT" sz="2400" b="1" i="1" dirty="0"/>
              <a:t>da almeno sette anni nei dieci precedenti il pensionamento le professioni di cui all’allegato B</a:t>
            </a:r>
            <a:r>
              <a:rPr lang="it-IT" sz="2400" dirty="0"/>
              <a:t> e sono in possesso di un’</a:t>
            </a:r>
            <a:r>
              <a:rPr lang="it-IT" sz="2400" b="1" i="1" dirty="0"/>
              <a:t>anzianità contributiva pari ad almeno 30 anni</a:t>
            </a:r>
            <a:r>
              <a:rPr lang="it-IT" sz="2400" dirty="0"/>
              <a:t>;</a:t>
            </a:r>
          </a:p>
          <a:p>
            <a:r>
              <a:rPr lang="it-IT" sz="2400" dirty="0"/>
              <a:t>b) ai lavoratori </a:t>
            </a:r>
            <a:r>
              <a:rPr lang="it-IT" sz="2400" b="1" i="1" dirty="0"/>
              <a:t>addetti a lavorazioni particolarmente faticose e pesanti</a:t>
            </a:r>
            <a:r>
              <a:rPr lang="it-IT" sz="2400" dirty="0"/>
              <a:t>, di cui all’articolo 1, comma 1, lettere </a:t>
            </a:r>
            <a:r>
              <a:rPr lang="it-IT" sz="2400" i="1" dirty="0"/>
              <a:t>a), b), c) </a:t>
            </a:r>
            <a:r>
              <a:rPr lang="it-IT" sz="2400" dirty="0"/>
              <a:t>e </a:t>
            </a:r>
            <a:r>
              <a:rPr lang="it-IT" sz="2400" i="1" dirty="0"/>
              <a:t>d)</a:t>
            </a:r>
            <a:r>
              <a:rPr lang="it-IT" sz="2400" dirty="0"/>
              <a:t>, del decreto legislativo 21 aprile 2011, n. 67, che soddisfano le condizioni di cui ai commi 2 e 3 del medesimo articolo 1 del decreto legislativo n. 67 del 2011 e sono in possesso di un’</a:t>
            </a:r>
            <a:r>
              <a:rPr lang="it-IT" sz="2400" b="1" i="1" dirty="0"/>
              <a:t>anzianità contributiva pari ad almeno 30 anni.</a:t>
            </a:r>
          </a:p>
        </p:txBody>
      </p:sp>
    </p:spTree>
    <p:extLst>
      <p:ext uri="{BB962C8B-B14F-4D97-AF65-F5344CB8AC3E}">
        <p14:creationId xmlns:p14="http://schemas.microsoft.com/office/powerpoint/2010/main" xmlns="" val="1125785014"/>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 xmlns:a16="http://schemas.microsoft.com/office/drawing/2014/main" id="{B1DD1A7A-891B-44FF-8698-5DC0BEDB1A0B}"/>
              </a:ext>
            </a:extLst>
          </p:cNvPr>
          <p:cNvSpPr>
            <a:spLocks noGrp="1"/>
          </p:cNvSpPr>
          <p:nvPr>
            <p:ph type="title"/>
          </p:nvPr>
        </p:nvSpPr>
        <p:spPr/>
        <p:txBody>
          <a:bodyPr/>
          <a:lstStyle/>
          <a:p>
            <a:r>
              <a:rPr lang="it-IT" dirty="0"/>
              <a:t>Adeguamento speranza di vita – lavoratori usurati</a:t>
            </a:r>
          </a:p>
        </p:txBody>
      </p:sp>
      <p:sp>
        <p:nvSpPr>
          <p:cNvPr id="3" name="Segnaposto contenuto 2">
            <a:extLst>
              <a:ext uri="{FF2B5EF4-FFF2-40B4-BE49-F238E27FC236}">
                <a16:creationId xmlns="" xmlns:a16="http://schemas.microsoft.com/office/drawing/2014/main" id="{2FEE3696-A68D-48D9-ACD2-92B81781A71E}"/>
              </a:ext>
            </a:extLst>
          </p:cNvPr>
          <p:cNvSpPr>
            <a:spLocks noGrp="1"/>
          </p:cNvSpPr>
          <p:nvPr>
            <p:ph idx="1"/>
          </p:nvPr>
        </p:nvSpPr>
        <p:spPr>
          <a:xfrm>
            <a:off x="641349" y="1772019"/>
            <a:ext cx="11111172" cy="4555066"/>
          </a:xfrm>
        </p:spPr>
        <p:txBody>
          <a:bodyPr>
            <a:noAutofit/>
          </a:bodyPr>
          <a:lstStyle/>
          <a:p>
            <a:endParaRPr lang="it-IT" dirty="0"/>
          </a:p>
          <a:p>
            <a:pPr algn="ctr"/>
            <a:r>
              <a:rPr lang="it-IT" sz="2800" b="1" dirty="0"/>
              <a:t>L’adeguamento speranza di vita per il 2019 </a:t>
            </a:r>
            <a:r>
              <a:rPr lang="it-IT" sz="2800" b="1" u="sng" dirty="0"/>
              <a:t>NON</a:t>
            </a:r>
            <a:r>
              <a:rPr lang="it-IT" sz="2800" b="1" dirty="0"/>
              <a:t> si applica ai lavoratori con anzianità contributiva pari ad almeno 30 anni e che siano:</a:t>
            </a:r>
          </a:p>
          <a:p>
            <a:pPr algn="ctr">
              <a:buFont typeface="Wingdings" panose="05000000000000000000" pitchFamily="2" charset="2"/>
              <a:buChar char="§"/>
            </a:pPr>
            <a:r>
              <a:rPr lang="it-IT" sz="2800" b="1" dirty="0"/>
              <a:t> </a:t>
            </a:r>
            <a:r>
              <a:rPr lang="it-IT" sz="2800" dirty="0"/>
              <a:t>dipendenti che svolgano lavori usuranti da almeno 7 anni nei 10 precedenti il pensionamento</a:t>
            </a:r>
          </a:p>
          <a:p>
            <a:pPr algn="ctr">
              <a:buFont typeface="Wingdings" panose="05000000000000000000" pitchFamily="2" charset="2"/>
              <a:buChar char="§"/>
            </a:pPr>
            <a:r>
              <a:rPr lang="it-IT" sz="2800" b="1" dirty="0"/>
              <a:t> </a:t>
            </a:r>
            <a:r>
              <a:rPr lang="it-IT" sz="2800" dirty="0"/>
              <a:t>addetti a lavorazioni particolarmente faticose e pesanti secondo il D.lgs. 67/2011 (Circolare Inps 90/2017)</a:t>
            </a:r>
            <a:endParaRPr lang="it-IT" sz="2800" b="1" dirty="0"/>
          </a:p>
        </p:txBody>
      </p:sp>
    </p:spTree>
    <p:extLst>
      <p:ext uri="{BB962C8B-B14F-4D97-AF65-F5344CB8AC3E}">
        <p14:creationId xmlns:p14="http://schemas.microsoft.com/office/powerpoint/2010/main" xmlns="" val="2940803813"/>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 xmlns:a16="http://schemas.microsoft.com/office/drawing/2014/main" id="{B1DD1A7A-891B-44FF-8698-5DC0BEDB1A0B}"/>
              </a:ext>
            </a:extLst>
          </p:cNvPr>
          <p:cNvSpPr>
            <a:spLocks noGrp="1"/>
          </p:cNvSpPr>
          <p:nvPr>
            <p:ph type="title"/>
          </p:nvPr>
        </p:nvSpPr>
        <p:spPr/>
        <p:txBody>
          <a:bodyPr/>
          <a:lstStyle/>
          <a:p>
            <a:r>
              <a:rPr lang="it-IT" dirty="0"/>
              <a:t>Adeguamento speranza di vita – lavoratori precoci e APE sociale</a:t>
            </a:r>
          </a:p>
        </p:txBody>
      </p:sp>
      <p:sp>
        <p:nvSpPr>
          <p:cNvPr id="3" name="Segnaposto contenuto 2">
            <a:extLst>
              <a:ext uri="{FF2B5EF4-FFF2-40B4-BE49-F238E27FC236}">
                <a16:creationId xmlns="" xmlns:a16="http://schemas.microsoft.com/office/drawing/2014/main" id="{2FEE3696-A68D-48D9-ACD2-92B81781A71E}"/>
              </a:ext>
            </a:extLst>
          </p:cNvPr>
          <p:cNvSpPr>
            <a:spLocks noGrp="1"/>
          </p:cNvSpPr>
          <p:nvPr>
            <p:ph idx="1"/>
          </p:nvPr>
        </p:nvSpPr>
        <p:spPr>
          <a:xfrm>
            <a:off x="737516" y="2527396"/>
            <a:ext cx="10292316" cy="4555066"/>
          </a:xfrm>
        </p:spPr>
        <p:txBody>
          <a:bodyPr>
            <a:noAutofit/>
          </a:bodyPr>
          <a:lstStyle/>
          <a:p>
            <a:pPr algn="ctr"/>
            <a:r>
              <a:rPr lang="it-IT" b="1" u="sng" dirty="0"/>
              <a:t>Art. 1, comma 149</a:t>
            </a:r>
          </a:p>
          <a:p>
            <a:r>
              <a:rPr lang="it-IT" b="1" i="1" dirty="0"/>
              <a:t>Al requisito contributivo ridotto riconosciuto ai lavoratori di cui all’articolo 1, comma 199, della legge 11 dicembre 2016, n. 232, continuano ad applicarsi gli adeguamenti previsti ai sensi del comma 200 del medesimo articolo. Pensione per precoci.</a:t>
            </a:r>
          </a:p>
          <a:p>
            <a:endParaRPr lang="it-IT" sz="1900" b="1" i="1" u="sng" dirty="0"/>
          </a:p>
          <a:p>
            <a:pPr algn="ctr"/>
            <a:r>
              <a:rPr lang="it-IT" b="1" u="sng" dirty="0"/>
              <a:t>Art. 1, comma 150</a:t>
            </a:r>
          </a:p>
          <a:p>
            <a:r>
              <a:rPr lang="it-IT" dirty="0"/>
              <a:t>La disposizione di cui al comma </a:t>
            </a:r>
            <a:r>
              <a:rPr lang="it-IT" b="1" i="1" dirty="0"/>
              <a:t>147 non si applica ai soggetti che, al momento del pensionamento, godono dell’indennità di cui all’articolo 1, comma 179, della legge 11 dicembre 2016, n. 232. Ape sociale.</a:t>
            </a:r>
          </a:p>
          <a:p>
            <a:pPr marL="0" indent="0">
              <a:buNone/>
            </a:pPr>
            <a:endParaRPr lang="it-IT" sz="1900" b="1" i="1" dirty="0"/>
          </a:p>
        </p:txBody>
      </p:sp>
    </p:spTree>
    <p:extLst>
      <p:ext uri="{BB962C8B-B14F-4D97-AF65-F5344CB8AC3E}">
        <p14:creationId xmlns:p14="http://schemas.microsoft.com/office/powerpoint/2010/main" xmlns="" val="3921943012"/>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 xmlns:a16="http://schemas.microsoft.com/office/drawing/2014/main" id="{B1DD1A7A-891B-44FF-8698-5DC0BEDB1A0B}"/>
              </a:ext>
            </a:extLst>
          </p:cNvPr>
          <p:cNvSpPr>
            <a:spLocks noGrp="1"/>
          </p:cNvSpPr>
          <p:nvPr>
            <p:ph type="title"/>
          </p:nvPr>
        </p:nvSpPr>
        <p:spPr/>
        <p:txBody>
          <a:bodyPr/>
          <a:lstStyle/>
          <a:p>
            <a:r>
              <a:rPr lang="it-IT" dirty="0"/>
              <a:t>Adeguamento speranza di vita – lavoratori precoci e APE sociale</a:t>
            </a:r>
          </a:p>
        </p:txBody>
      </p:sp>
      <p:sp>
        <p:nvSpPr>
          <p:cNvPr id="3" name="Segnaposto contenuto 2">
            <a:extLst>
              <a:ext uri="{FF2B5EF4-FFF2-40B4-BE49-F238E27FC236}">
                <a16:creationId xmlns="" xmlns:a16="http://schemas.microsoft.com/office/drawing/2014/main" id="{2FEE3696-A68D-48D9-ACD2-92B81781A71E}"/>
              </a:ext>
            </a:extLst>
          </p:cNvPr>
          <p:cNvSpPr>
            <a:spLocks noGrp="1"/>
          </p:cNvSpPr>
          <p:nvPr>
            <p:ph idx="1"/>
          </p:nvPr>
        </p:nvSpPr>
        <p:spPr>
          <a:xfrm>
            <a:off x="641349" y="1772019"/>
            <a:ext cx="11111172" cy="4555066"/>
          </a:xfrm>
        </p:spPr>
        <p:txBody>
          <a:bodyPr>
            <a:noAutofit/>
          </a:bodyPr>
          <a:lstStyle/>
          <a:p>
            <a:endParaRPr lang="it-IT" dirty="0"/>
          </a:p>
          <a:p>
            <a:pPr algn="ctr"/>
            <a:r>
              <a:rPr lang="it-IT" sz="2400" b="1" dirty="0"/>
              <a:t>L’adeguamento speranza di vita si applica a:</a:t>
            </a:r>
          </a:p>
          <a:p>
            <a:pPr algn="ctr">
              <a:buFont typeface="Wingdings" panose="05000000000000000000" pitchFamily="2" charset="2"/>
              <a:buChar char="§"/>
            </a:pPr>
            <a:r>
              <a:rPr lang="it-IT" sz="2400" b="1" dirty="0"/>
              <a:t> </a:t>
            </a:r>
            <a:r>
              <a:rPr lang="it-IT" sz="2400" dirty="0"/>
              <a:t>lavoratori precoci</a:t>
            </a:r>
          </a:p>
          <a:p>
            <a:pPr algn="ctr">
              <a:buFont typeface="Wingdings" panose="05000000000000000000" pitchFamily="2" charset="2"/>
              <a:buChar char="§"/>
            </a:pPr>
            <a:r>
              <a:rPr lang="it-IT" sz="2400" dirty="0"/>
              <a:t> coloro che godono dell’APE sociale</a:t>
            </a:r>
          </a:p>
          <a:p>
            <a:pPr algn="ctr">
              <a:buFont typeface="Wingdings" panose="05000000000000000000" pitchFamily="2" charset="2"/>
              <a:buChar char="§"/>
            </a:pPr>
            <a:endParaRPr lang="it-IT" sz="2400" dirty="0"/>
          </a:p>
          <a:p>
            <a:pPr algn="ctr">
              <a:buFont typeface="Wingdings" panose="05000000000000000000" pitchFamily="2" charset="2"/>
              <a:buChar char="§"/>
            </a:pPr>
            <a:r>
              <a:rPr lang="it-IT" sz="2400" dirty="0"/>
              <a:t>Per tali categorie non si applica il congelamento previsto per la generalità dei lavoratori usurati nella definizione del </a:t>
            </a:r>
            <a:r>
              <a:rPr lang="it-IT" sz="2400" dirty="0" err="1"/>
              <a:t>dlgs</a:t>
            </a:r>
            <a:r>
              <a:rPr lang="it-IT" sz="2400" dirty="0"/>
              <a:t>. 67/2011 o del nuovo allegato alla legge di bilancio 2018.</a:t>
            </a:r>
          </a:p>
        </p:txBody>
      </p:sp>
    </p:spTree>
    <p:extLst>
      <p:ext uri="{BB962C8B-B14F-4D97-AF65-F5344CB8AC3E}">
        <p14:creationId xmlns:p14="http://schemas.microsoft.com/office/powerpoint/2010/main" xmlns="" val="3292104490"/>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 xmlns:a16="http://schemas.microsoft.com/office/drawing/2014/main" id="{B1DD1A7A-891B-44FF-8698-5DC0BEDB1A0B}"/>
              </a:ext>
            </a:extLst>
          </p:cNvPr>
          <p:cNvSpPr>
            <a:spLocks noGrp="1"/>
          </p:cNvSpPr>
          <p:nvPr>
            <p:ph type="title"/>
          </p:nvPr>
        </p:nvSpPr>
        <p:spPr/>
        <p:txBody>
          <a:bodyPr>
            <a:normAutofit fontScale="90000"/>
          </a:bodyPr>
          <a:lstStyle/>
          <a:p>
            <a:r>
              <a:rPr lang="it-IT" dirty="0"/>
              <a:t>Adeguamento speranza di vita – pubblica amministrazione e ricerca</a:t>
            </a:r>
          </a:p>
        </p:txBody>
      </p:sp>
      <p:sp>
        <p:nvSpPr>
          <p:cNvPr id="3" name="Segnaposto contenuto 2">
            <a:extLst>
              <a:ext uri="{FF2B5EF4-FFF2-40B4-BE49-F238E27FC236}">
                <a16:creationId xmlns="" xmlns:a16="http://schemas.microsoft.com/office/drawing/2014/main" id="{2FEE3696-A68D-48D9-ACD2-92B81781A71E}"/>
              </a:ext>
            </a:extLst>
          </p:cNvPr>
          <p:cNvSpPr>
            <a:spLocks noGrp="1"/>
          </p:cNvSpPr>
          <p:nvPr>
            <p:ph idx="1"/>
          </p:nvPr>
        </p:nvSpPr>
        <p:spPr>
          <a:xfrm>
            <a:off x="715030" y="2932131"/>
            <a:ext cx="10292316" cy="4555066"/>
          </a:xfrm>
        </p:spPr>
        <p:txBody>
          <a:bodyPr>
            <a:noAutofit/>
          </a:bodyPr>
          <a:lstStyle/>
          <a:p>
            <a:pPr algn="ctr"/>
            <a:r>
              <a:rPr lang="it-IT" b="1" u="sng" dirty="0"/>
              <a:t>Art. 1, comma 151</a:t>
            </a:r>
          </a:p>
          <a:p>
            <a:pPr algn="ctr"/>
            <a:endParaRPr lang="it-IT" dirty="0"/>
          </a:p>
          <a:p>
            <a:r>
              <a:rPr lang="it-IT" dirty="0"/>
              <a:t>Per i lavoratori di cui agli articoli 1, comma 2, e 70, comma 4, del decreto legislativo 30 marzo 2001, n. 165, nonché per il personale degli enti pubblici di ricerca, che </a:t>
            </a:r>
            <a:r>
              <a:rPr lang="it-IT" b="1" i="1" dirty="0"/>
              <a:t>soddisfano i requisiti di cui ai commi 147 e 148, le indennità di fine servizio </a:t>
            </a:r>
            <a:r>
              <a:rPr lang="it-IT" dirty="0"/>
              <a:t>comunque denominate di cui all’articolo 3 del decreto-legge 28 marzo 1997, n. 79, convertito, con modificazioni, dalla legge 28 maggio 1997, n. 140, </a:t>
            </a:r>
            <a:r>
              <a:rPr lang="it-IT" b="1" i="1" dirty="0"/>
              <a:t>sono corrisposte al momento in cui il soggetto avrebbe maturato il diritto alla corresponsione delle stesse</a:t>
            </a:r>
            <a:r>
              <a:rPr lang="it-IT" i="1" dirty="0"/>
              <a:t> </a:t>
            </a:r>
            <a:r>
              <a:rPr lang="it-IT" dirty="0"/>
              <a:t>secondo le disposizioni dell’articolo 24 del decreto-legge 6 dicembre 2011, n. 201, convertito, con modificazioni, dalla legge 22 dicembre 2011, n. 214, e sulla base della disciplina vigente in materia di corresponsione del trattamento di fine servizio comunque denominato.</a:t>
            </a:r>
            <a:endParaRPr lang="it-IT" sz="1900" b="1" i="1" dirty="0"/>
          </a:p>
        </p:txBody>
      </p:sp>
    </p:spTree>
    <p:extLst>
      <p:ext uri="{BB962C8B-B14F-4D97-AF65-F5344CB8AC3E}">
        <p14:creationId xmlns:p14="http://schemas.microsoft.com/office/powerpoint/2010/main" xmlns="" val="1035362812"/>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 xmlns:a16="http://schemas.microsoft.com/office/drawing/2014/main" id="{B1DD1A7A-891B-44FF-8698-5DC0BEDB1A0B}"/>
              </a:ext>
            </a:extLst>
          </p:cNvPr>
          <p:cNvSpPr>
            <a:spLocks noGrp="1"/>
          </p:cNvSpPr>
          <p:nvPr>
            <p:ph type="title"/>
          </p:nvPr>
        </p:nvSpPr>
        <p:spPr/>
        <p:txBody>
          <a:bodyPr>
            <a:normAutofit fontScale="90000"/>
          </a:bodyPr>
          <a:lstStyle/>
          <a:p>
            <a:r>
              <a:rPr lang="it-IT" dirty="0"/>
              <a:t>Adeguamento speranza di vita – pubblica amministrazione e ricerca</a:t>
            </a:r>
          </a:p>
        </p:txBody>
      </p:sp>
      <p:sp>
        <p:nvSpPr>
          <p:cNvPr id="3" name="Segnaposto contenuto 2">
            <a:extLst>
              <a:ext uri="{FF2B5EF4-FFF2-40B4-BE49-F238E27FC236}">
                <a16:creationId xmlns="" xmlns:a16="http://schemas.microsoft.com/office/drawing/2014/main" id="{2FEE3696-A68D-48D9-ACD2-92B81781A71E}"/>
              </a:ext>
            </a:extLst>
          </p:cNvPr>
          <p:cNvSpPr>
            <a:spLocks noGrp="1"/>
          </p:cNvSpPr>
          <p:nvPr>
            <p:ph idx="1"/>
          </p:nvPr>
        </p:nvSpPr>
        <p:spPr>
          <a:xfrm>
            <a:off x="266131" y="1800373"/>
            <a:ext cx="11764370" cy="4555066"/>
          </a:xfrm>
        </p:spPr>
        <p:txBody>
          <a:bodyPr>
            <a:noAutofit/>
          </a:bodyPr>
          <a:lstStyle/>
          <a:p>
            <a:pPr algn="ctr"/>
            <a:r>
              <a:rPr lang="it-IT" b="1" u="sng" dirty="0"/>
              <a:t>Art. 1, comma 152</a:t>
            </a:r>
          </a:p>
          <a:p>
            <a:pPr algn="ctr"/>
            <a:endParaRPr lang="it-IT" b="1" u="sng" dirty="0"/>
          </a:p>
          <a:p>
            <a:r>
              <a:rPr lang="it-IT" b="1" i="1" dirty="0"/>
              <a:t>Fermo restando quanto previsto dal comma 151 (TFS a scadenza naturale), ai lavoratori di cui ai commi 147 e 148 non si applica la disposizione di cui all’articolo 24, comma 9, secondo periodo, del decreto-legge 6 dicembre 2011, n. 201</a:t>
            </a:r>
            <a:r>
              <a:rPr lang="it-IT" dirty="0"/>
              <a:t>, convertito, con modificazioni, dalla legge 22 dicembre 2011, n. 214, e successive modificazioni.</a:t>
            </a:r>
          </a:p>
          <a:p>
            <a:r>
              <a:rPr lang="it-IT" sz="1800" dirty="0"/>
              <a:t>Qualora, per effetto degli adeguamenti dei predetti requisiti agli incrementi della speranza di vita ai sensi dell'articolo 12 del decreto-legge 31 maggio 2010, n. 78, convertito, con modificazioni, dalla legge 30 luglio 2010, n. 122, e successive modificazioni, la predetta </a:t>
            </a:r>
            <a:r>
              <a:rPr lang="it-IT" sz="1800" dirty="0" err="1"/>
              <a:t>eta'</a:t>
            </a:r>
            <a:r>
              <a:rPr lang="it-IT" sz="1800" dirty="0"/>
              <a:t> minima di accesso non fosse assicurata, sono ulteriormente incrementati gli stessi requisiti, con lo stesso decreto direttoriale di cui al citato articolo 12, comma 12-bis, da emanare entro il 31 dicembre 2019, al fine di garantire, per i soggetti, in possesso dei predetti requisiti, che maturano il diritto alla prima decorrenza utile del pensionamento dall'anno 2021, </a:t>
            </a:r>
            <a:r>
              <a:rPr lang="it-IT" sz="1800" dirty="0" err="1"/>
              <a:t>un'eta'</a:t>
            </a:r>
            <a:r>
              <a:rPr lang="it-IT" sz="1800" dirty="0"/>
              <a:t> minima di accesso al trattamento pensionistico comunque non inferiore a 67 anni. Resta ferma la disciplina di adeguamento dei requisiti di accesso al sistema pensionistico agli incrementi della speranza di vita ai sensi dell'articolo 12 del decreto-legge 31 maggio 2010, n. 78, convertito, con modificazioni, dalla legge 30 luglio 2010, n. 122, per gli adeguamenti successivi a quanto previsto dal secondo periodo del presente comma. </a:t>
            </a:r>
            <a:endParaRPr lang="it-IT" sz="1800" b="1" i="1" dirty="0"/>
          </a:p>
        </p:txBody>
      </p:sp>
    </p:spTree>
    <p:extLst>
      <p:ext uri="{BB962C8B-B14F-4D97-AF65-F5344CB8AC3E}">
        <p14:creationId xmlns:p14="http://schemas.microsoft.com/office/powerpoint/2010/main" xmlns="" val="3843995842"/>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 xmlns:a16="http://schemas.microsoft.com/office/drawing/2014/main" id="{B1DD1A7A-891B-44FF-8698-5DC0BEDB1A0B}"/>
              </a:ext>
            </a:extLst>
          </p:cNvPr>
          <p:cNvSpPr>
            <a:spLocks noGrp="1"/>
          </p:cNvSpPr>
          <p:nvPr>
            <p:ph type="title"/>
          </p:nvPr>
        </p:nvSpPr>
        <p:spPr/>
        <p:txBody>
          <a:bodyPr>
            <a:normAutofit fontScale="90000"/>
          </a:bodyPr>
          <a:lstStyle/>
          <a:p>
            <a:r>
              <a:rPr lang="it-IT" dirty="0"/>
              <a:t>Adeguamento speranza di vita – pubblica amministrazione e ricerca</a:t>
            </a:r>
          </a:p>
        </p:txBody>
      </p:sp>
      <p:sp>
        <p:nvSpPr>
          <p:cNvPr id="3" name="Segnaposto contenuto 2">
            <a:extLst>
              <a:ext uri="{FF2B5EF4-FFF2-40B4-BE49-F238E27FC236}">
                <a16:creationId xmlns="" xmlns:a16="http://schemas.microsoft.com/office/drawing/2014/main" id="{2FEE3696-A68D-48D9-ACD2-92B81781A71E}"/>
              </a:ext>
            </a:extLst>
          </p:cNvPr>
          <p:cNvSpPr>
            <a:spLocks noGrp="1"/>
          </p:cNvSpPr>
          <p:nvPr>
            <p:ph idx="1"/>
          </p:nvPr>
        </p:nvSpPr>
        <p:spPr>
          <a:xfrm>
            <a:off x="1097280" y="1800373"/>
            <a:ext cx="10292316" cy="4555066"/>
          </a:xfrm>
        </p:spPr>
        <p:txBody>
          <a:bodyPr>
            <a:noAutofit/>
          </a:bodyPr>
          <a:lstStyle/>
          <a:p>
            <a:pPr algn="ctr"/>
            <a:endParaRPr lang="it-IT" sz="1900" b="1" i="1" dirty="0"/>
          </a:p>
          <a:p>
            <a:pPr algn="ctr"/>
            <a:r>
              <a:rPr lang="it-IT" b="1" dirty="0"/>
              <a:t>Dipendenti pubblici contrattualizzati </a:t>
            </a:r>
            <a:r>
              <a:rPr lang="it-IT" dirty="0"/>
              <a:t>e </a:t>
            </a:r>
            <a:r>
              <a:rPr lang="it-IT" b="1" dirty="0"/>
              <a:t>personale degli enti pubblici di ricerca</a:t>
            </a:r>
          </a:p>
          <a:p>
            <a:pPr algn="ctr">
              <a:buFont typeface="Wingdings" panose="05000000000000000000" pitchFamily="2" charset="2"/>
              <a:buChar char="§"/>
            </a:pPr>
            <a:r>
              <a:rPr lang="it-IT" b="1" dirty="0"/>
              <a:t> </a:t>
            </a:r>
            <a:r>
              <a:rPr lang="it-IT" dirty="0"/>
              <a:t>esclusi dall’adeguamento dei requisiti pensionistici se</a:t>
            </a:r>
            <a:r>
              <a:rPr lang="it-IT" b="1" dirty="0"/>
              <a:t> </a:t>
            </a:r>
            <a:r>
              <a:rPr lang="it-IT" dirty="0"/>
              <a:t>in possesso dei requisiti </a:t>
            </a:r>
          </a:p>
          <a:p>
            <a:pPr algn="ctr">
              <a:buFont typeface="Wingdings" panose="05000000000000000000" pitchFamily="2" charset="2"/>
              <a:buChar char="§"/>
            </a:pPr>
            <a:r>
              <a:rPr lang="it-IT" dirty="0"/>
              <a:t> i trattamenti di fine servizio erogati al momento in cui il soggetto avrebbe maturato il diritto alla loro corresponsione </a:t>
            </a:r>
            <a:endParaRPr lang="it-IT" sz="1900" b="1" i="1" dirty="0"/>
          </a:p>
        </p:txBody>
      </p:sp>
    </p:spTree>
    <p:extLst>
      <p:ext uri="{BB962C8B-B14F-4D97-AF65-F5344CB8AC3E}">
        <p14:creationId xmlns:p14="http://schemas.microsoft.com/office/powerpoint/2010/main" xmlns="" val="2469072234"/>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 xmlns:a16="http://schemas.microsoft.com/office/drawing/2014/main" id="{B1DD1A7A-891B-44FF-8698-5DC0BEDB1A0B}"/>
              </a:ext>
            </a:extLst>
          </p:cNvPr>
          <p:cNvSpPr>
            <a:spLocks noGrp="1"/>
          </p:cNvSpPr>
          <p:nvPr>
            <p:ph type="title"/>
          </p:nvPr>
        </p:nvSpPr>
        <p:spPr/>
        <p:txBody>
          <a:bodyPr/>
          <a:lstStyle/>
          <a:p>
            <a:r>
              <a:rPr lang="it-IT" dirty="0"/>
              <a:t>Novità pensionistiche: adeguamento sospeso</a:t>
            </a:r>
          </a:p>
        </p:txBody>
      </p:sp>
      <p:graphicFrame>
        <p:nvGraphicFramePr>
          <p:cNvPr id="4" name="Tabella 3">
            <a:extLst>
              <a:ext uri="{FF2B5EF4-FFF2-40B4-BE49-F238E27FC236}">
                <a16:creationId xmlns="" xmlns:a16="http://schemas.microsoft.com/office/drawing/2014/main" id="{96F4FD1A-D182-4968-B7C3-7BF70685DEF9}"/>
              </a:ext>
            </a:extLst>
          </p:cNvPr>
          <p:cNvGraphicFramePr>
            <a:graphicFrameLocks noGrp="1"/>
          </p:cNvGraphicFramePr>
          <p:nvPr>
            <p:extLst>
              <p:ext uri="{D42A27DB-BD31-4B8C-83A1-F6EECF244321}">
                <p14:modId xmlns:p14="http://schemas.microsoft.com/office/powerpoint/2010/main" xmlns="" val="1427326120"/>
              </p:ext>
            </p:extLst>
          </p:nvPr>
        </p:nvGraphicFramePr>
        <p:xfrm>
          <a:off x="1551482" y="2212220"/>
          <a:ext cx="8974485" cy="4645780"/>
        </p:xfrm>
        <a:graphic>
          <a:graphicData uri="http://schemas.openxmlformats.org/drawingml/2006/table">
            <a:tbl>
              <a:tblPr firstRow="1" bandRow="1">
                <a:tableStyleId>{5C22544A-7EE6-4342-B048-85BDC9FD1C3A}</a:tableStyleId>
              </a:tblPr>
              <a:tblGrid>
                <a:gridCol w="2991495">
                  <a:extLst>
                    <a:ext uri="{9D8B030D-6E8A-4147-A177-3AD203B41FA5}">
                      <a16:colId xmlns="" xmlns:a16="http://schemas.microsoft.com/office/drawing/2014/main" val="1725566496"/>
                    </a:ext>
                  </a:extLst>
                </a:gridCol>
                <a:gridCol w="2991495">
                  <a:extLst>
                    <a:ext uri="{9D8B030D-6E8A-4147-A177-3AD203B41FA5}">
                      <a16:colId xmlns="" xmlns:a16="http://schemas.microsoft.com/office/drawing/2014/main" val="1746667620"/>
                    </a:ext>
                  </a:extLst>
                </a:gridCol>
                <a:gridCol w="2991495">
                  <a:extLst>
                    <a:ext uri="{9D8B030D-6E8A-4147-A177-3AD203B41FA5}">
                      <a16:colId xmlns="" xmlns:a16="http://schemas.microsoft.com/office/drawing/2014/main" val="761571857"/>
                    </a:ext>
                  </a:extLst>
                </a:gridCol>
              </a:tblGrid>
              <a:tr h="1186157">
                <a:tc>
                  <a:txBody>
                    <a:bodyPr/>
                    <a:lstStyle/>
                    <a:p>
                      <a:r>
                        <a:rPr lang="it-IT" dirty="0"/>
                        <a:t>Anno</a:t>
                      </a:r>
                    </a:p>
                  </a:txBody>
                  <a:tcPr/>
                </a:tc>
                <a:tc>
                  <a:txBody>
                    <a:bodyPr/>
                    <a:lstStyle/>
                    <a:p>
                      <a:r>
                        <a:rPr lang="it-IT" dirty="0"/>
                        <a:t>P. Vecchiaia </a:t>
                      </a:r>
                      <a:r>
                        <a:rPr lang="it-IT" dirty="0" err="1"/>
                        <a:t>ord.ria</a:t>
                      </a:r>
                      <a:endParaRPr lang="it-IT" dirty="0"/>
                    </a:p>
                    <a:p>
                      <a:r>
                        <a:rPr lang="it-IT" dirty="0"/>
                        <a:t>(min. 20 anni </a:t>
                      </a:r>
                      <a:r>
                        <a:rPr lang="it-IT" dirty="0" err="1"/>
                        <a:t>c.ti</a:t>
                      </a:r>
                      <a:r>
                        <a:rPr lang="it-IT" dirty="0"/>
                        <a:t>)</a:t>
                      </a:r>
                    </a:p>
                  </a:txBody>
                  <a:tcPr/>
                </a:tc>
                <a:tc>
                  <a:txBody>
                    <a:bodyPr/>
                    <a:lstStyle/>
                    <a:p>
                      <a:r>
                        <a:rPr lang="it-IT" dirty="0"/>
                        <a:t>P. Vecchiaia Nuovi Usurati (min. 30 anni </a:t>
                      </a:r>
                      <a:r>
                        <a:rPr lang="it-IT" dirty="0" err="1"/>
                        <a:t>c.ti</a:t>
                      </a:r>
                      <a:r>
                        <a:rPr lang="it-IT" dirty="0"/>
                        <a:t>)</a:t>
                      </a:r>
                    </a:p>
                  </a:txBody>
                  <a:tcPr/>
                </a:tc>
                <a:extLst>
                  <a:ext uri="{0D108BD9-81ED-4DB2-BD59-A6C34878D82A}">
                    <a16:rowId xmlns="" xmlns:a16="http://schemas.microsoft.com/office/drawing/2014/main" val="124948628"/>
                  </a:ext>
                </a:extLst>
              </a:tr>
              <a:tr h="1186157">
                <a:tc>
                  <a:txBody>
                    <a:bodyPr/>
                    <a:lstStyle/>
                    <a:p>
                      <a:r>
                        <a:rPr lang="it-IT" dirty="0"/>
                        <a:t>2017</a:t>
                      </a:r>
                    </a:p>
                  </a:txBody>
                  <a:tcPr/>
                </a:tc>
                <a:tc>
                  <a:txBody>
                    <a:bodyPr/>
                    <a:lstStyle/>
                    <a:p>
                      <a:r>
                        <a:rPr lang="it-IT" dirty="0"/>
                        <a:t>66 anni 7 mesi / 65 anni 7 mesi</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dirty="0"/>
                        <a:t>66 anni 7 mesi / 65 anni 7 mesi</a:t>
                      </a:r>
                    </a:p>
                    <a:p>
                      <a:endParaRPr lang="it-IT" dirty="0"/>
                    </a:p>
                  </a:txBody>
                  <a:tcPr/>
                </a:tc>
                <a:extLst>
                  <a:ext uri="{0D108BD9-81ED-4DB2-BD59-A6C34878D82A}">
                    <a16:rowId xmlns="" xmlns:a16="http://schemas.microsoft.com/office/drawing/2014/main" val="1966563024"/>
                  </a:ext>
                </a:extLst>
              </a:tr>
              <a:tr h="830310">
                <a:tc>
                  <a:txBody>
                    <a:bodyPr/>
                    <a:lstStyle/>
                    <a:p>
                      <a:r>
                        <a:rPr lang="it-IT" dirty="0"/>
                        <a:t>2018 M/F</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dirty="0"/>
                        <a:t>66 anni 7 mesi</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dirty="0"/>
                        <a:t>66 anni 7 mesi</a:t>
                      </a:r>
                    </a:p>
                    <a:p>
                      <a:endParaRPr lang="it-IT" dirty="0"/>
                    </a:p>
                  </a:txBody>
                  <a:tcPr/>
                </a:tc>
                <a:extLst>
                  <a:ext uri="{0D108BD9-81ED-4DB2-BD59-A6C34878D82A}">
                    <a16:rowId xmlns="" xmlns:a16="http://schemas.microsoft.com/office/drawing/2014/main" val="1831596170"/>
                  </a:ext>
                </a:extLst>
              </a:tr>
              <a:tr h="481052">
                <a:tc>
                  <a:txBody>
                    <a:bodyPr/>
                    <a:lstStyle/>
                    <a:p>
                      <a:r>
                        <a:rPr lang="it-IT" b="1" dirty="0"/>
                        <a:t>2019 M/F</a:t>
                      </a:r>
                    </a:p>
                  </a:txBody>
                  <a:tcPr/>
                </a:tc>
                <a:tc>
                  <a:txBody>
                    <a:bodyPr/>
                    <a:lstStyle/>
                    <a:p>
                      <a:r>
                        <a:rPr lang="it-IT" b="1" dirty="0"/>
                        <a:t>67 anni</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b="1" dirty="0"/>
                        <a:t>66 anni 7 mesi</a:t>
                      </a:r>
                    </a:p>
                  </a:txBody>
                  <a:tcPr/>
                </a:tc>
                <a:extLst>
                  <a:ext uri="{0D108BD9-81ED-4DB2-BD59-A6C34878D82A}">
                    <a16:rowId xmlns="" xmlns:a16="http://schemas.microsoft.com/office/drawing/2014/main" val="516814710"/>
                  </a:ext>
                </a:extLst>
              </a:tr>
              <a:tr h="481052">
                <a:tc>
                  <a:txBody>
                    <a:bodyPr/>
                    <a:lstStyle/>
                    <a:p>
                      <a:r>
                        <a:rPr lang="it-IT" b="1" dirty="0"/>
                        <a:t>2020 M/F</a:t>
                      </a:r>
                    </a:p>
                  </a:txBody>
                  <a:tcPr/>
                </a:tc>
                <a:tc>
                  <a:txBody>
                    <a:bodyPr/>
                    <a:lstStyle/>
                    <a:p>
                      <a:r>
                        <a:rPr lang="it-IT" b="1" dirty="0"/>
                        <a:t>67 anni</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b="1" dirty="0"/>
                        <a:t>66 anni 7 mesi</a:t>
                      </a:r>
                    </a:p>
                  </a:txBody>
                  <a:tcPr/>
                </a:tc>
                <a:extLst>
                  <a:ext uri="{0D108BD9-81ED-4DB2-BD59-A6C34878D82A}">
                    <a16:rowId xmlns="" xmlns:a16="http://schemas.microsoft.com/office/drawing/2014/main" val="1940840657"/>
                  </a:ext>
                </a:extLst>
              </a:tr>
              <a:tr h="481052">
                <a:tc>
                  <a:txBody>
                    <a:bodyPr/>
                    <a:lstStyle/>
                    <a:p>
                      <a:r>
                        <a:rPr lang="it-IT" dirty="0"/>
                        <a:t>2021 M/F</a:t>
                      </a:r>
                    </a:p>
                  </a:txBody>
                  <a:tcPr/>
                </a:tc>
                <a:tc>
                  <a:txBody>
                    <a:bodyPr/>
                    <a:lstStyle/>
                    <a:p>
                      <a:r>
                        <a:rPr lang="it-IT" dirty="0"/>
                        <a:t>67 anni 3 mesi</a:t>
                      </a:r>
                    </a:p>
                  </a:txBody>
                  <a:tcPr/>
                </a:tc>
                <a:tc>
                  <a:txBody>
                    <a:bodyPr/>
                    <a:lstStyle/>
                    <a:p>
                      <a:r>
                        <a:rPr lang="it-IT" dirty="0"/>
                        <a:t>66 anni 10 mesi</a:t>
                      </a:r>
                    </a:p>
                  </a:txBody>
                  <a:tcPr/>
                </a:tc>
                <a:extLst>
                  <a:ext uri="{0D108BD9-81ED-4DB2-BD59-A6C34878D82A}">
                    <a16:rowId xmlns="" xmlns:a16="http://schemas.microsoft.com/office/drawing/2014/main" val="84632565"/>
                  </a:ext>
                </a:extLst>
              </a:tr>
            </a:tbl>
          </a:graphicData>
        </a:graphic>
      </p:graphicFrame>
    </p:spTree>
    <p:extLst>
      <p:ext uri="{BB962C8B-B14F-4D97-AF65-F5344CB8AC3E}">
        <p14:creationId xmlns:p14="http://schemas.microsoft.com/office/powerpoint/2010/main" xmlns="" val="3613135499"/>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 xmlns:a16="http://schemas.microsoft.com/office/drawing/2014/main" id="{B1DD1A7A-891B-44FF-8698-5DC0BEDB1A0B}"/>
              </a:ext>
            </a:extLst>
          </p:cNvPr>
          <p:cNvSpPr>
            <a:spLocks noGrp="1"/>
          </p:cNvSpPr>
          <p:nvPr>
            <p:ph type="title"/>
          </p:nvPr>
        </p:nvSpPr>
        <p:spPr/>
        <p:txBody>
          <a:bodyPr/>
          <a:lstStyle/>
          <a:p>
            <a:r>
              <a:rPr lang="it-IT" dirty="0"/>
              <a:t>Novità pensionistiche: adeguamento sospeso</a:t>
            </a:r>
          </a:p>
        </p:txBody>
      </p:sp>
      <p:graphicFrame>
        <p:nvGraphicFramePr>
          <p:cNvPr id="4" name="Tabella 3">
            <a:extLst>
              <a:ext uri="{FF2B5EF4-FFF2-40B4-BE49-F238E27FC236}">
                <a16:creationId xmlns="" xmlns:a16="http://schemas.microsoft.com/office/drawing/2014/main" id="{96F4FD1A-D182-4968-B7C3-7BF70685DEF9}"/>
              </a:ext>
            </a:extLst>
          </p:cNvPr>
          <p:cNvGraphicFramePr>
            <a:graphicFrameLocks noGrp="1"/>
          </p:cNvGraphicFramePr>
          <p:nvPr>
            <p:extLst>
              <p:ext uri="{D42A27DB-BD31-4B8C-83A1-F6EECF244321}">
                <p14:modId xmlns:p14="http://schemas.microsoft.com/office/powerpoint/2010/main" xmlns="" val="672161587"/>
              </p:ext>
            </p:extLst>
          </p:nvPr>
        </p:nvGraphicFramePr>
        <p:xfrm>
          <a:off x="2008681" y="2369617"/>
          <a:ext cx="8532274" cy="4488383"/>
        </p:xfrm>
        <a:graphic>
          <a:graphicData uri="http://schemas.openxmlformats.org/drawingml/2006/table">
            <a:tbl>
              <a:tblPr firstRow="1" bandRow="1">
                <a:tableStyleId>{5C22544A-7EE6-4342-B048-85BDC9FD1C3A}</a:tableStyleId>
              </a:tblPr>
              <a:tblGrid>
                <a:gridCol w="1977787">
                  <a:extLst>
                    <a:ext uri="{9D8B030D-6E8A-4147-A177-3AD203B41FA5}">
                      <a16:colId xmlns="" xmlns:a16="http://schemas.microsoft.com/office/drawing/2014/main" val="1725566496"/>
                    </a:ext>
                  </a:extLst>
                </a:gridCol>
                <a:gridCol w="2184829">
                  <a:extLst>
                    <a:ext uri="{9D8B030D-6E8A-4147-A177-3AD203B41FA5}">
                      <a16:colId xmlns="" xmlns:a16="http://schemas.microsoft.com/office/drawing/2014/main" val="1746667620"/>
                    </a:ext>
                  </a:extLst>
                </a:gridCol>
                <a:gridCol w="2184829">
                  <a:extLst>
                    <a:ext uri="{9D8B030D-6E8A-4147-A177-3AD203B41FA5}">
                      <a16:colId xmlns="" xmlns:a16="http://schemas.microsoft.com/office/drawing/2014/main" val="761571857"/>
                    </a:ext>
                  </a:extLst>
                </a:gridCol>
                <a:gridCol w="2184829">
                  <a:extLst>
                    <a:ext uri="{9D8B030D-6E8A-4147-A177-3AD203B41FA5}">
                      <a16:colId xmlns="" xmlns:a16="http://schemas.microsoft.com/office/drawing/2014/main" val="3947124545"/>
                    </a:ext>
                  </a:extLst>
                </a:gridCol>
              </a:tblGrid>
              <a:tr h="698193">
                <a:tc>
                  <a:txBody>
                    <a:bodyPr/>
                    <a:lstStyle/>
                    <a:p>
                      <a:r>
                        <a:rPr lang="it-IT" dirty="0"/>
                        <a:t>Anno</a:t>
                      </a:r>
                    </a:p>
                  </a:txBody>
                  <a:tcPr/>
                </a:tc>
                <a:tc>
                  <a:txBody>
                    <a:bodyPr/>
                    <a:lstStyle/>
                    <a:p>
                      <a:r>
                        <a:rPr lang="it-IT" dirty="0"/>
                        <a:t>P. anticipata </a:t>
                      </a:r>
                      <a:r>
                        <a:rPr lang="it-IT" dirty="0" err="1"/>
                        <a:t>ord.ria</a:t>
                      </a:r>
                      <a:endParaRPr lang="it-IT" dirty="0"/>
                    </a:p>
                  </a:txBody>
                  <a:tcPr/>
                </a:tc>
                <a:tc>
                  <a:txBody>
                    <a:bodyPr/>
                    <a:lstStyle/>
                    <a:p>
                      <a:r>
                        <a:rPr lang="it-IT" dirty="0"/>
                        <a:t>P. Anticipata Nuovi Usurati</a:t>
                      </a:r>
                    </a:p>
                  </a:txBody>
                  <a:tcPr/>
                </a:tc>
                <a:tc>
                  <a:txBody>
                    <a:bodyPr/>
                    <a:lstStyle/>
                    <a:p>
                      <a:r>
                        <a:rPr lang="it-IT" dirty="0"/>
                        <a:t>P. Anticipata Precoci</a:t>
                      </a:r>
                    </a:p>
                  </a:txBody>
                  <a:tcPr/>
                </a:tc>
                <a:extLst>
                  <a:ext uri="{0D108BD9-81ED-4DB2-BD59-A6C34878D82A}">
                    <a16:rowId xmlns="" xmlns:a16="http://schemas.microsoft.com/office/drawing/2014/main" val="124948628"/>
                  </a:ext>
                </a:extLst>
              </a:tr>
              <a:tr h="997418">
                <a:tc>
                  <a:txBody>
                    <a:bodyPr/>
                    <a:lstStyle/>
                    <a:p>
                      <a:r>
                        <a:rPr lang="it-IT" dirty="0"/>
                        <a:t>2017 M</a:t>
                      </a:r>
                    </a:p>
                    <a:p>
                      <a:r>
                        <a:rPr lang="it-IT" dirty="0"/>
                        <a:t>          F</a:t>
                      </a:r>
                    </a:p>
                  </a:txBody>
                  <a:tcPr/>
                </a:tc>
                <a:tc>
                  <a:txBody>
                    <a:bodyPr/>
                    <a:lstStyle/>
                    <a:p>
                      <a:r>
                        <a:rPr lang="it-IT" dirty="0"/>
                        <a:t>42 anni 10 mesi</a:t>
                      </a:r>
                    </a:p>
                    <a:p>
                      <a:r>
                        <a:rPr lang="it-IT" dirty="0"/>
                        <a:t>41 anni 10 mesi</a:t>
                      </a:r>
                    </a:p>
                  </a:txBody>
                  <a:tcPr/>
                </a:tc>
                <a:tc>
                  <a:txBody>
                    <a:bodyPr/>
                    <a:lstStyle/>
                    <a:p>
                      <a:r>
                        <a:rPr lang="it-IT" dirty="0"/>
                        <a:t>42 anni 10 mesi</a:t>
                      </a:r>
                    </a:p>
                    <a:p>
                      <a:r>
                        <a:rPr lang="it-IT" dirty="0"/>
                        <a:t>41 anni 10 mesi</a:t>
                      </a:r>
                    </a:p>
                    <a:p>
                      <a:endParaRPr lang="it-IT" dirty="0"/>
                    </a:p>
                  </a:txBody>
                  <a:tcPr/>
                </a:tc>
                <a:tc>
                  <a:txBody>
                    <a:bodyPr/>
                    <a:lstStyle/>
                    <a:p>
                      <a:r>
                        <a:rPr lang="it-IT" dirty="0"/>
                        <a:t>41 anni</a:t>
                      </a:r>
                    </a:p>
                  </a:txBody>
                  <a:tcPr/>
                </a:tc>
                <a:extLst>
                  <a:ext uri="{0D108BD9-81ED-4DB2-BD59-A6C34878D82A}">
                    <a16:rowId xmlns="" xmlns:a16="http://schemas.microsoft.com/office/drawing/2014/main" val="1966563024"/>
                  </a:ext>
                </a:extLst>
              </a:tr>
              <a:tr h="698193">
                <a:tc>
                  <a:txBody>
                    <a:bodyPr/>
                    <a:lstStyle/>
                    <a:p>
                      <a:r>
                        <a:rPr lang="it-IT" dirty="0"/>
                        <a:t>2018 M</a:t>
                      </a:r>
                    </a:p>
                    <a:p>
                      <a:r>
                        <a:rPr lang="it-IT" dirty="0"/>
                        <a:t>          F</a:t>
                      </a:r>
                    </a:p>
                  </a:txBody>
                  <a:tcPr/>
                </a:tc>
                <a:tc>
                  <a:txBody>
                    <a:bodyPr/>
                    <a:lstStyle/>
                    <a:p>
                      <a:r>
                        <a:rPr lang="it-IT" dirty="0"/>
                        <a:t>42 anni 10 mesi</a:t>
                      </a:r>
                    </a:p>
                    <a:p>
                      <a:r>
                        <a:rPr lang="it-IT" dirty="0"/>
                        <a:t>41 anni 10 mesi</a:t>
                      </a:r>
                    </a:p>
                  </a:txBody>
                  <a:tcPr/>
                </a:tc>
                <a:tc>
                  <a:txBody>
                    <a:bodyPr/>
                    <a:lstStyle/>
                    <a:p>
                      <a:r>
                        <a:rPr lang="it-IT" dirty="0"/>
                        <a:t>42 anni 10 mesi</a:t>
                      </a:r>
                    </a:p>
                    <a:p>
                      <a:r>
                        <a:rPr lang="it-IT" dirty="0"/>
                        <a:t>41 anni 10 mesi</a:t>
                      </a:r>
                    </a:p>
                  </a:txBody>
                  <a:tcPr/>
                </a:tc>
                <a:tc>
                  <a:txBody>
                    <a:bodyPr/>
                    <a:lstStyle/>
                    <a:p>
                      <a:r>
                        <a:rPr lang="it-IT" dirty="0"/>
                        <a:t>41 anni </a:t>
                      </a:r>
                    </a:p>
                  </a:txBody>
                  <a:tcPr/>
                </a:tc>
                <a:extLst>
                  <a:ext uri="{0D108BD9-81ED-4DB2-BD59-A6C34878D82A}">
                    <a16:rowId xmlns="" xmlns:a16="http://schemas.microsoft.com/office/drawing/2014/main" val="1831596170"/>
                  </a:ext>
                </a:extLst>
              </a:tr>
              <a:tr h="698193">
                <a:tc>
                  <a:txBody>
                    <a:bodyPr/>
                    <a:lstStyle/>
                    <a:p>
                      <a:r>
                        <a:rPr lang="it-IT" b="1" dirty="0"/>
                        <a:t>2019 M</a:t>
                      </a:r>
                    </a:p>
                    <a:p>
                      <a:r>
                        <a:rPr lang="it-IT" b="1" dirty="0"/>
                        <a:t>          F</a:t>
                      </a:r>
                    </a:p>
                  </a:txBody>
                  <a:tcPr/>
                </a:tc>
                <a:tc>
                  <a:txBody>
                    <a:bodyPr/>
                    <a:lstStyle/>
                    <a:p>
                      <a:r>
                        <a:rPr lang="it-IT" b="1" dirty="0"/>
                        <a:t>43 anni 3 mesi</a:t>
                      </a:r>
                    </a:p>
                    <a:p>
                      <a:r>
                        <a:rPr lang="it-IT" b="1" dirty="0"/>
                        <a:t>42 anni 3 mesi</a:t>
                      </a:r>
                    </a:p>
                  </a:txBody>
                  <a:tcPr/>
                </a:tc>
                <a:tc>
                  <a:txBody>
                    <a:bodyPr/>
                    <a:lstStyle/>
                    <a:p>
                      <a:r>
                        <a:rPr lang="it-IT" b="1" dirty="0"/>
                        <a:t>42 anni 10 mesi</a:t>
                      </a:r>
                    </a:p>
                    <a:p>
                      <a:r>
                        <a:rPr lang="it-IT" b="1" dirty="0"/>
                        <a:t>41 anni 10 mesi</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b="1" dirty="0"/>
                        <a:t>41 anni 5 mesi</a:t>
                      </a:r>
                    </a:p>
                  </a:txBody>
                  <a:tcPr/>
                </a:tc>
                <a:extLst>
                  <a:ext uri="{0D108BD9-81ED-4DB2-BD59-A6C34878D82A}">
                    <a16:rowId xmlns="" xmlns:a16="http://schemas.microsoft.com/office/drawing/2014/main" val="516814710"/>
                  </a:ext>
                </a:extLst>
              </a:tr>
              <a:tr h="698193">
                <a:tc>
                  <a:txBody>
                    <a:bodyPr/>
                    <a:lstStyle/>
                    <a:p>
                      <a:r>
                        <a:rPr lang="it-IT" b="1" dirty="0"/>
                        <a:t>2020 M</a:t>
                      </a:r>
                    </a:p>
                    <a:p>
                      <a:r>
                        <a:rPr lang="it-IT" b="1" dirty="0"/>
                        <a:t>          F</a:t>
                      </a:r>
                    </a:p>
                  </a:txBody>
                  <a:tcPr/>
                </a:tc>
                <a:tc>
                  <a:txBody>
                    <a:bodyPr/>
                    <a:lstStyle/>
                    <a:p>
                      <a:r>
                        <a:rPr lang="it-IT" b="1" dirty="0"/>
                        <a:t>43 anni 3 mesi</a:t>
                      </a:r>
                    </a:p>
                    <a:p>
                      <a:r>
                        <a:rPr lang="it-IT" b="1" dirty="0"/>
                        <a:t>42 anni 3 mesi</a:t>
                      </a:r>
                    </a:p>
                  </a:txBody>
                  <a:tcPr/>
                </a:tc>
                <a:tc>
                  <a:txBody>
                    <a:bodyPr/>
                    <a:lstStyle/>
                    <a:p>
                      <a:r>
                        <a:rPr lang="it-IT" b="1" dirty="0"/>
                        <a:t>42 anni 10 mesi</a:t>
                      </a:r>
                    </a:p>
                    <a:p>
                      <a:r>
                        <a:rPr lang="it-IT" b="1" dirty="0"/>
                        <a:t>41 anni 10 mesi</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b="1" dirty="0"/>
                        <a:t>41 anni 5 mesi</a:t>
                      </a:r>
                    </a:p>
                  </a:txBody>
                  <a:tcPr/>
                </a:tc>
                <a:extLst>
                  <a:ext uri="{0D108BD9-81ED-4DB2-BD59-A6C34878D82A}">
                    <a16:rowId xmlns="" xmlns:a16="http://schemas.microsoft.com/office/drawing/2014/main" val="1940840657"/>
                  </a:ext>
                </a:extLst>
              </a:tr>
              <a:tr h="698193">
                <a:tc>
                  <a:txBody>
                    <a:bodyPr/>
                    <a:lstStyle/>
                    <a:p>
                      <a:r>
                        <a:rPr lang="it-IT" dirty="0"/>
                        <a:t>2021 M</a:t>
                      </a:r>
                    </a:p>
                    <a:p>
                      <a:r>
                        <a:rPr lang="it-IT" dirty="0"/>
                        <a:t>          F</a:t>
                      </a:r>
                    </a:p>
                  </a:txBody>
                  <a:tcPr/>
                </a:tc>
                <a:tc>
                  <a:txBody>
                    <a:bodyPr/>
                    <a:lstStyle/>
                    <a:p>
                      <a:r>
                        <a:rPr lang="it-IT" b="0" dirty="0"/>
                        <a:t>43 anni 6 mesi</a:t>
                      </a:r>
                    </a:p>
                    <a:p>
                      <a:r>
                        <a:rPr lang="it-IT" b="0" dirty="0"/>
                        <a:t>42 anni 6 mesi</a:t>
                      </a:r>
                    </a:p>
                  </a:txBody>
                  <a:tcPr/>
                </a:tc>
                <a:tc>
                  <a:txBody>
                    <a:bodyPr/>
                    <a:lstStyle/>
                    <a:p>
                      <a:r>
                        <a:rPr lang="it-IT" dirty="0"/>
                        <a:t>43 anni 1 mese</a:t>
                      </a:r>
                    </a:p>
                    <a:p>
                      <a:r>
                        <a:rPr lang="it-IT" dirty="0"/>
                        <a:t>42 anni 1 mese</a:t>
                      </a:r>
                    </a:p>
                  </a:txBody>
                  <a:tcPr/>
                </a:tc>
                <a:tc>
                  <a:txBody>
                    <a:bodyPr/>
                    <a:lstStyle/>
                    <a:p>
                      <a:r>
                        <a:rPr lang="it-IT" dirty="0"/>
                        <a:t>41 anni 8 mesi</a:t>
                      </a:r>
                    </a:p>
                  </a:txBody>
                  <a:tcPr/>
                </a:tc>
                <a:extLst>
                  <a:ext uri="{0D108BD9-81ED-4DB2-BD59-A6C34878D82A}">
                    <a16:rowId xmlns="" xmlns:a16="http://schemas.microsoft.com/office/drawing/2014/main" val="84632565"/>
                  </a:ext>
                </a:extLst>
              </a:tr>
            </a:tbl>
          </a:graphicData>
        </a:graphic>
      </p:graphicFrame>
    </p:spTree>
    <p:extLst>
      <p:ext uri="{BB962C8B-B14F-4D97-AF65-F5344CB8AC3E}">
        <p14:creationId xmlns:p14="http://schemas.microsoft.com/office/powerpoint/2010/main" xmlns="" val="1965957578"/>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 xmlns:a16="http://schemas.microsoft.com/office/drawing/2014/main" id="{B1DD1A7A-891B-44FF-8698-5DC0BEDB1A0B}"/>
              </a:ext>
            </a:extLst>
          </p:cNvPr>
          <p:cNvSpPr>
            <a:spLocks noGrp="1"/>
          </p:cNvSpPr>
          <p:nvPr>
            <p:ph type="title"/>
          </p:nvPr>
        </p:nvSpPr>
        <p:spPr/>
        <p:txBody>
          <a:bodyPr/>
          <a:lstStyle/>
          <a:p>
            <a:r>
              <a:rPr lang="it-IT" dirty="0"/>
              <a:t>Misure attuative co. 147 e 148</a:t>
            </a:r>
          </a:p>
        </p:txBody>
      </p:sp>
      <p:sp>
        <p:nvSpPr>
          <p:cNvPr id="3" name="Segnaposto contenuto 2">
            <a:extLst>
              <a:ext uri="{FF2B5EF4-FFF2-40B4-BE49-F238E27FC236}">
                <a16:creationId xmlns="" xmlns:a16="http://schemas.microsoft.com/office/drawing/2014/main" id="{2FEE3696-A68D-48D9-ACD2-92B81781A71E}"/>
              </a:ext>
            </a:extLst>
          </p:cNvPr>
          <p:cNvSpPr>
            <a:spLocks noGrp="1"/>
          </p:cNvSpPr>
          <p:nvPr>
            <p:ph idx="1"/>
          </p:nvPr>
        </p:nvSpPr>
        <p:spPr>
          <a:xfrm>
            <a:off x="1097280" y="1800373"/>
            <a:ext cx="10292316" cy="4555066"/>
          </a:xfrm>
        </p:spPr>
        <p:txBody>
          <a:bodyPr>
            <a:noAutofit/>
          </a:bodyPr>
          <a:lstStyle/>
          <a:p>
            <a:pPr algn="ctr"/>
            <a:r>
              <a:rPr lang="it-IT" b="1" u="sng" dirty="0"/>
              <a:t>Art. 1, comma 153</a:t>
            </a:r>
          </a:p>
          <a:p>
            <a:pPr algn="ctr">
              <a:spcBef>
                <a:spcPts val="0"/>
              </a:spcBef>
              <a:spcAft>
                <a:spcPts val="0"/>
              </a:spcAft>
            </a:pPr>
            <a:endParaRPr lang="it-IT" b="1" u="sng" dirty="0"/>
          </a:p>
          <a:p>
            <a:pPr>
              <a:spcBef>
                <a:spcPts val="0"/>
              </a:spcBef>
              <a:spcAft>
                <a:spcPts val="0"/>
              </a:spcAft>
            </a:pPr>
            <a:r>
              <a:rPr lang="it-IT" sz="2400" dirty="0"/>
              <a:t>Con </a:t>
            </a:r>
            <a:r>
              <a:rPr lang="it-IT" sz="2400" b="1" i="1" dirty="0"/>
              <a:t>decreto del Ministero del lavoro e delle politiche sociali, di concerto con il Ministero dell’economia e delle finanze, da adottare entro trenta giorni dalla data di entrata in vigore della presente legge</a:t>
            </a:r>
            <a:r>
              <a:rPr lang="it-IT" sz="2400" dirty="0"/>
              <a:t>, sono disciplinate le modalità attuative dei commi 147 e 148, con particolare riguardo all’ulteriore </a:t>
            </a:r>
            <a:r>
              <a:rPr lang="it-IT" sz="2400" b="1" i="1" dirty="0"/>
              <a:t>specificazione delle professioni di cui all’allegato B</a:t>
            </a:r>
            <a:r>
              <a:rPr lang="it-IT" sz="2400" b="1" dirty="0"/>
              <a:t> </a:t>
            </a:r>
            <a:r>
              <a:rPr lang="it-IT" sz="2400" dirty="0"/>
              <a:t>e alle </a:t>
            </a:r>
            <a:r>
              <a:rPr lang="it-IT" sz="2400" b="1" i="1" dirty="0"/>
              <a:t>procedure di presentazione della domanda di accesso al beneficio e di verifica della sussistenza dei requisiti da parte dell’ente previdenziale</a:t>
            </a:r>
            <a:r>
              <a:rPr lang="it-IT" sz="2400" dirty="0"/>
              <a:t>, tenendo conto di quanto previsto dal testo unico di cui al decreto del Presidente della Repubblica 28 dicembre 2000, n. 445.</a:t>
            </a:r>
            <a:endParaRPr lang="it-IT" sz="2400" b="1" i="1" dirty="0"/>
          </a:p>
        </p:txBody>
      </p:sp>
    </p:spTree>
    <p:extLst>
      <p:ext uri="{BB962C8B-B14F-4D97-AF65-F5344CB8AC3E}">
        <p14:creationId xmlns:p14="http://schemas.microsoft.com/office/powerpoint/2010/main" xmlns="" val="3912668695"/>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 xmlns:a16="http://schemas.microsoft.com/office/drawing/2014/main" id="{B1DD1A7A-891B-44FF-8698-5DC0BEDB1A0B}"/>
              </a:ext>
            </a:extLst>
          </p:cNvPr>
          <p:cNvSpPr>
            <a:spLocks noGrp="1"/>
          </p:cNvSpPr>
          <p:nvPr>
            <p:ph type="title"/>
          </p:nvPr>
        </p:nvSpPr>
        <p:spPr/>
        <p:txBody>
          <a:bodyPr/>
          <a:lstStyle/>
          <a:p>
            <a:r>
              <a:rPr lang="it-IT" dirty="0"/>
              <a:t>Commissione per i lavori gravosi</a:t>
            </a:r>
          </a:p>
        </p:txBody>
      </p:sp>
      <p:sp>
        <p:nvSpPr>
          <p:cNvPr id="3" name="Segnaposto contenuto 2">
            <a:extLst>
              <a:ext uri="{FF2B5EF4-FFF2-40B4-BE49-F238E27FC236}">
                <a16:creationId xmlns="" xmlns:a16="http://schemas.microsoft.com/office/drawing/2014/main" id="{2FEE3696-A68D-48D9-ACD2-92B81781A71E}"/>
              </a:ext>
            </a:extLst>
          </p:cNvPr>
          <p:cNvSpPr>
            <a:spLocks noGrp="1"/>
          </p:cNvSpPr>
          <p:nvPr>
            <p:ph idx="1"/>
          </p:nvPr>
        </p:nvSpPr>
        <p:spPr>
          <a:xfrm>
            <a:off x="480907" y="1759735"/>
            <a:ext cx="11331786" cy="4555066"/>
          </a:xfrm>
        </p:spPr>
        <p:txBody>
          <a:bodyPr>
            <a:noAutofit/>
          </a:bodyPr>
          <a:lstStyle/>
          <a:p>
            <a:pPr algn="ctr"/>
            <a:r>
              <a:rPr lang="it-IT" b="1" u="sng" dirty="0"/>
              <a:t>Art. 1, comma 155</a:t>
            </a:r>
          </a:p>
          <a:p>
            <a:pPr algn="ctr">
              <a:spcBef>
                <a:spcPts val="0"/>
              </a:spcBef>
              <a:spcAft>
                <a:spcPts val="0"/>
              </a:spcAft>
            </a:pPr>
            <a:endParaRPr lang="it-IT" dirty="0"/>
          </a:p>
          <a:p>
            <a:pPr>
              <a:spcBef>
                <a:spcPts val="0"/>
              </a:spcBef>
              <a:spcAft>
                <a:spcPts val="0"/>
              </a:spcAft>
            </a:pPr>
            <a:r>
              <a:rPr lang="it-IT" dirty="0"/>
              <a:t>Con </a:t>
            </a:r>
            <a:r>
              <a:rPr lang="it-IT" b="1" i="1" dirty="0"/>
              <a:t>decreto del Presidente del Consiglio dei ministri, su proposta del Ministro del lavoro e delle politiche sociali, di concerto con il Ministro dell’economia e delle finanze, sentito il Ministro della salute, da adottare entro trenta giorni dalla data di entrata in vigore della presente legge</a:t>
            </a:r>
            <a:r>
              <a:rPr lang="it-IT" dirty="0"/>
              <a:t>, è istituita una Commissione tecnica incaricata di studiare la gravosità delle occupazioni, anche in relazione all’età anagrafica e alle condizioni soggettive dei lavoratori e delle lavoratrici, anche derivanti dall’esposizione ambientale o diretta ad agenti patogeni. La Commissione ha il </a:t>
            </a:r>
            <a:r>
              <a:rPr lang="it-IT" b="1" i="1" dirty="0"/>
              <a:t>compito di acquisire elementi conoscitivi e metodologie scientifiche a supporto della valutazione delle politiche statali in materia previdenziale e assistenziale</a:t>
            </a:r>
            <a:r>
              <a:rPr lang="it-IT" dirty="0"/>
              <a:t>. La Commissione è presieduta dal presidente dell’Istituto nazionale di statistica (ISTAT) ed è composta da rappresentanti del Ministero dell’economia e delle finanze, del Ministero del lavoro e delle politiche sociali, del Ministero della salute, del Dipartimento della funzione pubblica della Presidenza del Consiglio dei ministri, dell’ISTAT, dell’INPS, dell’INAIL, del Consiglio superiore degli attuari, nonché da esperti in materie economiche, statistiche e attuariali designati dalle organizzazioni maggiormente rappresentative sul piano nazionale dei datori di lavoro e dei lavoratori, secondo le modalità previste dal decreto di cui al primo periodo. </a:t>
            </a:r>
            <a:endParaRPr lang="it-IT" sz="1900" b="1" i="1" dirty="0"/>
          </a:p>
        </p:txBody>
      </p:sp>
    </p:spTree>
    <p:extLst>
      <p:ext uri="{BB962C8B-B14F-4D97-AF65-F5344CB8AC3E}">
        <p14:creationId xmlns:p14="http://schemas.microsoft.com/office/powerpoint/2010/main" xmlns="" val="3170893666"/>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 xmlns:a16="http://schemas.microsoft.com/office/drawing/2014/main" id="{B1DD1A7A-891B-44FF-8698-5DC0BEDB1A0B}"/>
              </a:ext>
            </a:extLst>
          </p:cNvPr>
          <p:cNvSpPr>
            <a:spLocks noGrp="1"/>
          </p:cNvSpPr>
          <p:nvPr>
            <p:ph type="title"/>
          </p:nvPr>
        </p:nvSpPr>
        <p:spPr/>
        <p:txBody>
          <a:bodyPr/>
          <a:lstStyle/>
          <a:p>
            <a:r>
              <a:rPr lang="it-IT" dirty="0"/>
              <a:t>Commissione per i lavori gravosi</a:t>
            </a:r>
          </a:p>
        </p:txBody>
      </p:sp>
      <p:sp>
        <p:nvSpPr>
          <p:cNvPr id="3" name="Segnaposto contenuto 2">
            <a:extLst>
              <a:ext uri="{FF2B5EF4-FFF2-40B4-BE49-F238E27FC236}">
                <a16:creationId xmlns="" xmlns:a16="http://schemas.microsoft.com/office/drawing/2014/main" id="{2FEE3696-A68D-48D9-ACD2-92B81781A71E}"/>
              </a:ext>
            </a:extLst>
          </p:cNvPr>
          <p:cNvSpPr>
            <a:spLocks noGrp="1"/>
          </p:cNvSpPr>
          <p:nvPr>
            <p:ph idx="1"/>
          </p:nvPr>
        </p:nvSpPr>
        <p:spPr>
          <a:xfrm>
            <a:off x="480907" y="1759735"/>
            <a:ext cx="11331786" cy="4555066"/>
          </a:xfrm>
        </p:spPr>
        <p:txBody>
          <a:bodyPr>
            <a:noAutofit/>
          </a:bodyPr>
          <a:lstStyle/>
          <a:p>
            <a:pPr algn="ctr"/>
            <a:r>
              <a:rPr lang="it-IT" b="1" u="sng" dirty="0"/>
              <a:t>Art. 1, comma 155</a:t>
            </a:r>
          </a:p>
          <a:p>
            <a:pPr algn="ctr">
              <a:spcBef>
                <a:spcPts val="0"/>
              </a:spcBef>
              <a:spcAft>
                <a:spcPts val="0"/>
              </a:spcAft>
            </a:pPr>
            <a:endParaRPr lang="it-IT" dirty="0"/>
          </a:p>
          <a:p>
            <a:pPr>
              <a:spcBef>
                <a:spcPts val="0"/>
              </a:spcBef>
              <a:spcAft>
                <a:spcPts val="0"/>
              </a:spcAft>
            </a:pPr>
            <a:r>
              <a:rPr lang="it-IT" dirty="0"/>
              <a:t>Con il medesimo decreto sono altresì disciplinate le modalità di funzionamento della Commissione, nonché la possibilità di richiesta di contributi e proposte a esperti e ad accademici appartenenti a istituzioni nazionali, europee e internazionali competenti nelle materie oggetto di studio. </a:t>
            </a:r>
          </a:p>
          <a:p>
            <a:pPr>
              <a:spcBef>
                <a:spcPts val="0"/>
              </a:spcBef>
              <a:spcAft>
                <a:spcPts val="0"/>
              </a:spcAft>
            </a:pPr>
            <a:r>
              <a:rPr lang="it-IT" b="1" i="1" dirty="0"/>
              <a:t>La Commissione conclude i lavori entro il 30 settembre 2018 ed entro i dieci giorni successivi il Governo presenta alle Camere una relazione sugli esiti dei lavori della Commissione. </a:t>
            </a:r>
          </a:p>
          <a:p>
            <a:pPr>
              <a:spcBef>
                <a:spcPts val="0"/>
              </a:spcBef>
              <a:spcAft>
                <a:spcPts val="0"/>
              </a:spcAft>
            </a:pPr>
            <a:r>
              <a:rPr lang="it-IT" dirty="0"/>
              <a:t>All’attuazione delle disposizioni di cui al presente comma si provvede con le risorse umane, finanziarie e strumentali previste a legislazione vigente, senza nuovi o maggiori oneri a carico della finanza pubblica. </a:t>
            </a:r>
          </a:p>
          <a:p>
            <a:pPr>
              <a:spcBef>
                <a:spcPts val="0"/>
              </a:spcBef>
              <a:spcAft>
                <a:spcPts val="0"/>
              </a:spcAft>
            </a:pPr>
            <a:r>
              <a:rPr lang="it-IT" dirty="0"/>
              <a:t>Ai componenti della Commissione non spetta alcun compenso, indennità, gettone di presenza, rimborso spese o altro emolumento comunque denominato.</a:t>
            </a:r>
            <a:endParaRPr lang="it-IT" sz="1900" b="1" i="1" dirty="0"/>
          </a:p>
        </p:txBody>
      </p:sp>
    </p:spTree>
    <p:extLst>
      <p:ext uri="{BB962C8B-B14F-4D97-AF65-F5344CB8AC3E}">
        <p14:creationId xmlns:p14="http://schemas.microsoft.com/office/powerpoint/2010/main" xmlns="" val="2912071610"/>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 xmlns:a16="http://schemas.microsoft.com/office/drawing/2014/main" id="{B1DD1A7A-891B-44FF-8698-5DC0BEDB1A0B}"/>
              </a:ext>
            </a:extLst>
          </p:cNvPr>
          <p:cNvSpPr>
            <a:spLocks noGrp="1"/>
          </p:cNvSpPr>
          <p:nvPr>
            <p:ph type="title"/>
          </p:nvPr>
        </p:nvSpPr>
        <p:spPr/>
        <p:txBody>
          <a:bodyPr/>
          <a:lstStyle/>
          <a:p>
            <a:r>
              <a:rPr lang="it-IT" dirty="0"/>
              <a:t>Commissione per i lavori gravosi</a:t>
            </a:r>
          </a:p>
        </p:txBody>
      </p:sp>
      <p:sp>
        <p:nvSpPr>
          <p:cNvPr id="3" name="Segnaposto contenuto 2">
            <a:extLst>
              <a:ext uri="{FF2B5EF4-FFF2-40B4-BE49-F238E27FC236}">
                <a16:creationId xmlns="" xmlns:a16="http://schemas.microsoft.com/office/drawing/2014/main" id="{2FEE3696-A68D-48D9-ACD2-92B81781A71E}"/>
              </a:ext>
            </a:extLst>
          </p:cNvPr>
          <p:cNvSpPr>
            <a:spLocks noGrp="1"/>
          </p:cNvSpPr>
          <p:nvPr>
            <p:ph idx="1"/>
          </p:nvPr>
        </p:nvSpPr>
        <p:spPr>
          <a:xfrm>
            <a:off x="730102" y="2162489"/>
            <a:ext cx="10597118" cy="4555066"/>
          </a:xfrm>
        </p:spPr>
        <p:txBody>
          <a:bodyPr>
            <a:noAutofit/>
          </a:bodyPr>
          <a:lstStyle/>
          <a:p>
            <a:r>
              <a:rPr lang="it-IT" b="1" dirty="0"/>
              <a:t>Commissione tecnica, incaricata di studiare la gravosità delle occupazioni</a:t>
            </a:r>
            <a:r>
              <a:rPr lang="it-IT" dirty="0"/>
              <a:t>, per:</a:t>
            </a:r>
          </a:p>
          <a:p>
            <a:r>
              <a:rPr lang="it-IT" dirty="0"/>
              <a:t>- studiare la gravosità delle occupazioni, anche in relazione all'età anagrafica ed alle condizioni soggettive dei lavoratori o delle lavoratrici - </a:t>
            </a:r>
            <a:r>
              <a:rPr lang="it-IT" b="1" dirty="0"/>
              <a:t>anche derivanti, come specificato dalla Camera, dall'esposizione ambientale o diretta ad agenti patogeni</a:t>
            </a:r>
            <a:r>
              <a:rPr lang="it-IT" dirty="0"/>
              <a:t> </a:t>
            </a:r>
          </a:p>
          <a:p>
            <a:r>
              <a:rPr lang="it-IT" dirty="0"/>
              <a:t>- acquisire elementi conoscitivi e metodologie scientifiche a supporto della valutazione delle politiche statali in materia previdenziale ed assistenziale. </a:t>
            </a:r>
          </a:p>
          <a:p>
            <a:r>
              <a:rPr lang="it-IT" dirty="0"/>
              <a:t>Istituzione demandata ad un decreto del Presidente del Consiglio dei Ministri, da emanarsi entro 30 giorni dall'entrata in vigore della legge.</a:t>
            </a:r>
          </a:p>
          <a:p>
            <a:r>
              <a:rPr lang="it-IT" b="1" dirty="0"/>
              <a:t>Il DPCM definisce:</a:t>
            </a:r>
          </a:p>
          <a:p>
            <a:r>
              <a:rPr lang="it-IT" dirty="0"/>
              <a:t>- modalità di funzionamento della Commissione</a:t>
            </a:r>
          </a:p>
          <a:p>
            <a:r>
              <a:rPr lang="it-IT" dirty="0"/>
              <a:t>- possibilità di richiedere contributi ad esperti e ad accademici appartenenti a Istituzioni nazionali, europee ed internazionali competenti nelle materie oggetto di studio.</a:t>
            </a:r>
          </a:p>
        </p:txBody>
      </p:sp>
    </p:spTree>
    <p:extLst>
      <p:ext uri="{BB962C8B-B14F-4D97-AF65-F5344CB8AC3E}">
        <p14:creationId xmlns:p14="http://schemas.microsoft.com/office/powerpoint/2010/main" xmlns="" val="1326178942"/>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1"/>
          <p:cNvSpPr>
            <a:spLocks noGrp="1"/>
          </p:cNvSpPr>
          <p:nvPr>
            <p:ph type="title"/>
          </p:nvPr>
        </p:nvSpPr>
        <p:spPr>
          <a:xfrm>
            <a:off x="2783632" y="836712"/>
            <a:ext cx="6294462" cy="1043584"/>
          </a:xfrm>
          <a:ln/>
        </p:spPr>
        <p:style>
          <a:lnRef idx="1">
            <a:schemeClr val="accent3"/>
          </a:lnRef>
          <a:fillRef idx="2">
            <a:schemeClr val="accent3"/>
          </a:fillRef>
          <a:effectRef idx="1">
            <a:schemeClr val="accent3"/>
          </a:effectRef>
          <a:fontRef idx="minor">
            <a:schemeClr val="dk1"/>
          </a:fontRef>
        </p:style>
        <p:txBody>
          <a:bodyPr>
            <a:normAutofit fontScale="90000"/>
          </a:bodyPr>
          <a:lstStyle/>
          <a:p>
            <a:pPr>
              <a:defRPr/>
            </a:pPr>
            <a:r>
              <a:rPr lang="it-IT" cap="none" dirty="0">
                <a:solidFill>
                  <a:srgbClr val="00B050"/>
                </a:solidFill>
                <a:latin typeface="Comic Sans MS" pitchFamily="66" charset="0"/>
              </a:rPr>
              <a:t>Decreto Ministeriale Lavoro 47/2018</a:t>
            </a:r>
          </a:p>
        </p:txBody>
      </p:sp>
      <p:sp>
        <p:nvSpPr>
          <p:cNvPr id="58370" name="Segnaposto contenuto 2"/>
          <p:cNvSpPr>
            <a:spLocks noGrp="1"/>
          </p:cNvSpPr>
          <p:nvPr>
            <p:ph idx="1"/>
          </p:nvPr>
        </p:nvSpPr>
        <p:spPr>
          <a:xfrm>
            <a:off x="2292096" y="2286000"/>
            <a:ext cx="7692336" cy="4023360"/>
          </a:xfrm>
        </p:spPr>
        <p:txBody>
          <a:bodyPr>
            <a:normAutofit fontScale="92500" lnSpcReduction="10000"/>
          </a:bodyPr>
          <a:lstStyle/>
          <a:p>
            <a:pPr algn="ctr">
              <a:buNone/>
            </a:pPr>
            <a:r>
              <a:rPr lang="it-IT" sz="2800" b="1" dirty="0"/>
              <a:t>Specifica le professioni </a:t>
            </a:r>
            <a:r>
              <a:rPr lang="it-IT" sz="2800" dirty="0"/>
              <a:t>di cui all’allegato B dell’art. 1, comma 153, della Legge di bilancio 2018, </a:t>
            </a:r>
            <a:r>
              <a:rPr lang="it-IT" sz="2800" b="1" dirty="0"/>
              <a:t>esentate dall’incremento di 5 mesi dei requisiti pensionistici previsto a decorrere nell’anno 2019 </a:t>
            </a:r>
            <a:r>
              <a:rPr lang="it-IT" sz="2800" dirty="0"/>
              <a:t>a causa dell’incremento della speranza di vita.</a:t>
            </a:r>
          </a:p>
          <a:p>
            <a:pPr algn="ctr">
              <a:buNone/>
            </a:pPr>
            <a:r>
              <a:rPr lang="it-IT" sz="2800" dirty="0"/>
              <a:t>A condizione che i lavoratori interessati svolgano tali attività </a:t>
            </a:r>
            <a:r>
              <a:rPr lang="it-IT" sz="2800" b="1" dirty="0"/>
              <a:t>da almeno sette anni nei dieci precedenti il pensionamento </a:t>
            </a:r>
            <a:r>
              <a:rPr lang="it-IT" sz="2800" dirty="0"/>
              <a:t>e siano in possesso di </a:t>
            </a:r>
            <a:r>
              <a:rPr lang="it-IT" sz="2800" b="1" dirty="0"/>
              <a:t>un’anzianità contributiva pari ad almeno 30 anni</a:t>
            </a:r>
            <a:r>
              <a:rPr lang="it-IT" sz="2800" dirty="0"/>
              <a:t>.</a:t>
            </a:r>
            <a:endParaRPr lang="it-IT" altLang="it-IT" sz="3200" dirty="0">
              <a:solidFill>
                <a:srgbClr val="002060"/>
              </a:solidFill>
            </a:endParaRPr>
          </a:p>
        </p:txBody>
      </p:sp>
    </p:spTree>
    <p:extLst>
      <p:ext uri="{BB962C8B-B14F-4D97-AF65-F5344CB8AC3E}">
        <p14:creationId xmlns:p14="http://schemas.microsoft.com/office/powerpoint/2010/main" xmlns="" val="3919383630"/>
      </p:ext>
    </p:extLst>
  </p:cSld>
  <p:clrMapOvr>
    <a:masterClrMapping/>
  </p:clrMapOvr>
  <p:transition spd="slow">
    <p:randomBar dir="vert"/>
  </p:transition>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1"/>
          <p:cNvSpPr>
            <a:spLocks noGrp="1"/>
          </p:cNvSpPr>
          <p:nvPr>
            <p:ph type="title"/>
          </p:nvPr>
        </p:nvSpPr>
        <p:spPr>
          <a:xfrm>
            <a:off x="2783632" y="836712"/>
            <a:ext cx="6294462" cy="1043584"/>
          </a:xfrm>
          <a:ln/>
        </p:spPr>
        <p:style>
          <a:lnRef idx="1">
            <a:schemeClr val="accent3"/>
          </a:lnRef>
          <a:fillRef idx="2">
            <a:schemeClr val="accent3"/>
          </a:fillRef>
          <a:effectRef idx="1">
            <a:schemeClr val="accent3"/>
          </a:effectRef>
          <a:fontRef idx="minor">
            <a:schemeClr val="dk1"/>
          </a:fontRef>
        </p:style>
        <p:txBody>
          <a:bodyPr>
            <a:normAutofit/>
          </a:bodyPr>
          <a:lstStyle/>
          <a:p>
            <a:pPr>
              <a:defRPr/>
            </a:pPr>
            <a:r>
              <a:rPr lang="it-IT" cap="none" dirty="0">
                <a:solidFill>
                  <a:srgbClr val="00B050"/>
                </a:solidFill>
                <a:latin typeface="Comic Sans MS" pitchFamily="66" charset="0"/>
              </a:rPr>
              <a:t>Decreto Ministeriale 47/2018</a:t>
            </a:r>
          </a:p>
        </p:txBody>
      </p:sp>
      <p:sp>
        <p:nvSpPr>
          <p:cNvPr id="58370" name="Segnaposto contenuto 2"/>
          <p:cNvSpPr>
            <a:spLocks noGrp="1"/>
          </p:cNvSpPr>
          <p:nvPr>
            <p:ph idx="1"/>
          </p:nvPr>
        </p:nvSpPr>
        <p:spPr>
          <a:xfrm>
            <a:off x="1588167" y="2286000"/>
            <a:ext cx="8887327" cy="4023360"/>
          </a:xfrm>
        </p:spPr>
        <p:txBody>
          <a:bodyPr>
            <a:normAutofit lnSpcReduction="10000"/>
          </a:bodyPr>
          <a:lstStyle/>
          <a:p>
            <a:pPr marL="176213" indent="-176213">
              <a:buAutoNum type="alphaLcParenR"/>
            </a:pPr>
            <a:r>
              <a:rPr lang="it-IT" sz="2000" dirty="0"/>
              <a:t>Operai dell'industria estrattiva, dell'edilizia e della manutenzione degli edifici </a:t>
            </a:r>
          </a:p>
          <a:p>
            <a:pPr marL="176213" indent="-176213">
              <a:buAutoNum type="alphaLcParenR"/>
            </a:pPr>
            <a:r>
              <a:rPr lang="it-IT" sz="2000" dirty="0"/>
              <a:t>Conduttori di gru o di macchinari mobili per la perforazione nelle costruzioni </a:t>
            </a:r>
          </a:p>
          <a:p>
            <a:pPr marL="176213" indent="-176213">
              <a:buAutoNum type="alphaLcParenR"/>
            </a:pPr>
            <a:r>
              <a:rPr lang="it-IT" sz="2000" dirty="0"/>
              <a:t>Conciatori di pelli e di pellicce </a:t>
            </a:r>
          </a:p>
          <a:p>
            <a:pPr marL="176213" indent="-176213">
              <a:buAutoNum type="alphaLcParenR"/>
            </a:pPr>
            <a:r>
              <a:rPr lang="it-IT" sz="2000" dirty="0"/>
              <a:t>Conduttori di convogli ferroviari e personale viaggiante</a:t>
            </a:r>
          </a:p>
          <a:p>
            <a:pPr marL="176213" indent="-176213">
              <a:buAutoNum type="alphaLcParenR"/>
            </a:pPr>
            <a:r>
              <a:rPr lang="it-IT" sz="2000" dirty="0"/>
              <a:t>Conduttori di mezzi pesanti e camion</a:t>
            </a:r>
          </a:p>
          <a:p>
            <a:pPr marL="176213" indent="-176213">
              <a:buAutoNum type="alphaLcParenR"/>
            </a:pPr>
            <a:r>
              <a:rPr lang="it-IT" sz="2000" dirty="0"/>
              <a:t>Personale delle professioni sanitarie infermieristiche ed ostetriche ospedaliere con lavoro organizzato in turni </a:t>
            </a:r>
          </a:p>
          <a:p>
            <a:pPr marL="176213" indent="-176213">
              <a:buAutoNum type="alphaLcParenR"/>
            </a:pPr>
            <a:r>
              <a:rPr lang="it-IT" sz="2000" dirty="0"/>
              <a:t>Addetti all'assistenza personale di persone in condizioni di non autosufficienza </a:t>
            </a:r>
          </a:p>
          <a:p>
            <a:pPr marL="176213" indent="-176213">
              <a:buAutoNum type="alphaLcParenR"/>
            </a:pPr>
            <a:r>
              <a:rPr lang="it-IT" sz="2000" dirty="0"/>
              <a:t>Insegnanti della scuola dell'infanzia e educatori degli asili nido </a:t>
            </a:r>
          </a:p>
          <a:p>
            <a:pPr marL="176213" indent="-176213">
              <a:buAutoNum type="alphaLcParenR"/>
            </a:pPr>
            <a:r>
              <a:rPr lang="it-IT" sz="2000" dirty="0"/>
              <a:t>Facchini, addetti allo spostamento merci e assimilati </a:t>
            </a:r>
            <a:endParaRPr lang="it-IT" altLang="it-IT" sz="2000" b="1" dirty="0">
              <a:solidFill>
                <a:srgbClr val="002060"/>
              </a:solidFill>
            </a:endParaRPr>
          </a:p>
        </p:txBody>
      </p:sp>
    </p:spTree>
    <p:extLst>
      <p:ext uri="{BB962C8B-B14F-4D97-AF65-F5344CB8AC3E}">
        <p14:creationId xmlns:p14="http://schemas.microsoft.com/office/powerpoint/2010/main" xmlns="" val="3248835717"/>
      </p:ext>
    </p:extLst>
  </p:cSld>
  <p:clrMapOvr>
    <a:masterClrMapping/>
  </p:clrMapOvr>
  <p:transition spd="slow">
    <p:randomBar dir="vert"/>
  </p:transition>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1"/>
          <p:cNvSpPr>
            <a:spLocks noGrp="1"/>
          </p:cNvSpPr>
          <p:nvPr>
            <p:ph type="title"/>
          </p:nvPr>
        </p:nvSpPr>
        <p:spPr>
          <a:xfrm>
            <a:off x="2783632" y="836712"/>
            <a:ext cx="6294462" cy="1043584"/>
          </a:xfrm>
          <a:ln/>
        </p:spPr>
        <p:style>
          <a:lnRef idx="1">
            <a:schemeClr val="accent3"/>
          </a:lnRef>
          <a:fillRef idx="2">
            <a:schemeClr val="accent3"/>
          </a:fillRef>
          <a:effectRef idx="1">
            <a:schemeClr val="accent3"/>
          </a:effectRef>
          <a:fontRef idx="minor">
            <a:schemeClr val="dk1"/>
          </a:fontRef>
        </p:style>
        <p:txBody>
          <a:bodyPr>
            <a:normAutofit/>
          </a:bodyPr>
          <a:lstStyle/>
          <a:p>
            <a:pPr>
              <a:defRPr/>
            </a:pPr>
            <a:r>
              <a:rPr lang="it-IT" cap="none" dirty="0">
                <a:solidFill>
                  <a:srgbClr val="00B050"/>
                </a:solidFill>
                <a:latin typeface="Comic Sans MS" pitchFamily="66" charset="0"/>
              </a:rPr>
              <a:t>Decreto Ministeriale 47/2018</a:t>
            </a:r>
          </a:p>
        </p:txBody>
      </p:sp>
      <p:sp>
        <p:nvSpPr>
          <p:cNvPr id="58370" name="Segnaposto contenuto 2"/>
          <p:cNvSpPr>
            <a:spLocks noGrp="1"/>
          </p:cNvSpPr>
          <p:nvPr>
            <p:ph idx="1"/>
          </p:nvPr>
        </p:nvSpPr>
        <p:spPr>
          <a:xfrm>
            <a:off x="1588167" y="2286000"/>
            <a:ext cx="8887327" cy="4023360"/>
          </a:xfrm>
        </p:spPr>
        <p:txBody>
          <a:bodyPr>
            <a:normAutofit/>
          </a:bodyPr>
          <a:lstStyle/>
          <a:p>
            <a:pPr marL="176213" indent="-176213">
              <a:buFont typeface="+mj-lt"/>
              <a:buAutoNum type="alphaLcParenR" startAt="12"/>
            </a:pPr>
            <a:r>
              <a:rPr lang="it-IT" sz="2000" dirty="0"/>
              <a:t>Personale non qualificato addetto ai servizi di pulizia </a:t>
            </a:r>
          </a:p>
          <a:p>
            <a:pPr marL="176213" indent="-176213">
              <a:buFont typeface="+mj-lt"/>
              <a:buAutoNum type="alphaLcParenR" startAt="12"/>
            </a:pPr>
            <a:r>
              <a:rPr lang="it-IT" sz="2000" dirty="0"/>
              <a:t>Operatori ecologici e altri raccoglitori e separatori di rifiuti </a:t>
            </a:r>
          </a:p>
          <a:p>
            <a:pPr marL="176213" indent="-176213">
              <a:buFont typeface="+mj-lt"/>
              <a:buAutoNum type="alphaLcParenR" startAt="12"/>
            </a:pPr>
            <a:r>
              <a:rPr lang="it-IT" sz="2000" dirty="0"/>
              <a:t> Operai dell’agricoltura, zootecnia e pesca </a:t>
            </a:r>
          </a:p>
          <a:p>
            <a:pPr marL="176213" indent="-176213">
              <a:buFont typeface="+mj-lt"/>
              <a:buAutoNum type="alphaLcParenR" startAt="12"/>
            </a:pPr>
            <a:r>
              <a:rPr lang="it-IT" sz="2000" dirty="0"/>
              <a:t>Pescatori della pesca costiera, in acque interne, in alto mare, dipendenti o soci di cooperative</a:t>
            </a:r>
          </a:p>
          <a:p>
            <a:pPr marL="176213" indent="-176213">
              <a:buFont typeface="+mj-lt"/>
              <a:buAutoNum type="alphaLcParenR" startAt="12"/>
            </a:pPr>
            <a:r>
              <a:rPr lang="it-IT" sz="2000" dirty="0"/>
              <a:t>Siderurgici di prima e seconda fusione e lavoratori del vetro addetti a lavori ad alte temperature non già ricompresi tra i lavori usuranti di cui al </a:t>
            </a:r>
            <a:r>
              <a:rPr lang="it-IT" sz="2000" dirty="0" err="1"/>
              <a:t>dlgs</a:t>
            </a:r>
            <a:r>
              <a:rPr lang="it-IT" sz="2000" dirty="0"/>
              <a:t> n. 67/2011</a:t>
            </a:r>
          </a:p>
          <a:p>
            <a:pPr marL="176213" indent="-176213">
              <a:buFont typeface="+mj-lt"/>
              <a:buAutoNum type="alphaLcParenR" startAt="12"/>
            </a:pPr>
            <a:r>
              <a:rPr lang="it-IT" sz="2000" dirty="0"/>
              <a:t>Marittimi imbarcati a bordo e personale viaggiante dei trasporti marini ed acque interne</a:t>
            </a:r>
          </a:p>
          <a:p>
            <a:pPr marL="0" indent="0">
              <a:buNone/>
            </a:pPr>
            <a:endParaRPr lang="it-IT" altLang="it-IT" sz="2000" b="1" dirty="0">
              <a:solidFill>
                <a:srgbClr val="002060"/>
              </a:solidFill>
            </a:endParaRPr>
          </a:p>
        </p:txBody>
      </p:sp>
    </p:spTree>
    <p:extLst>
      <p:ext uri="{BB962C8B-B14F-4D97-AF65-F5344CB8AC3E}">
        <p14:creationId xmlns:p14="http://schemas.microsoft.com/office/powerpoint/2010/main" xmlns="" val="653540548"/>
      </p:ext>
    </p:extLst>
  </p:cSld>
  <p:clrMapOvr>
    <a:masterClrMapping/>
  </p:clrMapOvr>
  <p:transition spd="slow">
    <p:randomBar dir="vert"/>
  </p:transition>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 xmlns:a16="http://schemas.microsoft.com/office/drawing/2014/main" id="{E7114AD4-E442-45B0-8805-F3B1ED078D02}"/>
              </a:ext>
            </a:extLst>
          </p:cNvPr>
          <p:cNvSpPr>
            <a:spLocks noGrp="1"/>
          </p:cNvSpPr>
          <p:nvPr>
            <p:ph type="ctrTitle"/>
          </p:nvPr>
        </p:nvSpPr>
        <p:spPr/>
        <p:txBody>
          <a:bodyPr/>
          <a:lstStyle/>
          <a:p>
            <a:r>
              <a:rPr lang="it-IT" dirty="0"/>
              <a:t>L’Ape volontario</a:t>
            </a:r>
          </a:p>
        </p:txBody>
      </p:sp>
      <p:sp>
        <p:nvSpPr>
          <p:cNvPr id="3" name="Sottotitolo 2">
            <a:extLst>
              <a:ext uri="{FF2B5EF4-FFF2-40B4-BE49-F238E27FC236}">
                <a16:creationId xmlns="" xmlns:a16="http://schemas.microsoft.com/office/drawing/2014/main" id="{7F996AD7-E401-40A0-86AE-4F1083E9018C}"/>
              </a:ext>
            </a:extLst>
          </p:cNvPr>
          <p:cNvSpPr>
            <a:spLocks noGrp="1"/>
          </p:cNvSpPr>
          <p:nvPr>
            <p:ph type="subTitle" idx="1"/>
          </p:nvPr>
        </p:nvSpPr>
        <p:spPr>
          <a:xfrm>
            <a:off x="2695193" y="4352544"/>
            <a:ext cx="8065229" cy="1936168"/>
          </a:xfrm>
        </p:spPr>
        <p:txBody>
          <a:bodyPr>
            <a:normAutofit/>
          </a:bodyPr>
          <a:lstStyle/>
          <a:p>
            <a:r>
              <a:rPr lang="it-IT" dirty="0"/>
              <a:t>L. 232/2016</a:t>
            </a:r>
          </a:p>
          <a:p>
            <a:r>
              <a:rPr lang="it-IT" dirty="0"/>
              <a:t>DPCM 150/2017</a:t>
            </a:r>
          </a:p>
          <a:p>
            <a:r>
              <a:rPr lang="it-IT" dirty="0"/>
              <a:t>L. 205/2017</a:t>
            </a:r>
          </a:p>
          <a:p>
            <a:r>
              <a:rPr lang="it-IT" dirty="0"/>
              <a:t>Circolare Inps 28/2018</a:t>
            </a:r>
          </a:p>
        </p:txBody>
      </p:sp>
    </p:spTree>
    <p:extLst>
      <p:ext uri="{BB962C8B-B14F-4D97-AF65-F5344CB8AC3E}">
        <p14:creationId xmlns:p14="http://schemas.microsoft.com/office/powerpoint/2010/main" xmlns="" val="2694800044"/>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Rettangolo 3"/>
          <p:cNvSpPr>
            <a:spLocks noChangeArrowheads="1"/>
          </p:cNvSpPr>
          <p:nvPr/>
        </p:nvSpPr>
        <p:spPr bwMode="auto">
          <a:xfrm>
            <a:off x="3216275" y="358776"/>
            <a:ext cx="5010150" cy="7080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ea typeface="Arial" charset="0"/>
                <a:cs typeface="Arial" charset="0"/>
              </a:defRPr>
            </a:lvl1pPr>
            <a:lvl2pPr marL="742950" indent="-285750">
              <a:spcBef>
                <a:spcPct val="20000"/>
              </a:spcBef>
              <a:buChar char="–"/>
              <a:defRPr sz="2800">
                <a:solidFill>
                  <a:schemeClr val="tx1"/>
                </a:solidFill>
                <a:latin typeface="Arial" charset="0"/>
                <a:ea typeface="Arial" charset="0"/>
                <a:cs typeface="Arial" charset="0"/>
              </a:defRPr>
            </a:lvl2pPr>
            <a:lvl3pPr marL="1143000" indent="-228600">
              <a:spcBef>
                <a:spcPct val="20000"/>
              </a:spcBef>
              <a:buChar char="•"/>
              <a:defRPr sz="2400">
                <a:solidFill>
                  <a:schemeClr val="tx1"/>
                </a:solidFill>
                <a:latin typeface="Arial" charset="0"/>
                <a:ea typeface="Arial" charset="0"/>
                <a:cs typeface="Arial" charset="0"/>
              </a:defRPr>
            </a:lvl3pPr>
            <a:lvl4pPr marL="1600200" indent="-228600">
              <a:spcBef>
                <a:spcPct val="20000"/>
              </a:spcBef>
              <a:buChar char="–"/>
              <a:defRPr sz="2000">
                <a:solidFill>
                  <a:schemeClr val="tx1"/>
                </a:solidFill>
                <a:latin typeface="Arial" charset="0"/>
                <a:ea typeface="Arial" charset="0"/>
                <a:cs typeface="Arial" charset="0"/>
              </a:defRPr>
            </a:lvl4pPr>
            <a:lvl5pPr marL="2057400" indent="-228600">
              <a:spcBef>
                <a:spcPct val="20000"/>
              </a:spcBef>
              <a:buChar char="»"/>
              <a:defRPr sz="2000">
                <a:solidFill>
                  <a:schemeClr val="tx1"/>
                </a:solidFill>
                <a:latin typeface="Arial" charset="0"/>
                <a:ea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ea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ea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ea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ea typeface="Arial" charset="0"/>
                <a:cs typeface="Arial" charset="0"/>
              </a:defRPr>
            </a:lvl9pPr>
          </a:lstStyle>
          <a:p>
            <a:pPr algn="ctr" eaLnBrk="1" hangingPunct="1">
              <a:spcBef>
                <a:spcPct val="0"/>
              </a:spcBef>
              <a:buFontTx/>
              <a:buNone/>
            </a:pPr>
            <a:r>
              <a:rPr lang="it-IT" altLang="it-IT" sz="4000" b="1" i="1" dirty="0">
                <a:solidFill>
                  <a:srgbClr val="FF0000"/>
                </a:solidFill>
                <a:latin typeface="Comic Sans MS" charset="0"/>
              </a:rPr>
              <a:t>L. Stabilità 2018</a:t>
            </a:r>
          </a:p>
        </p:txBody>
      </p:sp>
      <p:sp>
        <p:nvSpPr>
          <p:cNvPr id="79874" name="Rettangolo 1"/>
          <p:cNvSpPr>
            <a:spLocks noChangeArrowheads="1"/>
          </p:cNvSpPr>
          <p:nvPr/>
        </p:nvSpPr>
        <p:spPr bwMode="auto">
          <a:xfrm>
            <a:off x="2135188" y="1557338"/>
            <a:ext cx="8064500" cy="52445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ea typeface="Arial" charset="0"/>
                <a:cs typeface="Arial" charset="0"/>
              </a:defRPr>
            </a:lvl1pPr>
            <a:lvl2pPr marL="742950" indent="-285750">
              <a:spcBef>
                <a:spcPct val="20000"/>
              </a:spcBef>
              <a:buChar char="–"/>
              <a:defRPr sz="2800">
                <a:solidFill>
                  <a:schemeClr val="tx1"/>
                </a:solidFill>
                <a:latin typeface="Arial" charset="0"/>
                <a:ea typeface="Arial" charset="0"/>
                <a:cs typeface="Arial" charset="0"/>
              </a:defRPr>
            </a:lvl2pPr>
            <a:lvl3pPr marL="1143000" indent="-228600">
              <a:spcBef>
                <a:spcPct val="20000"/>
              </a:spcBef>
              <a:buChar char="•"/>
              <a:defRPr sz="2400">
                <a:solidFill>
                  <a:schemeClr val="tx1"/>
                </a:solidFill>
                <a:latin typeface="Arial" charset="0"/>
                <a:ea typeface="Arial" charset="0"/>
                <a:cs typeface="Arial" charset="0"/>
              </a:defRPr>
            </a:lvl3pPr>
            <a:lvl4pPr marL="1600200" indent="-228600">
              <a:spcBef>
                <a:spcPct val="20000"/>
              </a:spcBef>
              <a:buChar char="–"/>
              <a:defRPr sz="2000">
                <a:solidFill>
                  <a:schemeClr val="tx1"/>
                </a:solidFill>
                <a:latin typeface="Arial" charset="0"/>
                <a:ea typeface="Arial" charset="0"/>
                <a:cs typeface="Arial" charset="0"/>
              </a:defRPr>
            </a:lvl4pPr>
            <a:lvl5pPr marL="2057400" indent="-228600">
              <a:spcBef>
                <a:spcPct val="20000"/>
              </a:spcBef>
              <a:buChar char="»"/>
              <a:defRPr sz="2000">
                <a:solidFill>
                  <a:schemeClr val="tx1"/>
                </a:solidFill>
                <a:latin typeface="Arial" charset="0"/>
                <a:ea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ea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ea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ea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ea typeface="Arial" charset="0"/>
                <a:cs typeface="Arial" charset="0"/>
              </a:defRPr>
            </a:lvl9pPr>
          </a:lstStyle>
          <a:p>
            <a:pPr fontAlgn="base">
              <a:buNone/>
            </a:pPr>
            <a:r>
              <a:rPr lang="it-IT" sz="1800" dirty="0">
                <a:latin typeface="Comic Sans MS" charset="0"/>
              </a:rPr>
              <a:t>Art. 1, comma 162 – lettera a)</a:t>
            </a:r>
          </a:p>
          <a:p>
            <a:pPr fontAlgn="base">
              <a:buNone/>
            </a:pPr>
            <a:r>
              <a:rPr lang="it-IT" sz="1800" dirty="0">
                <a:latin typeface="Comic Sans MS" charset="0"/>
              </a:rPr>
              <a:t>All’articolo 1 della legge 11 dicembre 2016, n. 232, sono apportate le seguenti modificazioni: </a:t>
            </a:r>
          </a:p>
          <a:p>
            <a:pPr fontAlgn="base">
              <a:buNone/>
            </a:pPr>
            <a:r>
              <a:rPr lang="it-IT" sz="1800" dirty="0">
                <a:latin typeface="Comic Sans MS" charset="0"/>
              </a:rPr>
              <a:t>a) al comma 166, le parole: «fino al 31 dicembre 2018» sono sostituite dalle seguenti:  «fino al 31 dicembre 2019»:</a:t>
            </a:r>
          </a:p>
          <a:p>
            <a:pPr>
              <a:buNone/>
            </a:pPr>
            <a:r>
              <a:rPr lang="it-IT" sz="1800" dirty="0">
                <a:latin typeface="Comic Sans MS" charset="0"/>
              </a:rPr>
              <a:t/>
            </a:r>
            <a:br>
              <a:rPr lang="it-IT" sz="1800" dirty="0">
                <a:latin typeface="Comic Sans MS" charset="0"/>
              </a:rPr>
            </a:br>
            <a:r>
              <a:rPr lang="it-IT" sz="1800" dirty="0">
                <a:latin typeface="Comic Sans MS" charset="0"/>
              </a:rPr>
              <a:t>A decorrere dal 1º maggio 2017, in via sperimentale </a:t>
            </a:r>
            <a:r>
              <a:rPr lang="it-IT" sz="1800" dirty="0">
                <a:solidFill>
                  <a:srgbClr val="FF0000"/>
                </a:solidFill>
                <a:latin typeface="Comic Sans MS" charset="0"/>
              </a:rPr>
              <a:t>fino al 31 dicembre 2019</a:t>
            </a:r>
            <a:r>
              <a:rPr lang="it-IT" sz="1800" dirty="0">
                <a:latin typeface="Comic Sans MS" charset="0"/>
              </a:rPr>
              <a:t> è istituito l’anticipo finanziario a garanzia pensionistica (APE).</a:t>
            </a:r>
            <a:endParaRPr lang="it-IT" altLang="it-IT" sz="1800" dirty="0">
              <a:latin typeface="Comic Sans MS" charset="0"/>
            </a:endParaRPr>
          </a:p>
          <a:p>
            <a:pPr algn="just" eaLnBrk="1" hangingPunct="1">
              <a:spcBef>
                <a:spcPct val="0"/>
              </a:spcBef>
              <a:buFontTx/>
              <a:buNone/>
            </a:pPr>
            <a:endParaRPr lang="it-IT" altLang="it-IT" sz="1800" dirty="0">
              <a:latin typeface="Comic Sans MS" charset="0"/>
            </a:endParaRPr>
          </a:p>
          <a:p>
            <a:pPr algn="just" eaLnBrk="1" hangingPunct="1">
              <a:spcBef>
                <a:spcPct val="0"/>
              </a:spcBef>
              <a:buFontTx/>
              <a:buNone/>
            </a:pPr>
            <a:r>
              <a:rPr lang="it-IT" altLang="it-IT" sz="1800" dirty="0">
                <a:latin typeface="Comic Sans MS" charset="0"/>
              </a:rPr>
              <a:t>L’APE è un prestito corrisposto a quote mensili per 12 mensilità a un soggetto in possesso dei requisiti di cui al comma 167 del presente articolo fino alla maturazione del </a:t>
            </a:r>
            <a:r>
              <a:rPr lang="it-IT" altLang="it-IT" sz="1800" dirty="0">
                <a:solidFill>
                  <a:srgbClr val="FF0000"/>
                </a:solidFill>
                <a:latin typeface="Comic Sans MS" charset="0"/>
              </a:rPr>
              <a:t>diritto alla pensione di vecchiaia </a:t>
            </a:r>
            <a:r>
              <a:rPr lang="it-IT" altLang="it-IT" sz="1800" dirty="0">
                <a:latin typeface="Comic Sans MS" charset="0"/>
              </a:rPr>
              <a:t>di cui all'articolo 24, commi 6 e 7, del decreto-legge 6 dicembre 2011, n. 201, convertito, con modificazioni, dalla legge 22 dicembre 2011, n. 214. La restituzione del prestito avviene a partire dalla maturazione del diritto alla pensione di vecchiaia, con rate di ammortamento mensili per una durata di venti anni. Il prestito è coperto da una </a:t>
            </a:r>
            <a:r>
              <a:rPr lang="it-IT" altLang="it-IT" sz="1800" dirty="0">
                <a:solidFill>
                  <a:srgbClr val="FF0000"/>
                </a:solidFill>
                <a:latin typeface="Comic Sans MS" charset="0"/>
              </a:rPr>
              <a:t>polizza assicurativa obbligatoria per il rischio di premorienza</a:t>
            </a:r>
            <a:r>
              <a:rPr lang="it-IT" altLang="it-IT" sz="1800" dirty="0">
                <a:latin typeface="Comic Sans MS" charset="0"/>
              </a:rPr>
              <a:t>.</a:t>
            </a:r>
          </a:p>
        </p:txBody>
      </p:sp>
    </p:spTree>
    <p:extLst>
      <p:ext uri="{BB962C8B-B14F-4D97-AF65-F5344CB8AC3E}">
        <p14:creationId xmlns:p14="http://schemas.microsoft.com/office/powerpoint/2010/main" xmlns="" val="425534283"/>
      </p:ext>
    </p:extLst>
  </p:cSld>
  <p:clrMapOvr>
    <a:masterClrMapping/>
  </p:clrMapOvr>
  <p:transition spd="slow">
    <p:randomBar dir="vert"/>
  </p:transition>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Rettangolo 3"/>
          <p:cNvSpPr>
            <a:spLocks noChangeArrowheads="1"/>
          </p:cNvSpPr>
          <p:nvPr/>
        </p:nvSpPr>
        <p:spPr bwMode="auto">
          <a:xfrm>
            <a:off x="3216275" y="358776"/>
            <a:ext cx="5010150" cy="7080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ea typeface="Arial" charset="0"/>
                <a:cs typeface="Arial" charset="0"/>
              </a:defRPr>
            </a:lvl1pPr>
            <a:lvl2pPr marL="742950" indent="-285750">
              <a:spcBef>
                <a:spcPct val="20000"/>
              </a:spcBef>
              <a:buChar char="–"/>
              <a:defRPr sz="2800">
                <a:solidFill>
                  <a:schemeClr val="tx1"/>
                </a:solidFill>
                <a:latin typeface="Arial" charset="0"/>
                <a:ea typeface="Arial" charset="0"/>
                <a:cs typeface="Arial" charset="0"/>
              </a:defRPr>
            </a:lvl2pPr>
            <a:lvl3pPr marL="1143000" indent="-228600">
              <a:spcBef>
                <a:spcPct val="20000"/>
              </a:spcBef>
              <a:buChar char="•"/>
              <a:defRPr sz="2400">
                <a:solidFill>
                  <a:schemeClr val="tx1"/>
                </a:solidFill>
                <a:latin typeface="Arial" charset="0"/>
                <a:ea typeface="Arial" charset="0"/>
                <a:cs typeface="Arial" charset="0"/>
              </a:defRPr>
            </a:lvl3pPr>
            <a:lvl4pPr marL="1600200" indent="-228600">
              <a:spcBef>
                <a:spcPct val="20000"/>
              </a:spcBef>
              <a:buChar char="–"/>
              <a:defRPr sz="2000">
                <a:solidFill>
                  <a:schemeClr val="tx1"/>
                </a:solidFill>
                <a:latin typeface="Arial" charset="0"/>
                <a:ea typeface="Arial" charset="0"/>
                <a:cs typeface="Arial" charset="0"/>
              </a:defRPr>
            </a:lvl4pPr>
            <a:lvl5pPr marL="2057400" indent="-228600">
              <a:spcBef>
                <a:spcPct val="20000"/>
              </a:spcBef>
              <a:buChar char="»"/>
              <a:defRPr sz="2000">
                <a:solidFill>
                  <a:schemeClr val="tx1"/>
                </a:solidFill>
                <a:latin typeface="Arial" charset="0"/>
                <a:ea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ea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ea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ea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ea typeface="Arial" charset="0"/>
                <a:cs typeface="Arial" charset="0"/>
              </a:defRPr>
            </a:lvl9pPr>
          </a:lstStyle>
          <a:p>
            <a:pPr algn="ctr" eaLnBrk="1" hangingPunct="1">
              <a:spcBef>
                <a:spcPct val="0"/>
              </a:spcBef>
              <a:buFontTx/>
              <a:buNone/>
            </a:pPr>
            <a:r>
              <a:rPr lang="it-IT" altLang="it-IT" sz="4000" b="1" i="1" dirty="0">
                <a:solidFill>
                  <a:srgbClr val="FF0000"/>
                </a:solidFill>
                <a:latin typeface="Comic Sans MS" charset="0"/>
              </a:rPr>
              <a:t>L. Stabilità 2018</a:t>
            </a:r>
          </a:p>
        </p:txBody>
      </p:sp>
      <p:graphicFrame>
        <p:nvGraphicFramePr>
          <p:cNvPr id="2" name="Diagramma 1"/>
          <p:cNvGraphicFramePr/>
          <p:nvPr>
            <p:extLst>
              <p:ext uri="{D42A27DB-BD31-4B8C-83A1-F6EECF244321}">
                <p14:modId xmlns:p14="http://schemas.microsoft.com/office/powerpoint/2010/main" xmlns="" val="4245295316"/>
              </p:ext>
            </p:extLst>
          </p:nvPr>
        </p:nvGraphicFramePr>
        <p:xfrm>
          <a:off x="3130550" y="2060848"/>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834149871"/>
      </p:ext>
    </p:extLst>
  </p:cSld>
  <p:clrMapOvr>
    <a:masterClrMapping/>
  </p:clrMapOvr>
  <p:transition spd="slow">
    <p:randomBar dir="vert"/>
  </p:transition>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Rettangolo 3"/>
          <p:cNvSpPr>
            <a:spLocks noChangeArrowheads="1"/>
          </p:cNvSpPr>
          <p:nvPr/>
        </p:nvSpPr>
        <p:spPr bwMode="auto">
          <a:xfrm>
            <a:off x="3216275" y="358776"/>
            <a:ext cx="5010150" cy="7080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ea typeface="Arial" charset="0"/>
                <a:cs typeface="Arial" charset="0"/>
              </a:defRPr>
            </a:lvl1pPr>
            <a:lvl2pPr marL="742950" indent="-285750">
              <a:spcBef>
                <a:spcPct val="20000"/>
              </a:spcBef>
              <a:buChar char="–"/>
              <a:defRPr sz="2800">
                <a:solidFill>
                  <a:schemeClr val="tx1"/>
                </a:solidFill>
                <a:latin typeface="Arial" charset="0"/>
                <a:ea typeface="Arial" charset="0"/>
                <a:cs typeface="Arial" charset="0"/>
              </a:defRPr>
            </a:lvl2pPr>
            <a:lvl3pPr marL="1143000" indent="-228600">
              <a:spcBef>
                <a:spcPct val="20000"/>
              </a:spcBef>
              <a:buChar char="•"/>
              <a:defRPr sz="2400">
                <a:solidFill>
                  <a:schemeClr val="tx1"/>
                </a:solidFill>
                <a:latin typeface="Arial" charset="0"/>
                <a:ea typeface="Arial" charset="0"/>
                <a:cs typeface="Arial" charset="0"/>
              </a:defRPr>
            </a:lvl3pPr>
            <a:lvl4pPr marL="1600200" indent="-228600">
              <a:spcBef>
                <a:spcPct val="20000"/>
              </a:spcBef>
              <a:buChar char="–"/>
              <a:defRPr sz="2000">
                <a:solidFill>
                  <a:schemeClr val="tx1"/>
                </a:solidFill>
                <a:latin typeface="Arial" charset="0"/>
                <a:ea typeface="Arial" charset="0"/>
                <a:cs typeface="Arial" charset="0"/>
              </a:defRPr>
            </a:lvl4pPr>
            <a:lvl5pPr marL="2057400" indent="-228600">
              <a:spcBef>
                <a:spcPct val="20000"/>
              </a:spcBef>
              <a:buChar char="»"/>
              <a:defRPr sz="2000">
                <a:solidFill>
                  <a:schemeClr val="tx1"/>
                </a:solidFill>
                <a:latin typeface="Arial" charset="0"/>
                <a:ea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ea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ea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ea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ea typeface="Arial" charset="0"/>
                <a:cs typeface="Arial" charset="0"/>
              </a:defRPr>
            </a:lvl9pPr>
          </a:lstStyle>
          <a:p>
            <a:pPr algn="ctr" eaLnBrk="1" hangingPunct="1">
              <a:spcBef>
                <a:spcPct val="0"/>
              </a:spcBef>
              <a:buFontTx/>
              <a:buNone/>
            </a:pPr>
            <a:r>
              <a:rPr lang="it-IT" altLang="it-IT" sz="4000" b="1" i="1" dirty="0">
                <a:solidFill>
                  <a:srgbClr val="FF0000"/>
                </a:solidFill>
                <a:latin typeface="Comic Sans MS" charset="0"/>
              </a:rPr>
              <a:t>L. Stabilità 2018</a:t>
            </a:r>
          </a:p>
        </p:txBody>
      </p:sp>
      <p:sp>
        <p:nvSpPr>
          <p:cNvPr id="80898" name="Rettangolo 1"/>
          <p:cNvSpPr>
            <a:spLocks noChangeArrowheads="1"/>
          </p:cNvSpPr>
          <p:nvPr/>
        </p:nvSpPr>
        <p:spPr bwMode="auto">
          <a:xfrm>
            <a:off x="2135560" y="1916832"/>
            <a:ext cx="8064500" cy="42465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ea typeface="Arial" charset="0"/>
                <a:cs typeface="Arial" charset="0"/>
              </a:defRPr>
            </a:lvl1pPr>
            <a:lvl2pPr marL="742950" indent="-285750">
              <a:spcBef>
                <a:spcPct val="20000"/>
              </a:spcBef>
              <a:buChar char="–"/>
              <a:defRPr sz="2800">
                <a:solidFill>
                  <a:schemeClr val="tx1"/>
                </a:solidFill>
                <a:latin typeface="Arial" charset="0"/>
                <a:ea typeface="Arial" charset="0"/>
                <a:cs typeface="Arial" charset="0"/>
              </a:defRPr>
            </a:lvl2pPr>
            <a:lvl3pPr marL="1143000" indent="-228600">
              <a:spcBef>
                <a:spcPct val="20000"/>
              </a:spcBef>
              <a:buChar char="•"/>
              <a:defRPr sz="2400">
                <a:solidFill>
                  <a:schemeClr val="tx1"/>
                </a:solidFill>
                <a:latin typeface="Arial" charset="0"/>
                <a:ea typeface="Arial" charset="0"/>
                <a:cs typeface="Arial" charset="0"/>
              </a:defRPr>
            </a:lvl3pPr>
            <a:lvl4pPr marL="1600200" indent="-228600">
              <a:spcBef>
                <a:spcPct val="20000"/>
              </a:spcBef>
              <a:buChar char="–"/>
              <a:defRPr sz="2000">
                <a:solidFill>
                  <a:schemeClr val="tx1"/>
                </a:solidFill>
                <a:latin typeface="Arial" charset="0"/>
                <a:ea typeface="Arial" charset="0"/>
                <a:cs typeface="Arial" charset="0"/>
              </a:defRPr>
            </a:lvl4pPr>
            <a:lvl5pPr marL="2057400" indent="-228600">
              <a:spcBef>
                <a:spcPct val="20000"/>
              </a:spcBef>
              <a:buChar char="»"/>
              <a:defRPr sz="2000">
                <a:solidFill>
                  <a:schemeClr val="tx1"/>
                </a:solidFill>
                <a:latin typeface="Arial" charset="0"/>
                <a:ea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ea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ea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ea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ea typeface="Arial" charset="0"/>
                <a:cs typeface="Arial" charset="0"/>
              </a:defRPr>
            </a:lvl9pPr>
          </a:lstStyle>
          <a:p>
            <a:pPr algn="just" eaLnBrk="1" hangingPunct="1">
              <a:spcBef>
                <a:spcPct val="0"/>
              </a:spcBef>
              <a:buFontTx/>
              <a:buNone/>
            </a:pPr>
            <a:r>
              <a:rPr lang="it-IT" altLang="it-IT" sz="1800" dirty="0">
                <a:latin typeface="Comic Sans MS" charset="0"/>
              </a:rPr>
              <a:t>167. L'APE può essere richiesto </a:t>
            </a:r>
          </a:p>
          <a:p>
            <a:pPr algn="just" eaLnBrk="1" hangingPunct="1">
              <a:spcBef>
                <a:spcPct val="0"/>
              </a:spcBef>
              <a:buFontTx/>
              <a:buNone/>
            </a:pPr>
            <a:r>
              <a:rPr lang="it-IT" altLang="it-IT" sz="1800" dirty="0">
                <a:latin typeface="Comic Sans MS" charset="0"/>
              </a:rPr>
              <a:t>-dagli iscritti all'assicurazione generale obbligatoria, </a:t>
            </a:r>
          </a:p>
          <a:p>
            <a:pPr algn="just" eaLnBrk="1" hangingPunct="1">
              <a:spcBef>
                <a:spcPct val="0"/>
              </a:spcBef>
              <a:buFontTx/>
              <a:buNone/>
            </a:pPr>
            <a:r>
              <a:rPr lang="it-IT" altLang="it-IT" sz="1800" dirty="0">
                <a:latin typeface="Comic Sans MS" charset="0"/>
              </a:rPr>
              <a:t>-alle forme sostitutive ed esclusive della medesima e </a:t>
            </a:r>
          </a:p>
          <a:p>
            <a:pPr algn="just" eaLnBrk="1" hangingPunct="1">
              <a:spcBef>
                <a:spcPct val="0"/>
              </a:spcBef>
              <a:buFontTx/>
              <a:buNone/>
            </a:pPr>
            <a:r>
              <a:rPr lang="it-IT" altLang="it-IT" sz="1800" dirty="0">
                <a:latin typeface="Comic Sans MS" charset="0"/>
              </a:rPr>
              <a:t>alla Gestione separata che, </a:t>
            </a:r>
          </a:p>
          <a:p>
            <a:pPr algn="just" eaLnBrk="1" hangingPunct="1">
              <a:spcBef>
                <a:spcPct val="0"/>
              </a:spcBef>
              <a:buFontTx/>
              <a:buNone/>
            </a:pPr>
            <a:endParaRPr lang="it-IT" altLang="it-IT" sz="1800" dirty="0">
              <a:latin typeface="Comic Sans MS" charset="0"/>
            </a:endParaRPr>
          </a:p>
          <a:p>
            <a:pPr algn="just" eaLnBrk="1" hangingPunct="1">
              <a:spcBef>
                <a:spcPct val="0"/>
              </a:spcBef>
              <a:buFontTx/>
              <a:buNone/>
            </a:pPr>
            <a:r>
              <a:rPr lang="it-IT" altLang="it-IT" sz="1800" dirty="0">
                <a:latin typeface="Comic Sans MS" charset="0"/>
              </a:rPr>
              <a:t>al momento della richiesta di APE, hanno un'età anagrafica minima di 63 anni e </a:t>
            </a:r>
          </a:p>
          <a:p>
            <a:pPr algn="just" eaLnBrk="1" hangingPunct="1">
              <a:spcBef>
                <a:spcPct val="0"/>
              </a:spcBef>
              <a:buFontTx/>
              <a:buNone/>
            </a:pPr>
            <a:r>
              <a:rPr lang="it-IT" altLang="it-IT" sz="1800" dirty="0">
                <a:latin typeface="Comic Sans MS" charset="0"/>
              </a:rPr>
              <a:t>che maturano il diritto a una pensione di vecchiaia entro 3 anni e 7 mesi, </a:t>
            </a:r>
          </a:p>
          <a:p>
            <a:pPr algn="just" eaLnBrk="1" hangingPunct="1">
              <a:spcBef>
                <a:spcPct val="0"/>
              </a:spcBef>
              <a:buFontTx/>
              <a:buNone/>
            </a:pPr>
            <a:endParaRPr lang="it-IT" altLang="it-IT" sz="1800" dirty="0">
              <a:latin typeface="Comic Sans MS" charset="0"/>
            </a:endParaRPr>
          </a:p>
          <a:p>
            <a:pPr algn="just" eaLnBrk="1" hangingPunct="1">
              <a:spcBef>
                <a:spcPct val="0"/>
              </a:spcBef>
              <a:buFontTx/>
              <a:buNone/>
            </a:pPr>
            <a:r>
              <a:rPr lang="it-IT" altLang="it-IT" sz="1800" dirty="0">
                <a:latin typeface="Comic Sans MS" charset="0"/>
              </a:rPr>
              <a:t>purché siano in possesso del requisito contributivo minimo di 20 anni e la loro pensione, al netto della rata di ammortamento corrispondente all'APE richiesta, sia pari o superiore, al momento dell'accesso alla prestazione, a 1,4 volte il trattamento minimo previsto nell'assicurazione generale obbligatoria (700 euro). Non possono ottenere l'APE coloro che sono già titolari di un trattamento pensionistico diretto.</a:t>
            </a:r>
          </a:p>
        </p:txBody>
      </p:sp>
    </p:spTree>
    <p:extLst>
      <p:ext uri="{BB962C8B-B14F-4D97-AF65-F5344CB8AC3E}">
        <p14:creationId xmlns:p14="http://schemas.microsoft.com/office/powerpoint/2010/main" xmlns="" val="783634281"/>
      </p:ext>
    </p:extLst>
  </p:cSld>
  <p:clrMapOvr>
    <a:masterClrMapping/>
  </p:clrMapOvr>
  <p:transition spd="slow">
    <p:randomBar dir="vert"/>
  </p:transition>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Rettangolo 3"/>
          <p:cNvSpPr>
            <a:spLocks noChangeArrowheads="1"/>
          </p:cNvSpPr>
          <p:nvPr/>
        </p:nvSpPr>
        <p:spPr bwMode="auto">
          <a:xfrm>
            <a:off x="3216275" y="358776"/>
            <a:ext cx="5010150" cy="7080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ea typeface="Arial" charset="0"/>
                <a:cs typeface="Arial" charset="0"/>
              </a:defRPr>
            </a:lvl1pPr>
            <a:lvl2pPr marL="742950" indent="-285750">
              <a:spcBef>
                <a:spcPct val="20000"/>
              </a:spcBef>
              <a:buChar char="–"/>
              <a:defRPr sz="2800">
                <a:solidFill>
                  <a:schemeClr val="tx1"/>
                </a:solidFill>
                <a:latin typeface="Arial" charset="0"/>
                <a:ea typeface="Arial" charset="0"/>
                <a:cs typeface="Arial" charset="0"/>
              </a:defRPr>
            </a:lvl2pPr>
            <a:lvl3pPr marL="1143000" indent="-228600">
              <a:spcBef>
                <a:spcPct val="20000"/>
              </a:spcBef>
              <a:buChar char="•"/>
              <a:defRPr sz="2400">
                <a:solidFill>
                  <a:schemeClr val="tx1"/>
                </a:solidFill>
                <a:latin typeface="Arial" charset="0"/>
                <a:ea typeface="Arial" charset="0"/>
                <a:cs typeface="Arial" charset="0"/>
              </a:defRPr>
            </a:lvl3pPr>
            <a:lvl4pPr marL="1600200" indent="-228600">
              <a:spcBef>
                <a:spcPct val="20000"/>
              </a:spcBef>
              <a:buChar char="–"/>
              <a:defRPr sz="2000">
                <a:solidFill>
                  <a:schemeClr val="tx1"/>
                </a:solidFill>
                <a:latin typeface="Arial" charset="0"/>
                <a:ea typeface="Arial" charset="0"/>
                <a:cs typeface="Arial" charset="0"/>
              </a:defRPr>
            </a:lvl4pPr>
            <a:lvl5pPr marL="2057400" indent="-228600">
              <a:spcBef>
                <a:spcPct val="20000"/>
              </a:spcBef>
              <a:buChar char="»"/>
              <a:defRPr sz="2000">
                <a:solidFill>
                  <a:schemeClr val="tx1"/>
                </a:solidFill>
                <a:latin typeface="Arial" charset="0"/>
                <a:ea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ea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ea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ea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ea typeface="Arial" charset="0"/>
                <a:cs typeface="Arial" charset="0"/>
              </a:defRPr>
            </a:lvl9pPr>
          </a:lstStyle>
          <a:p>
            <a:pPr algn="ctr" eaLnBrk="1" hangingPunct="1">
              <a:spcBef>
                <a:spcPct val="0"/>
              </a:spcBef>
              <a:buFontTx/>
              <a:buNone/>
            </a:pPr>
            <a:r>
              <a:rPr lang="it-IT" altLang="it-IT" sz="4000" b="1" i="1">
                <a:solidFill>
                  <a:srgbClr val="FF0000"/>
                </a:solidFill>
                <a:latin typeface="Comic Sans MS" charset="0"/>
              </a:rPr>
              <a:t>L. Stabilità 2017</a:t>
            </a:r>
          </a:p>
        </p:txBody>
      </p:sp>
      <p:sp>
        <p:nvSpPr>
          <p:cNvPr id="81922" name="Rettangolo 1"/>
          <p:cNvSpPr>
            <a:spLocks noChangeArrowheads="1"/>
          </p:cNvSpPr>
          <p:nvPr/>
        </p:nvSpPr>
        <p:spPr bwMode="auto">
          <a:xfrm>
            <a:off x="2135560" y="1062794"/>
            <a:ext cx="8064500" cy="25860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ea typeface="Arial" charset="0"/>
                <a:cs typeface="Arial" charset="0"/>
              </a:defRPr>
            </a:lvl1pPr>
            <a:lvl2pPr marL="742950" indent="-285750">
              <a:spcBef>
                <a:spcPct val="20000"/>
              </a:spcBef>
              <a:buChar char="–"/>
              <a:defRPr sz="2800">
                <a:solidFill>
                  <a:schemeClr val="tx1"/>
                </a:solidFill>
                <a:latin typeface="Arial" charset="0"/>
                <a:ea typeface="Arial" charset="0"/>
                <a:cs typeface="Arial" charset="0"/>
              </a:defRPr>
            </a:lvl2pPr>
            <a:lvl3pPr marL="1143000" indent="-228600">
              <a:spcBef>
                <a:spcPct val="20000"/>
              </a:spcBef>
              <a:buChar char="•"/>
              <a:defRPr sz="2400">
                <a:solidFill>
                  <a:schemeClr val="tx1"/>
                </a:solidFill>
                <a:latin typeface="Arial" charset="0"/>
                <a:ea typeface="Arial" charset="0"/>
                <a:cs typeface="Arial" charset="0"/>
              </a:defRPr>
            </a:lvl3pPr>
            <a:lvl4pPr marL="1600200" indent="-228600">
              <a:spcBef>
                <a:spcPct val="20000"/>
              </a:spcBef>
              <a:buChar char="–"/>
              <a:defRPr sz="2000">
                <a:solidFill>
                  <a:schemeClr val="tx1"/>
                </a:solidFill>
                <a:latin typeface="Arial" charset="0"/>
                <a:ea typeface="Arial" charset="0"/>
                <a:cs typeface="Arial" charset="0"/>
              </a:defRPr>
            </a:lvl4pPr>
            <a:lvl5pPr marL="2057400" indent="-228600">
              <a:spcBef>
                <a:spcPct val="20000"/>
              </a:spcBef>
              <a:buChar char="»"/>
              <a:defRPr sz="2000">
                <a:solidFill>
                  <a:schemeClr val="tx1"/>
                </a:solidFill>
                <a:latin typeface="Arial" charset="0"/>
                <a:ea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ea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ea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ea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ea typeface="Arial" charset="0"/>
                <a:cs typeface="Arial" charset="0"/>
              </a:defRPr>
            </a:lvl9pPr>
          </a:lstStyle>
          <a:p>
            <a:pPr>
              <a:spcBef>
                <a:spcPct val="0"/>
              </a:spcBef>
              <a:buFontTx/>
              <a:buNone/>
            </a:pPr>
            <a:r>
              <a:rPr lang="it-IT" altLang="it-IT" sz="1800" dirty="0"/>
              <a:t>168. Il soggetto richiedente, direttamente o tramite un intermediario autorizzato ai sensi della legge 30 marzo 2001, n. 152, presenta a INPS, tramite il suo portale, domanda di certificazione del diritto all'APE. L'INPS, verificato il possesso dei requisiti di cui al c.167 del presente articolo, certifica il diritto e comunica al soggetto richiedente l'importo minimo e l'importo massimo dell'APE ottenibile. </a:t>
            </a:r>
            <a:endParaRPr lang="it-IT" altLang="it-IT" sz="1800" dirty="0">
              <a:latin typeface="Comic Sans MS" charset="0"/>
            </a:endParaRPr>
          </a:p>
          <a:p>
            <a:pPr>
              <a:spcBef>
                <a:spcPct val="0"/>
              </a:spcBef>
              <a:buFontTx/>
              <a:buNone/>
            </a:pPr>
            <a:endParaRPr lang="it-IT" altLang="it-IT" sz="1800" dirty="0"/>
          </a:p>
          <a:p>
            <a:pPr>
              <a:spcBef>
                <a:spcPct val="0"/>
              </a:spcBef>
              <a:buFontTx/>
              <a:buNone/>
            </a:pPr>
            <a:endParaRPr lang="it-IT" altLang="it-IT" sz="1800" dirty="0"/>
          </a:p>
          <a:p>
            <a:pPr>
              <a:spcBef>
                <a:spcPct val="0"/>
              </a:spcBef>
              <a:buFontTx/>
              <a:buNone/>
            </a:pPr>
            <a:endParaRPr lang="it-IT" altLang="it-IT" sz="1800" dirty="0"/>
          </a:p>
        </p:txBody>
      </p:sp>
      <p:graphicFrame>
        <p:nvGraphicFramePr>
          <p:cNvPr id="3" name="Diagramma 2">
            <a:extLst>
              <a:ext uri="{FF2B5EF4-FFF2-40B4-BE49-F238E27FC236}">
                <a16:creationId xmlns="" xmlns:a16="http://schemas.microsoft.com/office/drawing/2014/main" id="{CA68AB1F-DBDC-4E8B-BCCD-FE423140B09B}"/>
              </a:ext>
            </a:extLst>
          </p:cNvPr>
          <p:cNvGraphicFramePr/>
          <p:nvPr>
            <p:extLst>
              <p:ext uri="{D42A27DB-BD31-4B8C-83A1-F6EECF244321}">
                <p14:modId xmlns:p14="http://schemas.microsoft.com/office/powerpoint/2010/main" xmlns="" val="4192781929"/>
              </p:ext>
            </p:extLst>
          </p:nvPr>
        </p:nvGraphicFramePr>
        <p:xfrm>
          <a:off x="2031999" y="2670627"/>
          <a:ext cx="8563429" cy="311936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24153716"/>
      </p:ext>
    </p:extLst>
  </p:cSld>
  <p:clrMapOvr>
    <a:masterClrMapping/>
  </p:clrMapOvr>
  <p:transition spd="slow">
    <p:randomBar dir="vert"/>
  </p:transition>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Rettangolo 3"/>
          <p:cNvSpPr>
            <a:spLocks noChangeArrowheads="1"/>
          </p:cNvSpPr>
          <p:nvPr/>
        </p:nvSpPr>
        <p:spPr bwMode="auto">
          <a:xfrm>
            <a:off x="3216275" y="358776"/>
            <a:ext cx="5010150" cy="7080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ea typeface="Arial" charset="0"/>
                <a:cs typeface="Arial" charset="0"/>
              </a:defRPr>
            </a:lvl1pPr>
            <a:lvl2pPr marL="742950" indent="-285750">
              <a:spcBef>
                <a:spcPct val="20000"/>
              </a:spcBef>
              <a:buChar char="–"/>
              <a:defRPr sz="2800">
                <a:solidFill>
                  <a:schemeClr val="tx1"/>
                </a:solidFill>
                <a:latin typeface="Arial" charset="0"/>
                <a:ea typeface="Arial" charset="0"/>
                <a:cs typeface="Arial" charset="0"/>
              </a:defRPr>
            </a:lvl2pPr>
            <a:lvl3pPr marL="1143000" indent="-228600">
              <a:spcBef>
                <a:spcPct val="20000"/>
              </a:spcBef>
              <a:buChar char="•"/>
              <a:defRPr sz="2400">
                <a:solidFill>
                  <a:schemeClr val="tx1"/>
                </a:solidFill>
                <a:latin typeface="Arial" charset="0"/>
                <a:ea typeface="Arial" charset="0"/>
                <a:cs typeface="Arial" charset="0"/>
              </a:defRPr>
            </a:lvl3pPr>
            <a:lvl4pPr marL="1600200" indent="-228600">
              <a:spcBef>
                <a:spcPct val="20000"/>
              </a:spcBef>
              <a:buChar char="–"/>
              <a:defRPr sz="2000">
                <a:solidFill>
                  <a:schemeClr val="tx1"/>
                </a:solidFill>
                <a:latin typeface="Arial" charset="0"/>
                <a:ea typeface="Arial" charset="0"/>
                <a:cs typeface="Arial" charset="0"/>
              </a:defRPr>
            </a:lvl4pPr>
            <a:lvl5pPr marL="2057400" indent="-228600">
              <a:spcBef>
                <a:spcPct val="20000"/>
              </a:spcBef>
              <a:buChar char="»"/>
              <a:defRPr sz="2000">
                <a:solidFill>
                  <a:schemeClr val="tx1"/>
                </a:solidFill>
                <a:latin typeface="Arial" charset="0"/>
                <a:ea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ea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ea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ea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ea typeface="Arial" charset="0"/>
                <a:cs typeface="Arial" charset="0"/>
              </a:defRPr>
            </a:lvl9pPr>
          </a:lstStyle>
          <a:p>
            <a:pPr algn="ctr" eaLnBrk="1" hangingPunct="1">
              <a:spcBef>
                <a:spcPct val="0"/>
              </a:spcBef>
              <a:buFontTx/>
              <a:buNone/>
            </a:pPr>
            <a:r>
              <a:rPr lang="it-IT" altLang="it-IT" sz="4000" b="1" i="1">
                <a:solidFill>
                  <a:srgbClr val="FF0000"/>
                </a:solidFill>
                <a:latin typeface="Comic Sans MS" charset="0"/>
              </a:rPr>
              <a:t>L. Stabilità 2017</a:t>
            </a:r>
          </a:p>
        </p:txBody>
      </p:sp>
      <p:sp>
        <p:nvSpPr>
          <p:cNvPr id="82946" name="Rettangolo 1"/>
          <p:cNvSpPr>
            <a:spLocks noChangeArrowheads="1"/>
          </p:cNvSpPr>
          <p:nvPr/>
        </p:nvSpPr>
        <p:spPr bwMode="auto">
          <a:xfrm>
            <a:off x="2135560" y="908720"/>
            <a:ext cx="8064500" cy="4800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ea typeface="Arial" charset="0"/>
                <a:cs typeface="Arial" charset="0"/>
              </a:defRPr>
            </a:lvl1pPr>
            <a:lvl2pPr marL="742950" indent="-285750">
              <a:spcBef>
                <a:spcPct val="20000"/>
              </a:spcBef>
              <a:buChar char="–"/>
              <a:defRPr sz="2800">
                <a:solidFill>
                  <a:schemeClr val="tx1"/>
                </a:solidFill>
                <a:latin typeface="Arial" charset="0"/>
                <a:ea typeface="Arial" charset="0"/>
                <a:cs typeface="Arial" charset="0"/>
              </a:defRPr>
            </a:lvl2pPr>
            <a:lvl3pPr marL="1143000" indent="-228600">
              <a:spcBef>
                <a:spcPct val="20000"/>
              </a:spcBef>
              <a:buChar char="•"/>
              <a:defRPr sz="2400">
                <a:solidFill>
                  <a:schemeClr val="tx1"/>
                </a:solidFill>
                <a:latin typeface="Arial" charset="0"/>
                <a:ea typeface="Arial" charset="0"/>
                <a:cs typeface="Arial" charset="0"/>
              </a:defRPr>
            </a:lvl3pPr>
            <a:lvl4pPr marL="1600200" indent="-228600">
              <a:spcBef>
                <a:spcPct val="20000"/>
              </a:spcBef>
              <a:buChar char="–"/>
              <a:defRPr sz="2000">
                <a:solidFill>
                  <a:schemeClr val="tx1"/>
                </a:solidFill>
                <a:latin typeface="Arial" charset="0"/>
                <a:ea typeface="Arial" charset="0"/>
                <a:cs typeface="Arial" charset="0"/>
              </a:defRPr>
            </a:lvl4pPr>
            <a:lvl5pPr marL="2057400" indent="-228600">
              <a:spcBef>
                <a:spcPct val="20000"/>
              </a:spcBef>
              <a:buChar char="»"/>
              <a:defRPr sz="2000">
                <a:solidFill>
                  <a:schemeClr val="tx1"/>
                </a:solidFill>
                <a:latin typeface="Arial" charset="0"/>
                <a:ea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ea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ea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ea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ea typeface="Arial" charset="0"/>
                <a:cs typeface="Arial" charset="0"/>
              </a:defRPr>
            </a:lvl9pPr>
          </a:lstStyle>
          <a:p>
            <a:pPr>
              <a:spcBef>
                <a:spcPct val="0"/>
              </a:spcBef>
              <a:buFontTx/>
              <a:buNone/>
            </a:pPr>
            <a:endParaRPr lang="it-IT" altLang="it-IT" sz="1800"/>
          </a:p>
          <a:p>
            <a:pPr algn="just">
              <a:spcBef>
                <a:spcPct val="0"/>
              </a:spcBef>
              <a:buFontTx/>
              <a:buNone/>
            </a:pPr>
            <a:r>
              <a:rPr lang="it-IT" altLang="it-IT" sz="1800" dirty="0"/>
              <a:t>169. Il soggetto in possesso della certificazione di cui al c.168 presenta con i modelli da approvare con il DPCM, </a:t>
            </a:r>
            <a:r>
              <a:rPr lang="it-IT" altLang="it-IT" sz="1800" dirty="0">
                <a:solidFill>
                  <a:srgbClr val="FF0000"/>
                </a:solidFill>
              </a:rPr>
              <a:t>domanda di APE e domanda di pensione di vecchiaia da liquidare al raggiungimento dei requisiti di legge</a:t>
            </a:r>
            <a:r>
              <a:rPr lang="it-IT" altLang="it-IT" sz="1800" dirty="0"/>
              <a:t>. La domanda di APE e di pensione di cui al periodo precedente non sono revocabili, salvo in caso di esercizio del diritto di recesso di cui agli articoli 125-ter del testo unico delle leggi in materia bancaria e creditizia. In deroga all'articolo 67-duodecies, comma 2, del codice del consumo, di cui al decreto legislativo 6 settembre 2005, n. 206, il termine per recedere dal contratto di assicurazione di cui ai commi da 166 a 186 del presente articolo è di 14 giorni. La facoltà di estinzione anticipata dell'APE è regolata dal DPCM. Nella domanda il soggetto richiedente indica il finanziatore cui richiedere l'APE, nonché l'impresa assicurativa alla quale richiedere la copertura del rischio di premorienza. </a:t>
            </a:r>
          </a:p>
          <a:p>
            <a:pPr>
              <a:spcBef>
                <a:spcPct val="0"/>
              </a:spcBef>
              <a:buFontTx/>
              <a:buNone/>
            </a:pPr>
            <a:endParaRPr lang="it-IT" altLang="it-IT" sz="1800" dirty="0"/>
          </a:p>
          <a:p>
            <a:pPr>
              <a:spcBef>
                <a:spcPct val="0"/>
              </a:spcBef>
              <a:buFontTx/>
              <a:buNone/>
            </a:pPr>
            <a:r>
              <a:rPr lang="it-IT" altLang="it-IT" sz="1800" dirty="0">
                <a:sym typeface="Wingdings" charset="2"/>
              </a:rPr>
              <a:t></a:t>
            </a:r>
            <a:r>
              <a:rPr lang="it-IT" altLang="it-IT" sz="1800" dirty="0"/>
              <a:t>Istituti di credito e assicurativi censiti in un accordo Quadro (come per QUIR)</a:t>
            </a:r>
          </a:p>
        </p:txBody>
      </p:sp>
    </p:spTree>
    <p:extLst>
      <p:ext uri="{BB962C8B-B14F-4D97-AF65-F5344CB8AC3E}">
        <p14:creationId xmlns:p14="http://schemas.microsoft.com/office/powerpoint/2010/main" xmlns="" val="77095529"/>
      </p:ext>
    </p:extLst>
  </p:cSld>
  <p:clrMapOvr>
    <a:masterClrMapping/>
  </p:clrMapOvr>
  <p:transition spd="slow">
    <p:randomBar dir="vert"/>
  </p:transition>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Rettangolo 3"/>
          <p:cNvSpPr>
            <a:spLocks noChangeArrowheads="1"/>
          </p:cNvSpPr>
          <p:nvPr/>
        </p:nvSpPr>
        <p:spPr bwMode="auto">
          <a:xfrm>
            <a:off x="3216275" y="358776"/>
            <a:ext cx="5010150" cy="7080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ea typeface="Arial" charset="0"/>
                <a:cs typeface="Arial" charset="0"/>
              </a:defRPr>
            </a:lvl1pPr>
            <a:lvl2pPr marL="742950" indent="-285750">
              <a:spcBef>
                <a:spcPct val="20000"/>
              </a:spcBef>
              <a:buChar char="–"/>
              <a:defRPr sz="2800">
                <a:solidFill>
                  <a:schemeClr val="tx1"/>
                </a:solidFill>
                <a:latin typeface="Arial" charset="0"/>
                <a:ea typeface="Arial" charset="0"/>
                <a:cs typeface="Arial" charset="0"/>
              </a:defRPr>
            </a:lvl2pPr>
            <a:lvl3pPr marL="1143000" indent="-228600">
              <a:spcBef>
                <a:spcPct val="20000"/>
              </a:spcBef>
              <a:buChar char="•"/>
              <a:defRPr sz="2400">
                <a:solidFill>
                  <a:schemeClr val="tx1"/>
                </a:solidFill>
                <a:latin typeface="Arial" charset="0"/>
                <a:ea typeface="Arial" charset="0"/>
                <a:cs typeface="Arial" charset="0"/>
              </a:defRPr>
            </a:lvl3pPr>
            <a:lvl4pPr marL="1600200" indent="-228600">
              <a:spcBef>
                <a:spcPct val="20000"/>
              </a:spcBef>
              <a:buChar char="–"/>
              <a:defRPr sz="2000">
                <a:solidFill>
                  <a:schemeClr val="tx1"/>
                </a:solidFill>
                <a:latin typeface="Arial" charset="0"/>
                <a:ea typeface="Arial" charset="0"/>
                <a:cs typeface="Arial" charset="0"/>
              </a:defRPr>
            </a:lvl4pPr>
            <a:lvl5pPr marL="2057400" indent="-228600">
              <a:spcBef>
                <a:spcPct val="20000"/>
              </a:spcBef>
              <a:buChar char="»"/>
              <a:defRPr sz="2000">
                <a:solidFill>
                  <a:schemeClr val="tx1"/>
                </a:solidFill>
                <a:latin typeface="Arial" charset="0"/>
                <a:ea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ea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ea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ea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ea typeface="Arial" charset="0"/>
                <a:cs typeface="Arial" charset="0"/>
              </a:defRPr>
            </a:lvl9pPr>
          </a:lstStyle>
          <a:p>
            <a:pPr algn="ctr" eaLnBrk="1" hangingPunct="1">
              <a:spcBef>
                <a:spcPct val="0"/>
              </a:spcBef>
              <a:buFontTx/>
              <a:buNone/>
            </a:pPr>
            <a:r>
              <a:rPr lang="it-IT" altLang="it-IT" sz="4000" b="1" i="1">
                <a:solidFill>
                  <a:srgbClr val="FF0000"/>
                </a:solidFill>
                <a:latin typeface="Comic Sans MS" charset="0"/>
              </a:rPr>
              <a:t>L. Stabilità 2017</a:t>
            </a:r>
          </a:p>
        </p:txBody>
      </p:sp>
      <p:sp>
        <p:nvSpPr>
          <p:cNvPr id="3" name="Rettangolo con angoli arrotondati 2">
            <a:extLst>
              <a:ext uri="{FF2B5EF4-FFF2-40B4-BE49-F238E27FC236}">
                <a16:creationId xmlns="" xmlns:a16="http://schemas.microsoft.com/office/drawing/2014/main" id="{9B297721-A5EC-42A4-9F1D-506D6DB80EC3}"/>
              </a:ext>
            </a:extLst>
          </p:cNvPr>
          <p:cNvSpPr/>
          <p:nvPr/>
        </p:nvSpPr>
        <p:spPr>
          <a:xfrm>
            <a:off x="1964991" y="1670384"/>
            <a:ext cx="2967790" cy="1427747"/>
          </a:xfrm>
          <a:prstGeom prst="round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2000" b="1" dirty="0"/>
              <a:t>CITTADINO</a:t>
            </a:r>
            <a:endParaRPr lang="it-IT" sz="2000" dirty="0"/>
          </a:p>
          <a:p>
            <a:pPr marL="285750" indent="-285750">
              <a:buFont typeface="Arial" panose="020B0604020202020204" pitchFamily="34" charset="0"/>
              <a:buChar char="•"/>
            </a:pPr>
            <a:r>
              <a:rPr lang="it-IT" sz="2000" dirty="0"/>
              <a:t>Invio domanda di APE</a:t>
            </a:r>
          </a:p>
          <a:p>
            <a:pPr marL="285750" indent="-285750">
              <a:buFont typeface="Arial" panose="020B0604020202020204" pitchFamily="34" charset="0"/>
              <a:buChar char="•"/>
            </a:pPr>
            <a:r>
              <a:rPr lang="it-IT" sz="2000" dirty="0"/>
              <a:t>Ratei arretrati</a:t>
            </a:r>
          </a:p>
          <a:p>
            <a:pPr marL="285750" indent="-285750">
              <a:buFont typeface="Arial" panose="020B0604020202020204" pitchFamily="34" charset="0"/>
              <a:buChar char="•"/>
            </a:pPr>
            <a:r>
              <a:rPr lang="it-IT" sz="2000" dirty="0"/>
              <a:t>Fin.to Suppl.re</a:t>
            </a:r>
          </a:p>
        </p:txBody>
      </p:sp>
      <p:sp>
        <p:nvSpPr>
          <p:cNvPr id="5" name="Rettangolo con angoli arrotondati 4">
            <a:extLst>
              <a:ext uri="{FF2B5EF4-FFF2-40B4-BE49-F238E27FC236}">
                <a16:creationId xmlns="" xmlns:a16="http://schemas.microsoft.com/office/drawing/2014/main" id="{2D41757F-22BC-4345-B8A7-831FE815BD5E}"/>
              </a:ext>
            </a:extLst>
          </p:cNvPr>
          <p:cNvSpPr/>
          <p:nvPr/>
        </p:nvSpPr>
        <p:spPr>
          <a:xfrm>
            <a:off x="6716796" y="2228390"/>
            <a:ext cx="2844299" cy="918411"/>
          </a:xfrm>
          <a:prstGeom prst="round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2000" b="1" dirty="0"/>
              <a:t>INPS</a:t>
            </a:r>
            <a:endParaRPr lang="it-IT" sz="2000" dirty="0"/>
          </a:p>
          <a:p>
            <a:pPr marL="285750" indent="-285750">
              <a:buFont typeface="Arial" panose="020B0604020202020204" pitchFamily="34" charset="0"/>
              <a:buChar char="•"/>
            </a:pPr>
            <a:r>
              <a:rPr lang="it-IT" sz="2000" dirty="0"/>
              <a:t>Verifica </a:t>
            </a:r>
            <a:r>
              <a:rPr lang="it-IT" sz="2000" dirty="0" err="1"/>
              <a:t>agg.ta</a:t>
            </a:r>
            <a:r>
              <a:rPr lang="it-IT" sz="2000" dirty="0"/>
              <a:t> requisiti</a:t>
            </a:r>
          </a:p>
        </p:txBody>
      </p:sp>
      <p:sp>
        <p:nvSpPr>
          <p:cNvPr id="6" name="Rettangolo con angoli arrotondati 5">
            <a:extLst>
              <a:ext uri="{FF2B5EF4-FFF2-40B4-BE49-F238E27FC236}">
                <a16:creationId xmlns="" xmlns:a16="http://schemas.microsoft.com/office/drawing/2014/main" id="{FD712AA7-2B00-41E5-A289-C0C715533DA5}"/>
              </a:ext>
            </a:extLst>
          </p:cNvPr>
          <p:cNvSpPr/>
          <p:nvPr/>
        </p:nvSpPr>
        <p:spPr>
          <a:xfrm>
            <a:off x="5596270" y="4308390"/>
            <a:ext cx="3964825" cy="1219286"/>
          </a:xfrm>
          <a:prstGeom prst="round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2000" b="1" dirty="0"/>
              <a:t>ISTITUTO DI CREDITO E ASSICURATIVO</a:t>
            </a:r>
            <a:endParaRPr lang="it-IT" sz="2000" dirty="0"/>
          </a:p>
          <a:p>
            <a:pPr marL="285750" indent="-285750">
              <a:buFont typeface="Arial" panose="020B0604020202020204" pitchFamily="34" charset="0"/>
              <a:buChar char="•"/>
            </a:pPr>
            <a:r>
              <a:rPr lang="it-IT" sz="2000" dirty="0"/>
              <a:t>Gestione della domanda di APE</a:t>
            </a:r>
          </a:p>
        </p:txBody>
      </p:sp>
      <p:sp>
        <p:nvSpPr>
          <p:cNvPr id="7" name="Rettangolo con angoli arrotondati 6">
            <a:extLst>
              <a:ext uri="{FF2B5EF4-FFF2-40B4-BE49-F238E27FC236}">
                <a16:creationId xmlns="" xmlns:a16="http://schemas.microsoft.com/office/drawing/2014/main" id="{61852680-3A0C-46BD-9FD5-0EEB2510DFDE}"/>
              </a:ext>
            </a:extLst>
          </p:cNvPr>
          <p:cNvSpPr/>
          <p:nvPr/>
        </p:nvSpPr>
        <p:spPr>
          <a:xfrm>
            <a:off x="1042737" y="4485396"/>
            <a:ext cx="3360821" cy="865273"/>
          </a:xfrm>
          <a:prstGeom prst="round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2000" dirty="0"/>
              <a:t>Esito positivo o negativo</a:t>
            </a:r>
          </a:p>
        </p:txBody>
      </p:sp>
      <p:sp>
        <p:nvSpPr>
          <p:cNvPr id="4" name="Freccia a destra 3">
            <a:extLst>
              <a:ext uri="{FF2B5EF4-FFF2-40B4-BE49-F238E27FC236}">
                <a16:creationId xmlns="" xmlns:a16="http://schemas.microsoft.com/office/drawing/2014/main" id="{574C8983-6610-4D03-92A6-7ACF91E4F1B4}"/>
              </a:ext>
            </a:extLst>
          </p:cNvPr>
          <p:cNvSpPr/>
          <p:nvPr/>
        </p:nvSpPr>
        <p:spPr>
          <a:xfrm rot="1316272">
            <a:off x="5541334" y="2156577"/>
            <a:ext cx="820572" cy="708025"/>
          </a:xfrm>
          <a:prstGeom prst="rightArrow">
            <a:avLst/>
          </a:prstGeom>
          <a:solidFill>
            <a:schemeClr val="accent2">
              <a:lumMod val="60000"/>
              <a:lumOff val="40000"/>
            </a:schemeClr>
          </a:solidFill>
          <a:ln>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9" name="Freccia a destra 8">
            <a:extLst>
              <a:ext uri="{FF2B5EF4-FFF2-40B4-BE49-F238E27FC236}">
                <a16:creationId xmlns="" xmlns:a16="http://schemas.microsoft.com/office/drawing/2014/main" id="{73931F79-EC7B-4F6B-941A-DCF00D38EA2D}"/>
              </a:ext>
            </a:extLst>
          </p:cNvPr>
          <p:cNvSpPr/>
          <p:nvPr/>
        </p:nvSpPr>
        <p:spPr>
          <a:xfrm rot="7251409">
            <a:off x="7399014" y="3475755"/>
            <a:ext cx="692063" cy="708025"/>
          </a:xfrm>
          <a:prstGeom prst="rightArrow">
            <a:avLst/>
          </a:prstGeom>
          <a:solidFill>
            <a:schemeClr val="accent2">
              <a:lumMod val="60000"/>
              <a:lumOff val="40000"/>
            </a:schemeClr>
          </a:solidFill>
          <a:ln>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0" name="Freccia a destra 9">
            <a:extLst>
              <a:ext uri="{FF2B5EF4-FFF2-40B4-BE49-F238E27FC236}">
                <a16:creationId xmlns="" xmlns:a16="http://schemas.microsoft.com/office/drawing/2014/main" id="{66284AA3-86AA-4958-8554-4ADFADA070F3}"/>
              </a:ext>
            </a:extLst>
          </p:cNvPr>
          <p:cNvSpPr/>
          <p:nvPr/>
        </p:nvSpPr>
        <p:spPr>
          <a:xfrm rot="10800000">
            <a:off x="4653882" y="4695041"/>
            <a:ext cx="692063" cy="708025"/>
          </a:xfrm>
          <a:prstGeom prst="rightArrow">
            <a:avLst/>
          </a:prstGeom>
          <a:solidFill>
            <a:schemeClr val="accent2">
              <a:lumMod val="60000"/>
              <a:lumOff val="40000"/>
            </a:schemeClr>
          </a:solidFill>
          <a:ln>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xmlns="" val="2847093212"/>
      </p:ext>
    </p:extLst>
  </p:cSld>
  <p:clrMapOvr>
    <a:masterClrMapping/>
  </p:clrMapOvr>
  <p:transition spd="slow">
    <p:randomBar dir="vert"/>
  </p:transition>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Rettangolo 3"/>
          <p:cNvSpPr>
            <a:spLocks noChangeArrowheads="1"/>
          </p:cNvSpPr>
          <p:nvPr/>
        </p:nvSpPr>
        <p:spPr bwMode="auto">
          <a:xfrm>
            <a:off x="3216275" y="358776"/>
            <a:ext cx="5010150" cy="1323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ea typeface="Arial" charset="0"/>
                <a:cs typeface="Arial" charset="0"/>
              </a:defRPr>
            </a:lvl1pPr>
            <a:lvl2pPr marL="742950" indent="-285750">
              <a:spcBef>
                <a:spcPct val="20000"/>
              </a:spcBef>
              <a:buChar char="–"/>
              <a:defRPr sz="2800">
                <a:solidFill>
                  <a:schemeClr val="tx1"/>
                </a:solidFill>
                <a:latin typeface="Arial" charset="0"/>
                <a:ea typeface="Arial" charset="0"/>
                <a:cs typeface="Arial" charset="0"/>
              </a:defRPr>
            </a:lvl2pPr>
            <a:lvl3pPr marL="1143000" indent="-228600">
              <a:spcBef>
                <a:spcPct val="20000"/>
              </a:spcBef>
              <a:buChar char="•"/>
              <a:defRPr sz="2400">
                <a:solidFill>
                  <a:schemeClr val="tx1"/>
                </a:solidFill>
                <a:latin typeface="Arial" charset="0"/>
                <a:ea typeface="Arial" charset="0"/>
                <a:cs typeface="Arial" charset="0"/>
              </a:defRPr>
            </a:lvl3pPr>
            <a:lvl4pPr marL="1600200" indent="-228600">
              <a:spcBef>
                <a:spcPct val="20000"/>
              </a:spcBef>
              <a:buChar char="–"/>
              <a:defRPr sz="2000">
                <a:solidFill>
                  <a:schemeClr val="tx1"/>
                </a:solidFill>
                <a:latin typeface="Arial" charset="0"/>
                <a:ea typeface="Arial" charset="0"/>
                <a:cs typeface="Arial" charset="0"/>
              </a:defRPr>
            </a:lvl4pPr>
            <a:lvl5pPr marL="2057400" indent="-228600">
              <a:spcBef>
                <a:spcPct val="20000"/>
              </a:spcBef>
              <a:buChar char="»"/>
              <a:defRPr sz="2000">
                <a:solidFill>
                  <a:schemeClr val="tx1"/>
                </a:solidFill>
                <a:latin typeface="Arial" charset="0"/>
                <a:ea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ea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ea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ea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ea typeface="Arial" charset="0"/>
                <a:cs typeface="Arial" charset="0"/>
              </a:defRPr>
            </a:lvl9pPr>
          </a:lstStyle>
          <a:p>
            <a:pPr algn="ctr" eaLnBrk="1" hangingPunct="1">
              <a:spcBef>
                <a:spcPct val="0"/>
              </a:spcBef>
              <a:buFontTx/>
              <a:buNone/>
            </a:pPr>
            <a:r>
              <a:rPr lang="it-IT" altLang="it-IT" sz="4000" b="1" i="1">
                <a:solidFill>
                  <a:srgbClr val="FF0000"/>
                </a:solidFill>
                <a:latin typeface="Comic Sans MS" charset="0"/>
              </a:rPr>
              <a:t>Step autorizzativi APE</a:t>
            </a:r>
          </a:p>
        </p:txBody>
      </p:sp>
      <p:graphicFrame>
        <p:nvGraphicFramePr>
          <p:cNvPr id="4" name="Diagramma 3"/>
          <p:cNvGraphicFramePr/>
          <p:nvPr/>
        </p:nvGraphicFramePr>
        <p:xfrm>
          <a:off x="3048000" y="1397000"/>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811916762"/>
      </p:ext>
    </p:extLst>
  </p:cSld>
  <p:clrMapOvr>
    <a:masterClrMapping/>
  </p:clrMapOvr>
  <p:transition spd="slow">
    <p:randomBar dir="vert"/>
  </p:transition>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Rettangolo 3"/>
          <p:cNvSpPr>
            <a:spLocks noChangeArrowheads="1"/>
          </p:cNvSpPr>
          <p:nvPr/>
        </p:nvSpPr>
        <p:spPr bwMode="auto">
          <a:xfrm>
            <a:off x="3216275" y="358776"/>
            <a:ext cx="5010150" cy="7080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ea typeface="Arial" charset="0"/>
                <a:cs typeface="Arial" charset="0"/>
              </a:defRPr>
            </a:lvl1pPr>
            <a:lvl2pPr marL="742950" indent="-285750">
              <a:spcBef>
                <a:spcPct val="20000"/>
              </a:spcBef>
              <a:buChar char="–"/>
              <a:defRPr sz="2800">
                <a:solidFill>
                  <a:schemeClr val="tx1"/>
                </a:solidFill>
                <a:latin typeface="Arial" charset="0"/>
                <a:ea typeface="Arial" charset="0"/>
                <a:cs typeface="Arial" charset="0"/>
              </a:defRPr>
            </a:lvl2pPr>
            <a:lvl3pPr marL="1143000" indent="-228600">
              <a:spcBef>
                <a:spcPct val="20000"/>
              </a:spcBef>
              <a:buChar char="•"/>
              <a:defRPr sz="2400">
                <a:solidFill>
                  <a:schemeClr val="tx1"/>
                </a:solidFill>
                <a:latin typeface="Arial" charset="0"/>
                <a:ea typeface="Arial" charset="0"/>
                <a:cs typeface="Arial" charset="0"/>
              </a:defRPr>
            </a:lvl3pPr>
            <a:lvl4pPr marL="1600200" indent="-228600">
              <a:spcBef>
                <a:spcPct val="20000"/>
              </a:spcBef>
              <a:buChar char="–"/>
              <a:defRPr sz="2000">
                <a:solidFill>
                  <a:schemeClr val="tx1"/>
                </a:solidFill>
                <a:latin typeface="Arial" charset="0"/>
                <a:ea typeface="Arial" charset="0"/>
                <a:cs typeface="Arial" charset="0"/>
              </a:defRPr>
            </a:lvl4pPr>
            <a:lvl5pPr marL="2057400" indent="-228600">
              <a:spcBef>
                <a:spcPct val="20000"/>
              </a:spcBef>
              <a:buChar char="»"/>
              <a:defRPr sz="2000">
                <a:solidFill>
                  <a:schemeClr val="tx1"/>
                </a:solidFill>
                <a:latin typeface="Arial" charset="0"/>
                <a:ea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ea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ea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ea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ea typeface="Arial" charset="0"/>
                <a:cs typeface="Arial" charset="0"/>
              </a:defRPr>
            </a:lvl9pPr>
          </a:lstStyle>
          <a:p>
            <a:pPr algn="ctr" eaLnBrk="1" hangingPunct="1">
              <a:spcBef>
                <a:spcPct val="0"/>
              </a:spcBef>
              <a:buFontTx/>
              <a:buNone/>
            </a:pPr>
            <a:r>
              <a:rPr lang="it-IT" altLang="it-IT" sz="4000" b="1" i="1">
                <a:solidFill>
                  <a:srgbClr val="FF0000"/>
                </a:solidFill>
                <a:latin typeface="Comic Sans MS" charset="0"/>
              </a:rPr>
              <a:t>L. Stabilità 2017</a:t>
            </a:r>
          </a:p>
        </p:txBody>
      </p:sp>
      <p:sp>
        <p:nvSpPr>
          <p:cNvPr id="84994" name="Rettangolo 1"/>
          <p:cNvSpPr>
            <a:spLocks noChangeArrowheads="1"/>
          </p:cNvSpPr>
          <p:nvPr/>
        </p:nvSpPr>
        <p:spPr bwMode="auto">
          <a:xfrm>
            <a:off x="1992313" y="1196975"/>
            <a:ext cx="8064500" cy="2032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ea typeface="Arial" charset="0"/>
                <a:cs typeface="Arial" charset="0"/>
              </a:defRPr>
            </a:lvl1pPr>
            <a:lvl2pPr marL="742950" indent="-285750">
              <a:spcBef>
                <a:spcPct val="20000"/>
              </a:spcBef>
              <a:buChar char="–"/>
              <a:defRPr sz="2800">
                <a:solidFill>
                  <a:schemeClr val="tx1"/>
                </a:solidFill>
                <a:latin typeface="Arial" charset="0"/>
                <a:ea typeface="Arial" charset="0"/>
                <a:cs typeface="Arial" charset="0"/>
              </a:defRPr>
            </a:lvl2pPr>
            <a:lvl3pPr marL="1143000" indent="-228600">
              <a:spcBef>
                <a:spcPct val="20000"/>
              </a:spcBef>
              <a:buChar char="•"/>
              <a:defRPr sz="2400">
                <a:solidFill>
                  <a:schemeClr val="tx1"/>
                </a:solidFill>
                <a:latin typeface="Arial" charset="0"/>
                <a:ea typeface="Arial" charset="0"/>
                <a:cs typeface="Arial" charset="0"/>
              </a:defRPr>
            </a:lvl3pPr>
            <a:lvl4pPr marL="1600200" indent="-228600">
              <a:spcBef>
                <a:spcPct val="20000"/>
              </a:spcBef>
              <a:buChar char="–"/>
              <a:defRPr sz="2000">
                <a:solidFill>
                  <a:schemeClr val="tx1"/>
                </a:solidFill>
                <a:latin typeface="Arial" charset="0"/>
                <a:ea typeface="Arial" charset="0"/>
                <a:cs typeface="Arial" charset="0"/>
              </a:defRPr>
            </a:lvl4pPr>
            <a:lvl5pPr marL="2057400" indent="-228600">
              <a:spcBef>
                <a:spcPct val="20000"/>
              </a:spcBef>
              <a:buChar char="»"/>
              <a:defRPr sz="2000">
                <a:solidFill>
                  <a:schemeClr val="tx1"/>
                </a:solidFill>
                <a:latin typeface="Arial" charset="0"/>
                <a:ea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ea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ea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ea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ea typeface="Arial" charset="0"/>
                <a:cs typeface="Arial" charset="0"/>
              </a:defRPr>
            </a:lvl9pPr>
          </a:lstStyle>
          <a:p>
            <a:pPr>
              <a:spcBef>
                <a:spcPct val="0"/>
              </a:spcBef>
              <a:buFontTx/>
              <a:buNone/>
            </a:pPr>
            <a:r>
              <a:rPr lang="it-IT" altLang="it-IT" sz="1800"/>
              <a:t>170. La </a:t>
            </a:r>
            <a:r>
              <a:rPr lang="it-IT" altLang="it-IT" sz="1800">
                <a:solidFill>
                  <a:srgbClr val="FF0000"/>
                </a:solidFill>
              </a:rPr>
              <a:t>durata</a:t>
            </a:r>
            <a:r>
              <a:rPr lang="it-IT" altLang="it-IT" sz="1800"/>
              <a:t> </a:t>
            </a:r>
            <a:r>
              <a:rPr lang="it-IT" altLang="it-IT" sz="1800">
                <a:solidFill>
                  <a:srgbClr val="FF0000"/>
                </a:solidFill>
              </a:rPr>
              <a:t>minima</a:t>
            </a:r>
            <a:r>
              <a:rPr lang="it-IT" altLang="it-IT" sz="1800"/>
              <a:t> dell'APE è </a:t>
            </a:r>
            <a:r>
              <a:rPr lang="it-IT" altLang="it-IT" sz="1800">
                <a:solidFill>
                  <a:srgbClr val="FF0000"/>
                </a:solidFill>
              </a:rPr>
              <a:t>di sei mesi</a:t>
            </a:r>
            <a:r>
              <a:rPr lang="it-IT" altLang="it-IT" sz="1800"/>
              <a:t>. </a:t>
            </a:r>
          </a:p>
          <a:p>
            <a:pPr>
              <a:spcBef>
                <a:spcPct val="0"/>
              </a:spcBef>
              <a:buFontTx/>
              <a:buNone/>
            </a:pPr>
            <a:endParaRPr lang="it-IT" altLang="it-IT" sz="1800"/>
          </a:p>
          <a:p>
            <a:pPr>
              <a:spcBef>
                <a:spcPct val="0"/>
              </a:spcBef>
              <a:buFontTx/>
              <a:buNone/>
            </a:pPr>
            <a:r>
              <a:rPr lang="it-IT" altLang="it-IT" sz="1800"/>
              <a:t>L'entità minima e l'entità massima di APE richiedibile sono stabilite dal DPCM.</a:t>
            </a:r>
          </a:p>
          <a:p>
            <a:pPr>
              <a:spcBef>
                <a:spcPct val="0"/>
              </a:spcBef>
              <a:buFontTx/>
              <a:buNone/>
            </a:pPr>
            <a:endParaRPr lang="it-IT" altLang="it-IT" sz="1800"/>
          </a:p>
          <a:p>
            <a:pPr>
              <a:spcBef>
                <a:spcPct val="0"/>
              </a:spcBef>
              <a:buFontTx/>
              <a:buNone/>
            </a:pPr>
            <a:r>
              <a:rPr lang="it-IT" altLang="it-IT" sz="1800"/>
              <a:t> Ai fini dell'applicazione delle disposizioni del titolo VI del testo unico di cui al decreto legislativo 1º settembre 1993, n. 385, il prestito costituisce credito ai consumatori. </a:t>
            </a:r>
          </a:p>
        </p:txBody>
      </p:sp>
      <p:graphicFrame>
        <p:nvGraphicFramePr>
          <p:cNvPr id="4" name="Diagramma 3"/>
          <p:cNvGraphicFramePr/>
          <p:nvPr/>
        </p:nvGraphicFramePr>
        <p:xfrm>
          <a:off x="4295800" y="2852936"/>
          <a:ext cx="5064224" cy="31121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773925896"/>
      </p:ext>
    </p:extLst>
  </p:cSld>
  <p:clrMapOvr>
    <a:masterClrMapping/>
  </p:clrMapOvr>
  <p:transition spd="slow">
    <p:randomBar dir="vert"/>
  </p:transition>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1524000" y="116633"/>
            <a:ext cx="3493264" cy="954107"/>
          </a:xfrm>
          <a:prstGeom prst="rect">
            <a:avLst/>
          </a:prstGeom>
          <a:noFill/>
        </p:spPr>
        <p:txBody>
          <a:bodyPr wrap="none" rtlCol="0">
            <a:spAutoFit/>
          </a:bodyPr>
          <a:lstStyle/>
          <a:p>
            <a:r>
              <a:rPr lang="it-IT" sz="2800" i="1" dirty="0">
                <a:latin typeface="Baskerville Old Face" charset="0"/>
                <a:ea typeface="Baskerville Old Face" charset="0"/>
                <a:cs typeface="Baskerville Old Face" charset="0"/>
              </a:rPr>
              <a:t>Il Cocktail fatale: </a:t>
            </a:r>
          </a:p>
          <a:p>
            <a:r>
              <a:rPr lang="it-IT" sz="2800" i="1" dirty="0">
                <a:latin typeface="Baskerville Old Face" charset="0"/>
                <a:ea typeface="Baskerville Old Face" charset="0"/>
                <a:cs typeface="Baskerville Old Face" charset="0"/>
              </a:rPr>
              <a:t>APE + speranza di Vita</a:t>
            </a:r>
          </a:p>
        </p:txBody>
      </p:sp>
      <p:sp>
        <p:nvSpPr>
          <p:cNvPr id="3" name="CasellaDiTesto 2"/>
          <p:cNvSpPr txBox="1"/>
          <p:nvPr/>
        </p:nvSpPr>
        <p:spPr>
          <a:xfrm>
            <a:off x="1559496" y="1541130"/>
            <a:ext cx="9273172" cy="4524315"/>
          </a:xfrm>
          <a:prstGeom prst="rect">
            <a:avLst/>
          </a:prstGeom>
          <a:noFill/>
        </p:spPr>
        <p:txBody>
          <a:bodyPr wrap="square" rtlCol="0">
            <a:spAutoFit/>
          </a:bodyPr>
          <a:lstStyle/>
          <a:p>
            <a:r>
              <a:rPr lang="it-IT" dirty="0"/>
              <a:t>Sergio Marchionne</a:t>
            </a:r>
          </a:p>
          <a:p>
            <a:r>
              <a:rPr lang="it-IT" dirty="0"/>
              <a:t>17.6.1952</a:t>
            </a:r>
          </a:p>
          <a:p>
            <a:endParaRPr lang="it-IT" dirty="0"/>
          </a:p>
          <a:p>
            <a:r>
              <a:rPr lang="it-IT" dirty="0"/>
              <a:t>Età al 2017: 65 anni età</a:t>
            </a:r>
          </a:p>
          <a:p>
            <a:endParaRPr lang="it-IT" dirty="0"/>
          </a:p>
          <a:p>
            <a:r>
              <a:rPr lang="it-IT" dirty="0"/>
              <a:t>Data di richiesta APE: 1 giugno 2017</a:t>
            </a:r>
          </a:p>
          <a:p>
            <a:endParaRPr lang="it-IT" dirty="0"/>
          </a:p>
          <a:p>
            <a:endParaRPr lang="it-IT" dirty="0"/>
          </a:p>
          <a:p>
            <a:r>
              <a:rPr lang="it-IT" dirty="0"/>
              <a:t>Pensione di Vecchiaia </a:t>
            </a:r>
            <a:r>
              <a:rPr lang="it-IT" dirty="0">
                <a:sym typeface="Wingdings"/>
              </a:rPr>
              <a:t>      Lavoratori Dipendenti</a:t>
            </a:r>
          </a:p>
          <a:p>
            <a:r>
              <a:rPr lang="it-IT" dirty="0">
                <a:sym typeface="Wingdings"/>
              </a:rPr>
              <a:t>						  2018 = 66 anni 7 mesi </a:t>
            </a:r>
            <a:r>
              <a:rPr lang="it-IT" i="1" dirty="0">
                <a:sym typeface="Wingdings"/>
              </a:rPr>
              <a:t>non raggiunta</a:t>
            </a:r>
            <a:endParaRPr lang="it-IT" dirty="0">
              <a:sym typeface="Wingdings"/>
            </a:endParaRPr>
          </a:p>
          <a:p>
            <a:r>
              <a:rPr lang="it-IT" dirty="0">
                <a:solidFill>
                  <a:srgbClr val="FF0000"/>
                </a:solidFill>
                <a:sym typeface="Wingdings"/>
              </a:rPr>
              <a:t>						  2019 = 67 anni (5 mesi </a:t>
            </a:r>
            <a:r>
              <a:rPr lang="it-IT" dirty="0" err="1">
                <a:solidFill>
                  <a:srgbClr val="FF0000"/>
                </a:solidFill>
                <a:sym typeface="Wingdings"/>
              </a:rPr>
              <a:t>SdV</a:t>
            </a:r>
            <a:r>
              <a:rPr lang="it-IT" dirty="0">
                <a:solidFill>
                  <a:srgbClr val="FF0000"/>
                </a:solidFill>
                <a:sym typeface="Wingdings"/>
              </a:rPr>
              <a:t>)</a:t>
            </a:r>
          </a:p>
          <a:p>
            <a:endParaRPr lang="it-IT" dirty="0">
              <a:sym typeface="Wingdings"/>
            </a:endParaRPr>
          </a:p>
          <a:p>
            <a:r>
              <a:rPr lang="it-IT" i="1" dirty="0">
                <a:sym typeface="Wingdings"/>
              </a:rPr>
              <a:t>PV a 67anni  l’Ape dura da giugno 2017 a giugno 2019 (decorrenza luglio)</a:t>
            </a:r>
          </a:p>
          <a:p>
            <a:r>
              <a:rPr lang="it-IT" i="1" dirty="0">
                <a:sym typeface="Wingdings"/>
              </a:rPr>
              <a:t>25 mesi durata</a:t>
            </a:r>
          </a:p>
          <a:p>
            <a:endParaRPr lang="it-IT" i="1" dirty="0">
              <a:sym typeface="Wingdings"/>
            </a:endParaRPr>
          </a:p>
          <a:p>
            <a:endParaRPr lang="it-IT" i="1" dirty="0">
              <a:sym typeface="Wingdings"/>
            </a:endParaRPr>
          </a:p>
        </p:txBody>
      </p:sp>
      <p:pic>
        <p:nvPicPr>
          <p:cNvPr id="5" name="Immagine 4"/>
          <p:cNvPicPr>
            <a:picLocks noChangeAspect="1"/>
          </p:cNvPicPr>
          <p:nvPr/>
        </p:nvPicPr>
        <p:blipFill>
          <a:blip r:embed="rId2"/>
          <a:stretch>
            <a:fillRect/>
          </a:stretch>
        </p:blipFill>
        <p:spPr>
          <a:xfrm>
            <a:off x="7210603" y="1"/>
            <a:ext cx="3452044" cy="1541129"/>
          </a:xfrm>
          <a:prstGeom prst="rect">
            <a:avLst/>
          </a:prstGeom>
        </p:spPr>
      </p:pic>
    </p:spTree>
    <p:extLst>
      <p:ext uri="{BB962C8B-B14F-4D97-AF65-F5344CB8AC3E}">
        <p14:creationId xmlns:p14="http://schemas.microsoft.com/office/powerpoint/2010/main" xmlns="" val="64084193"/>
      </p:ext>
    </p:extLst>
  </p:cSld>
  <p:clrMapOvr>
    <a:masterClrMapping/>
  </p:clrMapOvr>
  <p:transition spd="slow">
    <p:randomBar dir="vert"/>
  </p:transition>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Rettangolo 3"/>
          <p:cNvSpPr>
            <a:spLocks noChangeArrowheads="1"/>
          </p:cNvSpPr>
          <p:nvPr/>
        </p:nvSpPr>
        <p:spPr bwMode="auto">
          <a:xfrm>
            <a:off x="3216275" y="358776"/>
            <a:ext cx="5010150" cy="7080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ea typeface="Arial" charset="0"/>
                <a:cs typeface="Arial" charset="0"/>
              </a:defRPr>
            </a:lvl1pPr>
            <a:lvl2pPr marL="742950" indent="-285750">
              <a:spcBef>
                <a:spcPct val="20000"/>
              </a:spcBef>
              <a:buChar char="–"/>
              <a:defRPr sz="2800">
                <a:solidFill>
                  <a:schemeClr val="tx1"/>
                </a:solidFill>
                <a:latin typeface="Arial" charset="0"/>
                <a:ea typeface="Arial" charset="0"/>
                <a:cs typeface="Arial" charset="0"/>
              </a:defRPr>
            </a:lvl2pPr>
            <a:lvl3pPr marL="1143000" indent="-228600">
              <a:spcBef>
                <a:spcPct val="20000"/>
              </a:spcBef>
              <a:buChar char="•"/>
              <a:defRPr sz="2400">
                <a:solidFill>
                  <a:schemeClr val="tx1"/>
                </a:solidFill>
                <a:latin typeface="Arial" charset="0"/>
                <a:ea typeface="Arial" charset="0"/>
                <a:cs typeface="Arial" charset="0"/>
              </a:defRPr>
            </a:lvl3pPr>
            <a:lvl4pPr marL="1600200" indent="-228600">
              <a:spcBef>
                <a:spcPct val="20000"/>
              </a:spcBef>
              <a:buChar char="–"/>
              <a:defRPr sz="2000">
                <a:solidFill>
                  <a:schemeClr val="tx1"/>
                </a:solidFill>
                <a:latin typeface="Arial" charset="0"/>
                <a:ea typeface="Arial" charset="0"/>
                <a:cs typeface="Arial" charset="0"/>
              </a:defRPr>
            </a:lvl4pPr>
            <a:lvl5pPr marL="2057400" indent="-228600">
              <a:spcBef>
                <a:spcPct val="20000"/>
              </a:spcBef>
              <a:buChar char="»"/>
              <a:defRPr sz="2000">
                <a:solidFill>
                  <a:schemeClr val="tx1"/>
                </a:solidFill>
                <a:latin typeface="Arial" charset="0"/>
                <a:ea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ea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ea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ea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ea typeface="Arial" charset="0"/>
                <a:cs typeface="Arial" charset="0"/>
              </a:defRPr>
            </a:lvl9pPr>
          </a:lstStyle>
          <a:p>
            <a:pPr algn="ctr" eaLnBrk="1" hangingPunct="1">
              <a:spcBef>
                <a:spcPct val="0"/>
              </a:spcBef>
              <a:buFontTx/>
              <a:buNone/>
            </a:pPr>
            <a:r>
              <a:rPr lang="it-IT" altLang="it-IT" sz="4000" b="1" i="1">
                <a:solidFill>
                  <a:srgbClr val="FF0000"/>
                </a:solidFill>
                <a:latin typeface="Comic Sans MS" charset="0"/>
              </a:rPr>
              <a:t>L. Stabilità 2017</a:t>
            </a:r>
          </a:p>
        </p:txBody>
      </p:sp>
      <p:sp>
        <p:nvSpPr>
          <p:cNvPr id="84994" name="Rettangolo 1"/>
          <p:cNvSpPr>
            <a:spLocks noChangeArrowheads="1"/>
          </p:cNvSpPr>
          <p:nvPr/>
        </p:nvSpPr>
        <p:spPr bwMode="auto">
          <a:xfrm>
            <a:off x="4079776" y="0"/>
            <a:ext cx="8064500"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ea typeface="Arial" charset="0"/>
                <a:cs typeface="Arial" charset="0"/>
              </a:defRPr>
            </a:lvl1pPr>
            <a:lvl2pPr marL="742950" indent="-285750">
              <a:spcBef>
                <a:spcPct val="20000"/>
              </a:spcBef>
              <a:buChar char="–"/>
              <a:defRPr sz="2800">
                <a:solidFill>
                  <a:schemeClr val="tx1"/>
                </a:solidFill>
                <a:latin typeface="Arial" charset="0"/>
                <a:ea typeface="Arial" charset="0"/>
                <a:cs typeface="Arial" charset="0"/>
              </a:defRPr>
            </a:lvl2pPr>
            <a:lvl3pPr marL="1143000" indent="-228600">
              <a:spcBef>
                <a:spcPct val="20000"/>
              </a:spcBef>
              <a:buChar char="•"/>
              <a:defRPr sz="2400">
                <a:solidFill>
                  <a:schemeClr val="tx1"/>
                </a:solidFill>
                <a:latin typeface="Arial" charset="0"/>
                <a:ea typeface="Arial" charset="0"/>
                <a:cs typeface="Arial" charset="0"/>
              </a:defRPr>
            </a:lvl3pPr>
            <a:lvl4pPr marL="1600200" indent="-228600">
              <a:spcBef>
                <a:spcPct val="20000"/>
              </a:spcBef>
              <a:buChar char="–"/>
              <a:defRPr sz="2000">
                <a:solidFill>
                  <a:schemeClr val="tx1"/>
                </a:solidFill>
                <a:latin typeface="Arial" charset="0"/>
                <a:ea typeface="Arial" charset="0"/>
                <a:cs typeface="Arial" charset="0"/>
              </a:defRPr>
            </a:lvl4pPr>
            <a:lvl5pPr marL="2057400" indent="-228600">
              <a:spcBef>
                <a:spcPct val="20000"/>
              </a:spcBef>
              <a:buChar char="»"/>
              <a:defRPr sz="2000">
                <a:solidFill>
                  <a:schemeClr val="tx1"/>
                </a:solidFill>
                <a:latin typeface="Arial" charset="0"/>
                <a:ea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ea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ea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ea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ea typeface="Arial" charset="0"/>
                <a:cs typeface="Arial" charset="0"/>
              </a:defRPr>
            </a:lvl9pPr>
          </a:lstStyle>
          <a:p>
            <a:pPr>
              <a:spcBef>
                <a:spcPct val="0"/>
              </a:spcBef>
              <a:buFontTx/>
              <a:buNone/>
            </a:pPr>
            <a:r>
              <a:rPr lang="it-IT" altLang="it-IT" sz="1800" dirty="0"/>
              <a:t>L’ape sconta la speranza di vita!</a:t>
            </a:r>
          </a:p>
        </p:txBody>
      </p:sp>
      <p:pic>
        <p:nvPicPr>
          <p:cNvPr id="2" name="Immagine 1"/>
          <p:cNvPicPr>
            <a:picLocks noChangeAspect="1"/>
          </p:cNvPicPr>
          <p:nvPr/>
        </p:nvPicPr>
        <p:blipFill>
          <a:blip r:embed="rId2"/>
          <a:stretch>
            <a:fillRect/>
          </a:stretch>
        </p:blipFill>
        <p:spPr>
          <a:xfrm>
            <a:off x="2279576" y="980729"/>
            <a:ext cx="7632848" cy="5095903"/>
          </a:xfrm>
          <a:prstGeom prst="rect">
            <a:avLst/>
          </a:prstGeom>
        </p:spPr>
      </p:pic>
      <p:sp>
        <p:nvSpPr>
          <p:cNvPr id="3" name="CasellaDiTesto 2"/>
          <p:cNvSpPr txBox="1"/>
          <p:nvPr/>
        </p:nvSpPr>
        <p:spPr>
          <a:xfrm>
            <a:off x="3600258" y="6381328"/>
            <a:ext cx="1882951" cy="369332"/>
          </a:xfrm>
          <a:prstGeom prst="rect">
            <a:avLst/>
          </a:prstGeom>
          <a:noFill/>
        </p:spPr>
        <p:txBody>
          <a:bodyPr wrap="none" rtlCol="0">
            <a:spAutoFit/>
          </a:bodyPr>
          <a:lstStyle/>
          <a:p>
            <a:r>
              <a:rPr lang="it-IT"/>
              <a:t>Fonte: Sole24ORE</a:t>
            </a:r>
          </a:p>
        </p:txBody>
      </p:sp>
    </p:spTree>
    <p:extLst>
      <p:ext uri="{BB962C8B-B14F-4D97-AF65-F5344CB8AC3E}">
        <p14:creationId xmlns:p14="http://schemas.microsoft.com/office/powerpoint/2010/main" xmlns="" val="4638086"/>
      </p:ext>
    </p:extLst>
  </p:cSld>
  <p:clrMapOvr>
    <a:masterClrMapping/>
  </p:clrMapOvr>
  <p:transition spd="slow">
    <p:randomBar dir="vert"/>
  </p:transition>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Rettangolo 3"/>
          <p:cNvSpPr>
            <a:spLocks noChangeArrowheads="1"/>
          </p:cNvSpPr>
          <p:nvPr/>
        </p:nvSpPr>
        <p:spPr bwMode="auto">
          <a:xfrm>
            <a:off x="3216275" y="358776"/>
            <a:ext cx="5010150" cy="7080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ea typeface="Arial" charset="0"/>
                <a:cs typeface="Arial" charset="0"/>
              </a:defRPr>
            </a:lvl1pPr>
            <a:lvl2pPr marL="742950" indent="-285750">
              <a:spcBef>
                <a:spcPct val="20000"/>
              </a:spcBef>
              <a:buChar char="–"/>
              <a:defRPr sz="2800">
                <a:solidFill>
                  <a:schemeClr val="tx1"/>
                </a:solidFill>
                <a:latin typeface="Arial" charset="0"/>
                <a:ea typeface="Arial" charset="0"/>
                <a:cs typeface="Arial" charset="0"/>
              </a:defRPr>
            </a:lvl2pPr>
            <a:lvl3pPr marL="1143000" indent="-228600">
              <a:spcBef>
                <a:spcPct val="20000"/>
              </a:spcBef>
              <a:buChar char="•"/>
              <a:defRPr sz="2400">
                <a:solidFill>
                  <a:schemeClr val="tx1"/>
                </a:solidFill>
                <a:latin typeface="Arial" charset="0"/>
                <a:ea typeface="Arial" charset="0"/>
                <a:cs typeface="Arial" charset="0"/>
              </a:defRPr>
            </a:lvl3pPr>
            <a:lvl4pPr marL="1600200" indent="-228600">
              <a:spcBef>
                <a:spcPct val="20000"/>
              </a:spcBef>
              <a:buChar char="–"/>
              <a:defRPr sz="2000">
                <a:solidFill>
                  <a:schemeClr val="tx1"/>
                </a:solidFill>
                <a:latin typeface="Arial" charset="0"/>
                <a:ea typeface="Arial" charset="0"/>
                <a:cs typeface="Arial" charset="0"/>
              </a:defRPr>
            </a:lvl4pPr>
            <a:lvl5pPr marL="2057400" indent="-228600">
              <a:spcBef>
                <a:spcPct val="20000"/>
              </a:spcBef>
              <a:buChar char="»"/>
              <a:defRPr sz="2000">
                <a:solidFill>
                  <a:schemeClr val="tx1"/>
                </a:solidFill>
                <a:latin typeface="Arial" charset="0"/>
                <a:ea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ea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ea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ea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ea typeface="Arial" charset="0"/>
                <a:cs typeface="Arial" charset="0"/>
              </a:defRPr>
            </a:lvl9pPr>
          </a:lstStyle>
          <a:p>
            <a:pPr algn="ctr" eaLnBrk="1" hangingPunct="1">
              <a:spcBef>
                <a:spcPct val="0"/>
              </a:spcBef>
              <a:buFontTx/>
              <a:buNone/>
            </a:pPr>
            <a:r>
              <a:rPr lang="it-IT" altLang="it-IT" sz="4000" b="1" i="1">
                <a:solidFill>
                  <a:srgbClr val="FF0000"/>
                </a:solidFill>
                <a:latin typeface="Comic Sans MS" charset="0"/>
              </a:rPr>
              <a:t>L. Stabilità 2017</a:t>
            </a:r>
          </a:p>
        </p:txBody>
      </p:sp>
      <p:sp>
        <p:nvSpPr>
          <p:cNvPr id="86018" name="Rettangolo 1"/>
          <p:cNvSpPr>
            <a:spLocks noChangeArrowheads="1"/>
          </p:cNvSpPr>
          <p:nvPr/>
        </p:nvSpPr>
        <p:spPr bwMode="auto">
          <a:xfrm>
            <a:off x="2063552" y="1196753"/>
            <a:ext cx="8064500" cy="45243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ea typeface="Arial" charset="0"/>
                <a:cs typeface="Arial" charset="0"/>
              </a:defRPr>
            </a:lvl1pPr>
            <a:lvl2pPr marL="742950" indent="-285750">
              <a:spcBef>
                <a:spcPct val="20000"/>
              </a:spcBef>
              <a:buChar char="–"/>
              <a:defRPr sz="2800">
                <a:solidFill>
                  <a:schemeClr val="tx1"/>
                </a:solidFill>
                <a:latin typeface="Arial" charset="0"/>
                <a:ea typeface="Arial" charset="0"/>
                <a:cs typeface="Arial" charset="0"/>
              </a:defRPr>
            </a:lvl2pPr>
            <a:lvl3pPr marL="1143000" indent="-228600">
              <a:spcBef>
                <a:spcPct val="20000"/>
              </a:spcBef>
              <a:buChar char="•"/>
              <a:defRPr sz="2400">
                <a:solidFill>
                  <a:schemeClr val="tx1"/>
                </a:solidFill>
                <a:latin typeface="Arial" charset="0"/>
                <a:ea typeface="Arial" charset="0"/>
                <a:cs typeface="Arial" charset="0"/>
              </a:defRPr>
            </a:lvl3pPr>
            <a:lvl4pPr marL="1600200" indent="-228600">
              <a:spcBef>
                <a:spcPct val="20000"/>
              </a:spcBef>
              <a:buChar char="–"/>
              <a:defRPr sz="2000">
                <a:solidFill>
                  <a:schemeClr val="tx1"/>
                </a:solidFill>
                <a:latin typeface="Arial" charset="0"/>
                <a:ea typeface="Arial" charset="0"/>
                <a:cs typeface="Arial" charset="0"/>
              </a:defRPr>
            </a:lvl4pPr>
            <a:lvl5pPr marL="2057400" indent="-228600">
              <a:spcBef>
                <a:spcPct val="20000"/>
              </a:spcBef>
              <a:buChar char="»"/>
              <a:defRPr sz="2000">
                <a:solidFill>
                  <a:schemeClr val="tx1"/>
                </a:solidFill>
                <a:latin typeface="Arial" charset="0"/>
                <a:ea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ea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ea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ea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ea typeface="Arial" charset="0"/>
                <a:cs typeface="Arial" charset="0"/>
              </a:defRPr>
            </a:lvl9pPr>
          </a:lstStyle>
          <a:p>
            <a:pPr>
              <a:spcBef>
                <a:spcPct val="0"/>
              </a:spcBef>
              <a:buFontTx/>
              <a:buNone/>
            </a:pPr>
            <a:r>
              <a:rPr lang="it-IT" altLang="it-IT" sz="1800"/>
              <a:t>171. </a:t>
            </a:r>
            <a:r>
              <a:rPr lang="it-IT" altLang="it-IT" sz="1800" dirty="0"/>
              <a:t>L'istituto finanziatore trasmette all'INPS e al soggetto richiedente il contratto di prestito, ovvero l'eventuale comunicazione di reiezione dello stesso. In caso di concessione del prestito, dalla data del perfezionamento decorre il termine di cui agli articoli 125-ter del testo unico di cui al decreto legislativo 1º settembre 1993, n. 385, e 67-duodecies del codice di cui al decreto legislativo 6 settembre 2005, n. 206, se il soggetto richiedente ha ricevuto dall'INPS tutte le informazioni precontrattuali e contrattuali previste ai sensi di legge. </a:t>
            </a:r>
          </a:p>
          <a:p>
            <a:pPr>
              <a:spcBef>
                <a:spcPct val="0"/>
              </a:spcBef>
              <a:buFontTx/>
              <a:buNone/>
            </a:pPr>
            <a:r>
              <a:rPr lang="it-IT" altLang="it-IT" sz="1800" dirty="0">
                <a:solidFill>
                  <a:srgbClr val="FF0000"/>
                </a:solidFill>
              </a:rPr>
              <a:t>In caso di reiezione della richiesta, ovvero di recesso da parte del soggetto richiedente, la domanda di pensione è priva di effetti.</a:t>
            </a:r>
            <a:r>
              <a:rPr lang="it-IT" altLang="it-IT" sz="1800" dirty="0"/>
              <a:t> </a:t>
            </a:r>
          </a:p>
          <a:p>
            <a:pPr>
              <a:spcBef>
                <a:spcPct val="0"/>
              </a:spcBef>
              <a:buFontTx/>
              <a:buNone/>
            </a:pPr>
            <a:endParaRPr lang="it-IT" altLang="it-IT" sz="1800" dirty="0"/>
          </a:p>
          <a:p>
            <a:pPr>
              <a:spcBef>
                <a:spcPct val="0"/>
              </a:spcBef>
              <a:buFontTx/>
              <a:buNone/>
            </a:pPr>
            <a:r>
              <a:rPr lang="it-IT" altLang="it-IT" sz="1800" dirty="0"/>
              <a:t>L'erogazione del prestito ha inizio entro trenta giorni lavorativi dalla data del predetto perfezionamento. </a:t>
            </a:r>
            <a:r>
              <a:rPr lang="it-IT" altLang="it-IT" sz="1800" dirty="0">
                <a:solidFill>
                  <a:srgbClr val="FF0000"/>
                </a:solidFill>
              </a:rPr>
              <a:t>L'INPS trattiene a partire dalla prima pensione mensile l'importo della rata per il rimborso del finanziamento</a:t>
            </a:r>
            <a:r>
              <a:rPr lang="it-IT" altLang="it-IT" sz="1800" dirty="0"/>
              <a:t> e lo riversa al finanziatore tempestivamente e comunque non oltre centottanta giorni dalla data di scadenza della medesima rata.</a:t>
            </a:r>
          </a:p>
        </p:txBody>
      </p:sp>
    </p:spTree>
    <p:extLst>
      <p:ext uri="{BB962C8B-B14F-4D97-AF65-F5344CB8AC3E}">
        <p14:creationId xmlns:p14="http://schemas.microsoft.com/office/powerpoint/2010/main" xmlns="" val="642900110"/>
      </p:ext>
    </p:extLst>
  </p:cSld>
  <p:clrMapOvr>
    <a:masterClrMapping/>
  </p:clrMapOvr>
  <p:transition spd="slow">
    <p:randomBar dir="vert"/>
  </p:transition>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Rettangolo 3"/>
          <p:cNvSpPr>
            <a:spLocks noChangeArrowheads="1"/>
          </p:cNvSpPr>
          <p:nvPr/>
        </p:nvSpPr>
        <p:spPr bwMode="auto">
          <a:xfrm>
            <a:off x="3216275" y="358776"/>
            <a:ext cx="5010150" cy="7080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ea typeface="Arial" charset="0"/>
                <a:cs typeface="Arial" charset="0"/>
              </a:defRPr>
            </a:lvl1pPr>
            <a:lvl2pPr marL="742950" indent="-285750">
              <a:spcBef>
                <a:spcPct val="20000"/>
              </a:spcBef>
              <a:buChar char="–"/>
              <a:defRPr sz="2800">
                <a:solidFill>
                  <a:schemeClr val="tx1"/>
                </a:solidFill>
                <a:latin typeface="Arial" charset="0"/>
                <a:ea typeface="Arial" charset="0"/>
                <a:cs typeface="Arial" charset="0"/>
              </a:defRPr>
            </a:lvl2pPr>
            <a:lvl3pPr marL="1143000" indent="-228600">
              <a:spcBef>
                <a:spcPct val="20000"/>
              </a:spcBef>
              <a:buChar char="•"/>
              <a:defRPr sz="2400">
                <a:solidFill>
                  <a:schemeClr val="tx1"/>
                </a:solidFill>
                <a:latin typeface="Arial" charset="0"/>
                <a:ea typeface="Arial" charset="0"/>
                <a:cs typeface="Arial" charset="0"/>
              </a:defRPr>
            </a:lvl3pPr>
            <a:lvl4pPr marL="1600200" indent="-228600">
              <a:spcBef>
                <a:spcPct val="20000"/>
              </a:spcBef>
              <a:buChar char="–"/>
              <a:defRPr sz="2000">
                <a:solidFill>
                  <a:schemeClr val="tx1"/>
                </a:solidFill>
                <a:latin typeface="Arial" charset="0"/>
                <a:ea typeface="Arial" charset="0"/>
                <a:cs typeface="Arial" charset="0"/>
              </a:defRPr>
            </a:lvl4pPr>
            <a:lvl5pPr marL="2057400" indent="-228600">
              <a:spcBef>
                <a:spcPct val="20000"/>
              </a:spcBef>
              <a:buChar char="»"/>
              <a:defRPr sz="2000">
                <a:solidFill>
                  <a:schemeClr val="tx1"/>
                </a:solidFill>
                <a:latin typeface="Arial" charset="0"/>
                <a:ea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ea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ea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ea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ea typeface="Arial" charset="0"/>
                <a:cs typeface="Arial" charset="0"/>
              </a:defRPr>
            </a:lvl9pPr>
          </a:lstStyle>
          <a:p>
            <a:pPr algn="ctr" eaLnBrk="1" hangingPunct="1">
              <a:spcBef>
                <a:spcPct val="0"/>
              </a:spcBef>
              <a:buFontTx/>
              <a:buNone/>
            </a:pPr>
            <a:r>
              <a:rPr lang="it-IT" altLang="it-IT" sz="4000" b="1" i="1">
                <a:solidFill>
                  <a:srgbClr val="FF0000"/>
                </a:solidFill>
                <a:latin typeface="Comic Sans MS" charset="0"/>
              </a:rPr>
              <a:t>L. Stabilità 2017</a:t>
            </a:r>
          </a:p>
        </p:txBody>
      </p:sp>
      <p:sp>
        <p:nvSpPr>
          <p:cNvPr id="86018" name="Rettangolo 1"/>
          <p:cNvSpPr>
            <a:spLocks noChangeArrowheads="1"/>
          </p:cNvSpPr>
          <p:nvPr/>
        </p:nvSpPr>
        <p:spPr bwMode="auto">
          <a:xfrm>
            <a:off x="2063552" y="1916833"/>
            <a:ext cx="8064500" cy="269612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ea typeface="Arial" charset="0"/>
                <a:cs typeface="Arial" charset="0"/>
              </a:defRPr>
            </a:lvl1pPr>
            <a:lvl2pPr marL="742950" indent="-285750">
              <a:spcBef>
                <a:spcPct val="20000"/>
              </a:spcBef>
              <a:buChar char="–"/>
              <a:defRPr sz="2800">
                <a:solidFill>
                  <a:schemeClr val="tx1"/>
                </a:solidFill>
                <a:latin typeface="Arial" charset="0"/>
                <a:ea typeface="Arial" charset="0"/>
                <a:cs typeface="Arial" charset="0"/>
              </a:defRPr>
            </a:lvl2pPr>
            <a:lvl3pPr marL="1143000" indent="-228600">
              <a:spcBef>
                <a:spcPct val="20000"/>
              </a:spcBef>
              <a:buChar char="•"/>
              <a:defRPr sz="2400">
                <a:solidFill>
                  <a:schemeClr val="tx1"/>
                </a:solidFill>
                <a:latin typeface="Arial" charset="0"/>
                <a:ea typeface="Arial" charset="0"/>
                <a:cs typeface="Arial" charset="0"/>
              </a:defRPr>
            </a:lvl3pPr>
            <a:lvl4pPr marL="1600200" indent="-228600">
              <a:spcBef>
                <a:spcPct val="20000"/>
              </a:spcBef>
              <a:buChar char="–"/>
              <a:defRPr sz="2000">
                <a:solidFill>
                  <a:schemeClr val="tx1"/>
                </a:solidFill>
                <a:latin typeface="Arial" charset="0"/>
                <a:ea typeface="Arial" charset="0"/>
                <a:cs typeface="Arial" charset="0"/>
              </a:defRPr>
            </a:lvl4pPr>
            <a:lvl5pPr marL="2057400" indent="-228600">
              <a:spcBef>
                <a:spcPct val="20000"/>
              </a:spcBef>
              <a:buChar char="»"/>
              <a:defRPr sz="2000">
                <a:solidFill>
                  <a:schemeClr val="tx1"/>
                </a:solidFill>
                <a:latin typeface="Arial" charset="0"/>
                <a:ea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ea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ea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ea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ea typeface="Arial" charset="0"/>
                <a:cs typeface="Arial" charset="0"/>
              </a:defRPr>
            </a:lvl9pPr>
          </a:lstStyle>
          <a:p>
            <a:r>
              <a:rPr lang="it-IT" sz="1800" dirty="0"/>
              <a:t>I finanziatori e le imprese assicurative saranno scelti tra quelli che aderiranno agli accordi-quadro che saranno stipulati, in seguito all'entrata in vigore del D.P.C.M. attuativo della l. stabilità 2017 tra il Ministro dell'economia e delle finanze e il Ministro del lavoro e delle politiche sociali e, rispettivamente, l'Associazione bancaria italiana e l'Associazione nazionale fra le imprese</a:t>
            </a:r>
          </a:p>
          <a:p>
            <a:r>
              <a:rPr lang="it-IT" sz="1800" dirty="0"/>
              <a:t>assicuratrici e altre imprese assicurative primarie.</a:t>
            </a:r>
          </a:p>
          <a:p>
            <a:r>
              <a:rPr lang="it-IT" sz="1800" dirty="0"/>
              <a:t>Tali soggetti saranno tenuti a fornire all'INPS, in tempo utile tutta la documentazione necessaria relativa agli aspetti precontrattuali e contrattuali previsti ai sensi di legge</a:t>
            </a:r>
            <a:endParaRPr lang="it-IT" altLang="it-IT" sz="1800" dirty="0"/>
          </a:p>
        </p:txBody>
      </p:sp>
      <p:sp>
        <p:nvSpPr>
          <p:cNvPr id="2" name="Rettangolo 1"/>
          <p:cNvSpPr/>
          <p:nvPr/>
        </p:nvSpPr>
        <p:spPr>
          <a:xfrm>
            <a:off x="1847529" y="4437112"/>
            <a:ext cx="8686993" cy="1754326"/>
          </a:xfrm>
          <a:prstGeom prst="rect">
            <a:avLst/>
          </a:prstGeom>
          <a:noFill/>
        </p:spPr>
        <p:txBody>
          <a:bodyPr wrap="none" lIns="91440" tIns="45720" rIns="91440" bIns="45720">
            <a:spAutoFit/>
          </a:bodyPr>
          <a:lstStyle/>
          <a:p>
            <a:pPr algn="ctr"/>
            <a:r>
              <a:rPr lang="it-IT" sz="5400" b="1" dirty="0">
                <a:ln w="22225">
                  <a:solidFill>
                    <a:schemeClr val="accent2"/>
                  </a:solidFill>
                  <a:prstDash val="solid"/>
                </a:ln>
                <a:solidFill>
                  <a:schemeClr val="accent2">
                    <a:lumMod val="40000"/>
                    <a:lumOff val="60000"/>
                  </a:schemeClr>
                </a:solidFill>
              </a:rPr>
              <a:t>Accordi Quadro come per</a:t>
            </a:r>
          </a:p>
          <a:p>
            <a:pPr algn="ctr"/>
            <a:r>
              <a:rPr lang="it-IT" sz="5400" b="1" dirty="0">
                <a:ln w="22225">
                  <a:solidFill>
                    <a:schemeClr val="accent2"/>
                  </a:solidFill>
                  <a:prstDash val="solid"/>
                </a:ln>
                <a:solidFill>
                  <a:schemeClr val="accent2">
                    <a:lumMod val="40000"/>
                    <a:lumOff val="60000"/>
                  </a:schemeClr>
                </a:solidFill>
              </a:rPr>
              <a:t>TFR in busta paga</a:t>
            </a:r>
          </a:p>
        </p:txBody>
      </p:sp>
    </p:spTree>
    <p:extLst>
      <p:ext uri="{BB962C8B-B14F-4D97-AF65-F5344CB8AC3E}">
        <p14:creationId xmlns:p14="http://schemas.microsoft.com/office/powerpoint/2010/main" xmlns="" val="1231920713"/>
      </p:ext>
    </p:extLst>
  </p:cSld>
  <p:clrMapOvr>
    <a:masterClrMapping/>
  </p:clrMapOvr>
  <p:transition spd="slow">
    <p:randomBar dir="vert"/>
  </p:transition>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Rettangolo 3"/>
          <p:cNvSpPr>
            <a:spLocks noChangeArrowheads="1"/>
          </p:cNvSpPr>
          <p:nvPr/>
        </p:nvSpPr>
        <p:spPr bwMode="auto">
          <a:xfrm>
            <a:off x="3216275" y="358776"/>
            <a:ext cx="5010150" cy="7080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ea typeface="Arial" charset="0"/>
                <a:cs typeface="Arial" charset="0"/>
              </a:defRPr>
            </a:lvl1pPr>
            <a:lvl2pPr marL="742950" indent="-285750">
              <a:spcBef>
                <a:spcPct val="20000"/>
              </a:spcBef>
              <a:buChar char="–"/>
              <a:defRPr sz="2800">
                <a:solidFill>
                  <a:schemeClr val="tx1"/>
                </a:solidFill>
                <a:latin typeface="Arial" charset="0"/>
                <a:ea typeface="Arial" charset="0"/>
                <a:cs typeface="Arial" charset="0"/>
              </a:defRPr>
            </a:lvl2pPr>
            <a:lvl3pPr marL="1143000" indent="-228600">
              <a:spcBef>
                <a:spcPct val="20000"/>
              </a:spcBef>
              <a:buChar char="•"/>
              <a:defRPr sz="2400">
                <a:solidFill>
                  <a:schemeClr val="tx1"/>
                </a:solidFill>
                <a:latin typeface="Arial" charset="0"/>
                <a:ea typeface="Arial" charset="0"/>
                <a:cs typeface="Arial" charset="0"/>
              </a:defRPr>
            </a:lvl3pPr>
            <a:lvl4pPr marL="1600200" indent="-228600">
              <a:spcBef>
                <a:spcPct val="20000"/>
              </a:spcBef>
              <a:buChar char="–"/>
              <a:defRPr sz="2000">
                <a:solidFill>
                  <a:schemeClr val="tx1"/>
                </a:solidFill>
                <a:latin typeface="Arial" charset="0"/>
                <a:ea typeface="Arial" charset="0"/>
                <a:cs typeface="Arial" charset="0"/>
              </a:defRPr>
            </a:lvl4pPr>
            <a:lvl5pPr marL="2057400" indent="-228600">
              <a:spcBef>
                <a:spcPct val="20000"/>
              </a:spcBef>
              <a:buChar char="»"/>
              <a:defRPr sz="2000">
                <a:solidFill>
                  <a:schemeClr val="tx1"/>
                </a:solidFill>
                <a:latin typeface="Arial" charset="0"/>
                <a:ea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ea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ea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ea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ea typeface="Arial" charset="0"/>
                <a:cs typeface="Arial" charset="0"/>
              </a:defRPr>
            </a:lvl9pPr>
          </a:lstStyle>
          <a:p>
            <a:pPr algn="ctr" eaLnBrk="1" hangingPunct="1">
              <a:spcBef>
                <a:spcPct val="0"/>
              </a:spcBef>
              <a:buFontTx/>
              <a:buNone/>
            </a:pPr>
            <a:r>
              <a:rPr lang="it-IT" altLang="it-IT" sz="4000" b="1" i="1">
                <a:solidFill>
                  <a:srgbClr val="FF0000"/>
                </a:solidFill>
                <a:latin typeface="Comic Sans MS" charset="0"/>
              </a:rPr>
              <a:t>Ape</a:t>
            </a:r>
          </a:p>
        </p:txBody>
      </p:sp>
      <p:sp>
        <p:nvSpPr>
          <p:cNvPr id="92162" name="Rettangolo 1"/>
          <p:cNvSpPr>
            <a:spLocks noChangeArrowheads="1"/>
          </p:cNvSpPr>
          <p:nvPr/>
        </p:nvSpPr>
        <p:spPr bwMode="auto">
          <a:xfrm>
            <a:off x="460150" y="1463039"/>
            <a:ext cx="9739910" cy="358251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charset="0"/>
                <a:ea typeface="Arial" charset="0"/>
                <a:cs typeface="Arial" charset="0"/>
              </a:defRPr>
            </a:lvl1pPr>
            <a:lvl2pPr marL="742950" indent="-285750">
              <a:spcBef>
                <a:spcPct val="20000"/>
              </a:spcBef>
              <a:buChar char="–"/>
              <a:defRPr sz="2800">
                <a:solidFill>
                  <a:schemeClr val="tx1"/>
                </a:solidFill>
                <a:latin typeface="Arial" charset="0"/>
                <a:ea typeface="Arial" charset="0"/>
                <a:cs typeface="Arial" charset="0"/>
              </a:defRPr>
            </a:lvl2pPr>
            <a:lvl3pPr marL="1143000" indent="-228600">
              <a:spcBef>
                <a:spcPct val="20000"/>
              </a:spcBef>
              <a:buChar char="•"/>
              <a:defRPr sz="2400">
                <a:solidFill>
                  <a:schemeClr val="tx1"/>
                </a:solidFill>
                <a:latin typeface="Arial" charset="0"/>
                <a:ea typeface="Arial" charset="0"/>
                <a:cs typeface="Arial" charset="0"/>
              </a:defRPr>
            </a:lvl3pPr>
            <a:lvl4pPr marL="1600200" indent="-228600">
              <a:spcBef>
                <a:spcPct val="20000"/>
              </a:spcBef>
              <a:buChar char="–"/>
              <a:defRPr sz="2000">
                <a:solidFill>
                  <a:schemeClr val="tx1"/>
                </a:solidFill>
                <a:latin typeface="Arial" charset="0"/>
                <a:ea typeface="Arial" charset="0"/>
                <a:cs typeface="Arial" charset="0"/>
              </a:defRPr>
            </a:lvl4pPr>
            <a:lvl5pPr marL="2057400" indent="-228600">
              <a:spcBef>
                <a:spcPct val="20000"/>
              </a:spcBef>
              <a:buChar char="»"/>
              <a:defRPr sz="2000">
                <a:solidFill>
                  <a:schemeClr val="tx1"/>
                </a:solidFill>
                <a:latin typeface="Arial" charset="0"/>
                <a:ea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ea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ea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ea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ea typeface="Arial" charset="0"/>
                <a:cs typeface="Arial" charset="0"/>
              </a:defRPr>
            </a:lvl9pPr>
          </a:lstStyle>
          <a:p>
            <a:pPr algn="ctr">
              <a:spcBef>
                <a:spcPct val="0"/>
              </a:spcBef>
              <a:buFontTx/>
              <a:buNone/>
            </a:pPr>
            <a:r>
              <a:rPr lang="it-IT" altLang="it-IT" sz="1800" b="1" dirty="0"/>
              <a:t>Circolare INPS 28/2018</a:t>
            </a:r>
          </a:p>
          <a:p>
            <a:pPr>
              <a:spcBef>
                <a:spcPct val="0"/>
              </a:spcBef>
              <a:buFontTx/>
              <a:buNone/>
            </a:pPr>
            <a:endParaRPr lang="it-IT" altLang="it-IT" sz="1800" dirty="0"/>
          </a:p>
          <a:p>
            <a:pPr>
              <a:spcBef>
                <a:spcPct val="0"/>
              </a:spcBef>
              <a:buFontTx/>
              <a:buNone/>
            </a:pPr>
            <a:r>
              <a:rPr lang="it-IT" altLang="it-IT" sz="1800" b="1" dirty="0"/>
              <a:t>Requisito anagrafico</a:t>
            </a:r>
          </a:p>
          <a:p>
            <a:pPr>
              <a:buNone/>
            </a:pPr>
            <a:r>
              <a:rPr lang="it-IT" sz="1800" dirty="0"/>
              <a:t>Avere un’età che consenta di maturare il requisito anagrafico entro 3 anni e 7 mesi e - tenuto conto della durata minima semestrale dell’APE - non prima di 6 mesi, successivi alla predetta data.</a:t>
            </a:r>
          </a:p>
          <a:p>
            <a:pPr>
              <a:buNone/>
            </a:pPr>
            <a:endParaRPr lang="it-IT" sz="1800" dirty="0"/>
          </a:p>
          <a:p>
            <a:pPr>
              <a:buNone/>
            </a:pPr>
            <a:r>
              <a:rPr lang="it-IT" sz="1800" dirty="0">
                <a:solidFill>
                  <a:srgbClr val="FF0000"/>
                </a:solidFill>
              </a:rPr>
              <a:t>Si deve tener conto degli adeguamenti agli incrementi della speranza di vita previsti dalla normativa vigente alla data della domanda di certificazione del diritto all’APE e di quanto disposto dall’articolo 24, comma 9, della legge n. 214 del 2011, ai sensi del quale per i soggetti che maturano il diritto alla prima decorrenza utile del trattamento pensionistico dall'anno 2021 l’età minima di accesso alla pensione non può essere inferiore a 67 anni.</a:t>
            </a:r>
            <a:endParaRPr lang="it-IT" altLang="it-IT" sz="1800" b="1" dirty="0">
              <a:solidFill>
                <a:srgbClr val="FF0000"/>
              </a:solidFill>
            </a:endParaRPr>
          </a:p>
        </p:txBody>
      </p:sp>
    </p:spTree>
    <p:extLst>
      <p:ext uri="{BB962C8B-B14F-4D97-AF65-F5344CB8AC3E}">
        <p14:creationId xmlns:p14="http://schemas.microsoft.com/office/powerpoint/2010/main" xmlns="" val="1917583357"/>
      </p:ext>
    </p:extLst>
  </p:cSld>
  <p:clrMapOvr>
    <a:masterClrMapping/>
  </p:clrMapOvr>
  <p:transition spd="slow">
    <p:randomBar dir="vert"/>
  </p:transition>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Rettangolo 3"/>
          <p:cNvSpPr>
            <a:spLocks noChangeArrowheads="1"/>
          </p:cNvSpPr>
          <p:nvPr/>
        </p:nvSpPr>
        <p:spPr bwMode="auto">
          <a:xfrm>
            <a:off x="3216275" y="358776"/>
            <a:ext cx="5010150" cy="7080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ea typeface="Arial" charset="0"/>
                <a:cs typeface="Arial" charset="0"/>
              </a:defRPr>
            </a:lvl1pPr>
            <a:lvl2pPr marL="742950" indent="-285750">
              <a:spcBef>
                <a:spcPct val="20000"/>
              </a:spcBef>
              <a:buChar char="–"/>
              <a:defRPr sz="2800">
                <a:solidFill>
                  <a:schemeClr val="tx1"/>
                </a:solidFill>
                <a:latin typeface="Arial" charset="0"/>
                <a:ea typeface="Arial" charset="0"/>
                <a:cs typeface="Arial" charset="0"/>
              </a:defRPr>
            </a:lvl2pPr>
            <a:lvl3pPr marL="1143000" indent="-228600">
              <a:spcBef>
                <a:spcPct val="20000"/>
              </a:spcBef>
              <a:buChar char="•"/>
              <a:defRPr sz="2400">
                <a:solidFill>
                  <a:schemeClr val="tx1"/>
                </a:solidFill>
                <a:latin typeface="Arial" charset="0"/>
                <a:ea typeface="Arial" charset="0"/>
                <a:cs typeface="Arial" charset="0"/>
              </a:defRPr>
            </a:lvl3pPr>
            <a:lvl4pPr marL="1600200" indent="-228600">
              <a:spcBef>
                <a:spcPct val="20000"/>
              </a:spcBef>
              <a:buChar char="–"/>
              <a:defRPr sz="2000">
                <a:solidFill>
                  <a:schemeClr val="tx1"/>
                </a:solidFill>
                <a:latin typeface="Arial" charset="0"/>
                <a:ea typeface="Arial" charset="0"/>
                <a:cs typeface="Arial" charset="0"/>
              </a:defRPr>
            </a:lvl4pPr>
            <a:lvl5pPr marL="2057400" indent="-228600">
              <a:spcBef>
                <a:spcPct val="20000"/>
              </a:spcBef>
              <a:buChar char="»"/>
              <a:defRPr sz="2000">
                <a:solidFill>
                  <a:schemeClr val="tx1"/>
                </a:solidFill>
                <a:latin typeface="Arial" charset="0"/>
                <a:ea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ea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ea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ea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ea typeface="Arial" charset="0"/>
                <a:cs typeface="Arial" charset="0"/>
              </a:defRPr>
            </a:lvl9pPr>
          </a:lstStyle>
          <a:p>
            <a:pPr algn="ctr" eaLnBrk="1" hangingPunct="1">
              <a:spcBef>
                <a:spcPct val="0"/>
              </a:spcBef>
              <a:buFontTx/>
              <a:buNone/>
            </a:pPr>
            <a:r>
              <a:rPr lang="it-IT" altLang="it-IT" sz="4000" b="1" i="1">
                <a:solidFill>
                  <a:srgbClr val="FF0000"/>
                </a:solidFill>
                <a:latin typeface="Comic Sans MS" charset="0"/>
              </a:rPr>
              <a:t>Ape</a:t>
            </a:r>
          </a:p>
        </p:txBody>
      </p:sp>
      <p:sp>
        <p:nvSpPr>
          <p:cNvPr id="92162" name="Rettangolo 1"/>
          <p:cNvSpPr>
            <a:spLocks noChangeArrowheads="1"/>
          </p:cNvSpPr>
          <p:nvPr/>
        </p:nvSpPr>
        <p:spPr bwMode="auto">
          <a:xfrm>
            <a:off x="1905000" y="1002061"/>
            <a:ext cx="8295060" cy="485671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charset="0"/>
                <a:ea typeface="Arial" charset="0"/>
                <a:cs typeface="Arial" charset="0"/>
              </a:defRPr>
            </a:lvl1pPr>
            <a:lvl2pPr marL="742950" indent="-285750">
              <a:spcBef>
                <a:spcPct val="20000"/>
              </a:spcBef>
              <a:buChar char="–"/>
              <a:defRPr sz="2800">
                <a:solidFill>
                  <a:schemeClr val="tx1"/>
                </a:solidFill>
                <a:latin typeface="Arial" charset="0"/>
                <a:ea typeface="Arial" charset="0"/>
                <a:cs typeface="Arial" charset="0"/>
              </a:defRPr>
            </a:lvl2pPr>
            <a:lvl3pPr marL="1143000" indent="-228600">
              <a:spcBef>
                <a:spcPct val="20000"/>
              </a:spcBef>
              <a:buChar char="•"/>
              <a:defRPr sz="2400">
                <a:solidFill>
                  <a:schemeClr val="tx1"/>
                </a:solidFill>
                <a:latin typeface="Arial" charset="0"/>
                <a:ea typeface="Arial" charset="0"/>
                <a:cs typeface="Arial" charset="0"/>
              </a:defRPr>
            </a:lvl3pPr>
            <a:lvl4pPr marL="1600200" indent="-228600">
              <a:spcBef>
                <a:spcPct val="20000"/>
              </a:spcBef>
              <a:buChar char="–"/>
              <a:defRPr sz="2000">
                <a:solidFill>
                  <a:schemeClr val="tx1"/>
                </a:solidFill>
                <a:latin typeface="Arial" charset="0"/>
                <a:ea typeface="Arial" charset="0"/>
                <a:cs typeface="Arial" charset="0"/>
              </a:defRPr>
            </a:lvl4pPr>
            <a:lvl5pPr marL="2057400" indent="-228600">
              <a:spcBef>
                <a:spcPct val="20000"/>
              </a:spcBef>
              <a:buChar char="»"/>
              <a:defRPr sz="2000">
                <a:solidFill>
                  <a:schemeClr val="tx1"/>
                </a:solidFill>
                <a:latin typeface="Arial" charset="0"/>
                <a:ea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ea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ea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ea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ea typeface="Arial" charset="0"/>
                <a:cs typeface="Arial" charset="0"/>
              </a:defRPr>
            </a:lvl9pPr>
          </a:lstStyle>
          <a:p>
            <a:pPr algn="ctr">
              <a:spcBef>
                <a:spcPct val="0"/>
              </a:spcBef>
              <a:buFontTx/>
              <a:buNone/>
            </a:pPr>
            <a:r>
              <a:rPr lang="it-IT" altLang="it-IT" sz="1800" b="1" dirty="0"/>
              <a:t>Circolare INPS 28/2018</a:t>
            </a:r>
          </a:p>
          <a:p>
            <a:pPr>
              <a:spcBef>
                <a:spcPct val="0"/>
              </a:spcBef>
              <a:buFontTx/>
              <a:buNone/>
            </a:pPr>
            <a:endParaRPr lang="it-IT" altLang="it-IT" sz="1800" dirty="0"/>
          </a:p>
          <a:p>
            <a:pPr>
              <a:spcBef>
                <a:spcPct val="0"/>
              </a:spcBef>
              <a:buFontTx/>
              <a:buNone/>
            </a:pPr>
            <a:r>
              <a:rPr lang="it-IT" altLang="it-IT" sz="1800" b="1" dirty="0"/>
              <a:t>Requisito contributivo</a:t>
            </a:r>
          </a:p>
          <a:p>
            <a:pPr>
              <a:buNone/>
            </a:pPr>
            <a:r>
              <a:rPr lang="it-IT" sz="1800" dirty="0"/>
              <a:t>Almeno 20 anni di contribuzione utile per conseguire la pensione di a carico </a:t>
            </a:r>
            <a:r>
              <a:rPr lang="it-IT" sz="1800" dirty="0">
                <a:solidFill>
                  <a:srgbClr val="FF0000"/>
                </a:solidFill>
              </a:rPr>
              <a:t>di una delle forme assicurative secondo le disposizioni in esse vigenti.</a:t>
            </a:r>
          </a:p>
          <a:p>
            <a:endParaRPr lang="it-IT" sz="1800" dirty="0"/>
          </a:p>
          <a:p>
            <a:pPr>
              <a:buNone/>
            </a:pPr>
            <a:r>
              <a:rPr lang="it-IT" sz="1800" dirty="0"/>
              <a:t>Ai fini del perfezionamento del predetto requisito contributivo:</a:t>
            </a:r>
          </a:p>
          <a:p>
            <a:pPr>
              <a:buNone/>
            </a:pPr>
            <a:r>
              <a:rPr lang="it-IT" sz="1800" dirty="0"/>
              <a:t>- si tiene conto di tutta la contribuzione a qualsiasi titolo versata o accreditata in favore dell’assicurato nella forma assicurativa;</a:t>
            </a:r>
          </a:p>
          <a:p>
            <a:pPr>
              <a:buNone/>
            </a:pPr>
            <a:r>
              <a:rPr lang="it-IT" sz="1800" dirty="0"/>
              <a:t>- </a:t>
            </a:r>
            <a:r>
              <a:rPr lang="it-IT" sz="1800" dirty="0">
                <a:solidFill>
                  <a:srgbClr val="FF0000"/>
                </a:solidFill>
              </a:rPr>
              <a:t>non si tiene conto delle maggiorazioni e/o rivalutazioni dei periodi assicurativi riconosciuti dalla legge al momento del pensionamento</a:t>
            </a:r>
            <a:r>
              <a:rPr lang="it-IT" sz="1800" dirty="0"/>
              <a:t>;</a:t>
            </a:r>
          </a:p>
          <a:p>
            <a:pPr>
              <a:buNone/>
            </a:pPr>
            <a:r>
              <a:rPr lang="it-IT" sz="1800" dirty="0"/>
              <a:t>- non trovano applicazione le disposizioni in materia di totalizzazione dei periodi assicurativi italiani con quelli </a:t>
            </a:r>
            <a:r>
              <a:rPr lang="it-IT" sz="1800" dirty="0">
                <a:solidFill>
                  <a:srgbClr val="FF0000"/>
                </a:solidFill>
              </a:rPr>
              <a:t>esteri</a:t>
            </a:r>
            <a:r>
              <a:rPr lang="it-IT" sz="1800" dirty="0"/>
              <a:t> maturati in Paesi UE, Svizzera, SEE o extracomunitari convenzionati con l’Italia, stante la non valutabilità di quest’ultimi ai fini sia della verifica dell’importo massimo di APE ottenibile sia della restituzione dell’anticipo finanziario;</a:t>
            </a:r>
          </a:p>
        </p:txBody>
      </p:sp>
    </p:spTree>
    <p:extLst>
      <p:ext uri="{BB962C8B-B14F-4D97-AF65-F5344CB8AC3E}">
        <p14:creationId xmlns:p14="http://schemas.microsoft.com/office/powerpoint/2010/main" xmlns="" val="4262957730"/>
      </p:ext>
    </p:extLst>
  </p:cSld>
  <p:clrMapOvr>
    <a:masterClrMapping/>
  </p:clrMapOvr>
  <p:transition spd="slow">
    <p:randomBar dir="vert"/>
  </p:transition>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Rettangolo 3"/>
          <p:cNvSpPr>
            <a:spLocks noChangeArrowheads="1"/>
          </p:cNvSpPr>
          <p:nvPr/>
        </p:nvSpPr>
        <p:spPr bwMode="auto">
          <a:xfrm>
            <a:off x="3216275" y="358776"/>
            <a:ext cx="5010150" cy="7080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ea typeface="Arial" charset="0"/>
                <a:cs typeface="Arial" charset="0"/>
              </a:defRPr>
            </a:lvl1pPr>
            <a:lvl2pPr marL="742950" indent="-285750">
              <a:spcBef>
                <a:spcPct val="20000"/>
              </a:spcBef>
              <a:buChar char="–"/>
              <a:defRPr sz="2800">
                <a:solidFill>
                  <a:schemeClr val="tx1"/>
                </a:solidFill>
                <a:latin typeface="Arial" charset="0"/>
                <a:ea typeface="Arial" charset="0"/>
                <a:cs typeface="Arial" charset="0"/>
              </a:defRPr>
            </a:lvl2pPr>
            <a:lvl3pPr marL="1143000" indent="-228600">
              <a:spcBef>
                <a:spcPct val="20000"/>
              </a:spcBef>
              <a:buChar char="•"/>
              <a:defRPr sz="2400">
                <a:solidFill>
                  <a:schemeClr val="tx1"/>
                </a:solidFill>
                <a:latin typeface="Arial" charset="0"/>
                <a:ea typeface="Arial" charset="0"/>
                <a:cs typeface="Arial" charset="0"/>
              </a:defRPr>
            </a:lvl3pPr>
            <a:lvl4pPr marL="1600200" indent="-228600">
              <a:spcBef>
                <a:spcPct val="20000"/>
              </a:spcBef>
              <a:buChar char="–"/>
              <a:defRPr sz="2000">
                <a:solidFill>
                  <a:schemeClr val="tx1"/>
                </a:solidFill>
                <a:latin typeface="Arial" charset="0"/>
                <a:ea typeface="Arial" charset="0"/>
                <a:cs typeface="Arial" charset="0"/>
              </a:defRPr>
            </a:lvl4pPr>
            <a:lvl5pPr marL="2057400" indent="-228600">
              <a:spcBef>
                <a:spcPct val="20000"/>
              </a:spcBef>
              <a:buChar char="»"/>
              <a:defRPr sz="2000">
                <a:solidFill>
                  <a:schemeClr val="tx1"/>
                </a:solidFill>
                <a:latin typeface="Arial" charset="0"/>
                <a:ea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ea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ea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ea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ea typeface="Arial" charset="0"/>
                <a:cs typeface="Arial" charset="0"/>
              </a:defRPr>
            </a:lvl9pPr>
          </a:lstStyle>
          <a:p>
            <a:pPr algn="ctr" eaLnBrk="1" hangingPunct="1">
              <a:spcBef>
                <a:spcPct val="0"/>
              </a:spcBef>
              <a:buFontTx/>
              <a:buNone/>
            </a:pPr>
            <a:r>
              <a:rPr lang="it-IT" altLang="it-IT" sz="4000" b="1" i="1">
                <a:solidFill>
                  <a:srgbClr val="FF0000"/>
                </a:solidFill>
                <a:latin typeface="Comic Sans MS" charset="0"/>
              </a:rPr>
              <a:t>Ape</a:t>
            </a:r>
          </a:p>
        </p:txBody>
      </p:sp>
      <p:sp>
        <p:nvSpPr>
          <p:cNvPr id="92162" name="Rettangolo 1"/>
          <p:cNvSpPr>
            <a:spLocks noChangeArrowheads="1"/>
          </p:cNvSpPr>
          <p:nvPr/>
        </p:nvSpPr>
        <p:spPr bwMode="auto">
          <a:xfrm>
            <a:off x="1905000" y="989361"/>
            <a:ext cx="8295060" cy="55769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charset="0"/>
                <a:ea typeface="Arial" charset="0"/>
                <a:cs typeface="Arial" charset="0"/>
              </a:defRPr>
            </a:lvl1pPr>
            <a:lvl2pPr marL="742950" indent="-285750">
              <a:spcBef>
                <a:spcPct val="20000"/>
              </a:spcBef>
              <a:buChar char="–"/>
              <a:defRPr sz="2800">
                <a:solidFill>
                  <a:schemeClr val="tx1"/>
                </a:solidFill>
                <a:latin typeface="Arial" charset="0"/>
                <a:ea typeface="Arial" charset="0"/>
                <a:cs typeface="Arial" charset="0"/>
              </a:defRPr>
            </a:lvl2pPr>
            <a:lvl3pPr marL="1143000" indent="-228600">
              <a:spcBef>
                <a:spcPct val="20000"/>
              </a:spcBef>
              <a:buChar char="•"/>
              <a:defRPr sz="2400">
                <a:solidFill>
                  <a:schemeClr val="tx1"/>
                </a:solidFill>
                <a:latin typeface="Arial" charset="0"/>
                <a:ea typeface="Arial" charset="0"/>
                <a:cs typeface="Arial" charset="0"/>
              </a:defRPr>
            </a:lvl3pPr>
            <a:lvl4pPr marL="1600200" indent="-228600">
              <a:spcBef>
                <a:spcPct val="20000"/>
              </a:spcBef>
              <a:buChar char="–"/>
              <a:defRPr sz="2000">
                <a:solidFill>
                  <a:schemeClr val="tx1"/>
                </a:solidFill>
                <a:latin typeface="Arial" charset="0"/>
                <a:ea typeface="Arial" charset="0"/>
                <a:cs typeface="Arial" charset="0"/>
              </a:defRPr>
            </a:lvl4pPr>
            <a:lvl5pPr marL="2057400" indent="-228600">
              <a:spcBef>
                <a:spcPct val="20000"/>
              </a:spcBef>
              <a:buChar char="»"/>
              <a:defRPr sz="2000">
                <a:solidFill>
                  <a:schemeClr val="tx1"/>
                </a:solidFill>
                <a:latin typeface="Arial" charset="0"/>
                <a:ea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ea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ea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ea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ea typeface="Arial" charset="0"/>
                <a:cs typeface="Arial" charset="0"/>
              </a:defRPr>
            </a:lvl9pPr>
          </a:lstStyle>
          <a:p>
            <a:pPr algn="ctr">
              <a:spcBef>
                <a:spcPct val="0"/>
              </a:spcBef>
              <a:buFontTx/>
              <a:buNone/>
            </a:pPr>
            <a:r>
              <a:rPr lang="it-IT" altLang="it-IT" sz="1800" b="1" dirty="0"/>
              <a:t>Circolare INPS 28/2018</a:t>
            </a:r>
          </a:p>
          <a:p>
            <a:pPr>
              <a:spcBef>
                <a:spcPct val="0"/>
              </a:spcBef>
              <a:buFontTx/>
              <a:buNone/>
            </a:pPr>
            <a:endParaRPr lang="it-IT" altLang="it-IT" sz="1800" dirty="0"/>
          </a:p>
          <a:p>
            <a:pPr>
              <a:spcBef>
                <a:spcPct val="0"/>
              </a:spcBef>
              <a:buFontTx/>
              <a:buNone/>
            </a:pPr>
            <a:r>
              <a:rPr lang="it-IT" altLang="it-IT" sz="1800" b="1" dirty="0"/>
              <a:t>Requisito contributivo</a:t>
            </a:r>
          </a:p>
          <a:p>
            <a:pPr>
              <a:buNone/>
            </a:pPr>
            <a:r>
              <a:rPr lang="it-IT" sz="1800" dirty="0"/>
              <a:t>- rilevano i periodi contributivi oggetto di </a:t>
            </a:r>
            <a:r>
              <a:rPr lang="it-IT" sz="1800" dirty="0">
                <a:solidFill>
                  <a:srgbClr val="FF0000"/>
                </a:solidFill>
              </a:rPr>
              <a:t>ricongiunzione</a:t>
            </a:r>
            <a:r>
              <a:rPr lang="it-IT" sz="1800" dirty="0"/>
              <a:t> o di trasferimento oneroso delle posizioni assicurative per i quali, alla data di presentazione della domanda di certificazione del diritto all’APE, sia stato perfezionato il pagamento integrale dell'importo dovuto;</a:t>
            </a:r>
          </a:p>
          <a:p>
            <a:pPr>
              <a:buNone/>
            </a:pPr>
            <a:r>
              <a:rPr lang="it-IT" sz="1800" dirty="0"/>
              <a:t>- i periodi contributivi oggetto di riscatto sono valutabili per la durata corrispondente all’importo di onere effettivamente versato alla data di presentazione della domanda di certificazione del diritto all’APE. Nelle ipotesi di pagamento rateale, affinché il periodo da riscatto sia interamente valutato ai fini del diritto all’APE, i soggetti richiedenti dovranno corrispondere l’onere residuo in unica soluzione entro la data di presentazione della domanda di certificazione del diritto all’APE.</a:t>
            </a:r>
          </a:p>
          <a:p>
            <a:r>
              <a:rPr lang="it-IT" sz="1800" dirty="0"/>
              <a:t>NO CUMULO EX L. 228/2012</a:t>
            </a:r>
          </a:p>
          <a:p>
            <a:pPr>
              <a:buNone/>
            </a:pPr>
            <a:r>
              <a:rPr lang="it-IT" sz="1800" dirty="0"/>
              <a:t>Per i soggetti con riferimento ai quali il primo accredito contributivo decorre dal 1° gennaio 1996 occorre  verificare che l’importo di pensione maturato alla data della domanda di certificazione del diritto all’APE non sia inferiore a 1,5 volte l’importo dell’assegno sociale (679,5€ nel 2018). </a:t>
            </a:r>
          </a:p>
        </p:txBody>
      </p:sp>
    </p:spTree>
    <p:extLst>
      <p:ext uri="{BB962C8B-B14F-4D97-AF65-F5344CB8AC3E}">
        <p14:creationId xmlns:p14="http://schemas.microsoft.com/office/powerpoint/2010/main" xmlns="" val="1680025632"/>
      </p:ext>
    </p:extLst>
  </p:cSld>
  <p:clrMapOvr>
    <a:masterClrMapping/>
  </p:clrMapOvr>
  <p:transition spd="slow">
    <p:randomBar dir="vert"/>
  </p:transition>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Rettangolo 3"/>
          <p:cNvSpPr>
            <a:spLocks noChangeArrowheads="1"/>
          </p:cNvSpPr>
          <p:nvPr/>
        </p:nvSpPr>
        <p:spPr bwMode="auto">
          <a:xfrm>
            <a:off x="3216275" y="358776"/>
            <a:ext cx="5010150" cy="7080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ea typeface="Arial" charset="0"/>
                <a:cs typeface="Arial" charset="0"/>
              </a:defRPr>
            </a:lvl1pPr>
            <a:lvl2pPr marL="742950" indent="-285750">
              <a:spcBef>
                <a:spcPct val="20000"/>
              </a:spcBef>
              <a:buChar char="–"/>
              <a:defRPr sz="2800">
                <a:solidFill>
                  <a:schemeClr val="tx1"/>
                </a:solidFill>
                <a:latin typeface="Arial" charset="0"/>
                <a:ea typeface="Arial" charset="0"/>
                <a:cs typeface="Arial" charset="0"/>
              </a:defRPr>
            </a:lvl2pPr>
            <a:lvl3pPr marL="1143000" indent="-228600">
              <a:spcBef>
                <a:spcPct val="20000"/>
              </a:spcBef>
              <a:buChar char="•"/>
              <a:defRPr sz="2400">
                <a:solidFill>
                  <a:schemeClr val="tx1"/>
                </a:solidFill>
                <a:latin typeface="Arial" charset="0"/>
                <a:ea typeface="Arial" charset="0"/>
                <a:cs typeface="Arial" charset="0"/>
              </a:defRPr>
            </a:lvl3pPr>
            <a:lvl4pPr marL="1600200" indent="-228600">
              <a:spcBef>
                <a:spcPct val="20000"/>
              </a:spcBef>
              <a:buChar char="–"/>
              <a:defRPr sz="2000">
                <a:solidFill>
                  <a:schemeClr val="tx1"/>
                </a:solidFill>
                <a:latin typeface="Arial" charset="0"/>
                <a:ea typeface="Arial" charset="0"/>
                <a:cs typeface="Arial" charset="0"/>
              </a:defRPr>
            </a:lvl4pPr>
            <a:lvl5pPr marL="2057400" indent="-228600">
              <a:spcBef>
                <a:spcPct val="20000"/>
              </a:spcBef>
              <a:buChar char="»"/>
              <a:defRPr sz="2000">
                <a:solidFill>
                  <a:schemeClr val="tx1"/>
                </a:solidFill>
                <a:latin typeface="Arial" charset="0"/>
                <a:ea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ea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ea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ea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ea typeface="Arial" charset="0"/>
                <a:cs typeface="Arial" charset="0"/>
              </a:defRPr>
            </a:lvl9pPr>
          </a:lstStyle>
          <a:p>
            <a:pPr algn="ctr" eaLnBrk="1" hangingPunct="1">
              <a:spcBef>
                <a:spcPct val="0"/>
              </a:spcBef>
              <a:buFontTx/>
              <a:buNone/>
            </a:pPr>
            <a:r>
              <a:rPr lang="it-IT" altLang="it-IT" sz="4000" b="1" i="1">
                <a:solidFill>
                  <a:srgbClr val="FF0000"/>
                </a:solidFill>
                <a:latin typeface="Comic Sans MS" charset="0"/>
              </a:rPr>
              <a:t>Ape</a:t>
            </a:r>
          </a:p>
        </p:txBody>
      </p:sp>
      <p:sp>
        <p:nvSpPr>
          <p:cNvPr id="92162" name="Rettangolo 1"/>
          <p:cNvSpPr>
            <a:spLocks noChangeArrowheads="1"/>
          </p:cNvSpPr>
          <p:nvPr/>
        </p:nvSpPr>
        <p:spPr bwMode="auto">
          <a:xfrm>
            <a:off x="1905000" y="938561"/>
            <a:ext cx="8295060" cy="54661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charset="0"/>
                <a:ea typeface="Arial" charset="0"/>
                <a:cs typeface="Arial" charset="0"/>
              </a:defRPr>
            </a:lvl1pPr>
            <a:lvl2pPr marL="742950" indent="-285750">
              <a:spcBef>
                <a:spcPct val="20000"/>
              </a:spcBef>
              <a:buChar char="–"/>
              <a:defRPr sz="2800">
                <a:solidFill>
                  <a:schemeClr val="tx1"/>
                </a:solidFill>
                <a:latin typeface="Arial" charset="0"/>
                <a:ea typeface="Arial" charset="0"/>
                <a:cs typeface="Arial" charset="0"/>
              </a:defRPr>
            </a:lvl2pPr>
            <a:lvl3pPr marL="1143000" indent="-228600">
              <a:spcBef>
                <a:spcPct val="20000"/>
              </a:spcBef>
              <a:buChar char="•"/>
              <a:defRPr sz="2400">
                <a:solidFill>
                  <a:schemeClr val="tx1"/>
                </a:solidFill>
                <a:latin typeface="Arial" charset="0"/>
                <a:ea typeface="Arial" charset="0"/>
                <a:cs typeface="Arial" charset="0"/>
              </a:defRPr>
            </a:lvl3pPr>
            <a:lvl4pPr marL="1600200" indent="-228600">
              <a:spcBef>
                <a:spcPct val="20000"/>
              </a:spcBef>
              <a:buChar char="–"/>
              <a:defRPr sz="2000">
                <a:solidFill>
                  <a:schemeClr val="tx1"/>
                </a:solidFill>
                <a:latin typeface="Arial" charset="0"/>
                <a:ea typeface="Arial" charset="0"/>
                <a:cs typeface="Arial" charset="0"/>
              </a:defRPr>
            </a:lvl4pPr>
            <a:lvl5pPr marL="2057400" indent="-228600">
              <a:spcBef>
                <a:spcPct val="20000"/>
              </a:spcBef>
              <a:buChar char="»"/>
              <a:defRPr sz="2000">
                <a:solidFill>
                  <a:schemeClr val="tx1"/>
                </a:solidFill>
                <a:latin typeface="Arial" charset="0"/>
                <a:ea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ea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ea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ea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ea typeface="Arial" charset="0"/>
                <a:cs typeface="Arial" charset="0"/>
              </a:defRPr>
            </a:lvl9pPr>
          </a:lstStyle>
          <a:p>
            <a:pPr algn="ctr">
              <a:spcBef>
                <a:spcPct val="0"/>
              </a:spcBef>
              <a:buFontTx/>
              <a:buNone/>
            </a:pPr>
            <a:r>
              <a:rPr lang="it-IT" altLang="it-IT" sz="1800" b="1" dirty="0"/>
              <a:t>Circolare INPS 28/2018</a:t>
            </a:r>
          </a:p>
          <a:p>
            <a:pPr>
              <a:spcBef>
                <a:spcPct val="0"/>
              </a:spcBef>
              <a:buFontTx/>
              <a:buNone/>
            </a:pPr>
            <a:endParaRPr lang="it-IT" altLang="it-IT" sz="1800" dirty="0"/>
          </a:p>
          <a:p>
            <a:pPr>
              <a:spcBef>
                <a:spcPct val="0"/>
              </a:spcBef>
              <a:buFontTx/>
              <a:buNone/>
            </a:pPr>
            <a:r>
              <a:rPr lang="it-IT" altLang="it-IT" sz="1800" b="1" dirty="0"/>
              <a:t>Requisito di importo di pensione</a:t>
            </a:r>
          </a:p>
          <a:p>
            <a:pPr>
              <a:buNone/>
            </a:pPr>
            <a:r>
              <a:rPr lang="it-IT" sz="1800" dirty="0"/>
              <a:t>Aver maturato un importo di pensione, al netto della rata di ammortamento corrispondente all’APE richiesta, pari o superiore a 1,4 volte il trattamento minimo previsto nell’assicurazione generale obbligatoria (€ 501,89 per il 2017).</a:t>
            </a:r>
          </a:p>
          <a:p>
            <a:endParaRPr lang="it-IT" sz="1800" dirty="0"/>
          </a:p>
          <a:p>
            <a:pPr>
              <a:buNone/>
            </a:pPr>
            <a:r>
              <a:rPr lang="it-IT" sz="1800" dirty="0"/>
              <a:t>La verifica dell’importo di pensione, al lordo dell’imposta sul reddito delle persone fisiche, è effettuata in base:</a:t>
            </a:r>
          </a:p>
          <a:p>
            <a:endParaRPr lang="it-IT" sz="1800" dirty="0"/>
          </a:p>
          <a:p>
            <a:pPr>
              <a:buNone/>
            </a:pPr>
            <a:r>
              <a:rPr lang="it-IT" sz="1800" dirty="0"/>
              <a:t>a) alle disposizioni vigenti nella forma assicurativa in cui il soggetto interessato ha perfezionato il requisito contributivo ovvero, in caso di maturazione del requisito in più forme assicurative, in quella indicata dall’interessato;</a:t>
            </a:r>
          </a:p>
          <a:p>
            <a:pPr>
              <a:buNone/>
            </a:pPr>
            <a:r>
              <a:rPr lang="it-IT" sz="1800" dirty="0"/>
              <a:t>b) alla contribuzione a qualsiasi titolo versata o accreditata nella forma assicurativa di cui alla lettera a) alla data della domanda di certificazione del diritto all’APE;</a:t>
            </a:r>
          </a:p>
          <a:p>
            <a:pPr>
              <a:buNone/>
            </a:pPr>
            <a:r>
              <a:rPr lang="it-IT" sz="1800" dirty="0"/>
              <a:t>c) al montante contributivo maturato nella gestione di cui alla precedente lettera alla data della domanda di certificazione del diritto all’APE;</a:t>
            </a:r>
          </a:p>
        </p:txBody>
      </p:sp>
    </p:spTree>
    <p:extLst>
      <p:ext uri="{BB962C8B-B14F-4D97-AF65-F5344CB8AC3E}">
        <p14:creationId xmlns:p14="http://schemas.microsoft.com/office/powerpoint/2010/main" xmlns="" val="3474429313"/>
      </p:ext>
    </p:extLst>
  </p:cSld>
  <p:clrMapOvr>
    <a:masterClrMapping/>
  </p:clrMapOvr>
  <p:transition spd="slow">
    <p:randomBar dir="vert"/>
  </p:transition>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Rettangolo 3"/>
          <p:cNvSpPr>
            <a:spLocks noChangeArrowheads="1"/>
          </p:cNvSpPr>
          <p:nvPr/>
        </p:nvSpPr>
        <p:spPr bwMode="auto">
          <a:xfrm>
            <a:off x="3216275" y="358776"/>
            <a:ext cx="5010150" cy="7080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ea typeface="Arial" charset="0"/>
                <a:cs typeface="Arial" charset="0"/>
              </a:defRPr>
            </a:lvl1pPr>
            <a:lvl2pPr marL="742950" indent="-285750">
              <a:spcBef>
                <a:spcPct val="20000"/>
              </a:spcBef>
              <a:buChar char="–"/>
              <a:defRPr sz="2800">
                <a:solidFill>
                  <a:schemeClr val="tx1"/>
                </a:solidFill>
                <a:latin typeface="Arial" charset="0"/>
                <a:ea typeface="Arial" charset="0"/>
                <a:cs typeface="Arial" charset="0"/>
              </a:defRPr>
            </a:lvl2pPr>
            <a:lvl3pPr marL="1143000" indent="-228600">
              <a:spcBef>
                <a:spcPct val="20000"/>
              </a:spcBef>
              <a:buChar char="•"/>
              <a:defRPr sz="2400">
                <a:solidFill>
                  <a:schemeClr val="tx1"/>
                </a:solidFill>
                <a:latin typeface="Arial" charset="0"/>
                <a:ea typeface="Arial" charset="0"/>
                <a:cs typeface="Arial" charset="0"/>
              </a:defRPr>
            </a:lvl3pPr>
            <a:lvl4pPr marL="1600200" indent="-228600">
              <a:spcBef>
                <a:spcPct val="20000"/>
              </a:spcBef>
              <a:buChar char="–"/>
              <a:defRPr sz="2000">
                <a:solidFill>
                  <a:schemeClr val="tx1"/>
                </a:solidFill>
                <a:latin typeface="Arial" charset="0"/>
                <a:ea typeface="Arial" charset="0"/>
                <a:cs typeface="Arial" charset="0"/>
              </a:defRPr>
            </a:lvl4pPr>
            <a:lvl5pPr marL="2057400" indent="-228600">
              <a:spcBef>
                <a:spcPct val="20000"/>
              </a:spcBef>
              <a:buChar char="»"/>
              <a:defRPr sz="2000">
                <a:solidFill>
                  <a:schemeClr val="tx1"/>
                </a:solidFill>
                <a:latin typeface="Arial" charset="0"/>
                <a:ea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ea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ea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ea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ea typeface="Arial" charset="0"/>
                <a:cs typeface="Arial" charset="0"/>
              </a:defRPr>
            </a:lvl9pPr>
          </a:lstStyle>
          <a:p>
            <a:pPr algn="ctr" eaLnBrk="1" hangingPunct="1">
              <a:spcBef>
                <a:spcPct val="0"/>
              </a:spcBef>
              <a:buFontTx/>
              <a:buNone/>
            </a:pPr>
            <a:r>
              <a:rPr lang="it-IT" altLang="it-IT" sz="4000" b="1" i="1">
                <a:solidFill>
                  <a:srgbClr val="FF0000"/>
                </a:solidFill>
                <a:latin typeface="Comic Sans MS" charset="0"/>
              </a:rPr>
              <a:t>Ape</a:t>
            </a:r>
          </a:p>
        </p:txBody>
      </p:sp>
      <p:sp>
        <p:nvSpPr>
          <p:cNvPr id="92162" name="Rettangolo 1"/>
          <p:cNvSpPr>
            <a:spLocks noChangeArrowheads="1"/>
          </p:cNvSpPr>
          <p:nvPr/>
        </p:nvSpPr>
        <p:spPr bwMode="auto">
          <a:xfrm>
            <a:off x="1905000" y="938561"/>
            <a:ext cx="8295060" cy="52999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charset="0"/>
                <a:ea typeface="Arial" charset="0"/>
                <a:cs typeface="Arial" charset="0"/>
              </a:defRPr>
            </a:lvl1pPr>
            <a:lvl2pPr marL="742950" indent="-285750">
              <a:spcBef>
                <a:spcPct val="20000"/>
              </a:spcBef>
              <a:buChar char="–"/>
              <a:defRPr sz="2800">
                <a:solidFill>
                  <a:schemeClr val="tx1"/>
                </a:solidFill>
                <a:latin typeface="Arial" charset="0"/>
                <a:ea typeface="Arial" charset="0"/>
                <a:cs typeface="Arial" charset="0"/>
              </a:defRPr>
            </a:lvl2pPr>
            <a:lvl3pPr marL="1143000" indent="-228600">
              <a:spcBef>
                <a:spcPct val="20000"/>
              </a:spcBef>
              <a:buChar char="•"/>
              <a:defRPr sz="2400">
                <a:solidFill>
                  <a:schemeClr val="tx1"/>
                </a:solidFill>
                <a:latin typeface="Arial" charset="0"/>
                <a:ea typeface="Arial" charset="0"/>
                <a:cs typeface="Arial" charset="0"/>
              </a:defRPr>
            </a:lvl3pPr>
            <a:lvl4pPr marL="1600200" indent="-228600">
              <a:spcBef>
                <a:spcPct val="20000"/>
              </a:spcBef>
              <a:buChar char="–"/>
              <a:defRPr sz="2000">
                <a:solidFill>
                  <a:schemeClr val="tx1"/>
                </a:solidFill>
                <a:latin typeface="Arial" charset="0"/>
                <a:ea typeface="Arial" charset="0"/>
                <a:cs typeface="Arial" charset="0"/>
              </a:defRPr>
            </a:lvl4pPr>
            <a:lvl5pPr marL="2057400" indent="-228600">
              <a:spcBef>
                <a:spcPct val="20000"/>
              </a:spcBef>
              <a:buChar char="»"/>
              <a:defRPr sz="2000">
                <a:solidFill>
                  <a:schemeClr val="tx1"/>
                </a:solidFill>
                <a:latin typeface="Arial" charset="0"/>
                <a:ea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ea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ea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ea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ea typeface="Arial" charset="0"/>
                <a:cs typeface="Arial" charset="0"/>
              </a:defRPr>
            </a:lvl9pPr>
          </a:lstStyle>
          <a:p>
            <a:pPr algn="ctr">
              <a:spcBef>
                <a:spcPct val="0"/>
              </a:spcBef>
              <a:buFontTx/>
              <a:buNone/>
            </a:pPr>
            <a:r>
              <a:rPr lang="it-IT" altLang="it-IT" sz="1800" b="1" dirty="0"/>
              <a:t>Circolare INPS 28/2018</a:t>
            </a:r>
          </a:p>
          <a:p>
            <a:pPr>
              <a:spcBef>
                <a:spcPct val="0"/>
              </a:spcBef>
              <a:buFontTx/>
              <a:buNone/>
            </a:pPr>
            <a:endParaRPr lang="it-IT" altLang="it-IT" sz="1800" dirty="0"/>
          </a:p>
          <a:p>
            <a:pPr>
              <a:spcBef>
                <a:spcPct val="0"/>
              </a:spcBef>
              <a:buFontTx/>
              <a:buNone/>
            </a:pPr>
            <a:r>
              <a:rPr lang="it-IT" altLang="it-IT" sz="1800" b="1" dirty="0"/>
              <a:t>Requisito di importo di pensione</a:t>
            </a:r>
          </a:p>
          <a:p>
            <a:pPr>
              <a:buNone/>
            </a:pPr>
            <a:r>
              <a:rPr lang="it-IT" sz="1800" dirty="0"/>
              <a:t>d) alla retribuzione/reddito percepiti nel periodo di riferimento precedente la data di presentazione della domanda di certificazione del diritto all’APE;</a:t>
            </a:r>
          </a:p>
          <a:p>
            <a:pPr>
              <a:buNone/>
            </a:pPr>
            <a:r>
              <a:rPr lang="it-IT" sz="1800" dirty="0"/>
              <a:t>e) ai coefficienti di trasformazione vigenti alla data di presentazione della domanda di certificazione del diritto all’APE e relativi all’età posseduta dal soggetto interessato alla prima data utile di presentazione della domanda di APE, per i soggetti con riferimento ai quali il primo accredito contributivo decorre dal 1° gennaio 1996, ovvero all’età richiesta per il diritto alla pensione di vecchiaia, per i soggetti con anzianità contributiva al 31 dicembre 1995.</a:t>
            </a:r>
          </a:p>
          <a:p>
            <a:endParaRPr lang="it-IT" sz="1800" dirty="0"/>
          </a:p>
          <a:p>
            <a:pPr>
              <a:buNone/>
            </a:pPr>
            <a:r>
              <a:rPr lang="it-IT" sz="1800" dirty="0"/>
              <a:t>Soggetti che hanno esercitato la facoltà di opzione </a:t>
            </a:r>
            <a:r>
              <a:rPr lang="it-IT" sz="1800" dirty="0">
                <a:sym typeface="Wingdings" panose="05000000000000000000" pitchFamily="2" charset="2"/>
              </a:rPr>
              <a:t></a:t>
            </a:r>
            <a:r>
              <a:rPr lang="it-IT" sz="1800" dirty="0"/>
              <a:t> il calcolo della pensione è effettuato secondo il sistema contributivo ed in base ai coefficienti di trasformazione vigenti alla data di presentazione della domanda di certificazione del diritto all’APE e relativi all’età posseduta dal soggetto interessato alla prima data utile di presentazione della domanda di APE. Resta ferma la possibilità di rinuncia all’opzione, solo nel caso in cui la stessa non abbia prodotto effetti.</a:t>
            </a:r>
          </a:p>
        </p:txBody>
      </p:sp>
    </p:spTree>
    <p:extLst>
      <p:ext uri="{BB962C8B-B14F-4D97-AF65-F5344CB8AC3E}">
        <p14:creationId xmlns:p14="http://schemas.microsoft.com/office/powerpoint/2010/main" xmlns="" val="817321046"/>
      </p:ext>
    </p:extLst>
  </p:cSld>
  <p:clrMapOvr>
    <a:masterClrMapping/>
  </p:clrMapOvr>
  <p:transition spd="slow">
    <p:randomBar dir="vert"/>
  </p:transition>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Rettangolo 3"/>
          <p:cNvSpPr>
            <a:spLocks noChangeArrowheads="1"/>
          </p:cNvSpPr>
          <p:nvPr/>
        </p:nvSpPr>
        <p:spPr bwMode="auto">
          <a:xfrm>
            <a:off x="3216275" y="257176"/>
            <a:ext cx="5010150" cy="7080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ea typeface="Arial" charset="0"/>
                <a:cs typeface="Arial" charset="0"/>
              </a:defRPr>
            </a:lvl1pPr>
            <a:lvl2pPr marL="742950" indent="-285750">
              <a:spcBef>
                <a:spcPct val="20000"/>
              </a:spcBef>
              <a:buChar char="–"/>
              <a:defRPr sz="2800">
                <a:solidFill>
                  <a:schemeClr val="tx1"/>
                </a:solidFill>
                <a:latin typeface="Arial" charset="0"/>
                <a:ea typeface="Arial" charset="0"/>
                <a:cs typeface="Arial" charset="0"/>
              </a:defRPr>
            </a:lvl2pPr>
            <a:lvl3pPr marL="1143000" indent="-228600">
              <a:spcBef>
                <a:spcPct val="20000"/>
              </a:spcBef>
              <a:buChar char="•"/>
              <a:defRPr sz="2400">
                <a:solidFill>
                  <a:schemeClr val="tx1"/>
                </a:solidFill>
                <a:latin typeface="Arial" charset="0"/>
                <a:ea typeface="Arial" charset="0"/>
                <a:cs typeface="Arial" charset="0"/>
              </a:defRPr>
            </a:lvl3pPr>
            <a:lvl4pPr marL="1600200" indent="-228600">
              <a:spcBef>
                <a:spcPct val="20000"/>
              </a:spcBef>
              <a:buChar char="–"/>
              <a:defRPr sz="2000">
                <a:solidFill>
                  <a:schemeClr val="tx1"/>
                </a:solidFill>
                <a:latin typeface="Arial" charset="0"/>
                <a:ea typeface="Arial" charset="0"/>
                <a:cs typeface="Arial" charset="0"/>
              </a:defRPr>
            </a:lvl4pPr>
            <a:lvl5pPr marL="2057400" indent="-228600">
              <a:spcBef>
                <a:spcPct val="20000"/>
              </a:spcBef>
              <a:buChar char="»"/>
              <a:defRPr sz="2000">
                <a:solidFill>
                  <a:schemeClr val="tx1"/>
                </a:solidFill>
                <a:latin typeface="Arial" charset="0"/>
                <a:ea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ea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ea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ea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ea typeface="Arial" charset="0"/>
                <a:cs typeface="Arial" charset="0"/>
              </a:defRPr>
            </a:lvl9pPr>
          </a:lstStyle>
          <a:p>
            <a:pPr algn="ctr" eaLnBrk="1" hangingPunct="1">
              <a:spcBef>
                <a:spcPct val="0"/>
              </a:spcBef>
              <a:buFontTx/>
              <a:buNone/>
            </a:pPr>
            <a:r>
              <a:rPr lang="it-IT" altLang="it-IT" sz="4000" b="1" i="1" dirty="0">
                <a:solidFill>
                  <a:srgbClr val="FF0000"/>
                </a:solidFill>
                <a:latin typeface="Comic Sans MS" charset="0"/>
              </a:rPr>
              <a:t>Ape</a:t>
            </a:r>
          </a:p>
        </p:txBody>
      </p:sp>
      <p:sp>
        <p:nvSpPr>
          <p:cNvPr id="92162" name="Rettangolo 1"/>
          <p:cNvSpPr>
            <a:spLocks noChangeArrowheads="1"/>
          </p:cNvSpPr>
          <p:nvPr/>
        </p:nvSpPr>
        <p:spPr bwMode="auto">
          <a:xfrm>
            <a:off x="1079500" y="862361"/>
            <a:ext cx="10490200" cy="61309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charset="0"/>
                <a:ea typeface="Arial" charset="0"/>
                <a:cs typeface="Arial" charset="0"/>
              </a:defRPr>
            </a:lvl1pPr>
            <a:lvl2pPr marL="742950" indent="-285750">
              <a:spcBef>
                <a:spcPct val="20000"/>
              </a:spcBef>
              <a:buChar char="–"/>
              <a:defRPr sz="2800">
                <a:solidFill>
                  <a:schemeClr val="tx1"/>
                </a:solidFill>
                <a:latin typeface="Arial" charset="0"/>
                <a:ea typeface="Arial" charset="0"/>
                <a:cs typeface="Arial" charset="0"/>
              </a:defRPr>
            </a:lvl2pPr>
            <a:lvl3pPr marL="1143000" indent="-228600">
              <a:spcBef>
                <a:spcPct val="20000"/>
              </a:spcBef>
              <a:buChar char="•"/>
              <a:defRPr sz="2400">
                <a:solidFill>
                  <a:schemeClr val="tx1"/>
                </a:solidFill>
                <a:latin typeface="Arial" charset="0"/>
                <a:ea typeface="Arial" charset="0"/>
                <a:cs typeface="Arial" charset="0"/>
              </a:defRPr>
            </a:lvl3pPr>
            <a:lvl4pPr marL="1600200" indent="-228600">
              <a:spcBef>
                <a:spcPct val="20000"/>
              </a:spcBef>
              <a:buChar char="–"/>
              <a:defRPr sz="2000">
                <a:solidFill>
                  <a:schemeClr val="tx1"/>
                </a:solidFill>
                <a:latin typeface="Arial" charset="0"/>
                <a:ea typeface="Arial" charset="0"/>
                <a:cs typeface="Arial" charset="0"/>
              </a:defRPr>
            </a:lvl4pPr>
            <a:lvl5pPr marL="2057400" indent="-228600">
              <a:spcBef>
                <a:spcPct val="20000"/>
              </a:spcBef>
              <a:buChar char="»"/>
              <a:defRPr sz="2000">
                <a:solidFill>
                  <a:schemeClr val="tx1"/>
                </a:solidFill>
                <a:latin typeface="Arial" charset="0"/>
                <a:ea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ea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ea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ea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ea typeface="Arial" charset="0"/>
                <a:cs typeface="Arial" charset="0"/>
              </a:defRPr>
            </a:lvl9pPr>
          </a:lstStyle>
          <a:p>
            <a:pPr algn="ctr">
              <a:spcBef>
                <a:spcPct val="0"/>
              </a:spcBef>
              <a:buFontTx/>
              <a:buNone/>
            </a:pPr>
            <a:r>
              <a:rPr lang="it-IT" altLang="it-IT" sz="1800" b="1" dirty="0"/>
              <a:t>Circolare INPS 28/2018</a:t>
            </a:r>
          </a:p>
          <a:p>
            <a:pPr>
              <a:spcBef>
                <a:spcPct val="0"/>
              </a:spcBef>
              <a:buFontTx/>
              <a:buNone/>
            </a:pPr>
            <a:endParaRPr lang="it-IT" altLang="it-IT" sz="1800" dirty="0"/>
          </a:p>
          <a:p>
            <a:pPr>
              <a:spcBef>
                <a:spcPct val="0"/>
              </a:spcBef>
              <a:buFontTx/>
              <a:buNone/>
            </a:pPr>
            <a:r>
              <a:rPr lang="it-IT" altLang="it-IT" sz="1800" b="1" dirty="0"/>
              <a:t>Importo minimo e massimo di APE ottenibile</a:t>
            </a:r>
          </a:p>
          <a:p>
            <a:pPr>
              <a:buNone/>
            </a:pPr>
            <a:r>
              <a:rPr lang="it-IT" sz="1800" dirty="0"/>
              <a:t>L'importo minimo è pari a 150 €. L’importo massimo è determinato in base all’ammontare mensile di pensione maturato alla data di presentazione della domanda, alla durata del periodo di erogazione dell’APE, alle ulteriori condizioni che concorrono alla determinazione del finanziamento.</a:t>
            </a:r>
          </a:p>
          <a:p>
            <a:pPr>
              <a:buNone/>
            </a:pPr>
            <a:endParaRPr lang="it-IT" sz="1800" dirty="0"/>
          </a:p>
          <a:p>
            <a:pPr>
              <a:buNone/>
            </a:pPr>
            <a:r>
              <a:rPr lang="it-IT" sz="1800" dirty="0"/>
              <a:t>L’importo massimo deve garantire che l’importo mensile di pensione, al lordo dell’imposta sul reddito delle persone fisiche e al netto della rata di ammortamento corrispondente all’APE richiesta, sia pari o superiore a 1,4 volte il trattamento minimo previsto nell’AGO.</a:t>
            </a:r>
          </a:p>
          <a:p>
            <a:pPr>
              <a:buNone/>
            </a:pPr>
            <a:endParaRPr lang="it-IT" sz="1800" dirty="0"/>
          </a:p>
          <a:p>
            <a:pPr>
              <a:buNone/>
            </a:pPr>
            <a:r>
              <a:rPr lang="it-IT" sz="1800" dirty="0"/>
              <a:t>L’importo massimo non può superare rispettivamente:</a:t>
            </a:r>
          </a:p>
          <a:p>
            <a:pPr>
              <a:buNone/>
            </a:pPr>
            <a:r>
              <a:rPr lang="it-IT" sz="1800" dirty="0"/>
              <a:t> a) il 75% dell'importo mensile del trattamento pensionistico, se la durata di erogazione dell’APE è superiore a 36 mesi;</a:t>
            </a:r>
          </a:p>
          <a:p>
            <a:pPr>
              <a:buNone/>
            </a:pPr>
            <a:r>
              <a:rPr lang="it-IT" sz="1800" dirty="0"/>
              <a:t>b) l’80% dell'importo mensile del trattamento pensionistico, se la durata di erogazione dell’APE è superiore a 24 e pari o inferiore a 36 mesi;</a:t>
            </a:r>
          </a:p>
          <a:p>
            <a:pPr>
              <a:buNone/>
            </a:pPr>
            <a:r>
              <a:rPr lang="it-IT" sz="1800" dirty="0"/>
              <a:t>c) l’85% dell'importo mensile del trattamento pensionistico, se la durata di erogazione dell’APE è compresa tra 12 e 24 mesi;</a:t>
            </a:r>
          </a:p>
          <a:p>
            <a:pPr>
              <a:buNone/>
            </a:pPr>
            <a:r>
              <a:rPr lang="it-IT" sz="1800" dirty="0"/>
              <a:t>d) il 90% dell'importo mensile del trattamento pensionistico, se la durata di erogazione dell’APE è inferiore a 12 mesi.</a:t>
            </a:r>
          </a:p>
        </p:txBody>
      </p:sp>
    </p:spTree>
    <p:extLst>
      <p:ext uri="{BB962C8B-B14F-4D97-AF65-F5344CB8AC3E}">
        <p14:creationId xmlns:p14="http://schemas.microsoft.com/office/powerpoint/2010/main" xmlns="" val="2878718312"/>
      </p:ext>
    </p:extLst>
  </p:cSld>
  <p:clrMapOvr>
    <a:masterClrMapping/>
  </p:clrMapOvr>
  <p:transition spd="slow">
    <p:randomBar dir="vert"/>
  </p:transition>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Rettangolo 3"/>
          <p:cNvSpPr>
            <a:spLocks noChangeArrowheads="1"/>
          </p:cNvSpPr>
          <p:nvPr/>
        </p:nvSpPr>
        <p:spPr bwMode="auto">
          <a:xfrm>
            <a:off x="3216275" y="257176"/>
            <a:ext cx="5010150" cy="7080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ea typeface="Arial" charset="0"/>
                <a:cs typeface="Arial" charset="0"/>
              </a:defRPr>
            </a:lvl1pPr>
            <a:lvl2pPr marL="742950" indent="-285750">
              <a:spcBef>
                <a:spcPct val="20000"/>
              </a:spcBef>
              <a:buChar char="–"/>
              <a:defRPr sz="2800">
                <a:solidFill>
                  <a:schemeClr val="tx1"/>
                </a:solidFill>
                <a:latin typeface="Arial" charset="0"/>
                <a:ea typeface="Arial" charset="0"/>
                <a:cs typeface="Arial" charset="0"/>
              </a:defRPr>
            </a:lvl2pPr>
            <a:lvl3pPr marL="1143000" indent="-228600">
              <a:spcBef>
                <a:spcPct val="20000"/>
              </a:spcBef>
              <a:buChar char="•"/>
              <a:defRPr sz="2400">
                <a:solidFill>
                  <a:schemeClr val="tx1"/>
                </a:solidFill>
                <a:latin typeface="Arial" charset="0"/>
                <a:ea typeface="Arial" charset="0"/>
                <a:cs typeface="Arial" charset="0"/>
              </a:defRPr>
            </a:lvl3pPr>
            <a:lvl4pPr marL="1600200" indent="-228600">
              <a:spcBef>
                <a:spcPct val="20000"/>
              </a:spcBef>
              <a:buChar char="–"/>
              <a:defRPr sz="2000">
                <a:solidFill>
                  <a:schemeClr val="tx1"/>
                </a:solidFill>
                <a:latin typeface="Arial" charset="0"/>
                <a:ea typeface="Arial" charset="0"/>
                <a:cs typeface="Arial" charset="0"/>
              </a:defRPr>
            </a:lvl4pPr>
            <a:lvl5pPr marL="2057400" indent="-228600">
              <a:spcBef>
                <a:spcPct val="20000"/>
              </a:spcBef>
              <a:buChar char="»"/>
              <a:defRPr sz="2000">
                <a:solidFill>
                  <a:schemeClr val="tx1"/>
                </a:solidFill>
                <a:latin typeface="Arial" charset="0"/>
                <a:ea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ea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ea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ea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ea typeface="Arial" charset="0"/>
                <a:cs typeface="Arial" charset="0"/>
              </a:defRPr>
            </a:lvl9pPr>
          </a:lstStyle>
          <a:p>
            <a:pPr algn="ctr" eaLnBrk="1" hangingPunct="1">
              <a:spcBef>
                <a:spcPct val="0"/>
              </a:spcBef>
              <a:buFontTx/>
              <a:buNone/>
            </a:pPr>
            <a:r>
              <a:rPr lang="it-IT" altLang="it-IT" sz="4000" b="1" i="1" dirty="0">
                <a:solidFill>
                  <a:srgbClr val="FF0000"/>
                </a:solidFill>
                <a:latin typeface="Comic Sans MS" charset="0"/>
              </a:rPr>
              <a:t>Ape</a:t>
            </a:r>
          </a:p>
        </p:txBody>
      </p:sp>
      <p:sp>
        <p:nvSpPr>
          <p:cNvPr id="92162" name="Rettangolo 1"/>
          <p:cNvSpPr>
            <a:spLocks noChangeArrowheads="1"/>
          </p:cNvSpPr>
          <p:nvPr/>
        </p:nvSpPr>
        <p:spPr bwMode="auto">
          <a:xfrm>
            <a:off x="1079500" y="862361"/>
            <a:ext cx="10490200" cy="452431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charset="0"/>
                <a:ea typeface="Arial" charset="0"/>
                <a:cs typeface="Arial" charset="0"/>
              </a:defRPr>
            </a:lvl1pPr>
            <a:lvl2pPr marL="742950" indent="-285750">
              <a:spcBef>
                <a:spcPct val="20000"/>
              </a:spcBef>
              <a:buChar char="–"/>
              <a:defRPr sz="2800">
                <a:solidFill>
                  <a:schemeClr val="tx1"/>
                </a:solidFill>
                <a:latin typeface="Arial" charset="0"/>
                <a:ea typeface="Arial" charset="0"/>
                <a:cs typeface="Arial" charset="0"/>
              </a:defRPr>
            </a:lvl2pPr>
            <a:lvl3pPr marL="1143000" indent="-228600">
              <a:spcBef>
                <a:spcPct val="20000"/>
              </a:spcBef>
              <a:buChar char="•"/>
              <a:defRPr sz="2400">
                <a:solidFill>
                  <a:schemeClr val="tx1"/>
                </a:solidFill>
                <a:latin typeface="Arial" charset="0"/>
                <a:ea typeface="Arial" charset="0"/>
                <a:cs typeface="Arial" charset="0"/>
              </a:defRPr>
            </a:lvl3pPr>
            <a:lvl4pPr marL="1600200" indent="-228600">
              <a:spcBef>
                <a:spcPct val="20000"/>
              </a:spcBef>
              <a:buChar char="–"/>
              <a:defRPr sz="2000">
                <a:solidFill>
                  <a:schemeClr val="tx1"/>
                </a:solidFill>
                <a:latin typeface="Arial" charset="0"/>
                <a:ea typeface="Arial" charset="0"/>
                <a:cs typeface="Arial" charset="0"/>
              </a:defRPr>
            </a:lvl4pPr>
            <a:lvl5pPr marL="2057400" indent="-228600">
              <a:spcBef>
                <a:spcPct val="20000"/>
              </a:spcBef>
              <a:buChar char="»"/>
              <a:defRPr sz="2000">
                <a:solidFill>
                  <a:schemeClr val="tx1"/>
                </a:solidFill>
                <a:latin typeface="Arial" charset="0"/>
                <a:ea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ea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ea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ea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ea typeface="Arial" charset="0"/>
                <a:cs typeface="Arial" charset="0"/>
              </a:defRPr>
            </a:lvl9pPr>
          </a:lstStyle>
          <a:p>
            <a:pPr algn="ctr">
              <a:spcBef>
                <a:spcPct val="0"/>
              </a:spcBef>
              <a:buFontTx/>
              <a:buNone/>
            </a:pPr>
            <a:r>
              <a:rPr lang="it-IT" altLang="it-IT" sz="1800" b="1" dirty="0"/>
              <a:t>Circolare INPS 28/2018</a:t>
            </a:r>
          </a:p>
          <a:p>
            <a:pPr>
              <a:spcBef>
                <a:spcPct val="0"/>
              </a:spcBef>
              <a:buFontTx/>
              <a:buNone/>
            </a:pPr>
            <a:endParaRPr lang="it-IT" altLang="it-IT" sz="1800" dirty="0"/>
          </a:p>
          <a:p>
            <a:pPr>
              <a:spcBef>
                <a:spcPct val="0"/>
              </a:spcBef>
              <a:buFontTx/>
              <a:buNone/>
            </a:pPr>
            <a:r>
              <a:rPr lang="it-IT" altLang="it-IT" sz="1800" b="1" dirty="0"/>
              <a:t>Importo minimo e massimo di APE ottenibile</a:t>
            </a:r>
          </a:p>
          <a:p>
            <a:pPr>
              <a:buNone/>
            </a:pPr>
            <a:endParaRPr lang="it-IT" sz="1800" dirty="0"/>
          </a:p>
          <a:p>
            <a:pPr>
              <a:buNone/>
            </a:pPr>
            <a:r>
              <a:rPr lang="it-IT" sz="1800" dirty="0"/>
              <a:t>Alla data di presentazione della domanda, l’importo massimo deve essere tale da determinare una rata di ammortamento mensile che, sommata ad eventuali rate per prestiti con periodo di</a:t>
            </a:r>
          </a:p>
          <a:p>
            <a:pPr>
              <a:buNone/>
            </a:pPr>
            <a:r>
              <a:rPr lang="it-IT" sz="1800" dirty="0"/>
              <a:t>ammortamento residuo superiore alla durata del periodo di erogazione dell’APE, non risulti superiore al 30% dell’importo mensile del trattamento pensionistico, al netto di eventuali rate per debiti erariali e di eventuali assegni divorzili, di mantenimento dei figli e di assegni stabiliti in sede di separazione tra i coniugi, indicati dal richiedente nella domanda di APE.</a:t>
            </a:r>
          </a:p>
          <a:p>
            <a:pPr>
              <a:buNone/>
            </a:pPr>
            <a:endParaRPr lang="it-IT" sz="1800" dirty="0"/>
          </a:p>
          <a:p>
            <a:pPr>
              <a:buNone/>
            </a:pPr>
            <a:r>
              <a:rPr lang="it-IT" sz="1800" dirty="0"/>
              <a:t>Per determinare l’importo massimo, l'importo mensile del trattamento pensionistico è considerato al netto dell'imposta sul reddito delle  persone  fisiche dovuta per il solo reddito da pensione, inclusa l’addizionale regionale, escluse le addizionali comunali e applicando le detrazioni di imposta vigenti alla data di presentazione della domanda di certificazione del diritto all’APE.</a:t>
            </a:r>
          </a:p>
        </p:txBody>
      </p:sp>
    </p:spTree>
    <p:extLst>
      <p:ext uri="{BB962C8B-B14F-4D97-AF65-F5344CB8AC3E}">
        <p14:creationId xmlns:p14="http://schemas.microsoft.com/office/powerpoint/2010/main" xmlns="" val="1673883175"/>
      </p:ext>
    </p:extLst>
  </p:cSld>
  <p:clrMapOvr>
    <a:masterClrMapping/>
  </p:clrMapOvr>
  <p:transition spd="slow">
    <p:randomBar dir="vert"/>
  </p:transition>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Rettangolo 3"/>
          <p:cNvSpPr>
            <a:spLocks noChangeArrowheads="1"/>
          </p:cNvSpPr>
          <p:nvPr/>
        </p:nvSpPr>
        <p:spPr bwMode="auto">
          <a:xfrm>
            <a:off x="3216275" y="257176"/>
            <a:ext cx="5010150" cy="7080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ea typeface="Arial" charset="0"/>
                <a:cs typeface="Arial" charset="0"/>
              </a:defRPr>
            </a:lvl1pPr>
            <a:lvl2pPr marL="742950" indent="-285750">
              <a:spcBef>
                <a:spcPct val="20000"/>
              </a:spcBef>
              <a:buChar char="–"/>
              <a:defRPr sz="2800">
                <a:solidFill>
                  <a:schemeClr val="tx1"/>
                </a:solidFill>
                <a:latin typeface="Arial" charset="0"/>
                <a:ea typeface="Arial" charset="0"/>
                <a:cs typeface="Arial" charset="0"/>
              </a:defRPr>
            </a:lvl2pPr>
            <a:lvl3pPr marL="1143000" indent="-228600">
              <a:spcBef>
                <a:spcPct val="20000"/>
              </a:spcBef>
              <a:buChar char="•"/>
              <a:defRPr sz="2400">
                <a:solidFill>
                  <a:schemeClr val="tx1"/>
                </a:solidFill>
                <a:latin typeface="Arial" charset="0"/>
                <a:ea typeface="Arial" charset="0"/>
                <a:cs typeface="Arial" charset="0"/>
              </a:defRPr>
            </a:lvl3pPr>
            <a:lvl4pPr marL="1600200" indent="-228600">
              <a:spcBef>
                <a:spcPct val="20000"/>
              </a:spcBef>
              <a:buChar char="–"/>
              <a:defRPr sz="2000">
                <a:solidFill>
                  <a:schemeClr val="tx1"/>
                </a:solidFill>
                <a:latin typeface="Arial" charset="0"/>
                <a:ea typeface="Arial" charset="0"/>
                <a:cs typeface="Arial" charset="0"/>
              </a:defRPr>
            </a:lvl4pPr>
            <a:lvl5pPr marL="2057400" indent="-228600">
              <a:spcBef>
                <a:spcPct val="20000"/>
              </a:spcBef>
              <a:buChar char="»"/>
              <a:defRPr sz="2000">
                <a:solidFill>
                  <a:schemeClr val="tx1"/>
                </a:solidFill>
                <a:latin typeface="Arial" charset="0"/>
                <a:ea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ea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ea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ea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ea typeface="Arial" charset="0"/>
                <a:cs typeface="Arial" charset="0"/>
              </a:defRPr>
            </a:lvl9pPr>
          </a:lstStyle>
          <a:p>
            <a:pPr algn="ctr" eaLnBrk="1" hangingPunct="1">
              <a:spcBef>
                <a:spcPct val="0"/>
              </a:spcBef>
              <a:buFontTx/>
              <a:buNone/>
            </a:pPr>
            <a:r>
              <a:rPr lang="it-IT" altLang="it-IT" sz="4000" b="1" i="1" dirty="0">
                <a:solidFill>
                  <a:srgbClr val="FF0000"/>
                </a:solidFill>
                <a:latin typeface="Comic Sans MS" charset="0"/>
              </a:rPr>
              <a:t>Ape</a:t>
            </a:r>
          </a:p>
        </p:txBody>
      </p:sp>
      <p:sp>
        <p:nvSpPr>
          <p:cNvPr id="92162" name="Rettangolo 1"/>
          <p:cNvSpPr>
            <a:spLocks noChangeArrowheads="1"/>
          </p:cNvSpPr>
          <p:nvPr/>
        </p:nvSpPr>
        <p:spPr bwMode="auto">
          <a:xfrm>
            <a:off x="1079500" y="862361"/>
            <a:ext cx="10490200" cy="469051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charset="0"/>
                <a:ea typeface="Arial" charset="0"/>
                <a:cs typeface="Arial" charset="0"/>
              </a:defRPr>
            </a:lvl1pPr>
            <a:lvl2pPr marL="742950" indent="-285750">
              <a:spcBef>
                <a:spcPct val="20000"/>
              </a:spcBef>
              <a:buChar char="–"/>
              <a:defRPr sz="2800">
                <a:solidFill>
                  <a:schemeClr val="tx1"/>
                </a:solidFill>
                <a:latin typeface="Arial" charset="0"/>
                <a:ea typeface="Arial" charset="0"/>
                <a:cs typeface="Arial" charset="0"/>
              </a:defRPr>
            </a:lvl2pPr>
            <a:lvl3pPr marL="1143000" indent="-228600">
              <a:spcBef>
                <a:spcPct val="20000"/>
              </a:spcBef>
              <a:buChar char="•"/>
              <a:defRPr sz="2400">
                <a:solidFill>
                  <a:schemeClr val="tx1"/>
                </a:solidFill>
                <a:latin typeface="Arial" charset="0"/>
                <a:ea typeface="Arial" charset="0"/>
                <a:cs typeface="Arial" charset="0"/>
              </a:defRPr>
            </a:lvl3pPr>
            <a:lvl4pPr marL="1600200" indent="-228600">
              <a:spcBef>
                <a:spcPct val="20000"/>
              </a:spcBef>
              <a:buChar char="–"/>
              <a:defRPr sz="2000">
                <a:solidFill>
                  <a:schemeClr val="tx1"/>
                </a:solidFill>
                <a:latin typeface="Arial" charset="0"/>
                <a:ea typeface="Arial" charset="0"/>
                <a:cs typeface="Arial" charset="0"/>
              </a:defRPr>
            </a:lvl4pPr>
            <a:lvl5pPr marL="2057400" indent="-228600">
              <a:spcBef>
                <a:spcPct val="20000"/>
              </a:spcBef>
              <a:buChar char="»"/>
              <a:defRPr sz="2000">
                <a:solidFill>
                  <a:schemeClr val="tx1"/>
                </a:solidFill>
                <a:latin typeface="Arial" charset="0"/>
                <a:ea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ea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ea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ea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ea typeface="Arial" charset="0"/>
                <a:cs typeface="Arial" charset="0"/>
              </a:defRPr>
            </a:lvl9pPr>
          </a:lstStyle>
          <a:p>
            <a:pPr algn="ctr">
              <a:spcBef>
                <a:spcPct val="0"/>
              </a:spcBef>
              <a:buFontTx/>
              <a:buNone/>
            </a:pPr>
            <a:r>
              <a:rPr lang="it-IT" altLang="it-IT" sz="1800" b="1" dirty="0"/>
              <a:t>Circolare INPS 28/2018</a:t>
            </a:r>
          </a:p>
          <a:p>
            <a:pPr>
              <a:spcBef>
                <a:spcPct val="0"/>
              </a:spcBef>
              <a:buFontTx/>
              <a:buNone/>
            </a:pPr>
            <a:endParaRPr lang="it-IT" altLang="it-IT" sz="1800" dirty="0"/>
          </a:p>
          <a:p>
            <a:pPr>
              <a:spcBef>
                <a:spcPct val="0"/>
              </a:spcBef>
              <a:buFontTx/>
              <a:buNone/>
            </a:pPr>
            <a:r>
              <a:rPr lang="it-IT" altLang="it-IT" sz="1800" b="1" dirty="0"/>
              <a:t>Domanda di certificazione del diritto all’APE</a:t>
            </a:r>
          </a:p>
          <a:p>
            <a:pPr>
              <a:buNone/>
            </a:pPr>
            <a:endParaRPr lang="it-IT" sz="1800" dirty="0"/>
          </a:p>
          <a:p>
            <a:pPr>
              <a:buNone/>
            </a:pPr>
            <a:r>
              <a:rPr lang="it-IT" sz="1800" dirty="0"/>
              <a:t>I soggetti interessati, che abbiano compiuto almeno 63 anni di età, possono presentare la domanda di certificazione del diritto all’APE, tramite il portale dell’Istituto.</a:t>
            </a:r>
          </a:p>
          <a:p>
            <a:pPr>
              <a:buNone/>
            </a:pPr>
            <a:endParaRPr lang="it-IT" sz="1800" dirty="0"/>
          </a:p>
          <a:p>
            <a:pPr>
              <a:buNone/>
            </a:pPr>
            <a:r>
              <a:rPr lang="it-IT" sz="1800" dirty="0"/>
              <a:t>Entro 60 giorni dalla ricezione della domanda, è comunicato l’esito per via telematica.</a:t>
            </a:r>
          </a:p>
          <a:p>
            <a:pPr>
              <a:buNone/>
            </a:pPr>
            <a:r>
              <a:rPr lang="it-IT" sz="1800" dirty="0"/>
              <a:t> </a:t>
            </a:r>
          </a:p>
          <a:p>
            <a:pPr>
              <a:buNone/>
            </a:pPr>
            <a:r>
              <a:rPr lang="it-IT" sz="1800" dirty="0"/>
              <a:t>Nella certificazione del diritto viene indicata la prima data utile di presentazione della domanda di APE e comunicato l’importo minimo e massimo della quota mensile di APE ottenibile, nonché la durata massima del finanziamento.</a:t>
            </a:r>
          </a:p>
          <a:p>
            <a:pPr>
              <a:buNone/>
            </a:pPr>
            <a:r>
              <a:rPr lang="it-IT" sz="1800" dirty="0"/>
              <a:t> </a:t>
            </a:r>
          </a:p>
          <a:p>
            <a:pPr>
              <a:buNone/>
            </a:pPr>
            <a:r>
              <a:rPr lang="it-IT" sz="1800" dirty="0"/>
              <a:t>Entro 30 giorni dalla ricezione della comunicazione di reiezione della domanda di certificazione l’interessato può presentare istanza di riesame.</a:t>
            </a:r>
          </a:p>
        </p:txBody>
      </p:sp>
    </p:spTree>
    <p:extLst>
      <p:ext uri="{BB962C8B-B14F-4D97-AF65-F5344CB8AC3E}">
        <p14:creationId xmlns:p14="http://schemas.microsoft.com/office/powerpoint/2010/main" xmlns="" val="1801831477"/>
      </p:ext>
    </p:extLst>
  </p:cSld>
  <p:clrMapOvr>
    <a:masterClrMapping/>
  </p:clrMapOvr>
  <p:transition spd="slow">
    <p:randomBar dir="vert"/>
  </p:transition>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Rettangolo 3"/>
          <p:cNvSpPr>
            <a:spLocks noChangeArrowheads="1"/>
          </p:cNvSpPr>
          <p:nvPr/>
        </p:nvSpPr>
        <p:spPr bwMode="auto">
          <a:xfrm>
            <a:off x="3216275" y="257176"/>
            <a:ext cx="5010150" cy="7080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ea typeface="Arial" charset="0"/>
                <a:cs typeface="Arial" charset="0"/>
              </a:defRPr>
            </a:lvl1pPr>
            <a:lvl2pPr marL="742950" indent="-285750">
              <a:spcBef>
                <a:spcPct val="20000"/>
              </a:spcBef>
              <a:buChar char="–"/>
              <a:defRPr sz="2800">
                <a:solidFill>
                  <a:schemeClr val="tx1"/>
                </a:solidFill>
                <a:latin typeface="Arial" charset="0"/>
                <a:ea typeface="Arial" charset="0"/>
                <a:cs typeface="Arial" charset="0"/>
              </a:defRPr>
            </a:lvl2pPr>
            <a:lvl3pPr marL="1143000" indent="-228600">
              <a:spcBef>
                <a:spcPct val="20000"/>
              </a:spcBef>
              <a:buChar char="•"/>
              <a:defRPr sz="2400">
                <a:solidFill>
                  <a:schemeClr val="tx1"/>
                </a:solidFill>
                <a:latin typeface="Arial" charset="0"/>
                <a:ea typeface="Arial" charset="0"/>
                <a:cs typeface="Arial" charset="0"/>
              </a:defRPr>
            </a:lvl3pPr>
            <a:lvl4pPr marL="1600200" indent="-228600">
              <a:spcBef>
                <a:spcPct val="20000"/>
              </a:spcBef>
              <a:buChar char="–"/>
              <a:defRPr sz="2000">
                <a:solidFill>
                  <a:schemeClr val="tx1"/>
                </a:solidFill>
                <a:latin typeface="Arial" charset="0"/>
                <a:ea typeface="Arial" charset="0"/>
                <a:cs typeface="Arial" charset="0"/>
              </a:defRPr>
            </a:lvl4pPr>
            <a:lvl5pPr marL="2057400" indent="-228600">
              <a:spcBef>
                <a:spcPct val="20000"/>
              </a:spcBef>
              <a:buChar char="»"/>
              <a:defRPr sz="2000">
                <a:solidFill>
                  <a:schemeClr val="tx1"/>
                </a:solidFill>
                <a:latin typeface="Arial" charset="0"/>
                <a:ea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ea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ea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ea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ea typeface="Arial" charset="0"/>
                <a:cs typeface="Arial" charset="0"/>
              </a:defRPr>
            </a:lvl9pPr>
          </a:lstStyle>
          <a:p>
            <a:pPr algn="ctr" eaLnBrk="1" hangingPunct="1">
              <a:spcBef>
                <a:spcPct val="0"/>
              </a:spcBef>
              <a:buFontTx/>
              <a:buNone/>
            </a:pPr>
            <a:r>
              <a:rPr lang="it-IT" altLang="it-IT" sz="4000" b="1" i="1" dirty="0">
                <a:solidFill>
                  <a:srgbClr val="FF0000"/>
                </a:solidFill>
                <a:latin typeface="Comic Sans MS" charset="0"/>
              </a:rPr>
              <a:t>Ape</a:t>
            </a:r>
          </a:p>
        </p:txBody>
      </p:sp>
      <p:sp>
        <p:nvSpPr>
          <p:cNvPr id="92162" name="Rettangolo 1"/>
          <p:cNvSpPr>
            <a:spLocks noChangeArrowheads="1"/>
          </p:cNvSpPr>
          <p:nvPr/>
        </p:nvSpPr>
        <p:spPr bwMode="auto">
          <a:xfrm>
            <a:off x="1079500" y="862361"/>
            <a:ext cx="10490200" cy="629710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charset="0"/>
                <a:ea typeface="Arial" charset="0"/>
                <a:cs typeface="Arial" charset="0"/>
              </a:defRPr>
            </a:lvl1pPr>
            <a:lvl2pPr marL="742950" indent="-285750">
              <a:spcBef>
                <a:spcPct val="20000"/>
              </a:spcBef>
              <a:buChar char="–"/>
              <a:defRPr sz="2800">
                <a:solidFill>
                  <a:schemeClr val="tx1"/>
                </a:solidFill>
                <a:latin typeface="Arial" charset="0"/>
                <a:ea typeface="Arial" charset="0"/>
                <a:cs typeface="Arial" charset="0"/>
              </a:defRPr>
            </a:lvl2pPr>
            <a:lvl3pPr marL="1143000" indent="-228600">
              <a:spcBef>
                <a:spcPct val="20000"/>
              </a:spcBef>
              <a:buChar char="•"/>
              <a:defRPr sz="2400">
                <a:solidFill>
                  <a:schemeClr val="tx1"/>
                </a:solidFill>
                <a:latin typeface="Arial" charset="0"/>
                <a:ea typeface="Arial" charset="0"/>
                <a:cs typeface="Arial" charset="0"/>
              </a:defRPr>
            </a:lvl3pPr>
            <a:lvl4pPr marL="1600200" indent="-228600">
              <a:spcBef>
                <a:spcPct val="20000"/>
              </a:spcBef>
              <a:buChar char="–"/>
              <a:defRPr sz="2000">
                <a:solidFill>
                  <a:schemeClr val="tx1"/>
                </a:solidFill>
                <a:latin typeface="Arial" charset="0"/>
                <a:ea typeface="Arial" charset="0"/>
                <a:cs typeface="Arial" charset="0"/>
              </a:defRPr>
            </a:lvl4pPr>
            <a:lvl5pPr marL="2057400" indent="-228600">
              <a:spcBef>
                <a:spcPct val="20000"/>
              </a:spcBef>
              <a:buChar char="»"/>
              <a:defRPr sz="2000">
                <a:solidFill>
                  <a:schemeClr val="tx1"/>
                </a:solidFill>
                <a:latin typeface="Arial" charset="0"/>
                <a:ea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ea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ea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ea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ea typeface="Arial" charset="0"/>
                <a:cs typeface="Arial" charset="0"/>
              </a:defRPr>
            </a:lvl9pPr>
          </a:lstStyle>
          <a:p>
            <a:pPr algn="ctr">
              <a:spcBef>
                <a:spcPct val="0"/>
              </a:spcBef>
              <a:buFontTx/>
              <a:buNone/>
            </a:pPr>
            <a:r>
              <a:rPr lang="it-IT" altLang="it-IT" sz="1800" b="1" dirty="0"/>
              <a:t>Circolare INPS 28/2018</a:t>
            </a:r>
          </a:p>
          <a:p>
            <a:pPr>
              <a:spcBef>
                <a:spcPct val="0"/>
              </a:spcBef>
              <a:buFontTx/>
              <a:buNone/>
            </a:pPr>
            <a:endParaRPr lang="it-IT" altLang="it-IT" sz="1800" dirty="0"/>
          </a:p>
          <a:p>
            <a:pPr>
              <a:spcBef>
                <a:spcPct val="0"/>
              </a:spcBef>
              <a:buFontTx/>
              <a:buNone/>
            </a:pPr>
            <a:r>
              <a:rPr lang="it-IT" altLang="it-IT" sz="1800" b="1" dirty="0"/>
              <a:t>Domanda di APE</a:t>
            </a:r>
          </a:p>
          <a:p>
            <a:pPr>
              <a:buNone/>
            </a:pPr>
            <a:r>
              <a:rPr lang="it-IT" sz="1800" dirty="0"/>
              <a:t>I soggetti in possesso della certificazione del diritto all’APE possono presentare la domanda di APE all’istituto finanziatore, per il tramite dell’INPS. La domanda può essere presentata entro e non oltre il 31 dicembre 2019.</a:t>
            </a:r>
          </a:p>
          <a:p>
            <a:pPr>
              <a:buNone/>
            </a:pPr>
            <a:r>
              <a:rPr lang="it-IT" sz="1800" dirty="0"/>
              <a:t>  </a:t>
            </a:r>
          </a:p>
          <a:p>
            <a:pPr>
              <a:buNone/>
            </a:pPr>
            <a:r>
              <a:rPr lang="it-IT" sz="1800" dirty="0"/>
              <a:t>Per i soggetti che hanno maturato i prescritti requisiti nel periodo compreso tra il 1° maggio ed il 18 ottobre 2017, la presentazione della domanda a decorrere dall’ultimo mese di durata del finanziamento indicato nella certificazione comporta la perdita del diritto all’APE. Per ottenere la corresponsione di tutti i ratei arretrati maturati dalla data della decorrenza dell’APE, devono presentare la relativa domanda entro il 18 aprile 2018.</a:t>
            </a:r>
          </a:p>
          <a:p>
            <a:pPr>
              <a:buNone/>
            </a:pPr>
            <a:endParaRPr lang="it-IT" sz="1800" dirty="0"/>
          </a:p>
          <a:p>
            <a:pPr>
              <a:buNone/>
            </a:pPr>
            <a:r>
              <a:rPr lang="it-IT" sz="1800" dirty="0"/>
              <a:t>Alla data di presentazione della domanda, accertata la permanenza dei requisiti, sono nuovamente verificati gli importi, fermo restando l’importo del trattamento pensionistico calcolato alla data della domanda di certificazione. La variazione del tasso di interesse da applicare al finanziamento, intervenuta tra la data della domanda di certificazione del diritto all’APE e la data della domanda di APE, potrebbe comportare la perdita del diritto.</a:t>
            </a:r>
          </a:p>
          <a:p>
            <a:pPr>
              <a:buNone/>
            </a:pPr>
            <a:r>
              <a:rPr lang="it-IT" sz="1800" dirty="0"/>
              <a:t>L’istituto finanziatore comunica l’accettazione ovvero il rigetto della domanda al richiedente ed all’INPS, che pubblica tale informazione nella sezione del sito internet dedicata al richiedente.</a:t>
            </a:r>
          </a:p>
          <a:p>
            <a:pPr>
              <a:buNone/>
            </a:pPr>
            <a:r>
              <a:rPr lang="it-IT" sz="1800" b="1" dirty="0"/>
              <a:t> </a:t>
            </a:r>
            <a:endParaRPr lang="it-IT" sz="1800" dirty="0"/>
          </a:p>
        </p:txBody>
      </p:sp>
    </p:spTree>
    <p:extLst>
      <p:ext uri="{BB962C8B-B14F-4D97-AF65-F5344CB8AC3E}">
        <p14:creationId xmlns:p14="http://schemas.microsoft.com/office/powerpoint/2010/main" xmlns="" val="1450014092"/>
      </p:ext>
    </p:extLst>
  </p:cSld>
  <p:clrMapOvr>
    <a:masterClrMapping/>
  </p:clrMapOvr>
  <p:transition spd="slow">
    <p:randomBar dir="vert"/>
  </p:transition>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Rettangolo 3"/>
          <p:cNvSpPr>
            <a:spLocks noChangeArrowheads="1"/>
          </p:cNvSpPr>
          <p:nvPr/>
        </p:nvSpPr>
        <p:spPr bwMode="auto">
          <a:xfrm>
            <a:off x="3216275" y="257176"/>
            <a:ext cx="5010150" cy="7080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ea typeface="Arial" charset="0"/>
                <a:cs typeface="Arial" charset="0"/>
              </a:defRPr>
            </a:lvl1pPr>
            <a:lvl2pPr marL="742950" indent="-285750">
              <a:spcBef>
                <a:spcPct val="20000"/>
              </a:spcBef>
              <a:buChar char="–"/>
              <a:defRPr sz="2800">
                <a:solidFill>
                  <a:schemeClr val="tx1"/>
                </a:solidFill>
                <a:latin typeface="Arial" charset="0"/>
                <a:ea typeface="Arial" charset="0"/>
                <a:cs typeface="Arial" charset="0"/>
              </a:defRPr>
            </a:lvl2pPr>
            <a:lvl3pPr marL="1143000" indent="-228600">
              <a:spcBef>
                <a:spcPct val="20000"/>
              </a:spcBef>
              <a:buChar char="•"/>
              <a:defRPr sz="2400">
                <a:solidFill>
                  <a:schemeClr val="tx1"/>
                </a:solidFill>
                <a:latin typeface="Arial" charset="0"/>
                <a:ea typeface="Arial" charset="0"/>
                <a:cs typeface="Arial" charset="0"/>
              </a:defRPr>
            </a:lvl3pPr>
            <a:lvl4pPr marL="1600200" indent="-228600">
              <a:spcBef>
                <a:spcPct val="20000"/>
              </a:spcBef>
              <a:buChar char="–"/>
              <a:defRPr sz="2000">
                <a:solidFill>
                  <a:schemeClr val="tx1"/>
                </a:solidFill>
                <a:latin typeface="Arial" charset="0"/>
                <a:ea typeface="Arial" charset="0"/>
                <a:cs typeface="Arial" charset="0"/>
              </a:defRPr>
            </a:lvl4pPr>
            <a:lvl5pPr marL="2057400" indent="-228600">
              <a:spcBef>
                <a:spcPct val="20000"/>
              </a:spcBef>
              <a:buChar char="»"/>
              <a:defRPr sz="2000">
                <a:solidFill>
                  <a:schemeClr val="tx1"/>
                </a:solidFill>
                <a:latin typeface="Arial" charset="0"/>
                <a:ea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ea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ea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ea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ea typeface="Arial" charset="0"/>
                <a:cs typeface="Arial" charset="0"/>
              </a:defRPr>
            </a:lvl9pPr>
          </a:lstStyle>
          <a:p>
            <a:pPr algn="ctr" eaLnBrk="1" hangingPunct="1">
              <a:spcBef>
                <a:spcPct val="0"/>
              </a:spcBef>
              <a:buFontTx/>
              <a:buNone/>
            </a:pPr>
            <a:r>
              <a:rPr lang="it-IT" altLang="it-IT" sz="4000" b="1" i="1" dirty="0">
                <a:solidFill>
                  <a:srgbClr val="FF0000"/>
                </a:solidFill>
                <a:latin typeface="Comic Sans MS" charset="0"/>
              </a:rPr>
              <a:t>Ape</a:t>
            </a:r>
          </a:p>
        </p:txBody>
      </p:sp>
      <p:pic>
        <p:nvPicPr>
          <p:cNvPr id="4" name="Immagine 3">
            <a:extLst>
              <a:ext uri="{FF2B5EF4-FFF2-40B4-BE49-F238E27FC236}">
                <a16:creationId xmlns="" xmlns:a16="http://schemas.microsoft.com/office/drawing/2014/main" id="{6021AABA-D8A1-469D-B710-866E8F773CA1}"/>
              </a:ext>
            </a:extLst>
          </p:cNvPr>
          <p:cNvPicPr/>
          <p:nvPr/>
        </p:nvPicPr>
        <p:blipFill>
          <a:blip r:embed="rId2" cstate="print"/>
          <a:stretch>
            <a:fillRect/>
          </a:stretch>
        </p:blipFill>
        <p:spPr>
          <a:xfrm>
            <a:off x="1089148" y="1299506"/>
            <a:ext cx="10048834" cy="959947"/>
          </a:xfrm>
          <a:prstGeom prst="rect">
            <a:avLst/>
          </a:prstGeom>
        </p:spPr>
      </p:pic>
      <p:pic>
        <p:nvPicPr>
          <p:cNvPr id="5" name="Immagine 4">
            <a:extLst>
              <a:ext uri="{FF2B5EF4-FFF2-40B4-BE49-F238E27FC236}">
                <a16:creationId xmlns="" xmlns:a16="http://schemas.microsoft.com/office/drawing/2014/main" id="{DF08F69A-9630-4148-97B7-984FF941E4D2}"/>
              </a:ext>
            </a:extLst>
          </p:cNvPr>
          <p:cNvPicPr/>
          <p:nvPr/>
        </p:nvPicPr>
        <p:blipFill>
          <a:blip r:embed="rId3" cstate="print"/>
          <a:stretch>
            <a:fillRect/>
          </a:stretch>
        </p:blipFill>
        <p:spPr>
          <a:xfrm>
            <a:off x="1089147" y="2386842"/>
            <a:ext cx="10113727" cy="3606903"/>
          </a:xfrm>
          <a:prstGeom prst="rect">
            <a:avLst/>
          </a:prstGeom>
        </p:spPr>
      </p:pic>
    </p:spTree>
    <p:extLst>
      <p:ext uri="{BB962C8B-B14F-4D97-AF65-F5344CB8AC3E}">
        <p14:creationId xmlns:p14="http://schemas.microsoft.com/office/powerpoint/2010/main" xmlns="" val="4195321158"/>
      </p:ext>
    </p:extLst>
  </p:cSld>
  <p:clrMapOvr>
    <a:masterClrMapping/>
  </p:clrMapOvr>
  <p:transition spd="slow">
    <p:randomBar dir="vert"/>
  </p:transition>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Rettangolo 3"/>
          <p:cNvSpPr>
            <a:spLocks noChangeArrowheads="1"/>
          </p:cNvSpPr>
          <p:nvPr/>
        </p:nvSpPr>
        <p:spPr bwMode="auto">
          <a:xfrm>
            <a:off x="3216275" y="257176"/>
            <a:ext cx="5010150" cy="7080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ea typeface="Arial" charset="0"/>
                <a:cs typeface="Arial" charset="0"/>
              </a:defRPr>
            </a:lvl1pPr>
            <a:lvl2pPr marL="742950" indent="-285750">
              <a:spcBef>
                <a:spcPct val="20000"/>
              </a:spcBef>
              <a:buChar char="–"/>
              <a:defRPr sz="2800">
                <a:solidFill>
                  <a:schemeClr val="tx1"/>
                </a:solidFill>
                <a:latin typeface="Arial" charset="0"/>
                <a:ea typeface="Arial" charset="0"/>
                <a:cs typeface="Arial" charset="0"/>
              </a:defRPr>
            </a:lvl2pPr>
            <a:lvl3pPr marL="1143000" indent="-228600">
              <a:spcBef>
                <a:spcPct val="20000"/>
              </a:spcBef>
              <a:buChar char="•"/>
              <a:defRPr sz="2400">
                <a:solidFill>
                  <a:schemeClr val="tx1"/>
                </a:solidFill>
                <a:latin typeface="Arial" charset="0"/>
                <a:ea typeface="Arial" charset="0"/>
                <a:cs typeface="Arial" charset="0"/>
              </a:defRPr>
            </a:lvl3pPr>
            <a:lvl4pPr marL="1600200" indent="-228600">
              <a:spcBef>
                <a:spcPct val="20000"/>
              </a:spcBef>
              <a:buChar char="–"/>
              <a:defRPr sz="2000">
                <a:solidFill>
                  <a:schemeClr val="tx1"/>
                </a:solidFill>
                <a:latin typeface="Arial" charset="0"/>
                <a:ea typeface="Arial" charset="0"/>
                <a:cs typeface="Arial" charset="0"/>
              </a:defRPr>
            </a:lvl4pPr>
            <a:lvl5pPr marL="2057400" indent="-228600">
              <a:spcBef>
                <a:spcPct val="20000"/>
              </a:spcBef>
              <a:buChar char="»"/>
              <a:defRPr sz="2000">
                <a:solidFill>
                  <a:schemeClr val="tx1"/>
                </a:solidFill>
                <a:latin typeface="Arial" charset="0"/>
                <a:ea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ea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ea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ea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ea typeface="Arial" charset="0"/>
                <a:cs typeface="Arial" charset="0"/>
              </a:defRPr>
            </a:lvl9pPr>
          </a:lstStyle>
          <a:p>
            <a:pPr algn="ctr" eaLnBrk="1" hangingPunct="1">
              <a:spcBef>
                <a:spcPct val="0"/>
              </a:spcBef>
              <a:buFontTx/>
              <a:buNone/>
            </a:pPr>
            <a:r>
              <a:rPr lang="it-IT" altLang="it-IT" sz="4000" b="1" i="1" dirty="0">
                <a:solidFill>
                  <a:srgbClr val="FF0000"/>
                </a:solidFill>
                <a:latin typeface="Comic Sans MS" charset="0"/>
              </a:rPr>
              <a:t>Ape</a:t>
            </a:r>
          </a:p>
        </p:txBody>
      </p:sp>
      <p:sp>
        <p:nvSpPr>
          <p:cNvPr id="92162" name="Rettangolo 1"/>
          <p:cNvSpPr>
            <a:spLocks noChangeArrowheads="1"/>
          </p:cNvSpPr>
          <p:nvPr/>
        </p:nvSpPr>
        <p:spPr bwMode="auto">
          <a:xfrm>
            <a:off x="1079500" y="862361"/>
            <a:ext cx="10490200" cy="469051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charset="0"/>
                <a:ea typeface="Arial" charset="0"/>
                <a:cs typeface="Arial" charset="0"/>
              </a:defRPr>
            </a:lvl1pPr>
            <a:lvl2pPr marL="742950" indent="-285750">
              <a:spcBef>
                <a:spcPct val="20000"/>
              </a:spcBef>
              <a:buChar char="–"/>
              <a:defRPr sz="2800">
                <a:solidFill>
                  <a:schemeClr val="tx1"/>
                </a:solidFill>
                <a:latin typeface="Arial" charset="0"/>
                <a:ea typeface="Arial" charset="0"/>
                <a:cs typeface="Arial" charset="0"/>
              </a:defRPr>
            </a:lvl2pPr>
            <a:lvl3pPr marL="1143000" indent="-228600">
              <a:spcBef>
                <a:spcPct val="20000"/>
              </a:spcBef>
              <a:buChar char="•"/>
              <a:defRPr sz="2400">
                <a:solidFill>
                  <a:schemeClr val="tx1"/>
                </a:solidFill>
                <a:latin typeface="Arial" charset="0"/>
                <a:ea typeface="Arial" charset="0"/>
                <a:cs typeface="Arial" charset="0"/>
              </a:defRPr>
            </a:lvl3pPr>
            <a:lvl4pPr marL="1600200" indent="-228600">
              <a:spcBef>
                <a:spcPct val="20000"/>
              </a:spcBef>
              <a:buChar char="–"/>
              <a:defRPr sz="2000">
                <a:solidFill>
                  <a:schemeClr val="tx1"/>
                </a:solidFill>
                <a:latin typeface="Arial" charset="0"/>
                <a:ea typeface="Arial" charset="0"/>
                <a:cs typeface="Arial" charset="0"/>
              </a:defRPr>
            </a:lvl4pPr>
            <a:lvl5pPr marL="2057400" indent="-228600">
              <a:spcBef>
                <a:spcPct val="20000"/>
              </a:spcBef>
              <a:buChar char="»"/>
              <a:defRPr sz="2000">
                <a:solidFill>
                  <a:schemeClr val="tx1"/>
                </a:solidFill>
                <a:latin typeface="Arial" charset="0"/>
                <a:ea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ea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ea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ea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ea typeface="Arial" charset="0"/>
                <a:cs typeface="Arial" charset="0"/>
              </a:defRPr>
            </a:lvl9pPr>
          </a:lstStyle>
          <a:p>
            <a:pPr algn="ctr">
              <a:spcBef>
                <a:spcPct val="0"/>
              </a:spcBef>
              <a:buFontTx/>
              <a:buNone/>
            </a:pPr>
            <a:r>
              <a:rPr lang="it-IT" altLang="it-IT" sz="1800" b="1" dirty="0"/>
              <a:t>Circolare INPS 28/2018</a:t>
            </a:r>
          </a:p>
          <a:p>
            <a:pPr>
              <a:spcBef>
                <a:spcPct val="0"/>
              </a:spcBef>
              <a:buFontTx/>
              <a:buNone/>
            </a:pPr>
            <a:endParaRPr lang="it-IT" altLang="it-IT" sz="1800" dirty="0"/>
          </a:p>
          <a:p>
            <a:pPr>
              <a:spcBef>
                <a:spcPct val="0"/>
              </a:spcBef>
              <a:buFontTx/>
              <a:buNone/>
            </a:pPr>
            <a:r>
              <a:rPr lang="it-IT" altLang="it-IT" sz="1800" b="1" dirty="0"/>
              <a:t>Finanziamento supplementare</a:t>
            </a:r>
          </a:p>
          <a:p>
            <a:pPr>
              <a:buNone/>
            </a:pPr>
            <a:r>
              <a:rPr lang="it-IT" sz="1800" dirty="0"/>
              <a:t>I soggetti che perfezionano, dal 1° gennaio 2021, il requisito anagrafico per il diritto alla pensione di vecchiaia, adeguato agli incrementi della speranza di vita previsti dalla normativa vigente alla data della domanda di certificazione del diritto all’APE, sono tenuti ad esprimere, nella domanda di APE, la volontà di accedere o meno al finanziamento supplementare al fine di garantire l’erogazione dell’APE fino al perfezionamento del predetto requisito anagrafico adeguato agli incrementi della speranza di vita previsti in base allo scenario demografico mediano ISTAT con base 2016.</a:t>
            </a:r>
          </a:p>
          <a:p>
            <a:pPr>
              <a:buNone/>
            </a:pPr>
            <a:endParaRPr lang="it-IT" sz="1800" dirty="0"/>
          </a:p>
          <a:p>
            <a:pPr>
              <a:buNone/>
            </a:pPr>
            <a:r>
              <a:rPr lang="it-IT" sz="1800" dirty="0"/>
              <a:t>Qualora invece il richiedente abbia espresso la volontà di non accedere al finanziamento supplementare, l’ammontare del finanziamento è determinato tenendo conto sia degli interessi che maturano sullo stesso nel periodo intercorrente fra il termine dell’erogazione dell’APE e la data di maturazione del requisito anagrafico adeguato agli incrementi della speranza di vita previsti in base allo scenario demografico mediano ISTAT con base 2016, sia dell’integrazione del  premio assicurativo e della commissione di accesso al Fondo connessi al predetto periodo.</a:t>
            </a:r>
          </a:p>
        </p:txBody>
      </p:sp>
    </p:spTree>
    <p:extLst>
      <p:ext uri="{BB962C8B-B14F-4D97-AF65-F5344CB8AC3E}">
        <p14:creationId xmlns:p14="http://schemas.microsoft.com/office/powerpoint/2010/main" xmlns="" val="3196281579"/>
      </p:ext>
    </p:extLst>
  </p:cSld>
  <p:clrMapOvr>
    <a:masterClrMapping/>
  </p:clrMapOvr>
  <p:transition spd="slow">
    <p:randomBar dir="vert"/>
  </p:transition>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Rettangolo 3"/>
          <p:cNvSpPr>
            <a:spLocks noChangeArrowheads="1"/>
          </p:cNvSpPr>
          <p:nvPr/>
        </p:nvSpPr>
        <p:spPr bwMode="auto">
          <a:xfrm>
            <a:off x="3216275" y="257176"/>
            <a:ext cx="5010150" cy="7080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ea typeface="Arial" charset="0"/>
                <a:cs typeface="Arial" charset="0"/>
              </a:defRPr>
            </a:lvl1pPr>
            <a:lvl2pPr marL="742950" indent="-285750">
              <a:spcBef>
                <a:spcPct val="20000"/>
              </a:spcBef>
              <a:buChar char="–"/>
              <a:defRPr sz="2800">
                <a:solidFill>
                  <a:schemeClr val="tx1"/>
                </a:solidFill>
                <a:latin typeface="Arial" charset="0"/>
                <a:ea typeface="Arial" charset="0"/>
                <a:cs typeface="Arial" charset="0"/>
              </a:defRPr>
            </a:lvl2pPr>
            <a:lvl3pPr marL="1143000" indent="-228600">
              <a:spcBef>
                <a:spcPct val="20000"/>
              </a:spcBef>
              <a:buChar char="•"/>
              <a:defRPr sz="2400">
                <a:solidFill>
                  <a:schemeClr val="tx1"/>
                </a:solidFill>
                <a:latin typeface="Arial" charset="0"/>
                <a:ea typeface="Arial" charset="0"/>
                <a:cs typeface="Arial" charset="0"/>
              </a:defRPr>
            </a:lvl3pPr>
            <a:lvl4pPr marL="1600200" indent="-228600">
              <a:spcBef>
                <a:spcPct val="20000"/>
              </a:spcBef>
              <a:buChar char="–"/>
              <a:defRPr sz="2000">
                <a:solidFill>
                  <a:schemeClr val="tx1"/>
                </a:solidFill>
                <a:latin typeface="Arial" charset="0"/>
                <a:ea typeface="Arial" charset="0"/>
                <a:cs typeface="Arial" charset="0"/>
              </a:defRPr>
            </a:lvl4pPr>
            <a:lvl5pPr marL="2057400" indent="-228600">
              <a:spcBef>
                <a:spcPct val="20000"/>
              </a:spcBef>
              <a:buChar char="»"/>
              <a:defRPr sz="2000">
                <a:solidFill>
                  <a:schemeClr val="tx1"/>
                </a:solidFill>
                <a:latin typeface="Arial" charset="0"/>
                <a:ea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ea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ea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ea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ea typeface="Arial" charset="0"/>
                <a:cs typeface="Arial" charset="0"/>
              </a:defRPr>
            </a:lvl9pPr>
          </a:lstStyle>
          <a:p>
            <a:pPr algn="ctr" eaLnBrk="1" hangingPunct="1">
              <a:spcBef>
                <a:spcPct val="0"/>
              </a:spcBef>
              <a:buFontTx/>
              <a:buNone/>
            </a:pPr>
            <a:r>
              <a:rPr lang="it-IT" altLang="it-IT" sz="4000" b="1" i="1" dirty="0">
                <a:solidFill>
                  <a:srgbClr val="FF0000"/>
                </a:solidFill>
                <a:latin typeface="Comic Sans MS" charset="0"/>
              </a:rPr>
              <a:t>Ape</a:t>
            </a:r>
          </a:p>
        </p:txBody>
      </p:sp>
      <p:sp>
        <p:nvSpPr>
          <p:cNvPr id="92162" name="Rettangolo 1"/>
          <p:cNvSpPr>
            <a:spLocks noChangeArrowheads="1"/>
          </p:cNvSpPr>
          <p:nvPr/>
        </p:nvSpPr>
        <p:spPr bwMode="auto">
          <a:xfrm>
            <a:off x="1079500" y="862361"/>
            <a:ext cx="10490200" cy="380411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charset="0"/>
                <a:ea typeface="Arial" charset="0"/>
                <a:cs typeface="Arial" charset="0"/>
              </a:defRPr>
            </a:lvl1pPr>
            <a:lvl2pPr marL="742950" indent="-285750">
              <a:spcBef>
                <a:spcPct val="20000"/>
              </a:spcBef>
              <a:buChar char="–"/>
              <a:defRPr sz="2800">
                <a:solidFill>
                  <a:schemeClr val="tx1"/>
                </a:solidFill>
                <a:latin typeface="Arial" charset="0"/>
                <a:ea typeface="Arial" charset="0"/>
                <a:cs typeface="Arial" charset="0"/>
              </a:defRPr>
            </a:lvl2pPr>
            <a:lvl3pPr marL="1143000" indent="-228600">
              <a:spcBef>
                <a:spcPct val="20000"/>
              </a:spcBef>
              <a:buChar char="•"/>
              <a:defRPr sz="2400">
                <a:solidFill>
                  <a:schemeClr val="tx1"/>
                </a:solidFill>
                <a:latin typeface="Arial" charset="0"/>
                <a:ea typeface="Arial" charset="0"/>
                <a:cs typeface="Arial" charset="0"/>
              </a:defRPr>
            </a:lvl3pPr>
            <a:lvl4pPr marL="1600200" indent="-228600">
              <a:spcBef>
                <a:spcPct val="20000"/>
              </a:spcBef>
              <a:buChar char="–"/>
              <a:defRPr sz="2000">
                <a:solidFill>
                  <a:schemeClr val="tx1"/>
                </a:solidFill>
                <a:latin typeface="Arial" charset="0"/>
                <a:ea typeface="Arial" charset="0"/>
                <a:cs typeface="Arial" charset="0"/>
              </a:defRPr>
            </a:lvl4pPr>
            <a:lvl5pPr marL="2057400" indent="-228600">
              <a:spcBef>
                <a:spcPct val="20000"/>
              </a:spcBef>
              <a:buChar char="»"/>
              <a:defRPr sz="2000">
                <a:solidFill>
                  <a:schemeClr val="tx1"/>
                </a:solidFill>
                <a:latin typeface="Arial" charset="0"/>
                <a:ea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ea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ea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ea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ea typeface="Arial" charset="0"/>
                <a:cs typeface="Arial" charset="0"/>
              </a:defRPr>
            </a:lvl9pPr>
          </a:lstStyle>
          <a:p>
            <a:pPr algn="ctr">
              <a:spcBef>
                <a:spcPct val="0"/>
              </a:spcBef>
              <a:buFontTx/>
              <a:buNone/>
            </a:pPr>
            <a:r>
              <a:rPr lang="it-IT" altLang="it-IT" sz="1800" b="1" dirty="0"/>
              <a:t>Circolare INPS 28/2018</a:t>
            </a:r>
          </a:p>
          <a:p>
            <a:pPr>
              <a:spcBef>
                <a:spcPct val="0"/>
              </a:spcBef>
              <a:buFontTx/>
              <a:buNone/>
            </a:pPr>
            <a:endParaRPr lang="it-IT" altLang="it-IT" sz="1800" dirty="0"/>
          </a:p>
          <a:p>
            <a:pPr>
              <a:spcBef>
                <a:spcPct val="0"/>
              </a:spcBef>
              <a:buFontTx/>
              <a:buNone/>
            </a:pPr>
            <a:r>
              <a:rPr lang="it-IT" altLang="it-IT" sz="1800" b="1" dirty="0"/>
              <a:t>Domanda di pensione di vecchiaia</a:t>
            </a:r>
          </a:p>
          <a:p>
            <a:pPr>
              <a:buNone/>
            </a:pPr>
            <a:r>
              <a:rPr lang="it-IT" sz="1800" dirty="0"/>
              <a:t>Contestualmente alla domanda di APE l’interessato deve presentare domanda di pensione di vecchiaia.</a:t>
            </a:r>
          </a:p>
          <a:p>
            <a:endParaRPr lang="it-IT" sz="1800" dirty="0"/>
          </a:p>
          <a:p>
            <a:pPr>
              <a:buNone/>
            </a:pPr>
            <a:r>
              <a:rPr lang="it-IT" sz="1800" dirty="0"/>
              <a:t>La domanda di pensione di vecchiaia non è revocabile; tuttavia è priva di effetti nei casi di:</a:t>
            </a:r>
          </a:p>
          <a:p>
            <a:pPr>
              <a:buNone/>
            </a:pPr>
            <a:r>
              <a:rPr lang="it-IT" sz="1800" dirty="0"/>
              <a:t>- recesso dal contratto di finanziamento e di assicurazione;</a:t>
            </a:r>
          </a:p>
          <a:p>
            <a:pPr>
              <a:buNone/>
            </a:pPr>
            <a:r>
              <a:rPr lang="it-IT" sz="1800" dirty="0"/>
              <a:t>- reiezione della domanda di APE;</a:t>
            </a:r>
          </a:p>
          <a:p>
            <a:pPr>
              <a:buNone/>
            </a:pPr>
            <a:r>
              <a:rPr lang="it-IT" sz="1800" dirty="0"/>
              <a:t>- presentazione, durante la fase di erogazione dell’APE, di una domanda di pensione diretta prima del perfezionamento del diritto alla pensione di vecchiaia;</a:t>
            </a:r>
          </a:p>
          <a:p>
            <a:pPr>
              <a:buNone/>
            </a:pPr>
            <a:r>
              <a:rPr lang="it-IT" sz="1800" dirty="0"/>
              <a:t>- estinzione anticipata totale del finanziamento nella fase di erogazione dello stesso.</a:t>
            </a:r>
          </a:p>
        </p:txBody>
      </p:sp>
    </p:spTree>
    <p:extLst>
      <p:ext uri="{BB962C8B-B14F-4D97-AF65-F5344CB8AC3E}">
        <p14:creationId xmlns:p14="http://schemas.microsoft.com/office/powerpoint/2010/main" xmlns="" val="30681891"/>
      </p:ext>
    </p:extLst>
  </p:cSld>
  <p:clrMapOvr>
    <a:masterClrMapping/>
  </p:clrMapOvr>
  <p:transition spd="slow">
    <p:randomBar dir="vert"/>
  </p:transition>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Rettangolo 3"/>
          <p:cNvSpPr>
            <a:spLocks noChangeArrowheads="1"/>
          </p:cNvSpPr>
          <p:nvPr/>
        </p:nvSpPr>
        <p:spPr bwMode="auto">
          <a:xfrm>
            <a:off x="3216275" y="257176"/>
            <a:ext cx="5010150" cy="7080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ea typeface="Arial" charset="0"/>
                <a:cs typeface="Arial" charset="0"/>
              </a:defRPr>
            </a:lvl1pPr>
            <a:lvl2pPr marL="742950" indent="-285750">
              <a:spcBef>
                <a:spcPct val="20000"/>
              </a:spcBef>
              <a:buChar char="–"/>
              <a:defRPr sz="2800">
                <a:solidFill>
                  <a:schemeClr val="tx1"/>
                </a:solidFill>
                <a:latin typeface="Arial" charset="0"/>
                <a:ea typeface="Arial" charset="0"/>
                <a:cs typeface="Arial" charset="0"/>
              </a:defRPr>
            </a:lvl2pPr>
            <a:lvl3pPr marL="1143000" indent="-228600">
              <a:spcBef>
                <a:spcPct val="20000"/>
              </a:spcBef>
              <a:buChar char="•"/>
              <a:defRPr sz="2400">
                <a:solidFill>
                  <a:schemeClr val="tx1"/>
                </a:solidFill>
                <a:latin typeface="Arial" charset="0"/>
                <a:ea typeface="Arial" charset="0"/>
                <a:cs typeface="Arial" charset="0"/>
              </a:defRPr>
            </a:lvl3pPr>
            <a:lvl4pPr marL="1600200" indent="-228600">
              <a:spcBef>
                <a:spcPct val="20000"/>
              </a:spcBef>
              <a:buChar char="–"/>
              <a:defRPr sz="2000">
                <a:solidFill>
                  <a:schemeClr val="tx1"/>
                </a:solidFill>
                <a:latin typeface="Arial" charset="0"/>
                <a:ea typeface="Arial" charset="0"/>
                <a:cs typeface="Arial" charset="0"/>
              </a:defRPr>
            </a:lvl4pPr>
            <a:lvl5pPr marL="2057400" indent="-228600">
              <a:spcBef>
                <a:spcPct val="20000"/>
              </a:spcBef>
              <a:buChar char="»"/>
              <a:defRPr sz="2000">
                <a:solidFill>
                  <a:schemeClr val="tx1"/>
                </a:solidFill>
                <a:latin typeface="Arial" charset="0"/>
                <a:ea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ea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ea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ea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ea typeface="Arial" charset="0"/>
                <a:cs typeface="Arial" charset="0"/>
              </a:defRPr>
            </a:lvl9pPr>
          </a:lstStyle>
          <a:p>
            <a:pPr algn="ctr" eaLnBrk="1" hangingPunct="1">
              <a:spcBef>
                <a:spcPct val="0"/>
              </a:spcBef>
              <a:buFontTx/>
              <a:buNone/>
            </a:pPr>
            <a:r>
              <a:rPr lang="it-IT" altLang="it-IT" sz="4000" b="1" i="1" dirty="0">
                <a:solidFill>
                  <a:srgbClr val="FF0000"/>
                </a:solidFill>
                <a:latin typeface="Comic Sans MS" charset="0"/>
              </a:rPr>
              <a:t>Ape</a:t>
            </a:r>
          </a:p>
        </p:txBody>
      </p:sp>
      <p:sp>
        <p:nvSpPr>
          <p:cNvPr id="92162" name="Rettangolo 1"/>
          <p:cNvSpPr>
            <a:spLocks noChangeArrowheads="1"/>
          </p:cNvSpPr>
          <p:nvPr/>
        </p:nvSpPr>
        <p:spPr bwMode="auto">
          <a:xfrm>
            <a:off x="1079500" y="862361"/>
            <a:ext cx="10490200" cy="363791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charset="0"/>
                <a:ea typeface="Arial" charset="0"/>
                <a:cs typeface="Arial" charset="0"/>
              </a:defRPr>
            </a:lvl1pPr>
            <a:lvl2pPr marL="742950" indent="-285750">
              <a:spcBef>
                <a:spcPct val="20000"/>
              </a:spcBef>
              <a:buChar char="–"/>
              <a:defRPr sz="2800">
                <a:solidFill>
                  <a:schemeClr val="tx1"/>
                </a:solidFill>
                <a:latin typeface="Arial" charset="0"/>
                <a:ea typeface="Arial" charset="0"/>
                <a:cs typeface="Arial" charset="0"/>
              </a:defRPr>
            </a:lvl2pPr>
            <a:lvl3pPr marL="1143000" indent="-228600">
              <a:spcBef>
                <a:spcPct val="20000"/>
              </a:spcBef>
              <a:buChar char="•"/>
              <a:defRPr sz="2400">
                <a:solidFill>
                  <a:schemeClr val="tx1"/>
                </a:solidFill>
                <a:latin typeface="Arial" charset="0"/>
                <a:ea typeface="Arial" charset="0"/>
                <a:cs typeface="Arial" charset="0"/>
              </a:defRPr>
            </a:lvl3pPr>
            <a:lvl4pPr marL="1600200" indent="-228600">
              <a:spcBef>
                <a:spcPct val="20000"/>
              </a:spcBef>
              <a:buChar char="–"/>
              <a:defRPr sz="2000">
                <a:solidFill>
                  <a:schemeClr val="tx1"/>
                </a:solidFill>
                <a:latin typeface="Arial" charset="0"/>
                <a:ea typeface="Arial" charset="0"/>
                <a:cs typeface="Arial" charset="0"/>
              </a:defRPr>
            </a:lvl4pPr>
            <a:lvl5pPr marL="2057400" indent="-228600">
              <a:spcBef>
                <a:spcPct val="20000"/>
              </a:spcBef>
              <a:buChar char="»"/>
              <a:defRPr sz="2000">
                <a:solidFill>
                  <a:schemeClr val="tx1"/>
                </a:solidFill>
                <a:latin typeface="Arial" charset="0"/>
                <a:ea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ea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ea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ea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ea typeface="Arial" charset="0"/>
                <a:cs typeface="Arial" charset="0"/>
              </a:defRPr>
            </a:lvl9pPr>
          </a:lstStyle>
          <a:p>
            <a:pPr algn="ctr">
              <a:spcBef>
                <a:spcPct val="0"/>
              </a:spcBef>
              <a:buFontTx/>
              <a:buNone/>
            </a:pPr>
            <a:r>
              <a:rPr lang="it-IT" altLang="it-IT" sz="1800" b="1" dirty="0"/>
              <a:t>Circolare INPS 28/2018</a:t>
            </a:r>
          </a:p>
          <a:p>
            <a:pPr>
              <a:spcBef>
                <a:spcPct val="0"/>
              </a:spcBef>
              <a:buFontTx/>
              <a:buNone/>
            </a:pPr>
            <a:endParaRPr lang="it-IT" altLang="it-IT" sz="1800" dirty="0"/>
          </a:p>
          <a:p>
            <a:pPr>
              <a:spcBef>
                <a:spcPct val="0"/>
              </a:spcBef>
              <a:buFontTx/>
              <a:buNone/>
            </a:pPr>
            <a:r>
              <a:rPr lang="it-IT" altLang="it-IT" sz="1800" b="1" dirty="0"/>
              <a:t>Decorrenza ed erogazione dell’APE</a:t>
            </a:r>
          </a:p>
          <a:p>
            <a:pPr>
              <a:buNone/>
            </a:pPr>
            <a:r>
              <a:rPr lang="it-IT" sz="1800" dirty="0"/>
              <a:t>L’APE decorre dal primo giorno del mese successivo a quello di presentazione della relativa domanda da parte dei soggetti in possesso della certificazione, se a quest’ultima data risultano perfezionati i requisiti.</a:t>
            </a:r>
          </a:p>
          <a:p>
            <a:endParaRPr lang="it-IT" sz="1800" dirty="0"/>
          </a:p>
          <a:p>
            <a:pPr>
              <a:buNone/>
            </a:pPr>
            <a:r>
              <a:rPr lang="it-IT" sz="1800" dirty="0"/>
              <a:t>Soggetti che, avendo maturato i requisiti nel periodo compreso tra il 1° maggio ed il 18 ottobre 2017, presentano domanda di APE entro il 18 aprile 2018 chiedendo il pagamento dei ratei arretrati maturati </a:t>
            </a:r>
            <a:r>
              <a:rPr lang="it-IT" sz="1800" dirty="0">
                <a:sym typeface="Wingdings" panose="05000000000000000000" pitchFamily="2" charset="2"/>
              </a:rPr>
              <a:t></a:t>
            </a:r>
            <a:r>
              <a:rPr lang="it-IT" sz="1800" dirty="0"/>
              <a:t> l’APE decorre dal primo giorno del mese successivo a quello di perfezionamento degli stessi requisiti. In tal caso la decorrenza non può essere comunque anteriore al 1° maggio 2017.</a:t>
            </a:r>
          </a:p>
          <a:p>
            <a:pPr>
              <a:buNone/>
            </a:pPr>
            <a:endParaRPr lang="it-IT" sz="1800" dirty="0"/>
          </a:p>
        </p:txBody>
      </p:sp>
    </p:spTree>
    <p:extLst>
      <p:ext uri="{BB962C8B-B14F-4D97-AF65-F5344CB8AC3E}">
        <p14:creationId xmlns:p14="http://schemas.microsoft.com/office/powerpoint/2010/main" xmlns="" val="1460778876"/>
      </p:ext>
    </p:extLst>
  </p:cSld>
  <p:clrMapOvr>
    <a:masterClrMapping/>
  </p:clrMapOvr>
  <p:transition spd="slow">
    <p:randomBar dir="vert"/>
  </p:transition>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Rettangolo 3"/>
          <p:cNvSpPr>
            <a:spLocks noChangeArrowheads="1"/>
          </p:cNvSpPr>
          <p:nvPr/>
        </p:nvSpPr>
        <p:spPr bwMode="auto">
          <a:xfrm>
            <a:off x="3216275" y="257176"/>
            <a:ext cx="5010150" cy="7080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ea typeface="Arial" charset="0"/>
                <a:cs typeface="Arial" charset="0"/>
              </a:defRPr>
            </a:lvl1pPr>
            <a:lvl2pPr marL="742950" indent="-285750">
              <a:spcBef>
                <a:spcPct val="20000"/>
              </a:spcBef>
              <a:buChar char="–"/>
              <a:defRPr sz="2800">
                <a:solidFill>
                  <a:schemeClr val="tx1"/>
                </a:solidFill>
                <a:latin typeface="Arial" charset="0"/>
                <a:ea typeface="Arial" charset="0"/>
                <a:cs typeface="Arial" charset="0"/>
              </a:defRPr>
            </a:lvl2pPr>
            <a:lvl3pPr marL="1143000" indent="-228600">
              <a:spcBef>
                <a:spcPct val="20000"/>
              </a:spcBef>
              <a:buChar char="•"/>
              <a:defRPr sz="2400">
                <a:solidFill>
                  <a:schemeClr val="tx1"/>
                </a:solidFill>
                <a:latin typeface="Arial" charset="0"/>
                <a:ea typeface="Arial" charset="0"/>
                <a:cs typeface="Arial" charset="0"/>
              </a:defRPr>
            </a:lvl3pPr>
            <a:lvl4pPr marL="1600200" indent="-228600">
              <a:spcBef>
                <a:spcPct val="20000"/>
              </a:spcBef>
              <a:buChar char="–"/>
              <a:defRPr sz="2000">
                <a:solidFill>
                  <a:schemeClr val="tx1"/>
                </a:solidFill>
                <a:latin typeface="Arial" charset="0"/>
                <a:ea typeface="Arial" charset="0"/>
                <a:cs typeface="Arial" charset="0"/>
              </a:defRPr>
            </a:lvl4pPr>
            <a:lvl5pPr marL="2057400" indent="-228600">
              <a:spcBef>
                <a:spcPct val="20000"/>
              </a:spcBef>
              <a:buChar char="»"/>
              <a:defRPr sz="2000">
                <a:solidFill>
                  <a:schemeClr val="tx1"/>
                </a:solidFill>
                <a:latin typeface="Arial" charset="0"/>
                <a:ea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ea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ea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ea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ea typeface="Arial" charset="0"/>
                <a:cs typeface="Arial" charset="0"/>
              </a:defRPr>
            </a:lvl9pPr>
          </a:lstStyle>
          <a:p>
            <a:pPr algn="ctr" eaLnBrk="1" hangingPunct="1">
              <a:spcBef>
                <a:spcPct val="0"/>
              </a:spcBef>
              <a:buFontTx/>
              <a:buNone/>
            </a:pPr>
            <a:r>
              <a:rPr lang="it-IT" altLang="it-IT" sz="4000" b="1" i="1" dirty="0">
                <a:solidFill>
                  <a:srgbClr val="FF0000"/>
                </a:solidFill>
                <a:latin typeface="Comic Sans MS" charset="0"/>
              </a:rPr>
              <a:t>Ape</a:t>
            </a:r>
          </a:p>
        </p:txBody>
      </p:sp>
      <p:sp>
        <p:nvSpPr>
          <p:cNvPr id="92162" name="Rettangolo 1"/>
          <p:cNvSpPr>
            <a:spLocks noChangeArrowheads="1"/>
          </p:cNvSpPr>
          <p:nvPr/>
        </p:nvSpPr>
        <p:spPr bwMode="auto">
          <a:xfrm>
            <a:off x="1079500" y="862361"/>
            <a:ext cx="10490200" cy="54661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charset="0"/>
                <a:ea typeface="Arial" charset="0"/>
                <a:cs typeface="Arial" charset="0"/>
              </a:defRPr>
            </a:lvl1pPr>
            <a:lvl2pPr marL="742950" indent="-285750">
              <a:spcBef>
                <a:spcPct val="20000"/>
              </a:spcBef>
              <a:buChar char="–"/>
              <a:defRPr sz="2800">
                <a:solidFill>
                  <a:schemeClr val="tx1"/>
                </a:solidFill>
                <a:latin typeface="Arial" charset="0"/>
                <a:ea typeface="Arial" charset="0"/>
                <a:cs typeface="Arial" charset="0"/>
              </a:defRPr>
            </a:lvl2pPr>
            <a:lvl3pPr marL="1143000" indent="-228600">
              <a:spcBef>
                <a:spcPct val="20000"/>
              </a:spcBef>
              <a:buChar char="•"/>
              <a:defRPr sz="2400">
                <a:solidFill>
                  <a:schemeClr val="tx1"/>
                </a:solidFill>
                <a:latin typeface="Arial" charset="0"/>
                <a:ea typeface="Arial" charset="0"/>
                <a:cs typeface="Arial" charset="0"/>
              </a:defRPr>
            </a:lvl3pPr>
            <a:lvl4pPr marL="1600200" indent="-228600">
              <a:spcBef>
                <a:spcPct val="20000"/>
              </a:spcBef>
              <a:buChar char="–"/>
              <a:defRPr sz="2000">
                <a:solidFill>
                  <a:schemeClr val="tx1"/>
                </a:solidFill>
                <a:latin typeface="Arial" charset="0"/>
                <a:ea typeface="Arial" charset="0"/>
                <a:cs typeface="Arial" charset="0"/>
              </a:defRPr>
            </a:lvl4pPr>
            <a:lvl5pPr marL="2057400" indent="-228600">
              <a:spcBef>
                <a:spcPct val="20000"/>
              </a:spcBef>
              <a:buChar char="»"/>
              <a:defRPr sz="2000">
                <a:solidFill>
                  <a:schemeClr val="tx1"/>
                </a:solidFill>
                <a:latin typeface="Arial" charset="0"/>
                <a:ea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ea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ea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ea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ea typeface="Arial" charset="0"/>
                <a:cs typeface="Arial" charset="0"/>
              </a:defRPr>
            </a:lvl9pPr>
          </a:lstStyle>
          <a:p>
            <a:pPr algn="ctr">
              <a:spcBef>
                <a:spcPct val="0"/>
              </a:spcBef>
              <a:buFontTx/>
              <a:buNone/>
            </a:pPr>
            <a:r>
              <a:rPr lang="it-IT" altLang="it-IT" sz="1800" b="1" dirty="0"/>
              <a:t>Circolare INPS 28/2018</a:t>
            </a:r>
          </a:p>
          <a:p>
            <a:pPr>
              <a:spcBef>
                <a:spcPct val="0"/>
              </a:spcBef>
              <a:buFontTx/>
              <a:buNone/>
            </a:pPr>
            <a:endParaRPr lang="it-IT" altLang="it-IT" sz="1800" dirty="0"/>
          </a:p>
          <a:p>
            <a:pPr>
              <a:spcBef>
                <a:spcPct val="0"/>
              </a:spcBef>
              <a:buFontTx/>
              <a:buNone/>
            </a:pPr>
            <a:r>
              <a:rPr lang="it-IT" altLang="it-IT" sz="1800" b="1" dirty="0"/>
              <a:t>Decorrenza ed erogazione dell’APE</a:t>
            </a:r>
          </a:p>
          <a:p>
            <a:pPr>
              <a:buNone/>
            </a:pPr>
            <a:r>
              <a:rPr lang="it-IT" sz="1800" dirty="0"/>
              <a:t>È erogato dall’istituto finanziatore il primo giorno del secondo mese successivo al suo perfezionamento ovvero il primo giorno bancabile successivo, con corresponsione dei ratei arretrati maturati dalla data della sua decorrenza.</a:t>
            </a:r>
          </a:p>
          <a:p>
            <a:pPr>
              <a:buNone/>
            </a:pPr>
            <a:endParaRPr lang="it-IT" sz="1800" dirty="0"/>
          </a:p>
          <a:p>
            <a:pPr>
              <a:buNone/>
            </a:pPr>
            <a:r>
              <a:rPr lang="it-IT" sz="1800" dirty="0"/>
              <a:t>Si perfeziona alla data di pubblicazione dell'accettazione del contratto di finanziamento da parte dell’istituto finanziatore e della proposta di assicurazione da parte dell’impresa assicuratrice.</a:t>
            </a:r>
          </a:p>
          <a:p>
            <a:pPr>
              <a:buNone/>
            </a:pPr>
            <a:endParaRPr lang="it-IT" sz="1800" dirty="0"/>
          </a:p>
          <a:p>
            <a:pPr>
              <a:buNone/>
            </a:pPr>
            <a:r>
              <a:rPr lang="it-IT" sz="1800" dirty="0"/>
              <a:t>Il richiedente può recedere dal contratto di finanziamento entro 14 giorni dalla data di perfezionamento dello stesso dandone comunicazione, nella sezione a lui dedicata nel sito internet dell’INPS, all’istituto finanziatore.</a:t>
            </a:r>
          </a:p>
          <a:p>
            <a:pPr>
              <a:buNone/>
            </a:pPr>
            <a:endParaRPr lang="it-IT" sz="1800" dirty="0"/>
          </a:p>
          <a:p>
            <a:pPr>
              <a:buNone/>
            </a:pPr>
            <a:r>
              <a:rPr lang="it-IT" sz="1800" dirty="0"/>
              <a:t>È  erogato, in quote mensili di pari importo per 12 mensilità, fino alla maturazione del requisito anagrafico per il diritto alla pensione di vecchiaia, adeguato agli incrementi della speranza di vita previsti dalla normativa vigente alla data della domanda di certificazione del diritto all’APE, fatto salvo quanto previsto in materia di finanziamento supplementare</a:t>
            </a:r>
          </a:p>
        </p:txBody>
      </p:sp>
    </p:spTree>
    <p:extLst>
      <p:ext uri="{BB962C8B-B14F-4D97-AF65-F5344CB8AC3E}">
        <p14:creationId xmlns:p14="http://schemas.microsoft.com/office/powerpoint/2010/main" xmlns="" val="845187011"/>
      </p:ext>
    </p:extLst>
  </p:cSld>
  <p:clrMapOvr>
    <a:masterClrMapping/>
  </p:clrMapOvr>
  <p:transition spd="slow">
    <p:randomBar dir="vert"/>
  </p:transition>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Rettangolo 3"/>
          <p:cNvSpPr>
            <a:spLocks noChangeArrowheads="1"/>
          </p:cNvSpPr>
          <p:nvPr/>
        </p:nvSpPr>
        <p:spPr bwMode="auto">
          <a:xfrm>
            <a:off x="3216275" y="257176"/>
            <a:ext cx="5010150" cy="7080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ea typeface="Arial" charset="0"/>
                <a:cs typeface="Arial" charset="0"/>
              </a:defRPr>
            </a:lvl1pPr>
            <a:lvl2pPr marL="742950" indent="-285750">
              <a:spcBef>
                <a:spcPct val="20000"/>
              </a:spcBef>
              <a:buChar char="–"/>
              <a:defRPr sz="2800">
                <a:solidFill>
                  <a:schemeClr val="tx1"/>
                </a:solidFill>
                <a:latin typeface="Arial" charset="0"/>
                <a:ea typeface="Arial" charset="0"/>
                <a:cs typeface="Arial" charset="0"/>
              </a:defRPr>
            </a:lvl2pPr>
            <a:lvl3pPr marL="1143000" indent="-228600">
              <a:spcBef>
                <a:spcPct val="20000"/>
              </a:spcBef>
              <a:buChar char="•"/>
              <a:defRPr sz="2400">
                <a:solidFill>
                  <a:schemeClr val="tx1"/>
                </a:solidFill>
                <a:latin typeface="Arial" charset="0"/>
                <a:ea typeface="Arial" charset="0"/>
                <a:cs typeface="Arial" charset="0"/>
              </a:defRPr>
            </a:lvl3pPr>
            <a:lvl4pPr marL="1600200" indent="-228600">
              <a:spcBef>
                <a:spcPct val="20000"/>
              </a:spcBef>
              <a:buChar char="–"/>
              <a:defRPr sz="2000">
                <a:solidFill>
                  <a:schemeClr val="tx1"/>
                </a:solidFill>
                <a:latin typeface="Arial" charset="0"/>
                <a:ea typeface="Arial" charset="0"/>
                <a:cs typeface="Arial" charset="0"/>
              </a:defRPr>
            </a:lvl4pPr>
            <a:lvl5pPr marL="2057400" indent="-228600">
              <a:spcBef>
                <a:spcPct val="20000"/>
              </a:spcBef>
              <a:buChar char="»"/>
              <a:defRPr sz="2000">
                <a:solidFill>
                  <a:schemeClr val="tx1"/>
                </a:solidFill>
                <a:latin typeface="Arial" charset="0"/>
                <a:ea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ea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ea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ea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ea typeface="Arial" charset="0"/>
                <a:cs typeface="Arial" charset="0"/>
              </a:defRPr>
            </a:lvl9pPr>
          </a:lstStyle>
          <a:p>
            <a:pPr algn="ctr" eaLnBrk="1" hangingPunct="1">
              <a:spcBef>
                <a:spcPct val="0"/>
              </a:spcBef>
              <a:buFontTx/>
              <a:buNone/>
            </a:pPr>
            <a:r>
              <a:rPr lang="it-IT" altLang="it-IT" sz="4000" b="1" i="1" dirty="0">
                <a:solidFill>
                  <a:srgbClr val="FF0000"/>
                </a:solidFill>
                <a:latin typeface="Comic Sans MS" charset="0"/>
              </a:rPr>
              <a:t>Ape</a:t>
            </a:r>
          </a:p>
        </p:txBody>
      </p:sp>
      <p:sp>
        <p:nvSpPr>
          <p:cNvPr id="92162" name="Rettangolo 1"/>
          <p:cNvSpPr>
            <a:spLocks noChangeArrowheads="1"/>
          </p:cNvSpPr>
          <p:nvPr/>
        </p:nvSpPr>
        <p:spPr bwMode="auto">
          <a:xfrm>
            <a:off x="1079500" y="862361"/>
            <a:ext cx="10490200" cy="59647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charset="0"/>
                <a:ea typeface="Arial" charset="0"/>
                <a:cs typeface="Arial" charset="0"/>
              </a:defRPr>
            </a:lvl1pPr>
            <a:lvl2pPr marL="742950" indent="-285750">
              <a:spcBef>
                <a:spcPct val="20000"/>
              </a:spcBef>
              <a:buChar char="–"/>
              <a:defRPr sz="2800">
                <a:solidFill>
                  <a:schemeClr val="tx1"/>
                </a:solidFill>
                <a:latin typeface="Arial" charset="0"/>
                <a:ea typeface="Arial" charset="0"/>
                <a:cs typeface="Arial" charset="0"/>
              </a:defRPr>
            </a:lvl2pPr>
            <a:lvl3pPr marL="1143000" indent="-228600">
              <a:spcBef>
                <a:spcPct val="20000"/>
              </a:spcBef>
              <a:buChar char="•"/>
              <a:defRPr sz="2400">
                <a:solidFill>
                  <a:schemeClr val="tx1"/>
                </a:solidFill>
                <a:latin typeface="Arial" charset="0"/>
                <a:ea typeface="Arial" charset="0"/>
                <a:cs typeface="Arial" charset="0"/>
              </a:defRPr>
            </a:lvl3pPr>
            <a:lvl4pPr marL="1600200" indent="-228600">
              <a:spcBef>
                <a:spcPct val="20000"/>
              </a:spcBef>
              <a:buChar char="–"/>
              <a:defRPr sz="2000">
                <a:solidFill>
                  <a:schemeClr val="tx1"/>
                </a:solidFill>
                <a:latin typeface="Arial" charset="0"/>
                <a:ea typeface="Arial" charset="0"/>
                <a:cs typeface="Arial" charset="0"/>
              </a:defRPr>
            </a:lvl4pPr>
            <a:lvl5pPr marL="2057400" indent="-228600">
              <a:spcBef>
                <a:spcPct val="20000"/>
              </a:spcBef>
              <a:buChar char="»"/>
              <a:defRPr sz="2000">
                <a:solidFill>
                  <a:schemeClr val="tx1"/>
                </a:solidFill>
                <a:latin typeface="Arial" charset="0"/>
                <a:ea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ea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ea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ea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ea typeface="Arial" charset="0"/>
                <a:cs typeface="Arial" charset="0"/>
              </a:defRPr>
            </a:lvl9pPr>
          </a:lstStyle>
          <a:p>
            <a:pPr algn="ctr">
              <a:spcBef>
                <a:spcPct val="0"/>
              </a:spcBef>
              <a:buFontTx/>
              <a:buNone/>
            </a:pPr>
            <a:r>
              <a:rPr lang="it-IT" altLang="it-IT" sz="1800" b="1" dirty="0"/>
              <a:t>Circolare INPS 28/2018</a:t>
            </a:r>
          </a:p>
          <a:p>
            <a:pPr>
              <a:spcBef>
                <a:spcPct val="0"/>
              </a:spcBef>
              <a:buFontTx/>
              <a:buNone/>
            </a:pPr>
            <a:endParaRPr lang="it-IT" altLang="it-IT" sz="1800" dirty="0"/>
          </a:p>
          <a:p>
            <a:pPr>
              <a:spcBef>
                <a:spcPct val="0"/>
              </a:spcBef>
              <a:buFontTx/>
              <a:buNone/>
            </a:pPr>
            <a:r>
              <a:rPr lang="it-IT" altLang="it-IT" sz="1800" b="1" dirty="0"/>
              <a:t>Sospensioni e interruzione dell’Ape</a:t>
            </a:r>
          </a:p>
          <a:p>
            <a:pPr>
              <a:buNone/>
            </a:pPr>
            <a:r>
              <a:rPr lang="it-IT" sz="1800" dirty="0"/>
              <a:t>L’APE è incompatibile con la percezione di qualsiasi trattamento pensionistico diretto a carico di una delle gestioni indicate nella norma in oggetto.</a:t>
            </a:r>
          </a:p>
          <a:p>
            <a:pPr>
              <a:buNone/>
            </a:pPr>
            <a:endParaRPr lang="it-IT" sz="1800" dirty="0"/>
          </a:p>
          <a:p>
            <a:pPr>
              <a:buNone/>
            </a:pPr>
            <a:r>
              <a:rPr lang="it-IT" sz="1800" dirty="0"/>
              <a:t>Se nella fase di erogazione dell’APE il beneficiario presenta domanda di pensione diretta prima del perfezionamento del diritto alla pensione di vecchiaia, l’INPS ne dà comunicazione all’istituto finanziatore che sospende l’erogazione dell’APE. La presentazione della domanda di pensione ai superstiti non comporta la sospensione dell’APE.</a:t>
            </a:r>
          </a:p>
          <a:p>
            <a:pPr>
              <a:buNone/>
            </a:pPr>
            <a:endParaRPr lang="it-IT" sz="1800" dirty="0"/>
          </a:p>
          <a:p>
            <a:pPr>
              <a:buNone/>
            </a:pPr>
            <a:r>
              <a:rPr lang="it-IT" sz="1800" dirty="0"/>
              <a:t>Entro 30 giorni dall’accoglimento della domanda di pensione, l’INPS dà comunicazione all’Istituto finanziatore della data di decorrenza della liquidazione del trattamento pensionistico diretto, inoltrando, contestualmente, la proposta di integrazione contrattuale in funzione della rideterminazione dell’inizio del periodo di ammortamento del finanziamento. L’istituto finanziatore, tramite il portale INPS, trasmette entro 15 giorni l’accettazione della proposta di integrazione contrattuale, corredata dal nuovo piano di ammortamento e dell’importo della nuova rata di ammortamento. </a:t>
            </a:r>
          </a:p>
          <a:p>
            <a:pPr>
              <a:buNone/>
            </a:pPr>
            <a:r>
              <a:rPr lang="it-IT" sz="1800" dirty="0"/>
              <a:t>In caso di reiezione della domanda di pensione, l’istituto finanziatore, a seguito della comunicazione dell’INPS, riprende l’erogazione dell’APE con corresponsione delle mensilità sospese.</a:t>
            </a:r>
          </a:p>
        </p:txBody>
      </p:sp>
    </p:spTree>
    <p:extLst>
      <p:ext uri="{BB962C8B-B14F-4D97-AF65-F5344CB8AC3E}">
        <p14:creationId xmlns:p14="http://schemas.microsoft.com/office/powerpoint/2010/main" xmlns="" val="3655058186"/>
      </p:ext>
    </p:extLst>
  </p:cSld>
  <p:clrMapOvr>
    <a:masterClrMapping/>
  </p:clrMapOvr>
  <p:transition spd="slow">
    <p:randomBar dir="vert"/>
  </p:transition>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Rettangolo 3"/>
          <p:cNvSpPr>
            <a:spLocks noChangeArrowheads="1"/>
          </p:cNvSpPr>
          <p:nvPr/>
        </p:nvSpPr>
        <p:spPr bwMode="auto">
          <a:xfrm>
            <a:off x="3216275" y="257176"/>
            <a:ext cx="5010150" cy="7080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ea typeface="Arial" charset="0"/>
                <a:cs typeface="Arial" charset="0"/>
              </a:defRPr>
            </a:lvl1pPr>
            <a:lvl2pPr marL="742950" indent="-285750">
              <a:spcBef>
                <a:spcPct val="20000"/>
              </a:spcBef>
              <a:buChar char="–"/>
              <a:defRPr sz="2800">
                <a:solidFill>
                  <a:schemeClr val="tx1"/>
                </a:solidFill>
                <a:latin typeface="Arial" charset="0"/>
                <a:ea typeface="Arial" charset="0"/>
                <a:cs typeface="Arial" charset="0"/>
              </a:defRPr>
            </a:lvl2pPr>
            <a:lvl3pPr marL="1143000" indent="-228600">
              <a:spcBef>
                <a:spcPct val="20000"/>
              </a:spcBef>
              <a:buChar char="•"/>
              <a:defRPr sz="2400">
                <a:solidFill>
                  <a:schemeClr val="tx1"/>
                </a:solidFill>
                <a:latin typeface="Arial" charset="0"/>
                <a:ea typeface="Arial" charset="0"/>
                <a:cs typeface="Arial" charset="0"/>
              </a:defRPr>
            </a:lvl3pPr>
            <a:lvl4pPr marL="1600200" indent="-228600">
              <a:spcBef>
                <a:spcPct val="20000"/>
              </a:spcBef>
              <a:buChar char="–"/>
              <a:defRPr sz="2000">
                <a:solidFill>
                  <a:schemeClr val="tx1"/>
                </a:solidFill>
                <a:latin typeface="Arial" charset="0"/>
                <a:ea typeface="Arial" charset="0"/>
                <a:cs typeface="Arial" charset="0"/>
              </a:defRPr>
            </a:lvl4pPr>
            <a:lvl5pPr marL="2057400" indent="-228600">
              <a:spcBef>
                <a:spcPct val="20000"/>
              </a:spcBef>
              <a:buChar char="»"/>
              <a:defRPr sz="2000">
                <a:solidFill>
                  <a:schemeClr val="tx1"/>
                </a:solidFill>
                <a:latin typeface="Arial" charset="0"/>
                <a:ea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ea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ea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ea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ea typeface="Arial" charset="0"/>
                <a:cs typeface="Arial" charset="0"/>
              </a:defRPr>
            </a:lvl9pPr>
          </a:lstStyle>
          <a:p>
            <a:pPr algn="ctr" eaLnBrk="1" hangingPunct="1">
              <a:spcBef>
                <a:spcPct val="0"/>
              </a:spcBef>
              <a:buFontTx/>
              <a:buNone/>
            </a:pPr>
            <a:r>
              <a:rPr lang="it-IT" altLang="it-IT" sz="4000" b="1" i="1" dirty="0">
                <a:solidFill>
                  <a:srgbClr val="FF0000"/>
                </a:solidFill>
                <a:latin typeface="Comic Sans MS" charset="0"/>
              </a:rPr>
              <a:t>Ape</a:t>
            </a:r>
          </a:p>
        </p:txBody>
      </p:sp>
      <p:sp>
        <p:nvSpPr>
          <p:cNvPr id="92162" name="Rettangolo 1"/>
          <p:cNvSpPr>
            <a:spLocks noChangeArrowheads="1"/>
          </p:cNvSpPr>
          <p:nvPr/>
        </p:nvSpPr>
        <p:spPr bwMode="auto">
          <a:xfrm>
            <a:off x="1079500" y="862361"/>
            <a:ext cx="10490200" cy="58539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charset="0"/>
                <a:ea typeface="Arial" charset="0"/>
                <a:cs typeface="Arial" charset="0"/>
              </a:defRPr>
            </a:lvl1pPr>
            <a:lvl2pPr marL="742950" indent="-285750">
              <a:spcBef>
                <a:spcPct val="20000"/>
              </a:spcBef>
              <a:buChar char="–"/>
              <a:defRPr sz="2800">
                <a:solidFill>
                  <a:schemeClr val="tx1"/>
                </a:solidFill>
                <a:latin typeface="Arial" charset="0"/>
                <a:ea typeface="Arial" charset="0"/>
                <a:cs typeface="Arial" charset="0"/>
              </a:defRPr>
            </a:lvl2pPr>
            <a:lvl3pPr marL="1143000" indent="-228600">
              <a:spcBef>
                <a:spcPct val="20000"/>
              </a:spcBef>
              <a:buChar char="•"/>
              <a:defRPr sz="2400">
                <a:solidFill>
                  <a:schemeClr val="tx1"/>
                </a:solidFill>
                <a:latin typeface="Arial" charset="0"/>
                <a:ea typeface="Arial" charset="0"/>
                <a:cs typeface="Arial" charset="0"/>
              </a:defRPr>
            </a:lvl3pPr>
            <a:lvl4pPr marL="1600200" indent="-228600">
              <a:spcBef>
                <a:spcPct val="20000"/>
              </a:spcBef>
              <a:buChar char="–"/>
              <a:defRPr sz="2000">
                <a:solidFill>
                  <a:schemeClr val="tx1"/>
                </a:solidFill>
                <a:latin typeface="Arial" charset="0"/>
                <a:ea typeface="Arial" charset="0"/>
                <a:cs typeface="Arial" charset="0"/>
              </a:defRPr>
            </a:lvl4pPr>
            <a:lvl5pPr marL="2057400" indent="-228600">
              <a:spcBef>
                <a:spcPct val="20000"/>
              </a:spcBef>
              <a:buChar char="»"/>
              <a:defRPr sz="2000">
                <a:solidFill>
                  <a:schemeClr val="tx1"/>
                </a:solidFill>
                <a:latin typeface="Arial" charset="0"/>
                <a:ea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ea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ea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ea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ea typeface="Arial" charset="0"/>
                <a:cs typeface="Arial" charset="0"/>
              </a:defRPr>
            </a:lvl9pPr>
          </a:lstStyle>
          <a:p>
            <a:pPr algn="ctr">
              <a:spcBef>
                <a:spcPct val="0"/>
              </a:spcBef>
              <a:buFontTx/>
              <a:buNone/>
            </a:pPr>
            <a:r>
              <a:rPr lang="it-IT" altLang="it-IT" sz="1800" b="1" dirty="0"/>
              <a:t>Circolare INPS 28/2018</a:t>
            </a:r>
          </a:p>
          <a:p>
            <a:pPr>
              <a:spcBef>
                <a:spcPct val="0"/>
              </a:spcBef>
              <a:buFontTx/>
              <a:buNone/>
            </a:pPr>
            <a:endParaRPr lang="it-IT" altLang="it-IT" sz="1800" dirty="0"/>
          </a:p>
          <a:p>
            <a:pPr>
              <a:spcBef>
                <a:spcPct val="0"/>
              </a:spcBef>
              <a:buFontTx/>
              <a:buNone/>
            </a:pPr>
            <a:r>
              <a:rPr lang="it-IT" altLang="it-IT" sz="1800" b="1" dirty="0"/>
              <a:t>Recupero del finanziamento con trattenute su pensione</a:t>
            </a:r>
          </a:p>
          <a:p>
            <a:pPr>
              <a:buNone/>
            </a:pPr>
            <a:r>
              <a:rPr lang="it-IT" sz="1800" dirty="0"/>
              <a:t>Al raggiungimento del requisito anagrafico per il diritto alla pensione di vecchiaia, liquidato il relativo trattamento pensionistico, l’INPS provvede ad applicare le trattenute su pensione ai fini del recupero del finanziamento, il cui quantum, con il relativo piano di ammortamento e l’importo della rata da trattenere mensilmente, viene comunicato dall’istituto finanziatore.</a:t>
            </a:r>
          </a:p>
          <a:p>
            <a:pPr>
              <a:buNone/>
            </a:pPr>
            <a:r>
              <a:rPr lang="it-IT" sz="1800" dirty="0"/>
              <a:t> </a:t>
            </a:r>
          </a:p>
          <a:p>
            <a:pPr>
              <a:buNone/>
            </a:pPr>
            <a:r>
              <a:rPr lang="it-IT" sz="1800" dirty="0"/>
              <a:t>La restituzione avviene con rate mensili, per una durata di 20 anni (240 rate).</a:t>
            </a:r>
          </a:p>
          <a:p>
            <a:pPr>
              <a:buNone/>
            </a:pPr>
            <a:endParaRPr lang="it-IT" sz="1800" dirty="0"/>
          </a:p>
          <a:p>
            <a:pPr>
              <a:buNone/>
            </a:pPr>
            <a:r>
              <a:rPr lang="it-IT" sz="1800" dirty="0"/>
              <a:t>L’INPS trattiene la rata di ammortamento a partire dal primo rateo mensile di pensione, al netto delle altre trattenute aventi natura prioritaria, nel rispetto del quinto del trattamento pensionistico e con la salvaguardia dell’importo del trattamento minimo del Fondo pensioni lavoratori dipendenti.</a:t>
            </a:r>
          </a:p>
          <a:p>
            <a:pPr>
              <a:buNone/>
            </a:pPr>
            <a:endParaRPr lang="it-IT" sz="1800" dirty="0"/>
          </a:p>
          <a:p>
            <a:pPr>
              <a:buNone/>
            </a:pPr>
            <a:r>
              <a:rPr lang="it-IT" sz="1800" dirty="0"/>
              <a:t>Qualora la pensione venga liquidata con corresponsione di arretrati, su quest’ultimi si procederà al recupero di quanto dovuto a titolo di rata di ammortamento, con riferimento all’importo mensile del rateo di pensione e comunque nel limite del quinto del totale degli arretrati posti in pagamento.</a:t>
            </a:r>
          </a:p>
          <a:p>
            <a:pPr>
              <a:buNone/>
            </a:pPr>
            <a:r>
              <a:rPr lang="it-IT" sz="1800" dirty="0"/>
              <a:t> </a:t>
            </a:r>
          </a:p>
          <a:p>
            <a:pPr>
              <a:buNone/>
            </a:pPr>
            <a:endParaRPr lang="it-IT" sz="1800" dirty="0"/>
          </a:p>
        </p:txBody>
      </p:sp>
    </p:spTree>
    <p:extLst>
      <p:ext uri="{BB962C8B-B14F-4D97-AF65-F5344CB8AC3E}">
        <p14:creationId xmlns:p14="http://schemas.microsoft.com/office/powerpoint/2010/main" xmlns="" val="2602136783"/>
      </p:ext>
    </p:extLst>
  </p:cSld>
  <p:clrMapOvr>
    <a:masterClrMapping/>
  </p:clrMapOvr>
  <p:transition spd="slow">
    <p:randomBar dir="vert"/>
  </p:transition>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Rettangolo 3"/>
          <p:cNvSpPr>
            <a:spLocks noChangeArrowheads="1"/>
          </p:cNvSpPr>
          <p:nvPr/>
        </p:nvSpPr>
        <p:spPr bwMode="auto">
          <a:xfrm>
            <a:off x="3216275" y="257176"/>
            <a:ext cx="5010150" cy="7080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ea typeface="Arial" charset="0"/>
                <a:cs typeface="Arial" charset="0"/>
              </a:defRPr>
            </a:lvl1pPr>
            <a:lvl2pPr marL="742950" indent="-285750">
              <a:spcBef>
                <a:spcPct val="20000"/>
              </a:spcBef>
              <a:buChar char="–"/>
              <a:defRPr sz="2800">
                <a:solidFill>
                  <a:schemeClr val="tx1"/>
                </a:solidFill>
                <a:latin typeface="Arial" charset="0"/>
                <a:ea typeface="Arial" charset="0"/>
                <a:cs typeface="Arial" charset="0"/>
              </a:defRPr>
            </a:lvl2pPr>
            <a:lvl3pPr marL="1143000" indent="-228600">
              <a:spcBef>
                <a:spcPct val="20000"/>
              </a:spcBef>
              <a:buChar char="•"/>
              <a:defRPr sz="2400">
                <a:solidFill>
                  <a:schemeClr val="tx1"/>
                </a:solidFill>
                <a:latin typeface="Arial" charset="0"/>
                <a:ea typeface="Arial" charset="0"/>
                <a:cs typeface="Arial" charset="0"/>
              </a:defRPr>
            </a:lvl3pPr>
            <a:lvl4pPr marL="1600200" indent="-228600">
              <a:spcBef>
                <a:spcPct val="20000"/>
              </a:spcBef>
              <a:buChar char="–"/>
              <a:defRPr sz="2000">
                <a:solidFill>
                  <a:schemeClr val="tx1"/>
                </a:solidFill>
                <a:latin typeface="Arial" charset="0"/>
                <a:ea typeface="Arial" charset="0"/>
                <a:cs typeface="Arial" charset="0"/>
              </a:defRPr>
            </a:lvl4pPr>
            <a:lvl5pPr marL="2057400" indent="-228600">
              <a:spcBef>
                <a:spcPct val="20000"/>
              </a:spcBef>
              <a:buChar char="»"/>
              <a:defRPr sz="2000">
                <a:solidFill>
                  <a:schemeClr val="tx1"/>
                </a:solidFill>
                <a:latin typeface="Arial" charset="0"/>
                <a:ea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ea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ea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ea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ea typeface="Arial" charset="0"/>
                <a:cs typeface="Arial" charset="0"/>
              </a:defRPr>
            </a:lvl9pPr>
          </a:lstStyle>
          <a:p>
            <a:pPr algn="ctr" eaLnBrk="1" hangingPunct="1">
              <a:spcBef>
                <a:spcPct val="0"/>
              </a:spcBef>
              <a:buFontTx/>
              <a:buNone/>
            </a:pPr>
            <a:r>
              <a:rPr lang="it-IT" altLang="it-IT" sz="4000" b="1" i="1" dirty="0">
                <a:solidFill>
                  <a:srgbClr val="FF0000"/>
                </a:solidFill>
                <a:latin typeface="Comic Sans MS" charset="0"/>
              </a:rPr>
              <a:t>Ape</a:t>
            </a:r>
          </a:p>
        </p:txBody>
      </p:sp>
      <p:sp>
        <p:nvSpPr>
          <p:cNvPr id="92162" name="Rettangolo 1"/>
          <p:cNvSpPr>
            <a:spLocks noChangeArrowheads="1"/>
          </p:cNvSpPr>
          <p:nvPr/>
        </p:nvSpPr>
        <p:spPr bwMode="auto">
          <a:xfrm>
            <a:off x="1079500" y="862361"/>
            <a:ext cx="10490200" cy="54107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charset="0"/>
                <a:ea typeface="Arial" charset="0"/>
                <a:cs typeface="Arial" charset="0"/>
              </a:defRPr>
            </a:lvl1pPr>
            <a:lvl2pPr marL="742950" indent="-285750">
              <a:spcBef>
                <a:spcPct val="20000"/>
              </a:spcBef>
              <a:buChar char="–"/>
              <a:defRPr sz="2800">
                <a:solidFill>
                  <a:schemeClr val="tx1"/>
                </a:solidFill>
                <a:latin typeface="Arial" charset="0"/>
                <a:ea typeface="Arial" charset="0"/>
                <a:cs typeface="Arial" charset="0"/>
              </a:defRPr>
            </a:lvl2pPr>
            <a:lvl3pPr marL="1143000" indent="-228600">
              <a:spcBef>
                <a:spcPct val="20000"/>
              </a:spcBef>
              <a:buChar char="•"/>
              <a:defRPr sz="2400">
                <a:solidFill>
                  <a:schemeClr val="tx1"/>
                </a:solidFill>
                <a:latin typeface="Arial" charset="0"/>
                <a:ea typeface="Arial" charset="0"/>
                <a:cs typeface="Arial" charset="0"/>
              </a:defRPr>
            </a:lvl3pPr>
            <a:lvl4pPr marL="1600200" indent="-228600">
              <a:spcBef>
                <a:spcPct val="20000"/>
              </a:spcBef>
              <a:buChar char="–"/>
              <a:defRPr sz="2000">
                <a:solidFill>
                  <a:schemeClr val="tx1"/>
                </a:solidFill>
                <a:latin typeface="Arial" charset="0"/>
                <a:ea typeface="Arial" charset="0"/>
                <a:cs typeface="Arial" charset="0"/>
              </a:defRPr>
            </a:lvl4pPr>
            <a:lvl5pPr marL="2057400" indent="-228600">
              <a:spcBef>
                <a:spcPct val="20000"/>
              </a:spcBef>
              <a:buChar char="»"/>
              <a:defRPr sz="2000">
                <a:solidFill>
                  <a:schemeClr val="tx1"/>
                </a:solidFill>
                <a:latin typeface="Arial" charset="0"/>
                <a:ea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ea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ea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ea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ea typeface="Arial" charset="0"/>
                <a:cs typeface="Arial" charset="0"/>
              </a:defRPr>
            </a:lvl9pPr>
          </a:lstStyle>
          <a:p>
            <a:pPr algn="ctr">
              <a:spcBef>
                <a:spcPct val="0"/>
              </a:spcBef>
              <a:buFontTx/>
              <a:buNone/>
            </a:pPr>
            <a:r>
              <a:rPr lang="it-IT" altLang="it-IT" sz="1800" b="1" dirty="0"/>
              <a:t>Circolare INPS 28/2018</a:t>
            </a:r>
          </a:p>
          <a:p>
            <a:pPr>
              <a:spcBef>
                <a:spcPct val="0"/>
              </a:spcBef>
              <a:buFontTx/>
              <a:buNone/>
            </a:pPr>
            <a:endParaRPr lang="it-IT" altLang="it-IT" sz="1800" dirty="0"/>
          </a:p>
          <a:p>
            <a:pPr>
              <a:spcBef>
                <a:spcPct val="0"/>
              </a:spcBef>
              <a:buFontTx/>
              <a:buNone/>
            </a:pPr>
            <a:r>
              <a:rPr lang="it-IT" altLang="it-IT" sz="1800" b="1" dirty="0"/>
              <a:t>Incapienza della pensione mensile</a:t>
            </a:r>
          </a:p>
          <a:p>
            <a:pPr>
              <a:buNone/>
            </a:pPr>
            <a:r>
              <a:rPr lang="it-IT" sz="1800" dirty="0"/>
              <a:t>In caso di incapienza della pensione mensile, l’importo non recuperato deve essere trattenuto sulle eventuali ulteriori pensioni di cui il soggetto pensionato risulti titolare, con esclusione dei trattamenti assistenziali.</a:t>
            </a:r>
          </a:p>
          <a:p>
            <a:pPr>
              <a:buNone/>
            </a:pPr>
            <a:r>
              <a:rPr lang="it-IT" sz="1800" dirty="0"/>
              <a:t> </a:t>
            </a:r>
          </a:p>
          <a:p>
            <a:pPr>
              <a:buNone/>
            </a:pPr>
            <a:r>
              <a:rPr lang="it-IT" sz="1800" dirty="0"/>
              <a:t>Entro 180 giorni dalla data di scadenza del rateo di pensione risultato incapiente l’INPS provvede a trattenere dai successivi ratei di pensione l’importo dovuto, fino a completamento della rata inevasa, sempre nel rispetto del predetto limite del quinto e della salvaguardia del trattamento minimo.</a:t>
            </a:r>
          </a:p>
          <a:p>
            <a:pPr>
              <a:buNone/>
            </a:pPr>
            <a:endParaRPr lang="it-IT" sz="1800" dirty="0"/>
          </a:p>
          <a:p>
            <a:pPr>
              <a:buNone/>
            </a:pPr>
            <a:r>
              <a:rPr lang="it-IT" sz="1800" dirty="0"/>
              <a:t>Qualora l’ammontare totale dell’importo non trattenuto per incapienza dei ratei mensili di pensione sia superiore a € 200 e siano trascorsi 180 giorni dalla data di scadenza dell’ultimo rateo di pensione, che ha concorso al superamento della soglia del limite summenzionato, può essere attivato su istanza dell’istituto finanziatore il Fondo di Garanzia per il recupero dell’80 per cento del debito residuo, secondo le modalità contenute nel decreto. Conseguentemente all’attivazione del Fondo di garanzia il piano di ammortamento con trattenuta su pensione si interrompe.</a:t>
            </a:r>
          </a:p>
          <a:p>
            <a:pPr>
              <a:buNone/>
            </a:pPr>
            <a:endParaRPr lang="it-IT" sz="1800" dirty="0"/>
          </a:p>
        </p:txBody>
      </p:sp>
    </p:spTree>
    <p:extLst>
      <p:ext uri="{BB962C8B-B14F-4D97-AF65-F5344CB8AC3E}">
        <p14:creationId xmlns:p14="http://schemas.microsoft.com/office/powerpoint/2010/main" xmlns="" val="1023063747"/>
      </p:ext>
    </p:extLst>
  </p:cSld>
  <p:clrMapOvr>
    <a:masterClrMapping/>
  </p:clrMapOvr>
  <p:transition spd="slow">
    <p:randomBar dir="vert"/>
  </p:transition>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Rettangolo 3"/>
          <p:cNvSpPr>
            <a:spLocks noChangeArrowheads="1"/>
          </p:cNvSpPr>
          <p:nvPr/>
        </p:nvSpPr>
        <p:spPr bwMode="auto">
          <a:xfrm>
            <a:off x="3216275" y="257176"/>
            <a:ext cx="5010150" cy="7080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ea typeface="Arial" charset="0"/>
                <a:cs typeface="Arial" charset="0"/>
              </a:defRPr>
            </a:lvl1pPr>
            <a:lvl2pPr marL="742950" indent="-285750">
              <a:spcBef>
                <a:spcPct val="20000"/>
              </a:spcBef>
              <a:buChar char="–"/>
              <a:defRPr sz="2800">
                <a:solidFill>
                  <a:schemeClr val="tx1"/>
                </a:solidFill>
                <a:latin typeface="Arial" charset="0"/>
                <a:ea typeface="Arial" charset="0"/>
                <a:cs typeface="Arial" charset="0"/>
              </a:defRPr>
            </a:lvl2pPr>
            <a:lvl3pPr marL="1143000" indent="-228600">
              <a:spcBef>
                <a:spcPct val="20000"/>
              </a:spcBef>
              <a:buChar char="•"/>
              <a:defRPr sz="2400">
                <a:solidFill>
                  <a:schemeClr val="tx1"/>
                </a:solidFill>
                <a:latin typeface="Arial" charset="0"/>
                <a:ea typeface="Arial" charset="0"/>
                <a:cs typeface="Arial" charset="0"/>
              </a:defRPr>
            </a:lvl3pPr>
            <a:lvl4pPr marL="1600200" indent="-228600">
              <a:spcBef>
                <a:spcPct val="20000"/>
              </a:spcBef>
              <a:buChar char="–"/>
              <a:defRPr sz="2000">
                <a:solidFill>
                  <a:schemeClr val="tx1"/>
                </a:solidFill>
                <a:latin typeface="Arial" charset="0"/>
                <a:ea typeface="Arial" charset="0"/>
                <a:cs typeface="Arial" charset="0"/>
              </a:defRPr>
            </a:lvl4pPr>
            <a:lvl5pPr marL="2057400" indent="-228600">
              <a:spcBef>
                <a:spcPct val="20000"/>
              </a:spcBef>
              <a:buChar char="»"/>
              <a:defRPr sz="2000">
                <a:solidFill>
                  <a:schemeClr val="tx1"/>
                </a:solidFill>
                <a:latin typeface="Arial" charset="0"/>
                <a:ea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ea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ea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ea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ea typeface="Arial" charset="0"/>
                <a:cs typeface="Arial" charset="0"/>
              </a:defRPr>
            </a:lvl9pPr>
          </a:lstStyle>
          <a:p>
            <a:pPr algn="ctr" eaLnBrk="1" hangingPunct="1">
              <a:spcBef>
                <a:spcPct val="0"/>
              </a:spcBef>
              <a:buFontTx/>
              <a:buNone/>
            </a:pPr>
            <a:r>
              <a:rPr lang="it-IT" altLang="it-IT" sz="4000" b="1" i="1" dirty="0">
                <a:solidFill>
                  <a:srgbClr val="FF0000"/>
                </a:solidFill>
                <a:latin typeface="Comic Sans MS" charset="0"/>
              </a:rPr>
              <a:t>Ape</a:t>
            </a:r>
          </a:p>
        </p:txBody>
      </p:sp>
      <p:sp>
        <p:nvSpPr>
          <p:cNvPr id="92162" name="Rettangolo 1"/>
          <p:cNvSpPr>
            <a:spLocks noChangeArrowheads="1"/>
          </p:cNvSpPr>
          <p:nvPr/>
        </p:nvSpPr>
        <p:spPr bwMode="auto">
          <a:xfrm>
            <a:off x="1079500" y="862361"/>
            <a:ext cx="10490200" cy="602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charset="0"/>
                <a:ea typeface="Arial" charset="0"/>
                <a:cs typeface="Arial" charset="0"/>
              </a:defRPr>
            </a:lvl1pPr>
            <a:lvl2pPr marL="742950" indent="-285750">
              <a:spcBef>
                <a:spcPct val="20000"/>
              </a:spcBef>
              <a:buChar char="–"/>
              <a:defRPr sz="2800">
                <a:solidFill>
                  <a:schemeClr val="tx1"/>
                </a:solidFill>
                <a:latin typeface="Arial" charset="0"/>
                <a:ea typeface="Arial" charset="0"/>
                <a:cs typeface="Arial" charset="0"/>
              </a:defRPr>
            </a:lvl2pPr>
            <a:lvl3pPr marL="1143000" indent="-228600">
              <a:spcBef>
                <a:spcPct val="20000"/>
              </a:spcBef>
              <a:buChar char="•"/>
              <a:defRPr sz="2400">
                <a:solidFill>
                  <a:schemeClr val="tx1"/>
                </a:solidFill>
                <a:latin typeface="Arial" charset="0"/>
                <a:ea typeface="Arial" charset="0"/>
                <a:cs typeface="Arial" charset="0"/>
              </a:defRPr>
            </a:lvl3pPr>
            <a:lvl4pPr marL="1600200" indent="-228600">
              <a:spcBef>
                <a:spcPct val="20000"/>
              </a:spcBef>
              <a:buChar char="–"/>
              <a:defRPr sz="2000">
                <a:solidFill>
                  <a:schemeClr val="tx1"/>
                </a:solidFill>
                <a:latin typeface="Arial" charset="0"/>
                <a:ea typeface="Arial" charset="0"/>
                <a:cs typeface="Arial" charset="0"/>
              </a:defRPr>
            </a:lvl4pPr>
            <a:lvl5pPr marL="2057400" indent="-228600">
              <a:spcBef>
                <a:spcPct val="20000"/>
              </a:spcBef>
              <a:buChar char="»"/>
              <a:defRPr sz="2000">
                <a:solidFill>
                  <a:schemeClr val="tx1"/>
                </a:solidFill>
                <a:latin typeface="Arial" charset="0"/>
                <a:ea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ea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ea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ea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ea typeface="Arial" charset="0"/>
                <a:cs typeface="Arial" charset="0"/>
              </a:defRPr>
            </a:lvl9pPr>
          </a:lstStyle>
          <a:p>
            <a:pPr algn="ctr">
              <a:spcBef>
                <a:spcPct val="0"/>
              </a:spcBef>
              <a:buFontTx/>
              <a:buNone/>
            </a:pPr>
            <a:r>
              <a:rPr lang="it-IT" altLang="it-IT" sz="1800" b="1" dirty="0"/>
              <a:t>Circolare INPS 28/2018</a:t>
            </a:r>
          </a:p>
          <a:p>
            <a:pPr>
              <a:spcBef>
                <a:spcPct val="0"/>
              </a:spcBef>
              <a:buFontTx/>
              <a:buNone/>
            </a:pPr>
            <a:endParaRPr lang="it-IT" altLang="it-IT" sz="1800" dirty="0"/>
          </a:p>
          <a:p>
            <a:pPr>
              <a:spcBef>
                <a:spcPct val="0"/>
              </a:spcBef>
              <a:buFontTx/>
              <a:buNone/>
            </a:pPr>
            <a:r>
              <a:rPr lang="it-IT" altLang="it-IT" sz="1800" b="1" dirty="0"/>
              <a:t>Estinzione anticipata del finanziamento</a:t>
            </a:r>
          </a:p>
          <a:p>
            <a:pPr>
              <a:buNone/>
            </a:pPr>
            <a:r>
              <a:rPr lang="it-IT" sz="1800" dirty="0"/>
              <a:t>Il soggetto finanziato può presentare richiesta di estinzione parziale o totale del finanziamento all’istituto finanziatore, attraverso la sezione del sito internet dell’INPS a lui dedicata.</a:t>
            </a:r>
          </a:p>
          <a:p>
            <a:pPr>
              <a:buNone/>
            </a:pPr>
            <a:r>
              <a:rPr lang="it-IT" sz="1800" dirty="0"/>
              <a:t> </a:t>
            </a:r>
          </a:p>
          <a:p>
            <a:pPr>
              <a:buNone/>
            </a:pPr>
            <a:r>
              <a:rPr lang="it-IT" sz="1800" dirty="0"/>
              <a:t>Nel caso di estinzione anticipata totale del finanziamento, l’istituto finanziatore è tenuto a comunicare all’INPS l’avvenuta estinzione e a trasmettere la relativa liberatoria. A seguito di tale comunicazione, qualora l’estinzione anticipata totale intervenga nella fase di erogazione del finanziamento, l’INPS considera priva di effetti la domanda di pensione di vecchiaia. Qualora, invece, il piano di recupero sia stato già avviato, l’INPS provvede ad interrompere la trattenuta sul primo rateo di pensione utile.</a:t>
            </a:r>
          </a:p>
          <a:p>
            <a:pPr>
              <a:buNone/>
            </a:pPr>
            <a:endParaRPr lang="it-IT" sz="1800" dirty="0"/>
          </a:p>
          <a:p>
            <a:pPr>
              <a:buNone/>
            </a:pPr>
            <a:r>
              <a:rPr lang="it-IT" sz="1800" dirty="0"/>
              <a:t>Nel caso di estinzione anticipata parziale, l’istituto finanziatore è tenuto a comunicare all’INPS il nuovo piano di ammortamento e l’importo della nuova rata da trattenere sulla pensione. L’INPS applica la trattenuta aggiornata dal primo rateo mensile utile di pensione successivo alla comunicazione dell’istituto finanziatore.</a:t>
            </a:r>
          </a:p>
          <a:p>
            <a:pPr>
              <a:buNone/>
            </a:pPr>
            <a:r>
              <a:rPr lang="it-IT" sz="1800" dirty="0"/>
              <a:t> </a:t>
            </a:r>
          </a:p>
          <a:p>
            <a:pPr>
              <a:buNone/>
            </a:pPr>
            <a:r>
              <a:rPr lang="it-IT" sz="1800" dirty="0"/>
              <a:t>Le somme eventualmente trattenute indebitamente sui ratei di pensione, successivamente all’estinzione anticipata parziale o totale, sono oggetto di rimborso al pensionato direttamente da parte dell’istituto finanziatore.</a:t>
            </a:r>
          </a:p>
        </p:txBody>
      </p:sp>
    </p:spTree>
    <p:extLst>
      <p:ext uri="{BB962C8B-B14F-4D97-AF65-F5344CB8AC3E}">
        <p14:creationId xmlns:p14="http://schemas.microsoft.com/office/powerpoint/2010/main" xmlns="" val="1159704805"/>
      </p:ext>
    </p:extLst>
  </p:cSld>
  <p:clrMapOvr>
    <a:masterClrMapping/>
  </p:clrMapOvr>
  <p:transition spd="slow">
    <p:randomBar dir="vert"/>
  </p:transition>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Rettangolo 3"/>
          <p:cNvSpPr>
            <a:spLocks noChangeArrowheads="1"/>
          </p:cNvSpPr>
          <p:nvPr/>
        </p:nvSpPr>
        <p:spPr bwMode="auto">
          <a:xfrm>
            <a:off x="3216275" y="257176"/>
            <a:ext cx="5010150" cy="7080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ea typeface="Arial" charset="0"/>
                <a:cs typeface="Arial" charset="0"/>
              </a:defRPr>
            </a:lvl1pPr>
            <a:lvl2pPr marL="742950" indent="-285750">
              <a:spcBef>
                <a:spcPct val="20000"/>
              </a:spcBef>
              <a:buChar char="–"/>
              <a:defRPr sz="2800">
                <a:solidFill>
                  <a:schemeClr val="tx1"/>
                </a:solidFill>
                <a:latin typeface="Arial" charset="0"/>
                <a:ea typeface="Arial" charset="0"/>
                <a:cs typeface="Arial" charset="0"/>
              </a:defRPr>
            </a:lvl2pPr>
            <a:lvl3pPr marL="1143000" indent="-228600">
              <a:spcBef>
                <a:spcPct val="20000"/>
              </a:spcBef>
              <a:buChar char="•"/>
              <a:defRPr sz="2400">
                <a:solidFill>
                  <a:schemeClr val="tx1"/>
                </a:solidFill>
                <a:latin typeface="Arial" charset="0"/>
                <a:ea typeface="Arial" charset="0"/>
                <a:cs typeface="Arial" charset="0"/>
              </a:defRPr>
            </a:lvl3pPr>
            <a:lvl4pPr marL="1600200" indent="-228600">
              <a:spcBef>
                <a:spcPct val="20000"/>
              </a:spcBef>
              <a:buChar char="–"/>
              <a:defRPr sz="2000">
                <a:solidFill>
                  <a:schemeClr val="tx1"/>
                </a:solidFill>
                <a:latin typeface="Arial" charset="0"/>
                <a:ea typeface="Arial" charset="0"/>
                <a:cs typeface="Arial" charset="0"/>
              </a:defRPr>
            </a:lvl4pPr>
            <a:lvl5pPr marL="2057400" indent="-228600">
              <a:spcBef>
                <a:spcPct val="20000"/>
              </a:spcBef>
              <a:buChar char="»"/>
              <a:defRPr sz="2000">
                <a:solidFill>
                  <a:schemeClr val="tx1"/>
                </a:solidFill>
                <a:latin typeface="Arial" charset="0"/>
                <a:ea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ea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ea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ea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ea typeface="Arial" charset="0"/>
                <a:cs typeface="Arial" charset="0"/>
              </a:defRPr>
            </a:lvl9pPr>
          </a:lstStyle>
          <a:p>
            <a:pPr algn="ctr" eaLnBrk="1" hangingPunct="1">
              <a:spcBef>
                <a:spcPct val="0"/>
              </a:spcBef>
              <a:buFontTx/>
              <a:buNone/>
            </a:pPr>
            <a:r>
              <a:rPr lang="it-IT" altLang="it-IT" sz="4000" b="1" i="1" dirty="0">
                <a:solidFill>
                  <a:srgbClr val="FF0000"/>
                </a:solidFill>
                <a:latin typeface="Comic Sans MS" charset="0"/>
              </a:rPr>
              <a:t>Ape</a:t>
            </a:r>
          </a:p>
        </p:txBody>
      </p:sp>
      <p:sp>
        <p:nvSpPr>
          <p:cNvPr id="92162" name="Rettangolo 1"/>
          <p:cNvSpPr>
            <a:spLocks noChangeArrowheads="1"/>
          </p:cNvSpPr>
          <p:nvPr/>
        </p:nvSpPr>
        <p:spPr bwMode="auto">
          <a:xfrm>
            <a:off x="1079500" y="862361"/>
            <a:ext cx="10490200" cy="480131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charset="0"/>
                <a:ea typeface="Arial" charset="0"/>
                <a:cs typeface="Arial" charset="0"/>
              </a:defRPr>
            </a:lvl1pPr>
            <a:lvl2pPr marL="742950" indent="-285750">
              <a:spcBef>
                <a:spcPct val="20000"/>
              </a:spcBef>
              <a:buChar char="–"/>
              <a:defRPr sz="2800">
                <a:solidFill>
                  <a:schemeClr val="tx1"/>
                </a:solidFill>
                <a:latin typeface="Arial" charset="0"/>
                <a:ea typeface="Arial" charset="0"/>
                <a:cs typeface="Arial" charset="0"/>
              </a:defRPr>
            </a:lvl2pPr>
            <a:lvl3pPr marL="1143000" indent="-228600">
              <a:spcBef>
                <a:spcPct val="20000"/>
              </a:spcBef>
              <a:buChar char="•"/>
              <a:defRPr sz="2400">
                <a:solidFill>
                  <a:schemeClr val="tx1"/>
                </a:solidFill>
                <a:latin typeface="Arial" charset="0"/>
                <a:ea typeface="Arial" charset="0"/>
                <a:cs typeface="Arial" charset="0"/>
              </a:defRPr>
            </a:lvl3pPr>
            <a:lvl4pPr marL="1600200" indent="-228600">
              <a:spcBef>
                <a:spcPct val="20000"/>
              </a:spcBef>
              <a:buChar char="–"/>
              <a:defRPr sz="2000">
                <a:solidFill>
                  <a:schemeClr val="tx1"/>
                </a:solidFill>
                <a:latin typeface="Arial" charset="0"/>
                <a:ea typeface="Arial" charset="0"/>
                <a:cs typeface="Arial" charset="0"/>
              </a:defRPr>
            </a:lvl4pPr>
            <a:lvl5pPr marL="2057400" indent="-228600">
              <a:spcBef>
                <a:spcPct val="20000"/>
              </a:spcBef>
              <a:buChar char="»"/>
              <a:defRPr sz="2000">
                <a:solidFill>
                  <a:schemeClr val="tx1"/>
                </a:solidFill>
                <a:latin typeface="Arial" charset="0"/>
                <a:ea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ea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ea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ea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ea typeface="Arial" charset="0"/>
                <a:cs typeface="Arial" charset="0"/>
              </a:defRPr>
            </a:lvl9pPr>
          </a:lstStyle>
          <a:p>
            <a:pPr algn="ctr">
              <a:spcBef>
                <a:spcPct val="0"/>
              </a:spcBef>
              <a:buFontTx/>
              <a:buNone/>
            </a:pPr>
            <a:r>
              <a:rPr lang="it-IT" altLang="it-IT" sz="1800" b="1" dirty="0"/>
              <a:t>Circolare INPS 28/2018</a:t>
            </a:r>
          </a:p>
          <a:p>
            <a:pPr algn="ctr">
              <a:spcBef>
                <a:spcPct val="0"/>
              </a:spcBef>
              <a:buFontTx/>
              <a:buNone/>
            </a:pPr>
            <a:endParaRPr lang="it-IT" altLang="it-IT" sz="1800" b="1" dirty="0"/>
          </a:p>
          <a:p>
            <a:pPr>
              <a:spcBef>
                <a:spcPct val="0"/>
              </a:spcBef>
              <a:buFontTx/>
              <a:buNone/>
            </a:pPr>
            <a:r>
              <a:rPr lang="it-IT" altLang="it-IT" sz="1800" b="1" dirty="0"/>
              <a:t>Regime fiscale</a:t>
            </a:r>
          </a:p>
          <a:p>
            <a:pPr>
              <a:buNone/>
            </a:pPr>
            <a:r>
              <a:rPr lang="it-IT" sz="1800" dirty="0"/>
              <a:t>Le somme del finanziamento erogate in quote mensili non concorrono a formare il reddito ai fini dell’imposta sul reddito delle persone fisiche.</a:t>
            </a:r>
          </a:p>
          <a:p>
            <a:pPr>
              <a:buNone/>
            </a:pPr>
            <a:r>
              <a:rPr lang="it-IT" sz="1800" dirty="0"/>
              <a:t> </a:t>
            </a:r>
          </a:p>
          <a:p>
            <a:pPr>
              <a:buNone/>
            </a:pPr>
            <a:r>
              <a:rPr lang="it-IT" sz="1800" dirty="0"/>
              <a:t>A fronte degli interessi sul finanziamento e dei premi assicurativi per la copertura del rischio di premorienza corrisposti al soggetto erogatore, è riconosciuto un credito di imposta annuo nella misura massima del cinquanta per cento dell’importo pari a un ventesimo degli interessi e dei premi assicurativi complessivamente pattuiti nei relativi contratti.</a:t>
            </a:r>
          </a:p>
          <a:p>
            <a:pPr>
              <a:buNone/>
            </a:pPr>
            <a:endParaRPr lang="it-IT" sz="1800" dirty="0"/>
          </a:p>
          <a:p>
            <a:pPr>
              <a:buNone/>
            </a:pPr>
            <a:r>
              <a:rPr lang="it-IT" sz="1800" dirty="0"/>
              <a:t>Tale credito d'imposta non concorre alla formazione del reddito ai fini delle imposte sui redditi ed è riconosciuto dall’INPS per l’intero importo rapportato a mese a partire dal primo pagamento del trattamento di pensione. L'INPS provvede a recuperare il credito d’imposta, rivalendosi sulle ritenute da versare mensilmente all'erario nella sua qualità di sostituto d'imposta a decorrere dal primo rateo di pensione e fino all’estinzione totale del credito medesimo.</a:t>
            </a:r>
          </a:p>
        </p:txBody>
      </p:sp>
    </p:spTree>
    <p:extLst>
      <p:ext uri="{BB962C8B-B14F-4D97-AF65-F5344CB8AC3E}">
        <p14:creationId xmlns:p14="http://schemas.microsoft.com/office/powerpoint/2010/main" xmlns="" val="489521225"/>
      </p:ext>
    </p:extLst>
  </p:cSld>
  <p:clrMapOvr>
    <a:masterClrMapping/>
  </p:clrMapOvr>
  <p:transition spd="slow">
    <p:randomBar dir="vert"/>
  </p:transition>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Rettangolo 3"/>
          <p:cNvSpPr>
            <a:spLocks noChangeArrowheads="1"/>
          </p:cNvSpPr>
          <p:nvPr/>
        </p:nvSpPr>
        <p:spPr bwMode="auto">
          <a:xfrm>
            <a:off x="3216275" y="257176"/>
            <a:ext cx="5010150" cy="7080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ea typeface="Arial" charset="0"/>
                <a:cs typeface="Arial" charset="0"/>
              </a:defRPr>
            </a:lvl1pPr>
            <a:lvl2pPr marL="742950" indent="-285750">
              <a:spcBef>
                <a:spcPct val="20000"/>
              </a:spcBef>
              <a:buChar char="–"/>
              <a:defRPr sz="2800">
                <a:solidFill>
                  <a:schemeClr val="tx1"/>
                </a:solidFill>
                <a:latin typeface="Arial" charset="0"/>
                <a:ea typeface="Arial" charset="0"/>
                <a:cs typeface="Arial" charset="0"/>
              </a:defRPr>
            </a:lvl2pPr>
            <a:lvl3pPr marL="1143000" indent="-228600">
              <a:spcBef>
                <a:spcPct val="20000"/>
              </a:spcBef>
              <a:buChar char="•"/>
              <a:defRPr sz="2400">
                <a:solidFill>
                  <a:schemeClr val="tx1"/>
                </a:solidFill>
                <a:latin typeface="Arial" charset="0"/>
                <a:ea typeface="Arial" charset="0"/>
                <a:cs typeface="Arial" charset="0"/>
              </a:defRPr>
            </a:lvl3pPr>
            <a:lvl4pPr marL="1600200" indent="-228600">
              <a:spcBef>
                <a:spcPct val="20000"/>
              </a:spcBef>
              <a:buChar char="–"/>
              <a:defRPr sz="2000">
                <a:solidFill>
                  <a:schemeClr val="tx1"/>
                </a:solidFill>
                <a:latin typeface="Arial" charset="0"/>
                <a:ea typeface="Arial" charset="0"/>
                <a:cs typeface="Arial" charset="0"/>
              </a:defRPr>
            </a:lvl4pPr>
            <a:lvl5pPr marL="2057400" indent="-228600">
              <a:spcBef>
                <a:spcPct val="20000"/>
              </a:spcBef>
              <a:buChar char="»"/>
              <a:defRPr sz="2000">
                <a:solidFill>
                  <a:schemeClr val="tx1"/>
                </a:solidFill>
                <a:latin typeface="Arial" charset="0"/>
                <a:ea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ea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ea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ea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ea typeface="Arial" charset="0"/>
                <a:cs typeface="Arial" charset="0"/>
              </a:defRPr>
            </a:lvl9pPr>
          </a:lstStyle>
          <a:p>
            <a:pPr algn="ctr" eaLnBrk="1" hangingPunct="1">
              <a:spcBef>
                <a:spcPct val="0"/>
              </a:spcBef>
              <a:buFontTx/>
              <a:buNone/>
            </a:pPr>
            <a:r>
              <a:rPr lang="it-IT" altLang="it-IT" sz="4000" b="1" i="1" dirty="0">
                <a:solidFill>
                  <a:srgbClr val="FF0000"/>
                </a:solidFill>
                <a:latin typeface="Comic Sans MS" charset="0"/>
              </a:rPr>
              <a:t>Ape</a:t>
            </a:r>
          </a:p>
        </p:txBody>
      </p:sp>
      <p:sp>
        <p:nvSpPr>
          <p:cNvPr id="92162" name="Rettangolo 1"/>
          <p:cNvSpPr>
            <a:spLocks noChangeArrowheads="1"/>
          </p:cNvSpPr>
          <p:nvPr/>
        </p:nvSpPr>
        <p:spPr bwMode="auto">
          <a:xfrm>
            <a:off x="1206500" y="965201"/>
            <a:ext cx="10490200" cy="480131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charset="0"/>
                <a:ea typeface="Arial" charset="0"/>
                <a:cs typeface="Arial" charset="0"/>
              </a:defRPr>
            </a:lvl1pPr>
            <a:lvl2pPr marL="742950" indent="-285750">
              <a:spcBef>
                <a:spcPct val="20000"/>
              </a:spcBef>
              <a:buChar char="–"/>
              <a:defRPr sz="2800">
                <a:solidFill>
                  <a:schemeClr val="tx1"/>
                </a:solidFill>
                <a:latin typeface="Arial" charset="0"/>
                <a:ea typeface="Arial" charset="0"/>
                <a:cs typeface="Arial" charset="0"/>
              </a:defRPr>
            </a:lvl2pPr>
            <a:lvl3pPr marL="1143000" indent="-228600">
              <a:spcBef>
                <a:spcPct val="20000"/>
              </a:spcBef>
              <a:buChar char="•"/>
              <a:defRPr sz="2400">
                <a:solidFill>
                  <a:schemeClr val="tx1"/>
                </a:solidFill>
                <a:latin typeface="Arial" charset="0"/>
                <a:ea typeface="Arial" charset="0"/>
                <a:cs typeface="Arial" charset="0"/>
              </a:defRPr>
            </a:lvl3pPr>
            <a:lvl4pPr marL="1600200" indent="-228600">
              <a:spcBef>
                <a:spcPct val="20000"/>
              </a:spcBef>
              <a:buChar char="–"/>
              <a:defRPr sz="2000">
                <a:solidFill>
                  <a:schemeClr val="tx1"/>
                </a:solidFill>
                <a:latin typeface="Arial" charset="0"/>
                <a:ea typeface="Arial" charset="0"/>
                <a:cs typeface="Arial" charset="0"/>
              </a:defRPr>
            </a:lvl4pPr>
            <a:lvl5pPr marL="2057400" indent="-228600">
              <a:spcBef>
                <a:spcPct val="20000"/>
              </a:spcBef>
              <a:buChar char="»"/>
              <a:defRPr sz="2000">
                <a:solidFill>
                  <a:schemeClr val="tx1"/>
                </a:solidFill>
                <a:latin typeface="Arial" charset="0"/>
                <a:ea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ea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ea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ea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ea typeface="Arial" charset="0"/>
                <a:cs typeface="Arial" charset="0"/>
              </a:defRPr>
            </a:lvl9pPr>
          </a:lstStyle>
          <a:p>
            <a:pPr algn="ctr">
              <a:spcBef>
                <a:spcPct val="0"/>
              </a:spcBef>
              <a:buFontTx/>
              <a:buNone/>
            </a:pPr>
            <a:r>
              <a:rPr lang="it-IT" altLang="it-IT" sz="1800" b="1" dirty="0"/>
              <a:t>Circolare INPS 28/2018</a:t>
            </a:r>
          </a:p>
          <a:p>
            <a:pPr algn="ctr">
              <a:spcBef>
                <a:spcPct val="0"/>
              </a:spcBef>
              <a:buFontTx/>
              <a:buNone/>
            </a:pPr>
            <a:endParaRPr lang="it-IT" altLang="it-IT" sz="1800" b="1" dirty="0"/>
          </a:p>
          <a:p>
            <a:pPr>
              <a:spcBef>
                <a:spcPct val="0"/>
              </a:spcBef>
              <a:buFontTx/>
              <a:buNone/>
            </a:pPr>
            <a:r>
              <a:rPr lang="it-IT" altLang="it-IT" sz="1800" b="1" dirty="0"/>
              <a:t>Regime fiscale</a:t>
            </a:r>
          </a:p>
          <a:p>
            <a:pPr>
              <a:buNone/>
            </a:pPr>
            <a:r>
              <a:rPr lang="it-IT" sz="1800" dirty="0"/>
              <a:t>L’INPS provvederà a restituire mensilmente agli interessati, a partire dalla prima rata di pensione in godimento, il 50% del totale degli interessi e del premio assicurativo di premorienza rapportato a mese (in 240mi del totale complessivo), sulla base degli importi totali comunicati rispettivamente dall’istituto finanziatore con il piano di ammortamento e dall’impresa assicurativa cui l’interessato ha richiesto la copertura.</a:t>
            </a:r>
          </a:p>
          <a:p>
            <a:pPr>
              <a:buNone/>
            </a:pPr>
            <a:r>
              <a:rPr lang="it-IT" sz="1800" dirty="0"/>
              <a:t> </a:t>
            </a:r>
          </a:p>
          <a:p>
            <a:pPr>
              <a:buNone/>
            </a:pPr>
            <a:r>
              <a:rPr lang="it-IT" sz="1800" dirty="0"/>
              <a:t>L’INPS provvederà a recuperare il credito restituito ai beneficiari sul monte ritenute da versare mensilmente all’erario, in qualità di sostituto d’imposta ai sensi dell’articolo 23 del D.P.R. n. 600 del 1973, mediante compensazione in sede di versamento, sulla base di apposito codice tributo che sarà istituito da parte dell’Agenzia delle entrate, e conseguente rendicontazione nel modello 770.</a:t>
            </a:r>
          </a:p>
          <a:p>
            <a:pPr>
              <a:buNone/>
            </a:pPr>
            <a:r>
              <a:rPr lang="it-IT" sz="1800" dirty="0"/>
              <a:t> </a:t>
            </a:r>
          </a:p>
          <a:p>
            <a:pPr>
              <a:buNone/>
            </a:pPr>
            <a:r>
              <a:rPr lang="it-IT" sz="1800" dirty="0"/>
              <a:t>All’APE si applicano le agevolazioni del settore del credito di cui agli articoli da 15 a 22 del decreto del Presidente della Repubblica 29 settembre 1973, n. 601.</a:t>
            </a:r>
          </a:p>
        </p:txBody>
      </p:sp>
    </p:spTree>
    <p:extLst>
      <p:ext uri="{BB962C8B-B14F-4D97-AF65-F5344CB8AC3E}">
        <p14:creationId xmlns:p14="http://schemas.microsoft.com/office/powerpoint/2010/main" xmlns="" val="423087149"/>
      </p:ext>
    </p:extLst>
  </p:cSld>
  <p:clrMapOvr>
    <a:masterClrMapping/>
  </p:clrMapOvr>
  <p:transition spd="slow">
    <p:randomBar dir="vert"/>
  </p:transition>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Rettangolo 3"/>
          <p:cNvSpPr>
            <a:spLocks noChangeArrowheads="1"/>
          </p:cNvSpPr>
          <p:nvPr/>
        </p:nvSpPr>
        <p:spPr bwMode="auto">
          <a:xfrm>
            <a:off x="3216275" y="358776"/>
            <a:ext cx="5010150" cy="7080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ea typeface="Arial" charset="0"/>
                <a:cs typeface="Arial" charset="0"/>
              </a:defRPr>
            </a:lvl1pPr>
            <a:lvl2pPr marL="742950" indent="-285750">
              <a:spcBef>
                <a:spcPct val="20000"/>
              </a:spcBef>
              <a:buChar char="–"/>
              <a:defRPr sz="2800">
                <a:solidFill>
                  <a:schemeClr val="tx1"/>
                </a:solidFill>
                <a:latin typeface="Arial" charset="0"/>
                <a:ea typeface="Arial" charset="0"/>
                <a:cs typeface="Arial" charset="0"/>
              </a:defRPr>
            </a:lvl2pPr>
            <a:lvl3pPr marL="1143000" indent="-228600">
              <a:spcBef>
                <a:spcPct val="20000"/>
              </a:spcBef>
              <a:buChar char="•"/>
              <a:defRPr sz="2400">
                <a:solidFill>
                  <a:schemeClr val="tx1"/>
                </a:solidFill>
                <a:latin typeface="Arial" charset="0"/>
                <a:ea typeface="Arial" charset="0"/>
                <a:cs typeface="Arial" charset="0"/>
              </a:defRPr>
            </a:lvl3pPr>
            <a:lvl4pPr marL="1600200" indent="-228600">
              <a:spcBef>
                <a:spcPct val="20000"/>
              </a:spcBef>
              <a:buChar char="–"/>
              <a:defRPr sz="2000">
                <a:solidFill>
                  <a:schemeClr val="tx1"/>
                </a:solidFill>
                <a:latin typeface="Arial" charset="0"/>
                <a:ea typeface="Arial" charset="0"/>
                <a:cs typeface="Arial" charset="0"/>
              </a:defRPr>
            </a:lvl4pPr>
            <a:lvl5pPr marL="2057400" indent="-228600">
              <a:spcBef>
                <a:spcPct val="20000"/>
              </a:spcBef>
              <a:buChar char="»"/>
              <a:defRPr sz="2000">
                <a:solidFill>
                  <a:schemeClr val="tx1"/>
                </a:solidFill>
                <a:latin typeface="Arial" charset="0"/>
                <a:ea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ea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ea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ea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ea typeface="Arial" charset="0"/>
                <a:cs typeface="Arial" charset="0"/>
              </a:defRPr>
            </a:lvl9pPr>
          </a:lstStyle>
          <a:p>
            <a:pPr algn="ctr" eaLnBrk="1" hangingPunct="1">
              <a:spcBef>
                <a:spcPct val="0"/>
              </a:spcBef>
              <a:buFontTx/>
              <a:buNone/>
            </a:pPr>
            <a:r>
              <a:rPr lang="it-IT" altLang="it-IT" sz="4000" b="1" i="1">
                <a:solidFill>
                  <a:srgbClr val="FF0000"/>
                </a:solidFill>
                <a:latin typeface="Comic Sans MS" charset="0"/>
              </a:rPr>
              <a:t>L’ape aziendale</a:t>
            </a:r>
          </a:p>
        </p:txBody>
      </p:sp>
      <p:sp>
        <p:nvSpPr>
          <p:cNvPr id="87042" name="Rettangolo 1"/>
          <p:cNvSpPr>
            <a:spLocks noChangeArrowheads="1"/>
          </p:cNvSpPr>
          <p:nvPr/>
        </p:nvSpPr>
        <p:spPr bwMode="auto">
          <a:xfrm>
            <a:off x="1991544" y="1556792"/>
            <a:ext cx="8064500" cy="39703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ea typeface="Arial" charset="0"/>
                <a:cs typeface="Arial" charset="0"/>
              </a:defRPr>
            </a:lvl1pPr>
            <a:lvl2pPr marL="742950" indent="-285750">
              <a:spcBef>
                <a:spcPct val="20000"/>
              </a:spcBef>
              <a:buChar char="–"/>
              <a:defRPr sz="2800">
                <a:solidFill>
                  <a:schemeClr val="tx1"/>
                </a:solidFill>
                <a:latin typeface="Arial" charset="0"/>
                <a:ea typeface="Arial" charset="0"/>
                <a:cs typeface="Arial" charset="0"/>
              </a:defRPr>
            </a:lvl2pPr>
            <a:lvl3pPr marL="1143000" indent="-228600">
              <a:spcBef>
                <a:spcPct val="20000"/>
              </a:spcBef>
              <a:buChar char="•"/>
              <a:defRPr sz="2400">
                <a:solidFill>
                  <a:schemeClr val="tx1"/>
                </a:solidFill>
                <a:latin typeface="Arial" charset="0"/>
                <a:ea typeface="Arial" charset="0"/>
                <a:cs typeface="Arial" charset="0"/>
              </a:defRPr>
            </a:lvl3pPr>
            <a:lvl4pPr marL="1600200" indent="-228600">
              <a:spcBef>
                <a:spcPct val="20000"/>
              </a:spcBef>
              <a:buChar char="–"/>
              <a:defRPr sz="2000">
                <a:solidFill>
                  <a:schemeClr val="tx1"/>
                </a:solidFill>
                <a:latin typeface="Arial" charset="0"/>
                <a:ea typeface="Arial" charset="0"/>
                <a:cs typeface="Arial" charset="0"/>
              </a:defRPr>
            </a:lvl4pPr>
            <a:lvl5pPr marL="2057400" indent="-228600">
              <a:spcBef>
                <a:spcPct val="20000"/>
              </a:spcBef>
              <a:buChar char="»"/>
              <a:defRPr sz="2000">
                <a:solidFill>
                  <a:schemeClr val="tx1"/>
                </a:solidFill>
                <a:latin typeface="Arial" charset="0"/>
                <a:ea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ea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ea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ea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ea typeface="Arial" charset="0"/>
                <a:cs typeface="Arial" charset="0"/>
              </a:defRPr>
            </a:lvl9pPr>
          </a:lstStyle>
          <a:p>
            <a:pPr>
              <a:spcBef>
                <a:spcPct val="0"/>
              </a:spcBef>
              <a:buFontTx/>
              <a:buNone/>
            </a:pPr>
            <a:r>
              <a:rPr lang="it-IT" altLang="it-IT" sz="1800"/>
              <a:t>172. </a:t>
            </a:r>
            <a:r>
              <a:rPr lang="it-IT" altLang="it-IT" sz="1800" dirty="0"/>
              <a:t>I </a:t>
            </a:r>
            <a:r>
              <a:rPr lang="it-IT" altLang="it-IT" sz="1800" dirty="0">
                <a:solidFill>
                  <a:srgbClr val="FF0000"/>
                </a:solidFill>
              </a:rPr>
              <a:t>datori di lavoro del settore privato </a:t>
            </a:r>
            <a:r>
              <a:rPr lang="it-IT" altLang="it-IT" sz="1800" dirty="0"/>
              <a:t>del richiedente, gli </a:t>
            </a:r>
            <a:r>
              <a:rPr lang="it-IT" altLang="it-IT" sz="1800" dirty="0">
                <a:solidFill>
                  <a:srgbClr val="FF0000"/>
                </a:solidFill>
              </a:rPr>
              <a:t>enti bilaterali </a:t>
            </a:r>
            <a:r>
              <a:rPr lang="it-IT" altLang="it-IT" sz="1800" dirty="0"/>
              <a:t>o i </a:t>
            </a:r>
            <a:r>
              <a:rPr lang="it-IT" altLang="it-IT" sz="1800" dirty="0">
                <a:solidFill>
                  <a:srgbClr val="FF0000"/>
                </a:solidFill>
              </a:rPr>
              <a:t>fondi di solidarietà bilaterali e non, </a:t>
            </a:r>
            <a:r>
              <a:rPr lang="it-IT" altLang="it-IT" sz="1800" dirty="0"/>
              <a:t>di cui agli articoli 26 e 27 del decreto legislativo 14 settembre 2015, n. 148, possono, previo accordo individuale con il lavoratore, incrementare il montante contributivo individuale maturato da quest'ultimo, versando all'INPS in un'unica soluzione, alla scadenza prevista per il pagamento dei contributi del mese di erogazione della prima mensilità dell'APE, un contributo non inferiore, per ciascun anno o frazione di anno di anticipo rispetto alla maturazione del diritto alla pensione di vecchiaia, all'importo determinato ai sensi dell'articolo 7 del decreto legislativo 30 aprile 1997, n. 184. Al contributo di cui al periodo precedente si applicano le disposizioni sanzionatorie e di riscossione previste dall'articolo 116, comma 8, lettera a), della legge 23 dicembre 2000, n. 388, nel caso di mancato o ritardato pagamento dei contributi previdenziali obbligatori.</a:t>
            </a:r>
          </a:p>
          <a:p>
            <a:pPr>
              <a:spcBef>
                <a:spcPct val="0"/>
              </a:spcBef>
              <a:buFontTx/>
              <a:buNone/>
            </a:pPr>
            <a:endParaRPr lang="it-IT" altLang="it-IT" sz="1800" dirty="0"/>
          </a:p>
        </p:txBody>
      </p:sp>
      <p:pic>
        <p:nvPicPr>
          <p:cNvPr id="2" name="Immagine 1"/>
          <p:cNvPicPr>
            <a:picLocks noChangeAspect="1"/>
          </p:cNvPicPr>
          <p:nvPr/>
        </p:nvPicPr>
        <p:blipFill>
          <a:blip r:embed="rId2" cstate="screen">
            <a:extLst>
              <a:ext uri="{28A0092B-C50C-407E-A947-70E740481C1C}">
                <a14:useLocalDpi xmlns:a14="http://schemas.microsoft.com/office/drawing/2010/main" xmlns=""/>
              </a:ext>
            </a:extLst>
          </a:blip>
          <a:stretch>
            <a:fillRect/>
          </a:stretch>
        </p:blipFill>
        <p:spPr>
          <a:xfrm>
            <a:off x="9264352" y="0"/>
            <a:ext cx="1135658" cy="1233864"/>
          </a:xfrm>
          <a:prstGeom prst="rect">
            <a:avLst/>
          </a:prstGeom>
        </p:spPr>
      </p:pic>
    </p:spTree>
    <p:extLst>
      <p:ext uri="{BB962C8B-B14F-4D97-AF65-F5344CB8AC3E}">
        <p14:creationId xmlns:p14="http://schemas.microsoft.com/office/powerpoint/2010/main" xmlns="" val="1623008662"/>
      </p:ext>
    </p:extLst>
  </p:cSld>
  <p:clrMapOvr>
    <a:masterClrMapping/>
  </p:clrMapOvr>
  <p:transition spd="slow">
    <p:randomBar dir="vert"/>
  </p:transition>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Rettangolo 3"/>
          <p:cNvSpPr>
            <a:spLocks noChangeArrowheads="1"/>
          </p:cNvSpPr>
          <p:nvPr/>
        </p:nvSpPr>
        <p:spPr bwMode="auto">
          <a:xfrm>
            <a:off x="3719513" y="85726"/>
            <a:ext cx="5010150" cy="7080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ea typeface="Arial" charset="0"/>
                <a:cs typeface="Arial" charset="0"/>
              </a:defRPr>
            </a:lvl1pPr>
            <a:lvl2pPr marL="742950" indent="-285750">
              <a:spcBef>
                <a:spcPct val="20000"/>
              </a:spcBef>
              <a:buChar char="–"/>
              <a:defRPr sz="2800">
                <a:solidFill>
                  <a:schemeClr val="tx1"/>
                </a:solidFill>
                <a:latin typeface="Arial" charset="0"/>
                <a:ea typeface="Arial" charset="0"/>
                <a:cs typeface="Arial" charset="0"/>
              </a:defRPr>
            </a:lvl2pPr>
            <a:lvl3pPr marL="1143000" indent="-228600">
              <a:spcBef>
                <a:spcPct val="20000"/>
              </a:spcBef>
              <a:buChar char="•"/>
              <a:defRPr sz="2400">
                <a:solidFill>
                  <a:schemeClr val="tx1"/>
                </a:solidFill>
                <a:latin typeface="Arial" charset="0"/>
                <a:ea typeface="Arial" charset="0"/>
                <a:cs typeface="Arial" charset="0"/>
              </a:defRPr>
            </a:lvl3pPr>
            <a:lvl4pPr marL="1600200" indent="-228600">
              <a:spcBef>
                <a:spcPct val="20000"/>
              </a:spcBef>
              <a:buChar char="–"/>
              <a:defRPr sz="2000">
                <a:solidFill>
                  <a:schemeClr val="tx1"/>
                </a:solidFill>
                <a:latin typeface="Arial" charset="0"/>
                <a:ea typeface="Arial" charset="0"/>
                <a:cs typeface="Arial" charset="0"/>
              </a:defRPr>
            </a:lvl4pPr>
            <a:lvl5pPr marL="2057400" indent="-228600">
              <a:spcBef>
                <a:spcPct val="20000"/>
              </a:spcBef>
              <a:buChar char="»"/>
              <a:defRPr sz="2000">
                <a:solidFill>
                  <a:schemeClr val="tx1"/>
                </a:solidFill>
                <a:latin typeface="Arial" charset="0"/>
                <a:ea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ea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ea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ea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ea typeface="Arial" charset="0"/>
                <a:cs typeface="Arial" charset="0"/>
              </a:defRPr>
            </a:lvl9pPr>
          </a:lstStyle>
          <a:p>
            <a:pPr algn="ctr" eaLnBrk="1" hangingPunct="1">
              <a:spcBef>
                <a:spcPct val="0"/>
              </a:spcBef>
              <a:buFontTx/>
              <a:buNone/>
            </a:pPr>
            <a:r>
              <a:rPr lang="it-IT" altLang="it-IT" sz="4000" b="1" i="1">
                <a:solidFill>
                  <a:srgbClr val="FF0000"/>
                </a:solidFill>
                <a:latin typeface="Comic Sans MS" charset="0"/>
              </a:rPr>
              <a:t>Ape aziendale</a:t>
            </a:r>
          </a:p>
        </p:txBody>
      </p:sp>
      <p:graphicFrame>
        <p:nvGraphicFramePr>
          <p:cNvPr id="4" name="Diagramma 3"/>
          <p:cNvGraphicFramePr/>
          <p:nvPr>
            <p:extLst>
              <p:ext uri="{D42A27DB-BD31-4B8C-83A1-F6EECF244321}">
                <p14:modId xmlns:p14="http://schemas.microsoft.com/office/powerpoint/2010/main" xmlns="" val="3407011016"/>
              </p:ext>
            </p:extLst>
          </p:nvPr>
        </p:nvGraphicFramePr>
        <p:xfrm>
          <a:off x="3347492" y="1844824"/>
          <a:ext cx="6672064" cy="43231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 name="Immagine 4"/>
          <p:cNvPicPr>
            <a:picLocks noChangeAspect="1"/>
          </p:cNvPicPr>
          <p:nvPr/>
        </p:nvPicPr>
        <p:blipFill>
          <a:blip r:embed="rId6" cstate="screen">
            <a:extLst>
              <a:ext uri="{28A0092B-C50C-407E-A947-70E740481C1C}">
                <a14:useLocalDpi xmlns:a14="http://schemas.microsoft.com/office/drawing/2010/main" xmlns=""/>
              </a:ext>
            </a:extLst>
          </a:blip>
          <a:stretch>
            <a:fillRect/>
          </a:stretch>
        </p:blipFill>
        <p:spPr>
          <a:xfrm>
            <a:off x="9264352" y="0"/>
            <a:ext cx="1135658" cy="1233864"/>
          </a:xfrm>
          <a:prstGeom prst="rect">
            <a:avLst/>
          </a:prstGeom>
        </p:spPr>
      </p:pic>
    </p:spTree>
    <p:extLst>
      <p:ext uri="{BB962C8B-B14F-4D97-AF65-F5344CB8AC3E}">
        <p14:creationId xmlns:p14="http://schemas.microsoft.com/office/powerpoint/2010/main" xmlns="" val="569298040"/>
      </p:ext>
    </p:extLst>
  </p:cSld>
  <p:clrMapOvr>
    <a:masterClrMapping/>
  </p:clrMapOvr>
  <p:transition spd="slow">
    <p:randomBar dir="vert"/>
  </p:transition>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Rettangolo 3"/>
          <p:cNvSpPr>
            <a:spLocks noChangeArrowheads="1"/>
          </p:cNvSpPr>
          <p:nvPr/>
        </p:nvSpPr>
        <p:spPr bwMode="auto">
          <a:xfrm>
            <a:off x="3719513" y="85726"/>
            <a:ext cx="5010150" cy="7080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ea typeface="Arial" charset="0"/>
                <a:cs typeface="Arial" charset="0"/>
              </a:defRPr>
            </a:lvl1pPr>
            <a:lvl2pPr marL="742950" indent="-285750">
              <a:spcBef>
                <a:spcPct val="20000"/>
              </a:spcBef>
              <a:buChar char="–"/>
              <a:defRPr sz="2800">
                <a:solidFill>
                  <a:schemeClr val="tx1"/>
                </a:solidFill>
                <a:latin typeface="Arial" charset="0"/>
                <a:ea typeface="Arial" charset="0"/>
                <a:cs typeface="Arial" charset="0"/>
              </a:defRPr>
            </a:lvl2pPr>
            <a:lvl3pPr marL="1143000" indent="-228600">
              <a:spcBef>
                <a:spcPct val="20000"/>
              </a:spcBef>
              <a:buChar char="•"/>
              <a:defRPr sz="2400">
                <a:solidFill>
                  <a:schemeClr val="tx1"/>
                </a:solidFill>
                <a:latin typeface="Arial" charset="0"/>
                <a:ea typeface="Arial" charset="0"/>
                <a:cs typeface="Arial" charset="0"/>
              </a:defRPr>
            </a:lvl3pPr>
            <a:lvl4pPr marL="1600200" indent="-228600">
              <a:spcBef>
                <a:spcPct val="20000"/>
              </a:spcBef>
              <a:buChar char="–"/>
              <a:defRPr sz="2000">
                <a:solidFill>
                  <a:schemeClr val="tx1"/>
                </a:solidFill>
                <a:latin typeface="Arial" charset="0"/>
                <a:ea typeface="Arial" charset="0"/>
                <a:cs typeface="Arial" charset="0"/>
              </a:defRPr>
            </a:lvl4pPr>
            <a:lvl5pPr marL="2057400" indent="-228600">
              <a:spcBef>
                <a:spcPct val="20000"/>
              </a:spcBef>
              <a:buChar char="»"/>
              <a:defRPr sz="2000">
                <a:solidFill>
                  <a:schemeClr val="tx1"/>
                </a:solidFill>
                <a:latin typeface="Arial" charset="0"/>
                <a:ea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ea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ea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ea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ea typeface="Arial" charset="0"/>
                <a:cs typeface="Arial" charset="0"/>
              </a:defRPr>
            </a:lvl9pPr>
          </a:lstStyle>
          <a:p>
            <a:pPr algn="ctr" eaLnBrk="1" hangingPunct="1">
              <a:spcBef>
                <a:spcPct val="0"/>
              </a:spcBef>
              <a:buFontTx/>
              <a:buNone/>
            </a:pPr>
            <a:r>
              <a:rPr lang="it-IT" altLang="it-IT" sz="4000" b="1" i="1">
                <a:solidFill>
                  <a:srgbClr val="FF0000"/>
                </a:solidFill>
                <a:latin typeface="Comic Sans MS" charset="0"/>
              </a:rPr>
              <a:t>Ape aziendale</a:t>
            </a:r>
          </a:p>
        </p:txBody>
      </p:sp>
      <p:pic>
        <p:nvPicPr>
          <p:cNvPr id="5" name="Immagine 4"/>
          <p:cNvPicPr>
            <a:picLocks noChangeAspect="1"/>
          </p:cNvPicPr>
          <p:nvPr/>
        </p:nvPicPr>
        <p:blipFill>
          <a:blip r:embed="rId2" cstate="screen">
            <a:extLst>
              <a:ext uri="{28A0092B-C50C-407E-A947-70E740481C1C}">
                <a14:useLocalDpi xmlns:a14="http://schemas.microsoft.com/office/drawing/2010/main" xmlns=""/>
              </a:ext>
            </a:extLst>
          </a:blip>
          <a:stretch>
            <a:fillRect/>
          </a:stretch>
        </p:blipFill>
        <p:spPr>
          <a:xfrm>
            <a:off x="11056342" y="0"/>
            <a:ext cx="1135658" cy="1233864"/>
          </a:xfrm>
          <a:prstGeom prst="rect">
            <a:avLst/>
          </a:prstGeom>
        </p:spPr>
      </p:pic>
      <p:sp>
        <p:nvSpPr>
          <p:cNvPr id="2" name="Rettangolo 1">
            <a:extLst>
              <a:ext uri="{FF2B5EF4-FFF2-40B4-BE49-F238E27FC236}">
                <a16:creationId xmlns="" xmlns:a16="http://schemas.microsoft.com/office/drawing/2014/main" id="{FB1DF2DF-2F30-4EA1-9CD1-C8647080E9E1}"/>
              </a:ext>
            </a:extLst>
          </p:cNvPr>
          <p:cNvSpPr/>
          <p:nvPr/>
        </p:nvSpPr>
        <p:spPr>
          <a:xfrm>
            <a:off x="519143" y="657497"/>
            <a:ext cx="10736826" cy="5349991"/>
          </a:xfrm>
          <a:prstGeom prst="rect">
            <a:avLst/>
          </a:prstGeom>
        </p:spPr>
        <p:txBody>
          <a:bodyPr wrap="square">
            <a:spAutoFit/>
          </a:bodyPr>
          <a:lstStyle/>
          <a:p>
            <a:pPr marL="342900" lvl="0" indent="-342900">
              <a:lnSpc>
                <a:spcPct val="107000"/>
              </a:lnSpc>
              <a:spcAft>
                <a:spcPts val="0"/>
              </a:spcAft>
              <a:buFont typeface="+mj-lt"/>
              <a:buAutoNum type="alphaUcPeriod"/>
            </a:pPr>
            <a:r>
              <a:rPr lang="it-IT" sz="1600" dirty="0">
                <a:latin typeface="Calibri" panose="020F0502020204030204" pitchFamily="34" charset="0"/>
                <a:ea typeface="Calibri" panose="020F0502020204030204" pitchFamily="34" charset="0"/>
                <a:cs typeface="Times New Roman" panose="02020603050405020304" pitchFamily="18" charset="0"/>
              </a:rPr>
              <a:t>Datori di lavoro privati </a:t>
            </a:r>
          </a:p>
          <a:p>
            <a:pPr marL="457200">
              <a:lnSpc>
                <a:spcPct val="107000"/>
              </a:lnSpc>
              <a:spcAft>
                <a:spcPts val="0"/>
              </a:spcAft>
            </a:pPr>
            <a:r>
              <a:rPr lang="it-IT" sz="1600" dirty="0">
                <a:latin typeface="Calibri" panose="020F0502020204030204" pitchFamily="34" charset="0"/>
                <a:ea typeface="Calibri" panose="020F0502020204030204" pitchFamily="34" charset="0"/>
                <a:cs typeface="Times New Roman" panose="02020603050405020304" pitchFamily="18" charset="0"/>
              </a:rPr>
              <a:t> </a:t>
            </a:r>
          </a:p>
          <a:p>
            <a:pPr marL="457200" algn="just">
              <a:lnSpc>
                <a:spcPct val="107000"/>
              </a:lnSpc>
              <a:spcAft>
                <a:spcPts val="0"/>
              </a:spcAft>
            </a:pPr>
            <a:r>
              <a:rPr lang="it-IT" sz="1600" dirty="0">
                <a:latin typeface="Calibri" panose="020F0502020204030204" pitchFamily="34" charset="0"/>
                <a:ea typeface="Calibri" panose="020F0502020204030204" pitchFamily="34" charset="0"/>
                <a:cs typeface="Times New Roman" panose="02020603050405020304" pitchFamily="18" charset="0"/>
              </a:rPr>
              <a:t>Inps, nella circolare apparsa lo scorso 13 febbraio, chiarisce che, per la qualificazione dei datori di lavoro, non rileverà la Gestione assicurativa di riferimento (FPLD, </a:t>
            </a:r>
            <a:r>
              <a:rPr lang="it-IT" sz="1600" dirty="0" err="1">
                <a:latin typeface="Calibri" panose="020F0502020204030204" pitchFamily="34" charset="0"/>
                <a:ea typeface="Calibri" panose="020F0502020204030204" pitchFamily="34" charset="0"/>
                <a:cs typeface="Times New Roman" panose="02020603050405020304" pitchFamily="18" charset="0"/>
              </a:rPr>
              <a:t>ExInpdap</a:t>
            </a:r>
            <a:r>
              <a:rPr lang="it-IT" sz="1600" dirty="0">
                <a:latin typeface="Calibri" panose="020F0502020204030204" pitchFamily="34" charset="0"/>
                <a:ea typeface="Calibri" panose="020F0502020204030204" pitchFamily="34" charset="0"/>
                <a:cs typeface="Times New Roman" panose="02020603050405020304" pitchFamily="18" charset="0"/>
              </a:rPr>
              <a:t> etc..), ma la vera e propria natura giuridica privata del datore di lavoro, ivi includendo ad esempio anche gli enti pubblici economici. Sono esclusi dall’ape aziendale invece i datori di lavoro pubblici rientranti nella definizione di pubblica amministrazione ex art. 1 c. 2 D.lgs. 165/2001. Nel dettaglio saranno quindi ammessi alla possibilità di richiedere l’Ape anche i seguenti soggetti (già enucleati al par. 1 della Circolare Inps n. 178/2015):</a:t>
            </a:r>
          </a:p>
          <a:p>
            <a:pPr marL="457200">
              <a:lnSpc>
                <a:spcPct val="107000"/>
              </a:lnSpc>
              <a:spcAft>
                <a:spcPts val="0"/>
              </a:spcAft>
            </a:pPr>
            <a:r>
              <a:rPr lang="it-IT" sz="1600" dirty="0">
                <a:latin typeface="Calibri" panose="020F0502020204030204" pitchFamily="34" charset="0"/>
                <a:ea typeface="Calibri" panose="020F0502020204030204" pitchFamily="34" charset="0"/>
                <a:cs typeface="Times New Roman" panose="02020603050405020304" pitchFamily="18" charset="0"/>
              </a:rPr>
              <a:t> </a:t>
            </a:r>
          </a:p>
          <a:p>
            <a:pPr marL="342900" lvl="0" indent="-342900">
              <a:lnSpc>
                <a:spcPct val="107000"/>
              </a:lnSpc>
              <a:spcAft>
                <a:spcPts val="0"/>
              </a:spcAft>
              <a:buFont typeface="Symbol" panose="05050102010706020507" pitchFamily="18" charset="2"/>
              <a:buChar char=""/>
            </a:pPr>
            <a:r>
              <a:rPr lang="it-IT" sz="1600" dirty="0">
                <a:latin typeface="Calibri" panose="020F0502020204030204" pitchFamily="34" charset="0"/>
                <a:ea typeface="Calibri" panose="020F0502020204030204" pitchFamily="34" charset="0"/>
                <a:cs typeface="Times New Roman" panose="02020603050405020304" pitchFamily="18" charset="0"/>
              </a:rPr>
              <a:t>gli enti pubblici economici (</a:t>
            </a:r>
            <a:r>
              <a:rPr lang="it-IT" sz="1600" dirty="0" err="1">
                <a:latin typeface="Calibri" panose="020F0502020204030204" pitchFamily="34" charset="0"/>
                <a:ea typeface="Calibri" panose="020F0502020204030204" pitchFamily="34" charset="0"/>
                <a:cs typeface="Times New Roman" panose="02020603050405020304" pitchFamily="18" charset="0"/>
              </a:rPr>
              <a:t>e.p.e</a:t>
            </a:r>
            <a:r>
              <a:rPr lang="it-IT" sz="1600" dirty="0">
                <a:latin typeface="Calibri" panose="020F0502020204030204" pitchFamily="34" charset="0"/>
                <a:ea typeface="Calibri" panose="020F0502020204030204" pitchFamily="34" charset="0"/>
                <a:cs typeface="Times New Roman" panose="02020603050405020304" pitchFamily="18" charset="0"/>
              </a:rPr>
              <a:t>.);</a:t>
            </a:r>
          </a:p>
          <a:p>
            <a:pPr marL="342900" lvl="0" indent="-342900">
              <a:lnSpc>
                <a:spcPct val="107000"/>
              </a:lnSpc>
              <a:spcAft>
                <a:spcPts val="0"/>
              </a:spcAft>
              <a:buFont typeface="Symbol" panose="05050102010706020507" pitchFamily="18" charset="2"/>
              <a:buChar char=""/>
            </a:pPr>
            <a:r>
              <a:rPr lang="it-IT" sz="1600" dirty="0">
                <a:latin typeface="Calibri" panose="020F0502020204030204" pitchFamily="34" charset="0"/>
                <a:ea typeface="Calibri" panose="020F0502020204030204" pitchFamily="34" charset="0"/>
                <a:cs typeface="Times New Roman" panose="02020603050405020304" pitchFamily="18" charset="0"/>
              </a:rPr>
              <a:t>gli Istituti autonomi case popolari trasformati in base alle diverse leggi regionali in enti pubblici economici;</a:t>
            </a:r>
          </a:p>
          <a:p>
            <a:pPr marL="342900" lvl="0" indent="-342900">
              <a:lnSpc>
                <a:spcPct val="107000"/>
              </a:lnSpc>
              <a:spcAft>
                <a:spcPts val="0"/>
              </a:spcAft>
              <a:buFont typeface="Symbol" panose="05050102010706020507" pitchFamily="18" charset="2"/>
              <a:buChar char=""/>
            </a:pPr>
            <a:r>
              <a:rPr lang="it-IT" sz="1600" dirty="0">
                <a:latin typeface="Calibri" panose="020F0502020204030204" pitchFamily="34" charset="0"/>
                <a:ea typeface="Calibri" panose="020F0502020204030204" pitchFamily="34" charset="0"/>
                <a:cs typeface="Times New Roman" panose="02020603050405020304" pitchFamily="18" charset="0"/>
              </a:rPr>
              <a:t>gli enti che - per effetto dei processi di privatizzazione - si sono trasformati in società di persone o società di capitali ancorché a capitale interamente pubblico;</a:t>
            </a:r>
          </a:p>
          <a:p>
            <a:pPr marL="342900" lvl="0" indent="-342900">
              <a:lnSpc>
                <a:spcPct val="107000"/>
              </a:lnSpc>
              <a:spcAft>
                <a:spcPts val="0"/>
              </a:spcAft>
              <a:buFont typeface="Symbol" panose="05050102010706020507" pitchFamily="18" charset="2"/>
              <a:buChar char=""/>
            </a:pPr>
            <a:r>
              <a:rPr lang="it-IT" sz="1600" dirty="0">
                <a:latin typeface="Calibri" panose="020F0502020204030204" pitchFamily="34" charset="0"/>
                <a:ea typeface="Calibri" panose="020F0502020204030204" pitchFamily="34" charset="0"/>
                <a:cs typeface="Times New Roman" panose="02020603050405020304" pitchFamily="18" charset="0"/>
              </a:rPr>
              <a:t>le ex IPAB trasformate in associazioni o fondazioni di diritto privato, in quanto prive dei requisiti per trasformarsi in ASP, ed iscritte nel registro delle persone giuridiche;</a:t>
            </a:r>
          </a:p>
          <a:p>
            <a:pPr marL="342900" lvl="0" indent="-342900">
              <a:lnSpc>
                <a:spcPct val="107000"/>
              </a:lnSpc>
              <a:spcAft>
                <a:spcPts val="0"/>
              </a:spcAft>
              <a:buFont typeface="Symbol" panose="05050102010706020507" pitchFamily="18" charset="2"/>
              <a:buChar char=""/>
            </a:pPr>
            <a:r>
              <a:rPr lang="it-IT" sz="1600" dirty="0">
                <a:latin typeface="Calibri" panose="020F0502020204030204" pitchFamily="34" charset="0"/>
                <a:ea typeface="Calibri" panose="020F0502020204030204" pitchFamily="34" charset="0"/>
                <a:cs typeface="Times New Roman" panose="02020603050405020304" pitchFamily="18" charset="0"/>
              </a:rPr>
              <a:t>le aziende speciali costituite anche in consorzio, ai sensi degli artt. 31 e 114 del decreto legislativo 18 agosto 2000, n. 267;</a:t>
            </a:r>
          </a:p>
          <a:p>
            <a:pPr marL="342900" lvl="0" indent="-342900">
              <a:lnSpc>
                <a:spcPct val="107000"/>
              </a:lnSpc>
              <a:spcAft>
                <a:spcPts val="0"/>
              </a:spcAft>
              <a:buFont typeface="Symbol" panose="05050102010706020507" pitchFamily="18" charset="2"/>
              <a:buChar char=""/>
            </a:pPr>
            <a:r>
              <a:rPr lang="it-IT" sz="1600" dirty="0">
                <a:latin typeface="Calibri" panose="020F0502020204030204" pitchFamily="34" charset="0"/>
                <a:ea typeface="Calibri" panose="020F0502020204030204" pitchFamily="34" charset="0"/>
                <a:cs typeface="Times New Roman" panose="02020603050405020304" pitchFamily="18" charset="0"/>
              </a:rPr>
              <a:t>i consorzi di bonifica;</a:t>
            </a:r>
          </a:p>
          <a:p>
            <a:pPr marL="342900" lvl="0" indent="-342900">
              <a:lnSpc>
                <a:spcPct val="107000"/>
              </a:lnSpc>
              <a:spcAft>
                <a:spcPts val="0"/>
              </a:spcAft>
              <a:buFont typeface="Symbol" panose="05050102010706020507" pitchFamily="18" charset="2"/>
              <a:buChar char=""/>
            </a:pPr>
            <a:r>
              <a:rPr lang="it-IT" sz="1600" dirty="0">
                <a:latin typeface="Calibri" panose="020F0502020204030204" pitchFamily="34" charset="0"/>
                <a:ea typeface="Calibri" panose="020F0502020204030204" pitchFamily="34" charset="0"/>
                <a:cs typeface="Times New Roman" panose="02020603050405020304" pitchFamily="18" charset="0"/>
              </a:rPr>
              <a:t>i consorzi industriali;</a:t>
            </a:r>
          </a:p>
          <a:p>
            <a:pPr marL="342900" lvl="0" indent="-342900">
              <a:lnSpc>
                <a:spcPct val="107000"/>
              </a:lnSpc>
              <a:spcAft>
                <a:spcPts val="0"/>
              </a:spcAft>
              <a:buFont typeface="Symbol" panose="05050102010706020507" pitchFamily="18" charset="2"/>
              <a:buChar char=""/>
            </a:pPr>
            <a:r>
              <a:rPr lang="it-IT" sz="1600" dirty="0">
                <a:latin typeface="Calibri" panose="020F0502020204030204" pitchFamily="34" charset="0"/>
                <a:ea typeface="Calibri" panose="020F0502020204030204" pitchFamily="34" charset="0"/>
                <a:cs typeface="Times New Roman" panose="02020603050405020304" pitchFamily="18" charset="0"/>
              </a:rPr>
              <a:t>gli enti morali;</a:t>
            </a:r>
          </a:p>
          <a:p>
            <a:pPr marL="342900" lvl="0" indent="-342900">
              <a:lnSpc>
                <a:spcPct val="107000"/>
              </a:lnSpc>
              <a:spcAft>
                <a:spcPts val="800"/>
              </a:spcAft>
              <a:buFont typeface="Symbol" panose="05050102010706020507" pitchFamily="18" charset="2"/>
              <a:buChar char=""/>
            </a:pPr>
            <a:r>
              <a:rPr lang="it-IT" sz="1600" dirty="0">
                <a:latin typeface="Calibri" panose="020F0502020204030204" pitchFamily="34" charset="0"/>
                <a:ea typeface="Calibri" panose="020F0502020204030204" pitchFamily="34" charset="0"/>
                <a:cs typeface="Times New Roman" panose="02020603050405020304" pitchFamily="18" charset="0"/>
              </a:rPr>
              <a:t>gli enti ecclesiastici.</a:t>
            </a:r>
          </a:p>
        </p:txBody>
      </p:sp>
    </p:spTree>
    <p:extLst>
      <p:ext uri="{BB962C8B-B14F-4D97-AF65-F5344CB8AC3E}">
        <p14:creationId xmlns:p14="http://schemas.microsoft.com/office/powerpoint/2010/main" xmlns="" val="213555309"/>
      </p:ext>
    </p:extLst>
  </p:cSld>
  <p:clrMapOvr>
    <a:masterClrMapping/>
  </p:clrMapOvr>
  <p:transition spd="slow">
    <p:randomBar dir="vert"/>
  </p:transition>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Rettangolo 3"/>
          <p:cNvSpPr>
            <a:spLocks noChangeArrowheads="1"/>
          </p:cNvSpPr>
          <p:nvPr/>
        </p:nvSpPr>
        <p:spPr bwMode="auto">
          <a:xfrm>
            <a:off x="3719513" y="85726"/>
            <a:ext cx="5010150" cy="7080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ea typeface="Arial" charset="0"/>
                <a:cs typeface="Arial" charset="0"/>
              </a:defRPr>
            </a:lvl1pPr>
            <a:lvl2pPr marL="742950" indent="-285750">
              <a:spcBef>
                <a:spcPct val="20000"/>
              </a:spcBef>
              <a:buChar char="–"/>
              <a:defRPr sz="2800">
                <a:solidFill>
                  <a:schemeClr val="tx1"/>
                </a:solidFill>
                <a:latin typeface="Arial" charset="0"/>
                <a:ea typeface="Arial" charset="0"/>
                <a:cs typeface="Arial" charset="0"/>
              </a:defRPr>
            </a:lvl2pPr>
            <a:lvl3pPr marL="1143000" indent="-228600">
              <a:spcBef>
                <a:spcPct val="20000"/>
              </a:spcBef>
              <a:buChar char="•"/>
              <a:defRPr sz="2400">
                <a:solidFill>
                  <a:schemeClr val="tx1"/>
                </a:solidFill>
                <a:latin typeface="Arial" charset="0"/>
                <a:ea typeface="Arial" charset="0"/>
                <a:cs typeface="Arial" charset="0"/>
              </a:defRPr>
            </a:lvl3pPr>
            <a:lvl4pPr marL="1600200" indent="-228600">
              <a:spcBef>
                <a:spcPct val="20000"/>
              </a:spcBef>
              <a:buChar char="–"/>
              <a:defRPr sz="2000">
                <a:solidFill>
                  <a:schemeClr val="tx1"/>
                </a:solidFill>
                <a:latin typeface="Arial" charset="0"/>
                <a:ea typeface="Arial" charset="0"/>
                <a:cs typeface="Arial" charset="0"/>
              </a:defRPr>
            </a:lvl4pPr>
            <a:lvl5pPr marL="2057400" indent="-228600">
              <a:spcBef>
                <a:spcPct val="20000"/>
              </a:spcBef>
              <a:buChar char="»"/>
              <a:defRPr sz="2000">
                <a:solidFill>
                  <a:schemeClr val="tx1"/>
                </a:solidFill>
                <a:latin typeface="Arial" charset="0"/>
                <a:ea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ea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ea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ea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ea typeface="Arial" charset="0"/>
                <a:cs typeface="Arial" charset="0"/>
              </a:defRPr>
            </a:lvl9pPr>
          </a:lstStyle>
          <a:p>
            <a:pPr algn="ctr" eaLnBrk="1" hangingPunct="1">
              <a:spcBef>
                <a:spcPct val="0"/>
              </a:spcBef>
              <a:buFontTx/>
              <a:buNone/>
            </a:pPr>
            <a:r>
              <a:rPr lang="it-IT" altLang="it-IT" sz="4000" b="1" i="1">
                <a:solidFill>
                  <a:srgbClr val="FF0000"/>
                </a:solidFill>
                <a:latin typeface="Comic Sans MS" charset="0"/>
              </a:rPr>
              <a:t>Ape aziendale</a:t>
            </a:r>
          </a:p>
        </p:txBody>
      </p:sp>
      <p:pic>
        <p:nvPicPr>
          <p:cNvPr id="5" name="Immagine 4"/>
          <p:cNvPicPr>
            <a:picLocks noChangeAspect="1"/>
          </p:cNvPicPr>
          <p:nvPr/>
        </p:nvPicPr>
        <p:blipFill>
          <a:blip r:embed="rId2" cstate="screen">
            <a:extLst>
              <a:ext uri="{28A0092B-C50C-407E-A947-70E740481C1C}">
                <a14:useLocalDpi xmlns:a14="http://schemas.microsoft.com/office/drawing/2010/main" xmlns=""/>
              </a:ext>
            </a:extLst>
          </a:blip>
          <a:stretch>
            <a:fillRect/>
          </a:stretch>
        </p:blipFill>
        <p:spPr>
          <a:xfrm>
            <a:off x="11056342" y="0"/>
            <a:ext cx="1135658" cy="1233864"/>
          </a:xfrm>
          <a:prstGeom prst="rect">
            <a:avLst/>
          </a:prstGeom>
        </p:spPr>
      </p:pic>
      <p:sp>
        <p:nvSpPr>
          <p:cNvPr id="2" name="Rettangolo 1">
            <a:extLst>
              <a:ext uri="{FF2B5EF4-FFF2-40B4-BE49-F238E27FC236}">
                <a16:creationId xmlns="" xmlns:a16="http://schemas.microsoft.com/office/drawing/2014/main" id="{FB1DF2DF-2F30-4EA1-9CD1-C8647080E9E1}"/>
              </a:ext>
            </a:extLst>
          </p:cNvPr>
          <p:cNvSpPr/>
          <p:nvPr/>
        </p:nvSpPr>
        <p:spPr>
          <a:xfrm>
            <a:off x="519143" y="657497"/>
            <a:ext cx="10736826" cy="6267550"/>
          </a:xfrm>
          <a:prstGeom prst="rect">
            <a:avLst/>
          </a:prstGeom>
        </p:spPr>
        <p:txBody>
          <a:bodyPr wrap="square">
            <a:spAutoFit/>
          </a:bodyPr>
          <a:lstStyle/>
          <a:p>
            <a:pPr marL="342900" lvl="0" indent="-342900">
              <a:lnSpc>
                <a:spcPct val="107000"/>
              </a:lnSpc>
              <a:spcAft>
                <a:spcPts val="0"/>
              </a:spcAft>
              <a:buFont typeface="+mj-lt"/>
              <a:buAutoNum type="alphaUcPeriod"/>
            </a:pPr>
            <a:endParaRPr lang="it-IT" sz="1600" dirty="0">
              <a:latin typeface="Calibri" panose="020F0502020204030204" pitchFamily="34" charset="0"/>
              <a:ea typeface="Calibri" panose="020F0502020204030204" pitchFamily="34" charset="0"/>
              <a:cs typeface="Times New Roman" panose="02020603050405020304" pitchFamily="18" charset="0"/>
            </a:endParaRPr>
          </a:p>
          <a:p>
            <a:pPr lvl="0">
              <a:lnSpc>
                <a:spcPct val="107000"/>
              </a:lnSpc>
              <a:spcAft>
                <a:spcPts val="0"/>
              </a:spcAft>
            </a:pPr>
            <a:r>
              <a:rPr lang="it-IT" sz="2000" i="1" dirty="0">
                <a:latin typeface="Calibri" panose="020F0502020204030204" pitchFamily="34" charset="0"/>
                <a:ea typeface="Calibri" panose="020F0502020204030204" pitchFamily="34" charset="0"/>
                <a:cs typeface="Times New Roman" panose="02020603050405020304" pitchFamily="18" charset="0"/>
              </a:rPr>
              <a:t>Altri soggetti che potranno attivare l’Ape aziendale</a:t>
            </a:r>
          </a:p>
          <a:p>
            <a:pPr marL="342900" lvl="0" indent="-342900">
              <a:lnSpc>
                <a:spcPct val="107000"/>
              </a:lnSpc>
              <a:spcAft>
                <a:spcPts val="0"/>
              </a:spcAft>
              <a:buFont typeface="+mj-lt"/>
              <a:buAutoNum type="alphaUcPeriod"/>
            </a:pPr>
            <a:endParaRPr lang="it-IT" sz="20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Arial" panose="020B0604020202020204" pitchFamily="34" charset="0"/>
              <a:buChar char="•"/>
            </a:pPr>
            <a:r>
              <a:rPr lang="it-IT" sz="2000" dirty="0">
                <a:latin typeface="Calibri" panose="020F0502020204030204" pitchFamily="34" charset="0"/>
                <a:ea typeface="Calibri" panose="020F0502020204030204" pitchFamily="34" charset="0"/>
                <a:cs typeface="Times New Roman" panose="02020603050405020304" pitchFamily="18" charset="0"/>
              </a:rPr>
              <a:t>Enti  Bilaterali</a:t>
            </a:r>
          </a:p>
          <a:p>
            <a:pPr marL="342900" lvl="0" indent="-342900">
              <a:lnSpc>
                <a:spcPct val="107000"/>
              </a:lnSpc>
              <a:spcAft>
                <a:spcPts val="0"/>
              </a:spcAft>
              <a:buFont typeface="Arial" panose="020B0604020202020204" pitchFamily="34" charset="0"/>
              <a:buChar char="•"/>
            </a:pPr>
            <a:r>
              <a:rPr lang="it-IT" sz="2000" dirty="0">
                <a:latin typeface="Calibri" panose="020F0502020204030204" pitchFamily="34" charset="0"/>
                <a:ea typeface="Calibri" panose="020F0502020204030204" pitchFamily="34" charset="0"/>
                <a:cs typeface="Times New Roman" panose="02020603050405020304" pitchFamily="18" charset="0"/>
              </a:rPr>
              <a:t>Casse Edili</a:t>
            </a:r>
          </a:p>
          <a:p>
            <a:pPr marL="342900" lvl="0" indent="-342900">
              <a:lnSpc>
                <a:spcPct val="107000"/>
              </a:lnSpc>
              <a:spcAft>
                <a:spcPts val="0"/>
              </a:spcAft>
              <a:buFont typeface="Arial" panose="020B0604020202020204" pitchFamily="34" charset="0"/>
              <a:buChar char="•"/>
            </a:pPr>
            <a:endParaRPr lang="it-IT" sz="20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Arial" panose="020B0604020202020204" pitchFamily="34" charset="0"/>
              <a:buChar char="•"/>
            </a:pPr>
            <a:r>
              <a:rPr lang="it-IT" sz="2000" dirty="0">
                <a:latin typeface="Calibri" panose="020F0502020204030204" pitchFamily="34" charset="0"/>
                <a:ea typeface="Calibri" panose="020F0502020204030204" pitchFamily="34" charset="0"/>
                <a:cs typeface="Times New Roman" panose="02020603050405020304" pitchFamily="18" charset="0"/>
              </a:rPr>
              <a:t>Fondi di solidarietà</a:t>
            </a:r>
            <a:r>
              <a:rPr lang="it-IT" sz="2000" dirty="0">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a:t>
            </a:r>
          </a:p>
          <a:p>
            <a:pPr lvl="0">
              <a:lnSpc>
                <a:spcPct val="107000"/>
              </a:lnSpc>
              <a:spcAft>
                <a:spcPts val="0"/>
              </a:spcAft>
            </a:pPr>
            <a:endParaRPr lang="it-IT" sz="2000" dirty="0">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endParaRPr>
          </a:p>
          <a:p>
            <a:pPr lvl="0">
              <a:lnSpc>
                <a:spcPct val="107000"/>
              </a:lnSpc>
              <a:spcAft>
                <a:spcPts val="0"/>
              </a:spcAft>
            </a:pPr>
            <a:r>
              <a:rPr lang="it-IT" sz="2000" i="1" dirty="0"/>
              <a:t>L’Ape aziendale potrà essere attivato anche dai fondi di solidarietà, anche alternativi (dei settori dell'artigianato e della somministrazione di lavoro) ex artt. 26 e 27 del decreto legislativo 14 settembre 2015, n. 148, escludendo così il FIS.</a:t>
            </a:r>
          </a:p>
          <a:p>
            <a:pPr lvl="0">
              <a:lnSpc>
                <a:spcPct val="107000"/>
              </a:lnSpc>
              <a:spcAft>
                <a:spcPts val="0"/>
              </a:spcAft>
            </a:pPr>
            <a:endParaRPr lang="it-IT" sz="2000" dirty="0"/>
          </a:p>
          <a:p>
            <a:pPr lvl="0">
              <a:lnSpc>
                <a:spcPct val="107000"/>
              </a:lnSpc>
              <a:spcAft>
                <a:spcPts val="0"/>
              </a:spcAft>
            </a:pPr>
            <a:r>
              <a:rPr lang="it-IT" sz="2000" dirty="0"/>
              <a:t>il singolo Fondo potrà prevedere tale nuova prestazione -oltre a quelle già erogabili- in seguito al formale adeguamento degli accordi o contratti collettivi costitutivi del Fondo con ricezione di appositi Decreti interministeriali, nel rispetto dei principi di equilibrio finanziario cui i Fondi sono sottoposti </a:t>
            </a:r>
            <a:r>
              <a:rPr lang="it-IT" sz="2000" i="1" dirty="0"/>
              <a:t>ex lege</a:t>
            </a:r>
            <a:r>
              <a:rPr lang="it-IT" sz="2000" dirty="0"/>
              <a:t>. Tali adeguamenti dell’ordinamento dei Fondi prevedranno le condizioni di accesso, l’eventuale istituzione di un contributo ad hoc, i criteri di priorità e concessione della nuova prestazione. In questo caso, il Fondo emanerà un provvedimento di concessione che sarà trasmesso a Inps e allegato dall’assicurato alla richiesta della prestazione</a:t>
            </a:r>
            <a:endParaRPr lang="it-IT" sz="20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xmlns="" val="794644290"/>
      </p:ext>
    </p:extLst>
  </p:cSld>
  <p:clrMapOvr>
    <a:masterClrMapping/>
  </p:clrMapOvr>
  <p:transition spd="slow">
    <p:randomBar dir="vert"/>
  </p:transition>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Rettangolo 3"/>
          <p:cNvSpPr>
            <a:spLocks noChangeArrowheads="1"/>
          </p:cNvSpPr>
          <p:nvPr/>
        </p:nvSpPr>
        <p:spPr bwMode="auto">
          <a:xfrm>
            <a:off x="3719513" y="85726"/>
            <a:ext cx="5010150" cy="7080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ea typeface="Arial" charset="0"/>
                <a:cs typeface="Arial" charset="0"/>
              </a:defRPr>
            </a:lvl1pPr>
            <a:lvl2pPr marL="742950" indent="-285750">
              <a:spcBef>
                <a:spcPct val="20000"/>
              </a:spcBef>
              <a:buChar char="–"/>
              <a:defRPr sz="2800">
                <a:solidFill>
                  <a:schemeClr val="tx1"/>
                </a:solidFill>
                <a:latin typeface="Arial" charset="0"/>
                <a:ea typeface="Arial" charset="0"/>
                <a:cs typeface="Arial" charset="0"/>
              </a:defRPr>
            </a:lvl2pPr>
            <a:lvl3pPr marL="1143000" indent="-228600">
              <a:spcBef>
                <a:spcPct val="20000"/>
              </a:spcBef>
              <a:buChar char="•"/>
              <a:defRPr sz="2400">
                <a:solidFill>
                  <a:schemeClr val="tx1"/>
                </a:solidFill>
                <a:latin typeface="Arial" charset="0"/>
                <a:ea typeface="Arial" charset="0"/>
                <a:cs typeface="Arial" charset="0"/>
              </a:defRPr>
            </a:lvl3pPr>
            <a:lvl4pPr marL="1600200" indent="-228600">
              <a:spcBef>
                <a:spcPct val="20000"/>
              </a:spcBef>
              <a:buChar char="–"/>
              <a:defRPr sz="2000">
                <a:solidFill>
                  <a:schemeClr val="tx1"/>
                </a:solidFill>
                <a:latin typeface="Arial" charset="0"/>
                <a:ea typeface="Arial" charset="0"/>
                <a:cs typeface="Arial" charset="0"/>
              </a:defRPr>
            </a:lvl4pPr>
            <a:lvl5pPr marL="2057400" indent="-228600">
              <a:spcBef>
                <a:spcPct val="20000"/>
              </a:spcBef>
              <a:buChar char="»"/>
              <a:defRPr sz="2000">
                <a:solidFill>
                  <a:schemeClr val="tx1"/>
                </a:solidFill>
                <a:latin typeface="Arial" charset="0"/>
                <a:ea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ea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ea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ea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ea typeface="Arial" charset="0"/>
                <a:cs typeface="Arial" charset="0"/>
              </a:defRPr>
            </a:lvl9pPr>
          </a:lstStyle>
          <a:p>
            <a:pPr algn="ctr" eaLnBrk="1" hangingPunct="1">
              <a:spcBef>
                <a:spcPct val="0"/>
              </a:spcBef>
              <a:buFontTx/>
              <a:buNone/>
            </a:pPr>
            <a:r>
              <a:rPr lang="it-IT" altLang="it-IT" sz="4000" b="1" i="1">
                <a:solidFill>
                  <a:srgbClr val="FF0000"/>
                </a:solidFill>
                <a:latin typeface="Comic Sans MS" charset="0"/>
              </a:rPr>
              <a:t>Ape aziendale</a:t>
            </a:r>
          </a:p>
        </p:txBody>
      </p:sp>
      <p:sp>
        <p:nvSpPr>
          <p:cNvPr id="90114" name="Rettangolo 1"/>
          <p:cNvSpPr>
            <a:spLocks noChangeArrowheads="1"/>
          </p:cNvSpPr>
          <p:nvPr/>
        </p:nvSpPr>
        <p:spPr bwMode="auto">
          <a:xfrm>
            <a:off x="2135560" y="1196753"/>
            <a:ext cx="7920038" cy="50768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ea typeface="Arial" charset="0"/>
                <a:cs typeface="Arial" charset="0"/>
              </a:defRPr>
            </a:lvl1pPr>
            <a:lvl2pPr marL="742950" indent="-285750">
              <a:spcBef>
                <a:spcPct val="20000"/>
              </a:spcBef>
              <a:buChar char="–"/>
              <a:defRPr sz="2800">
                <a:solidFill>
                  <a:schemeClr val="tx1"/>
                </a:solidFill>
                <a:latin typeface="Arial" charset="0"/>
                <a:ea typeface="Arial" charset="0"/>
                <a:cs typeface="Arial" charset="0"/>
              </a:defRPr>
            </a:lvl2pPr>
            <a:lvl3pPr marL="1143000" indent="-228600">
              <a:spcBef>
                <a:spcPct val="20000"/>
              </a:spcBef>
              <a:buChar char="•"/>
              <a:defRPr sz="2400">
                <a:solidFill>
                  <a:schemeClr val="tx1"/>
                </a:solidFill>
                <a:latin typeface="Arial" charset="0"/>
                <a:ea typeface="Arial" charset="0"/>
                <a:cs typeface="Arial" charset="0"/>
              </a:defRPr>
            </a:lvl3pPr>
            <a:lvl4pPr marL="1600200" indent="-228600">
              <a:spcBef>
                <a:spcPct val="20000"/>
              </a:spcBef>
              <a:buChar char="–"/>
              <a:defRPr sz="2000">
                <a:solidFill>
                  <a:schemeClr val="tx1"/>
                </a:solidFill>
                <a:latin typeface="Arial" charset="0"/>
                <a:ea typeface="Arial" charset="0"/>
                <a:cs typeface="Arial" charset="0"/>
              </a:defRPr>
            </a:lvl4pPr>
            <a:lvl5pPr marL="2057400" indent="-228600">
              <a:spcBef>
                <a:spcPct val="20000"/>
              </a:spcBef>
              <a:buChar char="»"/>
              <a:defRPr sz="2000">
                <a:solidFill>
                  <a:schemeClr val="tx1"/>
                </a:solidFill>
                <a:latin typeface="Arial" charset="0"/>
                <a:ea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ea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ea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ea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ea typeface="Arial" charset="0"/>
                <a:cs typeface="Arial" charset="0"/>
              </a:defRPr>
            </a:lvl9pPr>
          </a:lstStyle>
          <a:p>
            <a:pPr algn="just">
              <a:spcBef>
                <a:spcPct val="0"/>
              </a:spcBef>
              <a:buFontTx/>
              <a:buNone/>
            </a:pPr>
            <a:r>
              <a:rPr lang="it-IT" altLang="it-IT" sz="1800"/>
              <a:t>Il vantaggio di questa operazione per il datore di lavoro consiste nell’avere a disposizione un ulteriore mezzo di gestione degli esuberi che consenta di “ammortizzare” il disagio patito dall’ex dipendente senza richiedere un diretto intervento assistenziale da parte dello Stato (riservato alla fattispecie dell’Ape Sociale). </a:t>
            </a:r>
          </a:p>
          <a:p>
            <a:pPr algn="just">
              <a:spcBef>
                <a:spcPct val="0"/>
              </a:spcBef>
              <a:buFontTx/>
              <a:buNone/>
            </a:pPr>
            <a:r>
              <a:rPr lang="it-IT" altLang="it-IT" sz="1800" dirty="0">
                <a:solidFill>
                  <a:srgbClr val="FF0000"/>
                </a:solidFill>
              </a:rPr>
              <a:t>L’aumento del montante contributivo consentirà al dipendente di aumentare il futuro reddito di pensione in una misura minima pari alla contribuzione che sarebbe stata versata a parità di retribuzione fino all’accesso a pensione di vecchiaia.</a:t>
            </a:r>
          </a:p>
          <a:p>
            <a:pPr algn="just">
              <a:spcBef>
                <a:spcPct val="0"/>
              </a:spcBef>
              <a:buFontTx/>
              <a:buNone/>
            </a:pPr>
            <a:r>
              <a:rPr lang="it-IT" altLang="it-IT" sz="1800" dirty="0"/>
              <a:t>Dipendente e datore di lavoro potranno così calcolare un punto di pareggio, che consenta al dipendente di aumentare la propria pensione tanto da compensare completamente la trattenuta mensile del prestito. L’Ape aziendale potrà anche essere attivato dai fondi di solidarietà bilaterali, compresi quelli dei settori della somministrazione di lavoro e dell’artigianato, inclusi anche i fondi interprofessionali, </a:t>
            </a:r>
            <a:r>
              <a:rPr lang="it-IT" altLang="it-IT" sz="1800" dirty="0">
                <a:solidFill>
                  <a:srgbClr val="FF0000"/>
                </a:solidFill>
              </a:rPr>
              <a:t>arricchendo in questo modo le prestazioni erogabili già previste dal decreto legislativo 148/2015</a:t>
            </a:r>
            <a:r>
              <a:rPr lang="it-IT" altLang="it-IT" sz="1800" dirty="0"/>
              <a:t>.</a:t>
            </a:r>
          </a:p>
          <a:p>
            <a:pPr>
              <a:spcBef>
                <a:spcPct val="0"/>
              </a:spcBef>
              <a:buFontTx/>
              <a:buNone/>
            </a:pPr>
            <a:r>
              <a:rPr lang="it-IT" altLang="it-IT" sz="1800" dirty="0"/>
              <a:t/>
            </a:r>
            <a:br>
              <a:rPr lang="it-IT" altLang="it-IT" sz="1800" dirty="0"/>
            </a:br>
            <a:endParaRPr lang="it-IT" altLang="it-IT" sz="1800" dirty="0"/>
          </a:p>
        </p:txBody>
      </p:sp>
      <p:pic>
        <p:nvPicPr>
          <p:cNvPr id="4" name="Immagine 3"/>
          <p:cNvPicPr>
            <a:picLocks noChangeAspect="1"/>
          </p:cNvPicPr>
          <p:nvPr/>
        </p:nvPicPr>
        <p:blipFill>
          <a:blip r:embed="rId2" cstate="screen">
            <a:extLst>
              <a:ext uri="{28A0092B-C50C-407E-A947-70E740481C1C}">
                <a14:useLocalDpi xmlns:a14="http://schemas.microsoft.com/office/drawing/2010/main" xmlns=""/>
              </a:ext>
            </a:extLst>
          </a:blip>
          <a:stretch>
            <a:fillRect/>
          </a:stretch>
        </p:blipFill>
        <p:spPr>
          <a:xfrm>
            <a:off x="9264352" y="0"/>
            <a:ext cx="1135658" cy="1233864"/>
          </a:xfrm>
          <a:prstGeom prst="rect">
            <a:avLst/>
          </a:prstGeom>
        </p:spPr>
      </p:pic>
    </p:spTree>
    <p:extLst>
      <p:ext uri="{BB962C8B-B14F-4D97-AF65-F5344CB8AC3E}">
        <p14:creationId xmlns:p14="http://schemas.microsoft.com/office/powerpoint/2010/main" xmlns="" val="2095599972"/>
      </p:ext>
    </p:extLst>
  </p:cSld>
  <p:clrMapOvr>
    <a:masterClrMapping/>
  </p:clrMapOvr>
  <p:transition spd="slow">
    <p:randomBar dir="vert"/>
  </p:transition>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Rettangolo 3"/>
          <p:cNvSpPr>
            <a:spLocks noChangeArrowheads="1"/>
          </p:cNvSpPr>
          <p:nvPr/>
        </p:nvSpPr>
        <p:spPr bwMode="auto">
          <a:xfrm>
            <a:off x="3216275" y="257176"/>
            <a:ext cx="5010150" cy="7080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ea typeface="Arial" charset="0"/>
                <a:cs typeface="Arial" charset="0"/>
              </a:defRPr>
            </a:lvl1pPr>
            <a:lvl2pPr marL="742950" indent="-285750">
              <a:spcBef>
                <a:spcPct val="20000"/>
              </a:spcBef>
              <a:buChar char="–"/>
              <a:defRPr sz="2800">
                <a:solidFill>
                  <a:schemeClr val="tx1"/>
                </a:solidFill>
                <a:latin typeface="Arial" charset="0"/>
                <a:ea typeface="Arial" charset="0"/>
                <a:cs typeface="Arial" charset="0"/>
              </a:defRPr>
            </a:lvl2pPr>
            <a:lvl3pPr marL="1143000" indent="-228600">
              <a:spcBef>
                <a:spcPct val="20000"/>
              </a:spcBef>
              <a:buChar char="•"/>
              <a:defRPr sz="2400">
                <a:solidFill>
                  <a:schemeClr val="tx1"/>
                </a:solidFill>
                <a:latin typeface="Arial" charset="0"/>
                <a:ea typeface="Arial" charset="0"/>
                <a:cs typeface="Arial" charset="0"/>
              </a:defRPr>
            </a:lvl3pPr>
            <a:lvl4pPr marL="1600200" indent="-228600">
              <a:spcBef>
                <a:spcPct val="20000"/>
              </a:spcBef>
              <a:buChar char="–"/>
              <a:defRPr sz="2000">
                <a:solidFill>
                  <a:schemeClr val="tx1"/>
                </a:solidFill>
                <a:latin typeface="Arial" charset="0"/>
                <a:ea typeface="Arial" charset="0"/>
                <a:cs typeface="Arial" charset="0"/>
              </a:defRPr>
            </a:lvl4pPr>
            <a:lvl5pPr marL="2057400" indent="-228600">
              <a:spcBef>
                <a:spcPct val="20000"/>
              </a:spcBef>
              <a:buChar char="»"/>
              <a:defRPr sz="2000">
                <a:solidFill>
                  <a:schemeClr val="tx1"/>
                </a:solidFill>
                <a:latin typeface="Arial" charset="0"/>
                <a:ea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ea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ea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ea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ea typeface="Arial" charset="0"/>
                <a:cs typeface="Arial" charset="0"/>
              </a:defRPr>
            </a:lvl9pPr>
          </a:lstStyle>
          <a:p>
            <a:pPr algn="ctr" eaLnBrk="1" hangingPunct="1">
              <a:spcBef>
                <a:spcPct val="0"/>
              </a:spcBef>
              <a:buFontTx/>
              <a:buNone/>
            </a:pPr>
            <a:r>
              <a:rPr lang="it-IT" altLang="it-IT" sz="4000" b="1" i="1" dirty="0">
                <a:solidFill>
                  <a:srgbClr val="FF0000"/>
                </a:solidFill>
                <a:latin typeface="Comic Sans MS" charset="0"/>
              </a:rPr>
              <a:t>Ape</a:t>
            </a:r>
          </a:p>
        </p:txBody>
      </p:sp>
      <p:sp>
        <p:nvSpPr>
          <p:cNvPr id="92162" name="Rettangolo 1"/>
          <p:cNvSpPr>
            <a:spLocks noChangeArrowheads="1"/>
          </p:cNvSpPr>
          <p:nvPr/>
        </p:nvSpPr>
        <p:spPr bwMode="auto">
          <a:xfrm>
            <a:off x="1206500" y="965201"/>
            <a:ext cx="10490200" cy="56323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charset="0"/>
                <a:ea typeface="Arial" charset="0"/>
                <a:cs typeface="Arial" charset="0"/>
              </a:defRPr>
            </a:lvl1pPr>
            <a:lvl2pPr marL="742950" indent="-285750">
              <a:spcBef>
                <a:spcPct val="20000"/>
              </a:spcBef>
              <a:buChar char="–"/>
              <a:defRPr sz="2800">
                <a:solidFill>
                  <a:schemeClr val="tx1"/>
                </a:solidFill>
                <a:latin typeface="Arial" charset="0"/>
                <a:ea typeface="Arial" charset="0"/>
                <a:cs typeface="Arial" charset="0"/>
              </a:defRPr>
            </a:lvl2pPr>
            <a:lvl3pPr marL="1143000" indent="-228600">
              <a:spcBef>
                <a:spcPct val="20000"/>
              </a:spcBef>
              <a:buChar char="•"/>
              <a:defRPr sz="2400">
                <a:solidFill>
                  <a:schemeClr val="tx1"/>
                </a:solidFill>
                <a:latin typeface="Arial" charset="0"/>
                <a:ea typeface="Arial" charset="0"/>
                <a:cs typeface="Arial" charset="0"/>
              </a:defRPr>
            </a:lvl3pPr>
            <a:lvl4pPr marL="1600200" indent="-228600">
              <a:spcBef>
                <a:spcPct val="20000"/>
              </a:spcBef>
              <a:buChar char="–"/>
              <a:defRPr sz="2000">
                <a:solidFill>
                  <a:schemeClr val="tx1"/>
                </a:solidFill>
                <a:latin typeface="Arial" charset="0"/>
                <a:ea typeface="Arial" charset="0"/>
                <a:cs typeface="Arial" charset="0"/>
              </a:defRPr>
            </a:lvl4pPr>
            <a:lvl5pPr marL="2057400" indent="-228600">
              <a:spcBef>
                <a:spcPct val="20000"/>
              </a:spcBef>
              <a:buChar char="»"/>
              <a:defRPr sz="2000">
                <a:solidFill>
                  <a:schemeClr val="tx1"/>
                </a:solidFill>
                <a:latin typeface="Arial" charset="0"/>
                <a:ea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ea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ea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ea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ea typeface="Arial" charset="0"/>
                <a:cs typeface="Arial" charset="0"/>
              </a:defRPr>
            </a:lvl9pPr>
          </a:lstStyle>
          <a:p>
            <a:pPr algn="ctr">
              <a:spcBef>
                <a:spcPct val="0"/>
              </a:spcBef>
              <a:buFontTx/>
              <a:buNone/>
            </a:pPr>
            <a:r>
              <a:rPr lang="it-IT" altLang="it-IT" sz="1800" b="1" dirty="0"/>
              <a:t>Circolare INPS 28/2018</a:t>
            </a:r>
          </a:p>
          <a:p>
            <a:pPr algn="ctr">
              <a:spcBef>
                <a:spcPct val="0"/>
              </a:spcBef>
              <a:buFontTx/>
              <a:buNone/>
            </a:pPr>
            <a:endParaRPr lang="it-IT" altLang="it-IT" sz="1800" b="1" dirty="0"/>
          </a:p>
          <a:p>
            <a:pPr>
              <a:spcBef>
                <a:spcPct val="0"/>
              </a:spcBef>
              <a:buFontTx/>
              <a:buNone/>
            </a:pPr>
            <a:r>
              <a:rPr lang="it-IT" sz="1800" b="1" dirty="0"/>
              <a:t>Incremento montante contributivo individuale</a:t>
            </a:r>
          </a:p>
          <a:p>
            <a:pPr>
              <a:spcBef>
                <a:spcPct val="0"/>
              </a:spcBef>
              <a:buFontTx/>
              <a:buNone/>
            </a:pPr>
            <a:endParaRPr lang="it-IT" sz="1800" b="1" dirty="0"/>
          </a:p>
          <a:p>
            <a:pPr>
              <a:spcBef>
                <a:spcPct val="0"/>
              </a:spcBef>
              <a:buFontTx/>
              <a:buNone/>
            </a:pPr>
            <a:r>
              <a:rPr lang="it-IT" sz="1800" dirty="0"/>
              <a:t>L’articolo 1, comma 172, della legge n. 232 del 2016 prevede che </a:t>
            </a:r>
            <a:r>
              <a:rPr lang="it-IT" sz="1800" i="1" dirty="0"/>
              <a:t>“i datori di lavoro del settore privato del richiedente, gli enti bilaterali o i fondi di solidarietà di cui agli articoli 26 e 27 del decreto legislativo 14 settembre 2015, n. 148, possono, previo accordo individuale con il lavoratore, incrementare il montante contributivo individuale maturato da quest'ultimo, versando all'INPS in un'unica soluzione, alla scadenza prevista per il pagamento dei contributi del mese di erogazione della prima mensilità dell'APE, un contributo non inferiore, per ciascun anno o frazione di anno di anticipo rispetto alla maturazione del diritto alla pensione di vecchiaia, all'importo determinato ai sensi dell'articolo 7 del decreto legislativo 30 aprile 1997, n. 184. Al contributo di cui al periodo precedente si applicano le disposizioni sanzionatorie e di riscossione previste dall'articolo 116, comma 8, lettera a), della legge 23 dicembre 2000, n. 388, nel caso di mancato o ritardato pagamento dei contributi previdenziali obbligatori”.</a:t>
            </a:r>
          </a:p>
          <a:p>
            <a:pPr>
              <a:spcBef>
                <a:spcPct val="0"/>
              </a:spcBef>
              <a:buFontTx/>
              <a:buNone/>
            </a:pPr>
            <a:endParaRPr lang="it-IT" sz="1800" i="1" dirty="0"/>
          </a:p>
          <a:p>
            <a:pPr>
              <a:spcBef>
                <a:spcPct val="0"/>
              </a:spcBef>
              <a:buFontTx/>
              <a:buNone/>
            </a:pPr>
            <a:r>
              <a:rPr lang="it-IT" sz="1800" dirty="0"/>
              <a:t>Il legislatore ha previsto la possibilità, da parte dei soggetti richiamati, di incrementare il montante contributivo individuale del lavoratore che accede all’APE versando all’INPS in un’unica soluzione, alla scadenza indicata, un contributo non inferiore, per ciascun anno o frazione di anno di anticipo rispetto alla maturazione del diritto alla pensione di vecchiaia.</a:t>
            </a:r>
          </a:p>
        </p:txBody>
      </p:sp>
    </p:spTree>
    <p:extLst>
      <p:ext uri="{BB962C8B-B14F-4D97-AF65-F5344CB8AC3E}">
        <p14:creationId xmlns:p14="http://schemas.microsoft.com/office/powerpoint/2010/main" xmlns="" val="27007198"/>
      </p:ext>
    </p:extLst>
  </p:cSld>
  <p:clrMapOvr>
    <a:masterClrMapping/>
  </p:clrMapOvr>
  <p:transition spd="slow">
    <p:randomBar dir="vert"/>
  </p:transition>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Rettangolo 3"/>
          <p:cNvSpPr>
            <a:spLocks noChangeArrowheads="1"/>
          </p:cNvSpPr>
          <p:nvPr/>
        </p:nvSpPr>
        <p:spPr bwMode="auto">
          <a:xfrm>
            <a:off x="3216275" y="257176"/>
            <a:ext cx="5010150" cy="7080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ea typeface="Arial" charset="0"/>
                <a:cs typeface="Arial" charset="0"/>
              </a:defRPr>
            </a:lvl1pPr>
            <a:lvl2pPr marL="742950" indent="-285750">
              <a:spcBef>
                <a:spcPct val="20000"/>
              </a:spcBef>
              <a:buChar char="–"/>
              <a:defRPr sz="2800">
                <a:solidFill>
                  <a:schemeClr val="tx1"/>
                </a:solidFill>
                <a:latin typeface="Arial" charset="0"/>
                <a:ea typeface="Arial" charset="0"/>
                <a:cs typeface="Arial" charset="0"/>
              </a:defRPr>
            </a:lvl2pPr>
            <a:lvl3pPr marL="1143000" indent="-228600">
              <a:spcBef>
                <a:spcPct val="20000"/>
              </a:spcBef>
              <a:buChar char="•"/>
              <a:defRPr sz="2400">
                <a:solidFill>
                  <a:schemeClr val="tx1"/>
                </a:solidFill>
                <a:latin typeface="Arial" charset="0"/>
                <a:ea typeface="Arial" charset="0"/>
                <a:cs typeface="Arial" charset="0"/>
              </a:defRPr>
            </a:lvl3pPr>
            <a:lvl4pPr marL="1600200" indent="-228600">
              <a:spcBef>
                <a:spcPct val="20000"/>
              </a:spcBef>
              <a:buChar char="–"/>
              <a:defRPr sz="2000">
                <a:solidFill>
                  <a:schemeClr val="tx1"/>
                </a:solidFill>
                <a:latin typeface="Arial" charset="0"/>
                <a:ea typeface="Arial" charset="0"/>
                <a:cs typeface="Arial" charset="0"/>
              </a:defRPr>
            </a:lvl4pPr>
            <a:lvl5pPr marL="2057400" indent="-228600">
              <a:spcBef>
                <a:spcPct val="20000"/>
              </a:spcBef>
              <a:buChar char="»"/>
              <a:defRPr sz="2000">
                <a:solidFill>
                  <a:schemeClr val="tx1"/>
                </a:solidFill>
                <a:latin typeface="Arial" charset="0"/>
                <a:ea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ea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ea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ea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ea typeface="Arial" charset="0"/>
                <a:cs typeface="Arial" charset="0"/>
              </a:defRPr>
            </a:lvl9pPr>
          </a:lstStyle>
          <a:p>
            <a:pPr algn="ctr" eaLnBrk="1" hangingPunct="1">
              <a:spcBef>
                <a:spcPct val="0"/>
              </a:spcBef>
              <a:buFontTx/>
              <a:buNone/>
            </a:pPr>
            <a:r>
              <a:rPr lang="it-IT" altLang="it-IT" sz="4000" b="1" i="1" dirty="0">
                <a:solidFill>
                  <a:srgbClr val="FF0000"/>
                </a:solidFill>
                <a:latin typeface="Comic Sans MS" charset="0"/>
              </a:rPr>
              <a:t>Ape</a:t>
            </a:r>
          </a:p>
        </p:txBody>
      </p:sp>
      <p:sp>
        <p:nvSpPr>
          <p:cNvPr id="92162" name="Rettangolo 1"/>
          <p:cNvSpPr>
            <a:spLocks noChangeArrowheads="1"/>
          </p:cNvSpPr>
          <p:nvPr/>
        </p:nvSpPr>
        <p:spPr bwMode="auto">
          <a:xfrm>
            <a:off x="1206500" y="965201"/>
            <a:ext cx="10490200" cy="54107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charset="0"/>
                <a:ea typeface="Arial" charset="0"/>
                <a:cs typeface="Arial" charset="0"/>
              </a:defRPr>
            </a:lvl1pPr>
            <a:lvl2pPr marL="742950" indent="-285750">
              <a:spcBef>
                <a:spcPct val="20000"/>
              </a:spcBef>
              <a:buChar char="–"/>
              <a:defRPr sz="2800">
                <a:solidFill>
                  <a:schemeClr val="tx1"/>
                </a:solidFill>
                <a:latin typeface="Arial" charset="0"/>
                <a:ea typeface="Arial" charset="0"/>
                <a:cs typeface="Arial" charset="0"/>
              </a:defRPr>
            </a:lvl2pPr>
            <a:lvl3pPr marL="1143000" indent="-228600">
              <a:spcBef>
                <a:spcPct val="20000"/>
              </a:spcBef>
              <a:buChar char="•"/>
              <a:defRPr sz="2400">
                <a:solidFill>
                  <a:schemeClr val="tx1"/>
                </a:solidFill>
                <a:latin typeface="Arial" charset="0"/>
                <a:ea typeface="Arial" charset="0"/>
                <a:cs typeface="Arial" charset="0"/>
              </a:defRPr>
            </a:lvl3pPr>
            <a:lvl4pPr marL="1600200" indent="-228600">
              <a:spcBef>
                <a:spcPct val="20000"/>
              </a:spcBef>
              <a:buChar char="–"/>
              <a:defRPr sz="2000">
                <a:solidFill>
                  <a:schemeClr val="tx1"/>
                </a:solidFill>
                <a:latin typeface="Arial" charset="0"/>
                <a:ea typeface="Arial" charset="0"/>
                <a:cs typeface="Arial" charset="0"/>
              </a:defRPr>
            </a:lvl4pPr>
            <a:lvl5pPr marL="2057400" indent="-228600">
              <a:spcBef>
                <a:spcPct val="20000"/>
              </a:spcBef>
              <a:buChar char="»"/>
              <a:defRPr sz="2000">
                <a:solidFill>
                  <a:schemeClr val="tx1"/>
                </a:solidFill>
                <a:latin typeface="Arial" charset="0"/>
                <a:ea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ea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ea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ea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ea typeface="Arial" charset="0"/>
                <a:cs typeface="Arial" charset="0"/>
              </a:defRPr>
            </a:lvl9pPr>
          </a:lstStyle>
          <a:p>
            <a:pPr algn="ctr">
              <a:spcBef>
                <a:spcPct val="0"/>
              </a:spcBef>
              <a:buFontTx/>
              <a:buNone/>
            </a:pPr>
            <a:r>
              <a:rPr lang="it-IT" altLang="it-IT" sz="1800" b="1" dirty="0"/>
              <a:t>Circolare INPS 28/2018</a:t>
            </a:r>
          </a:p>
          <a:p>
            <a:pPr algn="ctr">
              <a:spcBef>
                <a:spcPct val="0"/>
              </a:spcBef>
              <a:buFontTx/>
              <a:buNone/>
            </a:pPr>
            <a:endParaRPr lang="it-IT" altLang="it-IT" sz="1800" b="1" dirty="0"/>
          </a:p>
          <a:p>
            <a:pPr>
              <a:spcBef>
                <a:spcPct val="0"/>
              </a:spcBef>
              <a:buFontTx/>
              <a:buNone/>
            </a:pPr>
            <a:r>
              <a:rPr lang="it-IT" sz="1800" b="1" dirty="0"/>
              <a:t>Incremento montante contributivo individuale</a:t>
            </a:r>
          </a:p>
          <a:p>
            <a:pPr>
              <a:buNone/>
            </a:pPr>
            <a:r>
              <a:rPr lang="it-IT" sz="1800" dirty="0"/>
              <a:t>Ai fini dell’identificazione dei lavoratori rileva la natura giuridica privata del datore di lavoro a prescindere dalla gestione a carico della quale è liquidato il trattamento pensionistico, ivi compresi i datori di lavoro del settore agricolo, e dalla circostanza che i datori di lavoro medesimi assumano o meno la natura di imprenditore. Ci si riferisce esclusivamente al datore di lavoro con il quale è in corso il rapporto di lavoro all’atto della stipula dell’accordo individuale.</a:t>
            </a:r>
          </a:p>
          <a:p>
            <a:pPr>
              <a:buNone/>
            </a:pPr>
            <a:r>
              <a:rPr lang="it-IT" sz="1800" dirty="0"/>
              <a:t>L’istituto non si applica nei confronti della pubblica amministrazione.</a:t>
            </a:r>
          </a:p>
          <a:p>
            <a:pPr>
              <a:buNone/>
            </a:pPr>
            <a:r>
              <a:rPr lang="it-IT" sz="1800" dirty="0"/>
              <a:t> </a:t>
            </a:r>
          </a:p>
          <a:p>
            <a:pPr>
              <a:buNone/>
            </a:pPr>
            <a:r>
              <a:rPr lang="it-IT" sz="1800" dirty="0"/>
              <a:t>Il lavoratore che intenda avvalersi dell’incremento del montante contributivo è tenuto a stipulare, preliminarmente, un apposito accordo.</a:t>
            </a:r>
          </a:p>
          <a:p>
            <a:pPr>
              <a:buNone/>
            </a:pPr>
            <a:endParaRPr lang="it-IT" sz="1800" dirty="0"/>
          </a:p>
          <a:p>
            <a:pPr>
              <a:buNone/>
            </a:pPr>
            <a:r>
              <a:rPr lang="it-IT" sz="1800" dirty="0"/>
              <a:t>Con riferimento ai fondi di solidarietà, il versamento, da parte dei fondi medesimi, dell’incremento del montante contributivo individuale del lavoratore che accede all’APE risulta essere una nuova prestazione. L’accesso all’incremento del montante contributivo con obbligazione contributiva a carico dei fondi di solidarietà è comunque subordinato all’adeguamento dei relativi accordi o contratti collettivi e dei successivi decreti interministeriali di recepimento degli accordi medesimi. </a:t>
            </a:r>
          </a:p>
        </p:txBody>
      </p:sp>
    </p:spTree>
    <p:extLst>
      <p:ext uri="{BB962C8B-B14F-4D97-AF65-F5344CB8AC3E}">
        <p14:creationId xmlns:p14="http://schemas.microsoft.com/office/powerpoint/2010/main" xmlns="" val="2246931893"/>
      </p:ext>
    </p:extLst>
  </p:cSld>
  <p:clrMapOvr>
    <a:masterClrMapping/>
  </p:clrMapOvr>
  <p:transition spd="slow">
    <p:randomBar dir="vert"/>
  </p:transition>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Rettangolo 3"/>
          <p:cNvSpPr>
            <a:spLocks noChangeArrowheads="1"/>
          </p:cNvSpPr>
          <p:nvPr/>
        </p:nvSpPr>
        <p:spPr bwMode="auto">
          <a:xfrm>
            <a:off x="3216275" y="257176"/>
            <a:ext cx="5010150" cy="7080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ea typeface="Arial" charset="0"/>
                <a:cs typeface="Arial" charset="0"/>
              </a:defRPr>
            </a:lvl1pPr>
            <a:lvl2pPr marL="742950" indent="-285750">
              <a:spcBef>
                <a:spcPct val="20000"/>
              </a:spcBef>
              <a:buChar char="–"/>
              <a:defRPr sz="2800">
                <a:solidFill>
                  <a:schemeClr val="tx1"/>
                </a:solidFill>
                <a:latin typeface="Arial" charset="0"/>
                <a:ea typeface="Arial" charset="0"/>
                <a:cs typeface="Arial" charset="0"/>
              </a:defRPr>
            </a:lvl2pPr>
            <a:lvl3pPr marL="1143000" indent="-228600">
              <a:spcBef>
                <a:spcPct val="20000"/>
              </a:spcBef>
              <a:buChar char="•"/>
              <a:defRPr sz="2400">
                <a:solidFill>
                  <a:schemeClr val="tx1"/>
                </a:solidFill>
                <a:latin typeface="Arial" charset="0"/>
                <a:ea typeface="Arial" charset="0"/>
                <a:cs typeface="Arial" charset="0"/>
              </a:defRPr>
            </a:lvl3pPr>
            <a:lvl4pPr marL="1600200" indent="-228600">
              <a:spcBef>
                <a:spcPct val="20000"/>
              </a:spcBef>
              <a:buChar char="–"/>
              <a:defRPr sz="2000">
                <a:solidFill>
                  <a:schemeClr val="tx1"/>
                </a:solidFill>
                <a:latin typeface="Arial" charset="0"/>
                <a:ea typeface="Arial" charset="0"/>
                <a:cs typeface="Arial" charset="0"/>
              </a:defRPr>
            </a:lvl4pPr>
            <a:lvl5pPr marL="2057400" indent="-228600">
              <a:spcBef>
                <a:spcPct val="20000"/>
              </a:spcBef>
              <a:buChar char="»"/>
              <a:defRPr sz="2000">
                <a:solidFill>
                  <a:schemeClr val="tx1"/>
                </a:solidFill>
                <a:latin typeface="Arial" charset="0"/>
                <a:ea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ea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ea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ea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ea typeface="Arial" charset="0"/>
                <a:cs typeface="Arial" charset="0"/>
              </a:defRPr>
            </a:lvl9pPr>
          </a:lstStyle>
          <a:p>
            <a:pPr algn="ctr" eaLnBrk="1" hangingPunct="1">
              <a:spcBef>
                <a:spcPct val="0"/>
              </a:spcBef>
              <a:buFontTx/>
              <a:buNone/>
            </a:pPr>
            <a:r>
              <a:rPr lang="it-IT" altLang="it-IT" sz="4000" b="1" i="1" dirty="0">
                <a:solidFill>
                  <a:srgbClr val="FF0000"/>
                </a:solidFill>
                <a:latin typeface="Comic Sans MS" charset="0"/>
              </a:rPr>
              <a:t>Ape</a:t>
            </a:r>
          </a:p>
        </p:txBody>
      </p:sp>
      <p:sp>
        <p:nvSpPr>
          <p:cNvPr id="92162" name="Rettangolo 1"/>
          <p:cNvSpPr>
            <a:spLocks noChangeArrowheads="1"/>
          </p:cNvSpPr>
          <p:nvPr/>
        </p:nvSpPr>
        <p:spPr bwMode="auto">
          <a:xfrm>
            <a:off x="1206500" y="876301"/>
            <a:ext cx="10490200" cy="60755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charset="0"/>
                <a:ea typeface="Arial" charset="0"/>
                <a:cs typeface="Arial" charset="0"/>
              </a:defRPr>
            </a:lvl1pPr>
            <a:lvl2pPr marL="742950" indent="-285750">
              <a:spcBef>
                <a:spcPct val="20000"/>
              </a:spcBef>
              <a:buChar char="–"/>
              <a:defRPr sz="2800">
                <a:solidFill>
                  <a:schemeClr val="tx1"/>
                </a:solidFill>
                <a:latin typeface="Arial" charset="0"/>
                <a:ea typeface="Arial" charset="0"/>
                <a:cs typeface="Arial" charset="0"/>
              </a:defRPr>
            </a:lvl2pPr>
            <a:lvl3pPr marL="1143000" indent="-228600">
              <a:spcBef>
                <a:spcPct val="20000"/>
              </a:spcBef>
              <a:buChar char="•"/>
              <a:defRPr sz="2400">
                <a:solidFill>
                  <a:schemeClr val="tx1"/>
                </a:solidFill>
                <a:latin typeface="Arial" charset="0"/>
                <a:ea typeface="Arial" charset="0"/>
                <a:cs typeface="Arial" charset="0"/>
              </a:defRPr>
            </a:lvl3pPr>
            <a:lvl4pPr marL="1600200" indent="-228600">
              <a:spcBef>
                <a:spcPct val="20000"/>
              </a:spcBef>
              <a:buChar char="–"/>
              <a:defRPr sz="2000">
                <a:solidFill>
                  <a:schemeClr val="tx1"/>
                </a:solidFill>
                <a:latin typeface="Arial" charset="0"/>
                <a:ea typeface="Arial" charset="0"/>
                <a:cs typeface="Arial" charset="0"/>
              </a:defRPr>
            </a:lvl4pPr>
            <a:lvl5pPr marL="2057400" indent="-228600">
              <a:spcBef>
                <a:spcPct val="20000"/>
              </a:spcBef>
              <a:buChar char="»"/>
              <a:defRPr sz="2000">
                <a:solidFill>
                  <a:schemeClr val="tx1"/>
                </a:solidFill>
                <a:latin typeface="Arial" charset="0"/>
                <a:ea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ea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ea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ea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ea typeface="Arial" charset="0"/>
                <a:cs typeface="Arial" charset="0"/>
              </a:defRPr>
            </a:lvl9pPr>
          </a:lstStyle>
          <a:p>
            <a:pPr algn="ctr">
              <a:spcBef>
                <a:spcPct val="0"/>
              </a:spcBef>
              <a:buFontTx/>
              <a:buNone/>
            </a:pPr>
            <a:r>
              <a:rPr lang="it-IT" altLang="it-IT" sz="1800" b="1" dirty="0"/>
              <a:t>Circolare INPS 28/2018</a:t>
            </a:r>
          </a:p>
          <a:p>
            <a:pPr algn="ctr">
              <a:spcBef>
                <a:spcPct val="0"/>
              </a:spcBef>
              <a:buFontTx/>
              <a:buNone/>
            </a:pPr>
            <a:endParaRPr lang="it-IT" altLang="it-IT" sz="1800" b="1" dirty="0"/>
          </a:p>
          <a:p>
            <a:pPr>
              <a:spcBef>
                <a:spcPct val="0"/>
              </a:spcBef>
              <a:buFontTx/>
              <a:buNone/>
            </a:pPr>
            <a:r>
              <a:rPr lang="it-IT" sz="1800" b="1" dirty="0"/>
              <a:t>Incremento montante contributivo individuale</a:t>
            </a:r>
          </a:p>
          <a:p>
            <a:pPr>
              <a:buNone/>
            </a:pPr>
            <a:r>
              <a:rPr lang="it-IT" sz="1800" dirty="0"/>
              <a:t>Oltre ai datori di lavoro e, nei termini sopra indicati, ai fondi di solidarietà, gli organismi bilaterali che possono essere presi a riferimento per l’assunzione dell’obbligazione contributiva sono gli enti bilaterali per la formazione e le Casse Edili. </a:t>
            </a:r>
          </a:p>
          <a:p>
            <a:pPr>
              <a:buNone/>
            </a:pPr>
            <a:endParaRPr lang="it-IT" sz="1800" dirty="0"/>
          </a:p>
          <a:p>
            <a:pPr>
              <a:buNone/>
            </a:pPr>
            <a:r>
              <a:rPr lang="it-IT" sz="1800" dirty="0"/>
              <a:t>L’accordo individuale va accluso all’istanza di accesso all’APE e, qualora l’obbligato sia il datore di lavoro ovvero l’ente bilaterale, deve contenere i seguenti dati e previsioni:</a:t>
            </a:r>
          </a:p>
          <a:p>
            <a:pPr>
              <a:buNone/>
            </a:pPr>
            <a:r>
              <a:rPr lang="it-IT" sz="1800" dirty="0"/>
              <a:t>a) dati identificativi completi del lavoratore e del datore di lavoro, comprensivi dei codici fiscali;</a:t>
            </a:r>
          </a:p>
          <a:p>
            <a:pPr>
              <a:buNone/>
            </a:pPr>
            <a:r>
              <a:rPr lang="it-IT" sz="1800" dirty="0"/>
              <a:t>b) importo dell’incremento del montante contributivo. Non potrà risultare inferiore rispetto a quello calcolato applicando l’aliquota di finanziamento prevista per la contribuzione obbligatoria alla gestione pensionistica di riferimento, comprensiva dell’aliquota aggiuntiva 1,0%, alla retribuzione complessiva riferita a ciascun anno o frazione di anno di anticipo rispetto alla maturazione del diritto alla pensione di vecchiaia;</a:t>
            </a:r>
          </a:p>
          <a:p>
            <a:pPr>
              <a:buNone/>
            </a:pPr>
            <a:r>
              <a:rPr lang="it-IT" sz="1800" dirty="0"/>
              <a:t>c) periodo assicurativo assunto a riferimento per il calcolo del predetto montante (data inizio e fine);</a:t>
            </a:r>
          </a:p>
          <a:p>
            <a:pPr>
              <a:buNone/>
            </a:pPr>
            <a:r>
              <a:rPr lang="it-IT" sz="1800" dirty="0"/>
              <a:t>d) periodo previsto di fruizione dell’APE;</a:t>
            </a:r>
          </a:p>
          <a:p>
            <a:pPr>
              <a:buNone/>
            </a:pPr>
            <a:r>
              <a:rPr lang="it-IT" sz="1800" dirty="0"/>
              <a:t>e) assunzione, da parte del datore di lavoro dell’obbligazione irrevocabile di versamento dell’incremento del montante contributivo entro la scadenza di pagamento dei contributi relativi al periodo di paga del mese di erogazione della prima mensilità dell’APE.</a:t>
            </a:r>
          </a:p>
        </p:txBody>
      </p:sp>
    </p:spTree>
    <p:extLst>
      <p:ext uri="{BB962C8B-B14F-4D97-AF65-F5344CB8AC3E}">
        <p14:creationId xmlns:p14="http://schemas.microsoft.com/office/powerpoint/2010/main" xmlns="" val="3221642172"/>
      </p:ext>
    </p:extLst>
  </p:cSld>
  <p:clrMapOvr>
    <a:masterClrMapping/>
  </p:clrMapOvr>
  <p:transition spd="slow">
    <p:randomBar dir="vert"/>
  </p:transition>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Rettangolo 3"/>
          <p:cNvSpPr>
            <a:spLocks noChangeArrowheads="1"/>
          </p:cNvSpPr>
          <p:nvPr/>
        </p:nvSpPr>
        <p:spPr bwMode="auto">
          <a:xfrm>
            <a:off x="3216275" y="257176"/>
            <a:ext cx="5010150" cy="7080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ea typeface="Arial" charset="0"/>
                <a:cs typeface="Arial" charset="0"/>
              </a:defRPr>
            </a:lvl1pPr>
            <a:lvl2pPr marL="742950" indent="-285750">
              <a:spcBef>
                <a:spcPct val="20000"/>
              </a:spcBef>
              <a:buChar char="–"/>
              <a:defRPr sz="2800">
                <a:solidFill>
                  <a:schemeClr val="tx1"/>
                </a:solidFill>
                <a:latin typeface="Arial" charset="0"/>
                <a:ea typeface="Arial" charset="0"/>
                <a:cs typeface="Arial" charset="0"/>
              </a:defRPr>
            </a:lvl2pPr>
            <a:lvl3pPr marL="1143000" indent="-228600">
              <a:spcBef>
                <a:spcPct val="20000"/>
              </a:spcBef>
              <a:buChar char="•"/>
              <a:defRPr sz="2400">
                <a:solidFill>
                  <a:schemeClr val="tx1"/>
                </a:solidFill>
                <a:latin typeface="Arial" charset="0"/>
                <a:ea typeface="Arial" charset="0"/>
                <a:cs typeface="Arial" charset="0"/>
              </a:defRPr>
            </a:lvl3pPr>
            <a:lvl4pPr marL="1600200" indent="-228600">
              <a:spcBef>
                <a:spcPct val="20000"/>
              </a:spcBef>
              <a:buChar char="–"/>
              <a:defRPr sz="2000">
                <a:solidFill>
                  <a:schemeClr val="tx1"/>
                </a:solidFill>
                <a:latin typeface="Arial" charset="0"/>
                <a:ea typeface="Arial" charset="0"/>
                <a:cs typeface="Arial" charset="0"/>
              </a:defRPr>
            </a:lvl4pPr>
            <a:lvl5pPr marL="2057400" indent="-228600">
              <a:spcBef>
                <a:spcPct val="20000"/>
              </a:spcBef>
              <a:buChar char="»"/>
              <a:defRPr sz="2000">
                <a:solidFill>
                  <a:schemeClr val="tx1"/>
                </a:solidFill>
                <a:latin typeface="Arial" charset="0"/>
                <a:ea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ea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ea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ea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ea typeface="Arial" charset="0"/>
                <a:cs typeface="Arial" charset="0"/>
              </a:defRPr>
            </a:lvl9pPr>
          </a:lstStyle>
          <a:p>
            <a:pPr algn="ctr" eaLnBrk="1" hangingPunct="1">
              <a:spcBef>
                <a:spcPct val="0"/>
              </a:spcBef>
              <a:buFontTx/>
              <a:buNone/>
            </a:pPr>
            <a:r>
              <a:rPr lang="it-IT" altLang="it-IT" sz="4000" b="1" i="1" dirty="0">
                <a:solidFill>
                  <a:srgbClr val="FF0000"/>
                </a:solidFill>
                <a:latin typeface="Comic Sans MS" charset="0"/>
              </a:rPr>
              <a:t>Ape</a:t>
            </a:r>
          </a:p>
        </p:txBody>
      </p:sp>
      <p:sp>
        <p:nvSpPr>
          <p:cNvPr id="92162" name="Rettangolo 1"/>
          <p:cNvSpPr>
            <a:spLocks noChangeArrowheads="1"/>
          </p:cNvSpPr>
          <p:nvPr/>
        </p:nvSpPr>
        <p:spPr bwMode="auto">
          <a:xfrm>
            <a:off x="1206500" y="876301"/>
            <a:ext cx="10490200" cy="57985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charset="0"/>
                <a:ea typeface="Arial" charset="0"/>
                <a:cs typeface="Arial" charset="0"/>
              </a:defRPr>
            </a:lvl1pPr>
            <a:lvl2pPr marL="742950" indent="-285750">
              <a:spcBef>
                <a:spcPct val="20000"/>
              </a:spcBef>
              <a:buChar char="–"/>
              <a:defRPr sz="2800">
                <a:solidFill>
                  <a:schemeClr val="tx1"/>
                </a:solidFill>
                <a:latin typeface="Arial" charset="0"/>
                <a:ea typeface="Arial" charset="0"/>
                <a:cs typeface="Arial" charset="0"/>
              </a:defRPr>
            </a:lvl2pPr>
            <a:lvl3pPr marL="1143000" indent="-228600">
              <a:spcBef>
                <a:spcPct val="20000"/>
              </a:spcBef>
              <a:buChar char="•"/>
              <a:defRPr sz="2400">
                <a:solidFill>
                  <a:schemeClr val="tx1"/>
                </a:solidFill>
                <a:latin typeface="Arial" charset="0"/>
                <a:ea typeface="Arial" charset="0"/>
                <a:cs typeface="Arial" charset="0"/>
              </a:defRPr>
            </a:lvl3pPr>
            <a:lvl4pPr marL="1600200" indent="-228600">
              <a:spcBef>
                <a:spcPct val="20000"/>
              </a:spcBef>
              <a:buChar char="–"/>
              <a:defRPr sz="2000">
                <a:solidFill>
                  <a:schemeClr val="tx1"/>
                </a:solidFill>
                <a:latin typeface="Arial" charset="0"/>
                <a:ea typeface="Arial" charset="0"/>
                <a:cs typeface="Arial" charset="0"/>
              </a:defRPr>
            </a:lvl4pPr>
            <a:lvl5pPr marL="2057400" indent="-228600">
              <a:spcBef>
                <a:spcPct val="20000"/>
              </a:spcBef>
              <a:buChar char="»"/>
              <a:defRPr sz="2000">
                <a:solidFill>
                  <a:schemeClr val="tx1"/>
                </a:solidFill>
                <a:latin typeface="Arial" charset="0"/>
                <a:ea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ea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ea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ea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ea typeface="Arial" charset="0"/>
                <a:cs typeface="Arial" charset="0"/>
              </a:defRPr>
            </a:lvl9pPr>
          </a:lstStyle>
          <a:p>
            <a:pPr algn="ctr">
              <a:spcBef>
                <a:spcPct val="0"/>
              </a:spcBef>
              <a:buFontTx/>
              <a:buNone/>
            </a:pPr>
            <a:r>
              <a:rPr lang="it-IT" altLang="it-IT" sz="1800" b="1" dirty="0"/>
              <a:t>Circolare INPS 28/2018</a:t>
            </a:r>
          </a:p>
          <a:p>
            <a:pPr algn="ctr">
              <a:spcBef>
                <a:spcPct val="0"/>
              </a:spcBef>
              <a:buFontTx/>
              <a:buNone/>
            </a:pPr>
            <a:endParaRPr lang="it-IT" altLang="it-IT" sz="1800" b="1" dirty="0"/>
          </a:p>
          <a:p>
            <a:pPr>
              <a:spcBef>
                <a:spcPct val="0"/>
              </a:spcBef>
              <a:buFontTx/>
              <a:buNone/>
            </a:pPr>
            <a:r>
              <a:rPr lang="it-IT" sz="1800" b="1" dirty="0"/>
              <a:t>Incremento montante contributivo individuale - Istruzioni</a:t>
            </a:r>
          </a:p>
          <a:p>
            <a:pPr>
              <a:buNone/>
            </a:pPr>
            <a:r>
              <a:rPr lang="it-IT" sz="1800" dirty="0"/>
              <a:t>L’importo dell’incremento del montante contributivo costituirà il dovuto annuo teorico.</a:t>
            </a:r>
          </a:p>
          <a:p>
            <a:endParaRPr lang="it-IT" sz="1800" dirty="0"/>
          </a:p>
          <a:p>
            <a:pPr>
              <a:buNone/>
            </a:pPr>
            <a:r>
              <a:rPr lang="it-IT" sz="1800" dirty="0"/>
              <a:t>La determinazione del dovuto minimo prevede che nel conteggio si faccia riferimento  “</a:t>
            </a:r>
            <a:r>
              <a:rPr lang="it-IT" sz="1800" i="1" dirty="0"/>
              <a:t>all'importo medio della retribuzione imponibile percepita nell'anno di contribuzione precedente la data della domanda</a:t>
            </a:r>
            <a:r>
              <a:rPr lang="it-IT" sz="1800" dirty="0"/>
              <a:t>”. Qualora nell’anno contemplato siano presenti periodi non lavorati, ovvero accrediti figurativi, sarà necessario procedere a ritroso fino a ricostruire 52 settimane di lavoro retribuito.</a:t>
            </a:r>
          </a:p>
          <a:p>
            <a:pPr>
              <a:buNone/>
            </a:pPr>
            <a:r>
              <a:rPr lang="it-IT" sz="1800" dirty="0"/>
              <a:t>I periodi coperti da indennità sostitutiva di preavviso si intendono di lavoro effettivo.</a:t>
            </a:r>
          </a:p>
          <a:p>
            <a:pPr>
              <a:buNone/>
            </a:pPr>
            <a:r>
              <a:rPr lang="it-IT" sz="1800" dirty="0"/>
              <a:t> </a:t>
            </a:r>
          </a:p>
          <a:p>
            <a:pPr>
              <a:buNone/>
            </a:pPr>
            <a:r>
              <a:rPr lang="it-IT" sz="1800" dirty="0"/>
              <a:t>In caso di rapporto di lavoro part-time deve essere considerata la retribuzione media riferita alle ultime 52 settimane utili per la misura (pertanto l’arco temporale considerato sarà più ampio di un anno).</a:t>
            </a:r>
          </a:p>
          <a:p>
            <a:pPr>
              <a:buNone/>
            </a:pPr>
            <a:r>
              <a:rPr lang="it-IT" sz="1800" dirty="0"/>
              <a:t> </a:t>
            </a:r>
          </a:p>
          <a:p>
            <a:pPr>
              <a:buNone/>
            </a:pPr>
            <a:r>
              <a:rPr lang="it-IT" sz="1800" dirty="0"/>
              <a:t>Per ottenere l’importo complessivamente dovuto in funzione della domanda di APE volontaria, detto valore andrà diviso per 52 settimane – ovvero 360 giorni </a:t>
            </a:r>
            <a:r>
              <a:rPr lang="it-IT" sz="1800" strike="sngStrike" dirty="0"/>
              <a:t>–</a:t>
            </a:r>
            <a:r>
              <a:rPr lang="it-IT" sz="1800" dirty="0"/>
              <a:t> in base al parametro di calcolo di anzianità contributiva - e moltiplicato per le settimane o i giorni relativi all’arco temporale intercorrente tra la decorrenza di APE e la decorrenza di pensione. </a:t>
            </a:r>
          </a:p>
        </p:txBody>
      </p:sp>
    </p:spTree>
    <p:extLst>
      <p:ext uri="{BB962C8B-B14F-4D97-AF65-F5344CB8AC3E}">
        <p14:creationId xmlns:p14="http://schemas.microsoft.com/office/powerpoint/2010/main" xmlns="" val="1077838880"/>
      </p:ext>
    </p:extLst>
  </p:cSld>
  <p:clrMapOvr>
    <a:masterClrMapping/>
  </p:clrMapOvr>
  <p:transition spd="slow">
    <p:randomBar dir="vert"/>
  </p:transition>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Rettangolo 3"/>
          <p:cNvSpPr>
            <a:spLocks noChangeArrowheads="1"/>
          </p:cNvSpPr>
          <p:nvPr/>
        </p:nvSpPr>
        <p:spPr bwMode="auto">
          <a:xfrm>
            <a:off x="3216275" y="257176"/>
            <a:ext cx="5010150" cy="7080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ea typeface="Arial" charset="0"/>
                <a:cs typeface="Arial" charset="0"/>
              </a:defRPr>
            </a:lvl1pPr>
            <a:lvl2pPr marL="742950" indent="-285750">
              <a:spcBef>
                <a:spcPct val="20000"/>
              </a:spcBef>
              <a:buChar char="–"/>
              <a:defRPr sz="2800">
                <a:solidFill>
                  <a:schemeClr val="tx1"/>
                </a:solidFill>
                <a:latin typeface="Arial" charset="0"/>
                <a:ea typeface="Arial" charset="0"/>
                <a:cs typeface="Arial" charset="0"/>
              </a:defRPr>
            </a:lvl2pPr>
            <a:lvl3pPr marL="1143000" indent="-228600">
              <a:spcBef>
                <a:spcPct val="20000"/>
              </a:spcBef>
              <a:buChar char="•"/>
              <a:defRPr sz="2400">
                <a:solidFill>
                  <a:schemeClr val="tx1"/>
                </a:solidFill>
                <a:latin typeface="Arial" charset="0"/>
                <a:ea typeface="Arial" charset="0"/>
                <a:cs typeface="Arial" charset="0"/>
              </a:defRPr>
            </a:lvl3pPr>
            <a:lvl4pPr marL="1600200" indent="-228600">
              <a:spcBef>
                <a:spcPct val="20000"/>
              </a:spcBef>
              <a:buChar char="–"/>
              <a:defRPr sz="2000">
                <a:solidFill>
                  <a:schemeClr val="tx1"/>
                </a:solidFill>
                <a:latin typeface="Arial" charset="0"/>
                <a:ea typeface="Arial" charset="0"/>
                <a:cs typeface="Arial" charset="0"/>
              </a:defRPr>
            </a:lvl4pPr>
            <a:lvl5pPr marL="2057400" indent="-228600">
              <a:spcBef>
                <a:spcPct val="20000"/>
              </a:spcBef>
              <a:buChar char="»"/>
              <a:defRPr sz="2000">
                <a:solidFill>
                  <a:schemeClr val="tx1"/>
                </a:solidFill>
                <a:latin typeface="Arial" charset="0"/>
                <a:ea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ea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ea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ea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ea typeface="Arial" charset="0"/>
                <a:cs typeface="Arial" charset="0"/>
              </a:defRPr>
            </a:lvl9pPr>
          </a:lstStyle>
          <a:p>
            <a:pPr algn="ctr" eaLnBrk="1" hangingPunct="1">
              <a:spcBef>
                <a:spcPct val="0"/>
              </a:spcBef>
              <a:buFontTx/>
              <a:buNone/>
            </a:pPr>
            <a:r>
              <a:rPr lang="it-IT" altLang="it-IT" sz="4000" b="1" i="1" dirty="0">
                <a:solidFill>
                  <a:srgbClr val="FF0000"/>
                </a:solidFill>
                <a:latin typeface="Comic Sans MS" charset="0"/>
              </a:rPr>
              <a:t>Ape</a:t>
            </a:r>
          </a:p>
        </p:txBody>
      </p:sp>
      <p:sp>
        <p:nvSpPr>
          <p:cNvPr id="92162" name="Rettangolo 1"/>
          <p:cNvSpPr>
            <a:spLocks noChangeArrowheads="1"/>
          </p:cNvSpPr>
          <p:nvPr/>
        </p:nvSpPr>
        <p:spPr bwMode="auto">
          <a:xfrm>
            <a:off x="1206500" y="876301"/>
            <a:ext cx="10490200" cy="51891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charset="0"/>
                <a:ea typeface="Arial" charset="0"/>
                <a:cs typeface="Arial" charset="0"/>
              </a:defRPr>
            </a:lvl1pPr>
            <a:lvl2pPr marL="742950" indent="-285750">
              <a:spcBef>
                <a:spcPct val="20000"/>
              </a:spcBef>
              <a:buChar char="–"/>
              <a:defRPr sz="2800">
                <a:solidFill>
                  <a:schemeClr val="tx1"/>
                </a:solidFill>
                <a:latin typeface="Arial" charset="0"/>
                <a:ea typeface="Arial" charset="0"/>
                <a:cs typeface="Arial" charset="0"/>
              </a:defRPr>
            </a:lvl2pPr>
            <a:lvl3pPr marL="1143000" indent="-228600">
              <a:spcBef>
                <a:spcPct val="20000"/>
              </a:spcBef>
              <a:buChar char="•"/>
              <a:defRPr sz="2400">
                <a:solidFill>
                  <a:schemeClr val="tx1"/>
                </a:solidFill>
                <a:latin typeface="Arial" charset="0"/>
                <a:ea typeface="Arial" charset="0"/>
                <a:cs typeface="Arial" charset="0"/>
              </a:defRPr>
            </a:lvl3pPr>
            <a:lvl4pPr marL="1600200" indent="-228600">
              <a:spcBef>
                <a:spcPct val="20000"/>
              </a:spcBef>
              <a:buChar char="–"/>
              <a:defRPr sz="2000">
                <a:solidFill>
                  <a:schemeClr val="tx1"/>
                </a:solidFill>
                <a:latin typeface="Arial" charset="0"/>
                <a:ea typeface="Arial" charset="0"/>
                <a:cs typeface="Arial" charset="0"/>
              </a:defRPr>
            </a:lvl4pPr>
            <a:lvl5pPr marL="2057400" indent="-228600">
              <a:spcBef>
                <a:spcPct val="20000"/>
              </a:spcBef>
              <a:buChar char="»"/>
              <a:defRPr sz="2000">
                <a:solidFill>
                  <a:schemeClr val="tx1"/>
                </a:solidFill>
                <a:latin typeface="Arial" charset="0"/>
                <a:ea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ea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ea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ea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ea typeface="Arial" charset="0"/>
                <a:cs typeface="Arial" charset="0"/>
              </a:defRPr>
            </a:lvl9pPr>
          </a:lstStyle>
          <a:p>
            <a:pPr algn="ctr">
              <a:spcBef>
                <a:spcPct val="0"/>
              </a:spcBef>
              <a:buFontTx/>
              <a:buNone/>
            </a:pPr>
            <a:r>
              <a:rPr lang="it-IT" altLang="it-IT" sz="1800" b="1" dirty="0"/>
              <a:t>Circolare INPS 28/2018</a:t>
            </a:r>
          </a:p>
          <a:p>
            <a:pPr algn="ctr">
              <a:spcBef>
                <a:spcPct val="0"/>
              </a:spcBef>
              <a:buFontTx/>
              <a:buNone/>
            </a:pPr>
            <a:endParaRPr lang="it-IT" altLang="it-IT" sz="1800" b="1" dirty="0"/>
          </a:p>
          <a:p>
            <a:pPr>
              <a:spcBef>
                <a:spcPct val="0"/>
              </a:spcBef>
              <a:buFontTx/>
              <a:buNone/>
            </a:pPr>
            <a:r>
              <a:rPr lang="it-IT" sz="1800" b="1" dirty="0"/>
              <a:t>Incremento montante contributivo individuale - Istruzioni</a:t>
            </a:r>
          </a:p>
          <a:p>
            <a:pPr>
              <a:buNone/>
            </a:pPr>
            <a:r>
              <a:rPr lang="it-IT" sz="1800" dirty="0"/>
              <a:t>Qualora l’arco temporale intercorrente tra l’inizio di fruizione dell’APE e la decorrenza del pensionamento sia maggiore di 1 anno, il calcolo non terrà conto degli adeguamenti previsti dalla contribuzione volontaria con riferimento alle annualità successive alla prima.</a:t>
            </a:r>
          </a:p>
          <a:p>
            <a:pPr>
              <a:buNone/>
            </a:pPr>
            <a:endParaRPr lang="it-IT" sz="1800" dirty="0"/>
          </a:p>
          <a:p>
            <a:pPr>
              <a:buNone/>
            </a:pPr>
            <a:r>
              <a:rPr lang="it-IT" sz="1800" dirty="0"/>
              <a:t>Per i lavoratori soggetti al massimale contributivo (contributivi “puri” e optanti per il regime contributivo) il calcolo dell’incremento dovuto dovrà fare riferimento al limite del massimale vigente al tempo della domanda di APE.</a:t>
            </a:r>
          </a:p>
          <a:p>
            <a:pPr>
              <a:buNone/>
            </a:pPr>
            <a:endParaRPr lang="it-IT" sz="1800" dirty="0"/>
          </a:p>
          <a:p>
            <a:pPr>
              <a:buNone/>
            </a:pPr>
            <a:r>
              <a:rPr lang="it-IT" sz="1800" dirty="0"/>
              <a:t>L’INPS provvederà a controllare che l’importo indicato nella domanda sia coerente con il rispetto dei parametri di calcolo della contribuzione volontaria di cui sopra e che il versato coincida con quanto indicato nell’accordo.</a:t>
            </a:r>
          </a:p>
          <a:p>
            <a:pPr>
              <a:buNone/>
            </a:pPr>
            <a:endParaRPr lang="it-IT" sz="1800" dirty="0"/>
          </a:p>
          <a:p>
            <a:pPr>
              <a:buNone/>
            </a:pPr>
            <a:r>
              <a:rPr lang="it-IT" sz="1800" dirty="0"/>
              <a:t>L’adempimento dovrà avvenire, indipendentemente dalla natura dell’obbligato, entro la scadenza prevista per il pagamento dei contributi del mese di erogazione della prima mensilità dell'APE.</a:t>
            </a:r>
          </a:p>
        </p:txBody>
      </p:sp>
    </p:spTree>
    <p:extLst>
      <p:ext uri="{BB962C8B-B14F-4D97-AF65-F5344CB8AC3E}">
        <p14:creationId xmlns:p14="http://schemas.microsoft.com/office/powerpoint/2010/main" xmlns="" val="758066271"/>
      </p:ext>
    </p:extLst>
  </p:cSld>
  <p:clrMapOvr>
    <a:masterClrMapping/>
  </p:clrMapOvr>
  <p:transition spd="slow">
    <p:randomBar dir="vert"/>
  </p:transition>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Rettangolo 3"/>
          <p:cNvSpPr>
            <a:spLocks noChangeArrowheads="1"/>
          </p:cNvSpPr>
          <p:nvPr/>
        </p:nvSpPr>
        <p:spPr bwMode="auto">
          <a:xfrm>
            <a:off x="3216275" y="257176"/>
            <a:ext cx="5010150" cy="7080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ea typeface="Arial" charset="0"/>
                <a:cs typeface="Arial" charset="0"/>
              </a:defRPr>
            </a:lvl1pPr>
            <a:lvl2pPr marL="742950" indent="-285750">
              <a:spcBef>
                <a:spcPct val="20000"/>
              </a:spcBef>
              <a:buChar char="–"/>
              <a:defRPr sz="2800">
                <a:solidFill>
                  <a:schemeClr val="tx1"/>
                </a:solidFill>
                <a:latin typeface="Arial" charset="0"/>
                <a:ea typeface="Arial" charset="0"/>
                <a:cs typeface="Arial" charset="0"/>
              </a:defRPr>
            </a:lvl2pPr>
            <a:lvl3pPr marL="1143000" indent="-228600">
              <a:spcBef>
                <a:spcPct val="20000"/>
              </a:spcBef>
              <a:buChar char="•"/>
              <a:defRPr sz="2400">
                <a:solidFill>
                  <a:schemeClr val="tx1"/>
                </a:solidFill>
                <a:latin typeface="Arial" charset="0"/>
                <a:ea typeface="Arial" charset="0"/>
                <a:cs typeface="Arial" charset="0"/>
              </a:defRPr>
            </a:lvl3pPr>
            <a:lvl4pPr marL="1600200" indent="-228600">
              <a:spcBef>
                <a:spcPct val="20000"/>
              </a:spcBef>
              <a:buChar char="–"/>
              <a:defRPr sz="2000">
                <a:solidFill>
                  <a:schemeClr val="tx1"/>
                </a:solidFill>
                <a:latin typeface="Arial" charset="0"/>
                <a:ea typeface="Arial" charset="0"/>
                <a:cs typeface="Arial" charset="0"/>
              </a:defRPr>
            </a:lvl4pPr>
            <a:lvl5pPr marL="2057400" indent="-228600">
              <a:spcBef>
                <a:spcPct val="20000"/>
              </a:spcBef>
              <a:buChar char="»"/>
              <a:defRPr sz="2000">
                <a:solidFill>
                  <a:schemeClr val="tx1"/>
                </a:solidFill>
                <a:latin typeface="Arial" charset="0"/>
                <a:ea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ea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ea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ea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ea typeface="Arial" charset="0"/>
                <a:cs typeface="Arial" charset="0"/>
              </a:defRPr>
            </a:lvl9pPr>
          </a:lstStyle>
          <a:p>
            <a:pPr algn="ctr" eaLnBrk="1" hangingPunct="1">
              <a:spcBef>
                <a:spcPct val="0"/>
              </a:spcBef>
              <a:buFontTx/>
              <a:buNone/>
            </a:pPr>
            <a:r>
              <a:rPr lang="it-IT" altLang="it-IT" sz="4000" b="1" i="1" dirty="0">
                <a:solidFill>
                  <a:srgbClr val="FF0000"/>
                </a:solidFill>
                <a:latin typeface="Comic Sans MS" charset="0"/>
              </a:rPr>
              <a:t>Ape</a:t>
            </a:r>
          </a:p>
        </p:txBody>
      </p:sp>
      <p:sp>
        <p:nvSpPr>
          <p:cNvPr id="92162" name="Rettangolo 1"/>
          <p:cNvSpPr>
            <a:spLocks noChangeArrowheads="1"/>
          </p:cNvSpPr>
          <p:nvPr/>
        </p:nvSpPr>
        <p:spPr bwMode="auto">
          <a:xfrm>
            <a:off x="1206500" y="876301"/>
            <a:ext cx="10490200" cy="33609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charset="0"/>
                <a:ea typeface="Arial" charset="0"/>
                <a:cs typeface="Arial" charset="0"/>
              </a:defRPr>
            </a:lvl1pPr>
            <a:lvl2pPr marL="742950" indent="-285750">
              <a:spcBef>
                <a:spcPct val="20000"/>
              </a:spcBef>
              <a:buChar char="–"/>
              <a:defRPr sz="2800">
                <a:solidFill>
                  <a:schemeClr val="tx1"/>
                </a:solidFill>
                <a:latin typeface="Arial" charset="0"/>
                <a:ea typeface="Arial" charset="0"/>
                <a:cs typeface="Arial" charset="0"/>
              </a:defRPr>
            </a:lvl2pPr>
            <a:lvl3pPr marL="1143000" indent="-228600">
              <a:spcBef>
                <a:spcPct val="20000"/>
              </a:spcBef>
              <a:buChar char="•"/>
              <a:defRPr sz="2400">
                <a:solidFill>
                  <a:schemeClr val="tx1"/>
                </a:solidFill>
                <a:latin typeface="Arial" charset="0"/>
                <a:ea typeface="Arial" charset="0"/>
                <a:cs typeface="Arial" charset="0"/>
              </a:defRPr>
            </a:lvl3pPr>
            <a:lvl4pPr marL="1600200" indent="-228600">
              <a:spcBef>
                <a:spcPct val="20000"/>
              </a:spcBef>
              <a:buChar char="–"/>
              <a:defRPr sz="2000">
                <a:solidFill>
                  <a:schemeClr val="tx1"/>
                </a:solidFill>
                <a:latin typeface="Arial" charset="0"/>
                <a:ea typeface="Arial" charset="0"/>
                <a:cs typeface="Arial" charset="0"/>
              </a:defRPr>
            </a:lvl4pPr>
            <a:lvl5pPr marL="2057400" indent="-228600">
              <a:spcBef>
                <a:spcPct val="20000"/>
              </a:spcBef>
              <a:buChar char="»"/>
              <a:defRPr sz="2000">
                <a:solidFill>
                  <a:schemeClr val="tx1"/>
                </a:solidFill>
                <a:latin typeface="Arial" charset="0"/>
                <a:ea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ea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ea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ea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ea typeface="Arial" charset="0"/>
                <a:cs typeface="Arial" charset="0"/>
              </a:defRPr>
            </a:lvl9pPr>
          </a:lstStyle>
          <a:p>
            <a:pPr algn="ctr">
              <a:spcBef>
                <a:spcPct val="0"/>
              </a:spcBef>
              <a:buFontTx/>
              <a:buNone/>
            </a:pPr>
            <a:r>
              <a:rPr lang="it-IT" altLang="it-IT" sz="1800" b="1" dirty="0"/>
              <a:t>Circolare INPS 28/2018</a:t>
            </a:r>
          </a:p>
          <a:p>
            <a:pPr algn="ctr">
              <a:spcBef>
                <a:spcPct val="0"/>
              </a:spcBef>
              <a:buFontTx/>
              <a:buNone/>
            </a:pPr>
            <a:endParaRPr lang="it-IT" altLang="it-IT" sz="1800" b="1" dirty="0"/>
          </a:p>
          <a:p>
            <a:pPr>
              <a:spcBef>
                <a:spcPct val="0"/>
              </a:spcBef>
              <a:buFontTx/>
              <a:buNone/>
            </a:pPr>
            <a:r>
              <a:rPr lang="it-IT" sz="1800" b="1" dirty="0"/>
              <a:t>Effetti sul trattamento pensionistico</a:t>
            </a:r>
          </a:p>
          <a:p>
            <a:endParaRPr lang="it-IT" sz="1800" dirty="0"/>
          </a:p>
          <a:p>
            <a:pPr>
              <a:buNone/>
            </a:pPr>
            <a:r>
              <a:rPr lang="it-IT" sz="1800" dirty="0"/>
              <a:t>L’incremento del montante contributivo individuale non rileva ai fini del calcolo dell’importo di pensione. </a:t>
            </a:r>
          </a:p>
          <a:p>
            <a:pPr>
              <a:buNone/>
            </a:pPr>
            <a:endParaRPr lang="it-IT" sz="1800" dirty="0"/>
          </a:p>
          <a:p>
            <a:pPr>
              <a:buNone/>
            </a:pPr>
            <a:r>
              <a:rPr lang="it-IT" sz="1800" dirty="0"/>
              <a:t>In sede di liquidazione della pensione di vecchiaia ai fini del calcolo contributivo, anche </a:t>
            </a:r>
            <a:r>
              <a:rPr lang="it-IT" sz="1800" i="1" dirty="0"/>
              <a:t>pro quota</a:t>
            </a:r>
            <a:r>
              <a:rPr lang="it-IT" sz="1800" dirty="0"/>
              <a:t>, del trattamento pensionistico occorre tener conto dell’incremento del montante contributivo individuale. Tuttavia, la verifica dell’importo di pensione più basso da porre in pagamento è effettuata senza tener conto del predetto incremento.</a:t>
            </a:r>
          </a:p>
        </p:txBody>
      </p:sp>
    </p:spTree>
    <p:extLst>
      <p:ext uri="{BB962C8B-B14F-4D97-AF65-F5344CB8AC3E}">
        <p14:creationId xmlns:p14="http://schemas.microsoft.com/office/powerpoint/2010/main" xmlns="" val="1517843595"/>
      </p:ext>
    </p:extLst>
  </p:cSld>
  <p:clrMapOvr>
    <a:masterClrMapping/>
  </p:clrMapOvr>
  <p:transition spd="slow">
    <p:randomBar dir="vert"/>
  </p:transition>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Rettangolo 3"/>
          <p:cNvSpPr>
            <a:spLocks noChangeArrowheads="1"/>
          </p:cNvSpPr>
          <p:nvPr/>
        </p:nvSpPr>
        <p:spPr bwMode="auto">
          <a:xfrm>
            <a:off x="3216275" y="257176"/>
            <a:ext cx="5010150" cy="7080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ea typeface="Arial" charset="0"/>
                <a:cs typeface="Arial" charset="0"/>
              </a:defRPr>
            </a:lvl1pPr>
            <a:lvl2pPr marL="742950" indent="-285750">
              <a:spcBef>
                <a:spcPct val="20000"/>
              </a:spcBef>
              <a:buChar char="–"/>
              <a:defRPr sz="2800">
                <a:solidFill>
                  <a:schemeClr val="tx1"/>
                </a:solidFill>
                <a:latin typeface="Arial" charset="0"/>
                <a:ea typeface="Arial" charset="0"/>
                <a:cs typeface="Arial" charset="0"/>
              </a:defRPr>
            </a:lvl2pPr>
            <a:lvl3pPr marL="1143000" indent="-228600">
              <a:spcBef>
                <a:spcPct val="20000"/>
              </a:spcBef>
              <a:buChar char="•"/>
              <a:defRPr sz="2400">
                <a:solidFill>
                  <a:schemeClr val="tx1"/>
                </a:solidFill>
                <a:latin typeface="Arial" charset="0"/>
                <a:ea typeface="Arial" charset="0"/>
                <a:cs typeface="Arial" charset="0"/>
              </a:defRPr>
            </a:lvl3pPr>
            <a:lvl4pPr marL="1600200" indent="-228600">
              <a:spcBef>
                <a:spcPct val="20000"/>
              </a:spcBef>
              <a:buChar char="–"/>
              <a:defRPr sz="2000">
                <a:solidFill>
                  <a:schemeClr val="tx1"/>
                </a:solidFill>
                <a:latin typeface="Arial" charset="0"/>
                <a:ea typeface="Arial" charset="0"/>
                <a:cs typeface="Arial" charset="0"/>
              </a:defRPr>
            </a:lvl4pPr>
            <a:lvl5pPr marL="2057400" indent="-228600">
              <a:spcBef>
                <a:spcPct val="20000"/>
              </a:spcBef>
              <a:buChar char="»"/>
              <a:defRPr sz="2000">
                <a:solidFill>
                  <a:schemeClr val="tx1"/>
                </a:solidFill>
                <a:latin typeface="Arial" charset="0"/>
                <a:ea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ea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ea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ea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ea typeface="Arial" charset="0"/>
                <a:cs typeface="Arial" charset="0"/>
              </a:defRPr>
            </a:lvl9pPr>
          </a:lstStyle>
          <a:p>
            <a:pPr algn="ctr" eaLnBrk="1" hangingPunct="1">
              <a:spcBef>
                <a:spcPct val="0"/>
              </a:spcBef>
              <a:buFontTx/>
              <a:buNone/>
            </a:pPr>
            <a:r>
              <a:rPr lang="it-IT" altLang="it-IT" sz="4000" b="1" i="1" dirty="0">
                <a:solidFill>
                  <a:srgbClr val="FF0000"/>
                </a:solidFill>
                <a:latin typeface="Comic Sans MS" charset="0"/>
              </a:rPr>
              <a:t>Ape</a:t>
            </a:r>
          </a:p>
        </p:txBody>
      </p:sp>
      <p:sp>
        <p:nvSpPr>
          <p:cNvPr id="92162" name="Rettangolo 1"/>
          <p:cNvSpPr>
            <a:spLocks noChangeArrowheads="1"/>
          </p:cNvSpPr>
          <p:nvPr/>
        </p:nvSpPr>
        <p:spPr bwMode="auto">
          <a:xfrm>
            <a:off x="1206500" y="876301"/>
            <a:ext cx="10490200"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charset="0"/>
                <a:ea typeface="Arial" charset="0"/>
                <a:cs typeface="Arial" charset="0"/>
              </a:defRPr>
            </a:lvl1pPr>
            <a:lvl2pPr marL="742950" indent="-285750">
              <a:spcBef>
                <a:spcPct val="20000"/>
              </a:spcBef>
              <a:buChar char="–"/>
              <a:defRPr sz="2800">
                <a:solidFill>
                  <a:schemeClr val="tx1"/>
                </a:solidFill>
                <a:latin typeface="Arial" charset="0"/>
                <a:ea typeface="Arial" charset="0"/>
                <a:cs typeface="Arial" charset="0"/>
              </a:defRPr>
            </a:lvl2pPr>
            <a:lvl3pPr marL="1143000" indent="-228600">
              <a:spcBef>
                <a:spcPct val="20000"/>
              </a:spcBef>
              <a:buChar char="•"/>
              <a:defRPr sz="2400">
                <a:solidFill>
                  <a:schemeClr val="tx1"/>
                </a:solidFill>
                <a:latin typeface="Arial" charset="0"/>
                <a:ea typeface="Arial" charset="0"/>
                <a:cs typeface="Arial" charset="0"/>
              </a:defRPr>
            </a:lvl3pPr>
            <a:lvl4pPr marL="1600200" indent="-228600">
              <a:spcBef>
                <a:spcPct val="20000"/>
              </a:spcBef>
              <a:buChar char="–"/>
              <a:defRPr sz="2000">
                <a:solidFill>
                  <a:schemeClr val="tx1"/>
                </a:solidFill>
                <a:latin typeface="Arial" charset="0"/>
                <a:ea typeface="Arial" charset="0"/>
                <a:cs typeface="Arial" charset="0"/>
              </a:defRPr>
            </a:lvl4pPr>
            <a:lvl5pPr marL="2057400" indent="-228600">
              <a:spcBef>
                <a:spcPct val="20000"/>
              </a:spcBef>
              <a:buChar char="»"/>
              <a:defRPr sz="2000">
                <a:solidFill>
                  <a:schemeClr val="tx1"/>
                </a:solidFill>
                <a:latin typeface="Arial" charset="0"/>
                <a:ea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ea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ea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ea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ea typeface="Arial" charset="0"/>
                <a:cs typeface="Arial" charset="0"/>
              </a:defRPr>
            </a:lvl9pPr>
          </a:lstStyle>
          <a:p>
            <a:pPr algn="ctr">
              <a:spcBef>
                <a:spcPct val="0"/>
              </a:spcBef>
              <a:buFontTx/>
              <a:buNone/>
            </a:pPr>
            <a:r>
              <a:rPr lang="it-IT" altLang="it-IT" sz="1800" b="1" dirty="0"/>
              <a:t>F24 Elide di versamento Ape Aziendale (c.t. APEV)</a:t>
            </a:r>
          </a:p>
          <a:p>
            <a:pPr algn="ctr">
              <a:spcBef>
                <a:spcPct val="0"/>
              </a:spcBef>
              <a:buFontTx/>
              <a:buNone/>
            </a:pPr>
            <a:endParaRPr lang="it-IT" altLang="it-IT" sz="1800" b="1" dirty="0"/>
          </a:p>
        </p:txBody>
      </p:sp>
      <p:pic>
        <p:nvPicPr>
          <p:cNvPr id="2" name="Immagine 1">
            <a:extLst>
              <a:ext uri="{FF2B5EF4-FFF2-40B4-BE49-F238E27FC236}">
                <a16:creationId xmlns="" xmlns:a16="http://schemas.microsoft.com/office/drawing/2014/main" id="{3069BECE-03FB-4990-82DA-5AE89EF1FCE6}"/>
              </a:ext>
            </a:extLst>
          </p:cNvPr>
          <p:cNvPicPr>
            <a:picLocks noChangeAspect="1"/>
          </p:cNvPicPr>
          <p:nvPr/>
        </p:nvPicPr>
        <p:blipFill>
          <a:blip r:embed="rId2"/>
          <a:stretch>
            <a:fillRect/>
          </a:stretch>
        </p:blipFill>
        <p:spPr>
          <a:xfrm>
            <a:off x="1308172" y="1522632"/>
            <a:ext cx="8826355" cy="4886870"/>
          </a:xfrm>
          <a:prstGeom prst="rect">
            <a:avLst/>
          </a:prstGeom>
        </p:spPr>
      </p:pic>
    </p:spTree>
    <p:extLst>
      <p:ext uri="{BB962C8B-B14F-4D97-AF65-F5344CB8AC3E}">
        <p14:creationId xmlns:p14="http://schemas.microsoft.com/office/powerpoint/2010/main" xmlns="" val="22099498"/>
      </p:ext>
    </p:extLst>
  </p:cSld>
  <p:clrMapOvr>
    <a:masterClrMapping/>
  </p:clrMapOvr>
  <p:transition spd="slow">
    <p:randomBar dir="vert"/>
  </p:transition>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Rettangolo 3"/>
          <p:cNvSpPr>
            <a:spLocks noChangeArrowheads="1"/>
          </p:cNvSpPr>
          <p:nvPr/>
        </p:nvSpPr>
        <p:spPr bwMode="auto">
          <a:xfrm>
            <a:off x="3719513" y="85726"/>
            <a:ext cx="5010150" cy="7080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ea typeface="Arial" charset="0"/>
                <a:cs typeface="Arial" charset="0"/>
              </a:defRPr>
            </a:lvl1pPr>
            <a:lvl2pPr marL="742950" indent="-285750">
              <a:spcBef>
                <a:spcPct val="20000"/>
              </a:spcBef>
              <a:buChar char="–"/>
              <a:defRPr sz="2800">
                <a:solidFill>
                  <a:schemeClr val="tx1"/>
                </a:solidFill>
                <a:latin typeface="Arial" charset="0"/>
                <a:ea typeface="Arial" charset="0"/>
                <a:cs typeface="Arial" charset="0"/>
              </a:defRPr>
            </a:lvl2pPr>
            <a:lvl3pPr marL="1143000" indent="-228600">
              <a:spcBef>
                <a:spcPct val="20000"/>
              </a:spcBef>
              <a:buChar char="•"/>
              <a:defRPr sz="2400">
                <a:solidFill>
                  <a:schemeClr val="tx1"/>
                </a:solidFill>
                <a:latin typeface="Arial" charset="0"/>
                <a:ea typeface="Arial" charset="0"/>
                <a:cs typeface="Arial" charset="0"/>
              </a:defRPr>
            </a:lvl3pPr>
            <a:lvl4pPr marL="1600200" indent="-228600">
              <a:spcBef>
                <a:spcPct val="20000"/>
              </a:spcBef>
              <a:buChar char="–"/>
              <a:defRPr sz="2000">
                <a:solidFill>
                  <a:schemeClr val="tx1"/>
                </a:solidFill>
                <a:latin typeface="Arial" charset="0"/>
                <a:ea typeface="Arial" charset="0"/>
                <a:cs typeface="Arial" charset="0"/>
              </a:defRPr>
            </a:lvl4pPr>
            <a:lvl5pPr marL="2057400" indent="-228600">
              <a:spcBef>
                <a:spcPct val="20000"/>
              </a:spcBef>
              <a:buChar char="»"/>
              <a:defRPr sz="2000">
                <a:solidFill>
                  <a:schemeClr val="tx1"/>
                </a:solidFill>
                <a:latin typeface="Arial" charset="0"/>
                <a:ea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ea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ea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ea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ea typeface="Arial" charset="0"/>
                <a:cs typeface="Arial" charset="0"/>
              </a:defRPr>
            </a:lvl9pPr>
          </a:lstStyle>
          <a:p>
            <a:pPr algn="ctr" eaLnBrk="1" hangingPunct="1">
              <a:spcBef>
                <a:spcPct val="0"/>
              </a:spcBef>
              <a:buFontTx/>
              <a:buNone/>
            </a:pPr>
            <a:r>
              <a:rPr lang="it-IT" altLang="it-IT" sz="4000" b="1" i="1">
                <a:solidFill>
                  <a:srgbClr val="FF0000"/>
                </a:solidFill>
                <a:latin typeface="Comic Sans MS" charset="0"/>
              </a:rPr>
              <a:t>Ape aziendale</a:t>
            </a:r>
          </a:p>
        </p:txBody>
      </p:sp>
      <p:pic>
        <p:nvPicPr>
          <p:cNvPr id="5" name="Immagine 4"/>
          <p:cNvPicPr>
            <a:picLocks noChangeAspect="1"/>
          </p:cNvPicPr>
          <p:nvPr/>
        </p:nvPicPr>
        <p:blipFill>
          <a:blip r:embed="rId2"/>
          <a:stretch>
            <a:fillRect/>
          </a:stretch>
        </p:blipFill>
        <p:spPr>
          <a:xfrm>
            <a:off x="4367808" y="1196752"/>
            <a:ext cx="3653708" cy="2598192"/>
          </a:xfrm>
          <a:prstGeom prst="rect">
            <a:avLst/>
          </a:prstGeom>
        </p:spPr>
      </p:pic>
      <p:sp>
        <p:nvSpPr>
          <p:cNvPr id="6" name="CasellaDiTesto 5"/>
          <p:cNvSpPr txBox="1"/>
          <p:nvPr/>
        </p:nvSpPr>
        <p:spPr>
          <a:xfrm>
            <a:off x="2639616" y="4197946"/>
            <a:ext cx="6951070" cy="369332"/>
          </a:xfrm>
          <a:prstGeom prst="rect">
            <a:avLst/>
          </a:prstGeom>
          <a:noFill/>
        </p:spPr>
        <p:txBody>
          <a:bodyPr wrap="none" rtlCol="0">
            <a:spAutoFit/>
          </a:bodyPr>
          <a:lstStyle/>
          <a:p>
            <a:r>
              <a:rPr lang="it-IT" dirty="0"/>
              <a:t>Punto di equilibrio fra esigenza di esodo e sopravvivenza del dipendente!</a:t>
            </a:r>
          </a:p>
        </p:txBody>
      </p:sp>
    </p:spTree>
    <p:extLst>
      <p:ext uri="{BB962C8B-B14F-4D97-AF65-F5344CB8AC3E}">
        <p14:creationId xmlns:p14="http://schemas.microsoft.com/office/powerpoint/2010/main" xmlns="" val="1636269082"/>
      </p:ext>
    </p:extLst>
  </p:cSld>
  <p:clrMapOvr>
    <a:masterClrMapping/>
  </p:clrMapOvr>
  <p:transition spd="slow">
    <p:randomBar dir="vert"/>
  </p:transition>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Rettangolo 3"/>
          <p:cNvSpPr>
            <a:spLocks noChangeArrowheads="1"/>
          </p:cNvSpPr>
          <p:nvPr/>
        </p:nvSpPr>
        <p:spPr bwMode="auto">
          <a:xfrm>
            <a:off x="3719513" y="85726"/>
            <a:ext cx="5010150" cy="7080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charset="0"/>
                <a:ea typeface="Arial" charset="0"/>
                <a:cs typeface="Arial" charset="0"/>
              </a:defRPr>
            </a:lvl1pPr>
            <a:lvl2pPr marL="742950" indent="-285750">
              <a:spcBef>
                <a:spcPct val="20000"/>
              </a:spcBef>
              <a:buChar char="–"/>
              <a:defRPr sz="2800">
                <a:solidFill>
                  <a:schemeClr val="tx1"/>
                </a:solidFill>
                <a:latin typeface="Arial" charset="0"/>
                <a:ea typeface="Arial" charset="0"/>
                <a:cs typeface="Arial" charset="0"/>
              </a:defRPr>
            </a:lvl2pPr>
            <a:lvl3pPr marL="1143000" indent="-228600">
              <a:spcBef>
                <a:spcPct val="20000"/>
              </a:spcBef>
              <a:buChar char="•"/>
              <a:defRPr sz="2400">
                <a:solidFill>
                  <a:schemeClr val="tx1"/>
                </a:solidFill>
                <a:latin typeface="Arial" charset="0"/>
                <a:ea typeface="Arial" charset="0"/>
                <a:cs typeface="Arial" charset="0"/>
              </a:defRPr>
            </a:lvl3pPr>
            <a:lvl4pPr marL="1600200" indent="-228600">
              <a:spcBef>
                <a:spcPct val="20000"/>
              </a:spcBef>
              <a:buChar char="–"/>
              <a:defRPr sz="2000">
                <a:solidFill>
                  <a:schemeClr val="tx1"/>
                </a:solidFill>
                <a:latin typeface="Arial" charset="0"/>
                <a:ea typeface="Arial" charset="0"/>
                <a:cs typeface="Arial" charset="0"/>
              </a:defRPr>
            </a:lvl4pPr>
            <a:lvl5pPr marL="2057400" indent="-228600">
              <a:spcBef>
                <a:spcPct val="20000"/>
              </a:spcBef>
              <a:buChar char="»"/>
              <a:defRPr sz="2000">
                <a:solidFill>
                  <a:schemeClr val="tx1"/>
                </a:solidFill>
                <a:latin typeface="Arial" charset="0"/>
                <a:ea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ea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ea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ea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ea typeface="Arial" charset="0"/>
                <a:cs typeface="Arial" charset="0"/>
              </a:defRPr>
            </a:lvl9pPr>
          </a:lstStyle>
          <a:p>
            <a:pPr algn="ctr" eaLnBrk="1" hangingPunct="1">
              <a:spcBef>
                <a:spcPct val="0"/>
              </a:spcBef>
              <a:buFontTx/>
              <a:buNone/>
            </a:pPr>
            <a:r>
              <a:rPr lang="it-IT" altLang="it-IT" sz="4000" b="1" i="1" dirty="0">
                <a:solidFill>
                  <a:srgbClr val="FF0000"/>
                </a:solidFill>
                <a:latin typeface="Comic Sans MS" charset="0"/>
              </a:rPr>
              <a:t>Ape aziendale</a:t>
            </a:r>
          </a:p>
        </p:txBody>
      </p:sp>
      <p:sp>
        <p:nvSpPr>
          <p:cNvPr id="6" name="CasellaDiTesto 5"/>
          <p:cNvSpPr txBox="1"/>
          <p:nvPr/>
        </p:nvSpPr>
        <p:spPr>
          <a:xfrm>
            <a:off x="1320799" y="1106403"/>
            <a:ext cx="9695543" cy="6093976"/>
          </a:xfrm>
          <a:prstGeom prst="rect">
            <a:avLst/>
          </a:prstGeom>
          <a:noFill/>
        </p:spPr>
        <p:txBody>
          <a:bodyPr wrap="square" rtlCol="0">
            <a:spAutoFit/>
          </a:bodyPr>
          <a:lstStyle/>
          <a:p>
            <a:r>
              <a:rPr lang="it-IT" sz="2400" dirty="0"/>
              <a:t>I datori di lavoro devono disporre di due elementi: l’imponibile contributivo delle ultime 52 settimane precedenti alla domanda di anticipo e la durata dell’Ape volontario. Il costo minimo</a:t>
            </a:r>
            <a:r>
              <a:rPr lang="it-IT" sz="2400" b="1" dirty="0"/>
              <a:t> </a:t>
            </a:r>
            <a:r>
              <a:rPr lang="it-IT" sz="2400" dirty="0"/>
              <a:t>è pari ai contributi volontari a copertura del periodo di durata dell’Ape e tale importo non cambierà se i requisiti della pensione dal 2021 aumenteranno prolungando la durata dell’anticipo.</a:t>
            </a:r>
          </a:p>
          <a:p>
            <a:endParaRPr lang="it-IT" sz="2400" dirty="0"/>
          </a:p>
          <a:p>
            <a:endParaRPr lang="it-IT" sz="2400" dirty="0"/>
          </a:p>
          <a:p>
            <a:endParaRPr lang="it-IT" sz="2400" dirty="0"/>
          </a:p>
          <a:p>
            <a:r>
              <a:rPr lang="it-IT" sz="2400" dirty="0"/>
              <a:t>ESEMPIO</a:t>
            </a:r>
          </a:p>
          <a:p>
            <a:r>
              <a:rPr lang="it-IT" sz="2400" dirty="0"/>
              <a:t>Lavoratore residente a Roma, contribuente nel fondo lavoratori dipendenti dell’Inps, nato il 3 ottobre 1952 con 20 anni di contributi e che accede a pensione di vecchiaia nel novembre 2019 con un imponibile annuo ai fini contributivi pari a 30.000 euro.</a:t>
            </a:r>
          </a:p>
          <a:p>
            <a:endParaRPr lang="it-IT" dirty="0"/>
          </a:p>
          <a:p>
            <a:r>
              <a:rPr lang="it-IT" dirty="0"/>
              <a:t/>
            </a:r>
            <a:br>
              <a:rPr lang="it-IT" dirty="0"/>
            </a:br>
            <a:endParaRPr lang="it-IT" dirty="0"/>
          </a:p>
        </p:txBody>
      </p:sp>
    </p:spTree>
    <p:extLst>
      <p:ext uri="{BB962C8B-B14F-4D97-AF65-F5344CB8AC3E}">
        <p14:creationId xmlns:p14="http://schemas.microsoft.com/office/powerpoint/2010/main" xmlns="" val="3706083223"/>
      </p:ext>
    </p:extLst>
  </p:cSld>
  <p:clrMapOvr>
    <a:masterClrMapping/>
  </p:clrMapOvr>
  <p:transition spd="slow">
    <p:randomBar dir="vert"/>
  </p:transition>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Rettangolo 3"/>
          <p:cNvSpPr>
            <a:spLocks noChangeArrowheads="1"/>
          </p:cNvSpPr>
          <p:nvPr/>
        </p:nvSpPr>
        <p:spPr bwMode="auto">
          <a:xfrm>
            <a:off x="3719513" y="85726"/>
            <a:ext cx="5010150" cy="7080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charset="0"/>
                <a:ea typeface="Arial" charset="0"/>
                <a:cs typeface="Arial" charset="0"/>
              </a:defRPr>
            </a:lvl1pPr>
            <a:lvl2pPr marL="742950" indent="-285750">
              <a:spcBef>
                <a:spcPct val="20000"/>
              </a:spcBef>
              <a:buChar char="–"/>
              <a:defRPr sz="2800">
                <a:solidFill>
                  <a:schemeClr val="tx1"/>
                </a:solidFill>
                <a:latin typeface="Arial" charset="0"/>
                <a:ea typeface="Arial" charset="0"/>
                <a:cs typeface="Arial" charset="0"/>
              </a:defRPr>
            </a:lvl2pPr>
            <a:lvl3pPr marL="1143000" indent="-228600">
              <a:spcBef>
                <a:spcPct val="20000"/>
              </a:spcBef>
              <a:buChar char="•"/>
              <a:defRPr sz="2400">
                <a:solidFill>
                  <a:schemeClr val="tx1"/>
                </a:solidFill>
                <a:latin typeface="Arial" charset="0"/>
                <a:ea typeface="Arial" charset="0"/>
                <a:cs typeface="Arial" charset="0"/>
              </a:defRPr>
            </a:lvl3pPr>
            <a:lvl4pPr marL="1600200" indent="-228600">
              <a:spcBef>
                <a:spcPct val="20000"/>
              </a:spcBef>
              <a:buChar char="–"/>
              <a:defRPr sz="2000">
                <a:solidFill>
                  <a:schemeClr val="tx1"/>
                </a:solidFill>
                <a:latin typeface="Arial" charset="0"/>
                <a:ea typeface="Arial" charset="0"/>
                <a:cs typeface="Arial" charset="0"/>
              </a:defRPr>
            </a:lvl4pPr>
            <a:lvl5pPr marL="2057400" indent="-228600">
              <a:spcBef>
                <a:spcPct val="20000"/>
              </a:spcBef>
              <a:buChar char="»"/>
              <a:defRPr sz="2000">
                <a:solidFill>
                  <a:schemeClr val="tx1"/>
                </a:solidFill>
                <a:latin typeface="Arial" charset="0"/>
                <a:ea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ea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ea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ea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ea typeface="Arial" charset="0"/>
                <a:cs typeface="Arial" charset="0"/>
              </a:defRPr>
            </a:lvl9pPr>
          </a:lstStyle>
          <a:p>
            <a:pPr algn="ctr" eaLnBrk="1" hangingPunct="1">
              <a:spcBef>
                <a:spcPct val="0"/>
              </a:spcBef>
              <a:buFontTx/>
              <a:buNone/>
            </a:pPr>
            <a:r>
              <a:rPr lang="it-IT" altLang="it-IT" sz="4000" b="1" i="1" dirty="0">
                <a:solidFill>
                  <a:srgbClr val="FF0000"/>
                </a:solidFill>
                <a:latin typeface="Comic Sans MS" charset="0"/>
              </a:rPr>
              <a:t>Ape aziendale</a:t>
            </a:r>
          </a:p>
        </p:txBody>
      </p:sp>
      <p:sp>
        <p:nvSpPr>
          <p:cNvPr id="6" name="CasellaDiTesto 5"/>
          <p:cNvSpPr txBox="1"/>
          <p:nvPr/>
        </p:nvSpPr>
        <p:spPr>
          <a:xfrm>
            <a:off x="696686" y="656987"/>
            <a:ext cx="10900227" cy="5262979"/>
          </a:xfrm>
          <a:prstGeom prst="rect">
            <a:avLst/>
          </a:prstGeom>
          <a:noFill/>
        </p:spPr>
        <p:txBody>
          <a:bodyPr wrap="square" rtlCol="0">
            <a:spAutoFit/>
          </a:bodyPr>
          <a:lstStyle/>
          <a:p>
            <a:r>
              <a:rPr lang="it-IT" sz="2800" dirty="0"/>
              <a:t>Il lavoratore ha maturato una pensione pari a 1.954 € lordi mensili (pari a 25.403 € all’anno), e chiede un Ape per 17 mesi all’importo massimo consentito cioè 1.285,7 € ossia l’85% di 1.487 € che è la pensione mensile netta considerata da Inps.  A fronte di queste caratteristiche pensionistiche, con l’attuale Tan l’</a:t>
            </a:r>
            <a:r>
              <a:rPr lang="it-IT" sz="2800" dirty="0" err="1"/>
              <a:t>apista</a:t>
            </a:r>
            <a:r>
              <a:rPr lang="it-IT" sz="2800" dirty="0"/>
              <a:t> restituirà un totale di 39.302,4 € (Ape fruito + interessi + premio assicurativo + commissione al fondo di garanzia Inps all’1,6%) in 12 rate annuali per 20 anni alla decorrenza della pensione nel 2019. La rata mensile sarebbe in questo caso quindi pari a 163,76 €, ma per effetto del credito d’imposta (50% dei costi finanziari ed assicurativi riconosciuto da Inps) il prelievo effettivo scenderà a 128,39 €. La pensione netta diminuirà quindi del </a:t>
            </a:r>
            <a:r>
              <a:rPr lang="it-IT" sz="2800" b="1" dirty="0"/>
              <a:t>7,9%</a:t>
            </a:r>
            <a:r>
              <a:rPr lang="it-IT" sz="2800" dirty="0"/>
              <a:t> (peso del prelievo netto rispetto alla pensione netta annua teoricamente spettante).</a:t>
            </a:r>
            <a:endParaRPr lang="it-IT" sz="2400" dirty="0"/>
          </a:p>
        </p:txBody>
      </p:sp>
    </p:spTree>
    <p:extLst>
      <p:ext uri="{BB962C8B-B14F-4D97-AF65-F5344CB8AC3E}">
        <p14:creationId xmlns:p14="http://schemas.microsoft.com/office/powerpoint/2010/main" xmlns="" val="2966270665"/>
      </p:ext>
    </p:extLst>
  </p:cSld>
  <p:clrMapOvr>
    <a:masterClrMapping/>
  </p:clrMapOvr>
  <p:transition spd="slow">
    <p:randomBar dir="vert"/>
  </p:transition>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Rettangolo 3"/>
          <p:cNvSpPr>
            <a:spLocks noChangeArrowheads="1"/>
          </p:cNvSpPr>
          <p:nvPr/>
        </p:nvSpPr>
        <p:spPr bwMode="auto">
          <a:xfrm>
            <a:off x="3719513" y="85726"/>
            <a:ext cx="5010150" cy="7080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charset="0"/>
                <a:ea typeface="Arial" charset="0"/>
                <a:cs typeface="Arial" charset="0"/>
              </a:defRPr>
            </a:lvl1pPr>
            <a:lvl2pPr marL="742950" indent="-285750">
              <a:spcBef>
                <a:spcPct val="20000"/>
              </a:spcBef>
              <a:buChar char="–"/>
              <a:defRPr sz="2800">
                <a:solidFill>
                  <a:schemeClr val="tx1"/>
                </a:solidFill>
                <a:latin typeface="Arial" charset="0"/>
                <a:ea typeface="Arial" charset="0"/>
                <a:cs typeface="Arial" charset="0"/>
              </a:defRPr>
            </a:lvl2pPr>
            <a:lvl3pPr marL="1143000" indent="-228600">
              <a:spcBef>
                <a:spcPct val="20000"/>
              </a:spcBef>
              <a:buChar char="•"/>
              <a:defRPr sz="2400">
                <a:solidFill>
                  <a:schemeClr val="tx1"/>
                </a:solidFill>
                <a:latin typeface="Arial" charset="0"/>
                <a:ea typeface="Arial" charset="0"/>
                <a:cs typeface="Arial" charset="0"/>
              </a:defRPr>
            </a:lvl3pPr>
            <a:lvl4pPr marL="1600200" indent="-228600">
              <a:spcBef>
                <a:spcPct val="20000"/>
              </a:spcBef>
              <a:buChar char="–"/>
              <a:defRPr sz="2000">
                <a:solidFill>
                  <a:schemeClr val="tx1"/>
                </a:solidFill>
                <a:latin typeface="Arial" charset="0"/>
                <a:ea typeface="Arial" charset="0"/>
                <a:cs typeface="Arial" charset="0"/>
              </a:defRPr>
            </a:lvl4pPr>
            <a:lvl5pPr marL="2057400" indent="-228600">
              <a:spcBef>
                <a:spcPct val="20000"/>
              </a:spcBef>
              <a:buChar char="»"/>
              <a:defRPr sz="2000">
                <a:solidFill>
                  <a:schemeClr val="tx1"/>
                </a:solidFill>
                <a:latin typeface="Arial" charset="0"/>
                <a:ea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ea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ea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ea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ea typeface="Arial" charset="0"/>
                <a:cs typeface="Arial" charset="0"/>
              </a:defRPr>
            </a:lvl9pPr>
          </a:lstStyle>
          <a:p>
            <a:pPr algn="ctr" eaLnBrk="1" hangingPunct="1">
              <a:spcBef>
                <a:spcPct val="0"/>
              </a:spcBef>
              <a:buFontTx/>
              <a:buNone/>
            </a:pPr>
            <a:r>
              <a:rPr lang="it-IT" altLang="it-IT" sz="4000" b="1" i="1" dirty="0">
                <a:solidFill>
                  <a:srgbClr val="FF0000"/>
                </a:solidFill>
                <a:latin typeface="Comic Sans MS" charset="0"/>
              </a:rPr>
              <a:t>Ape aziendale</a:t>
            </a:r>
          </a:p>
        </p:txBody>
      </p:sp>
      <p:graphicFrame>
        <p:nvGraphicFramePr>
          <p:cNvPr id="4" name="Tabella 3">
            <a:extLst>
              <a:ext uri="{FF2B5EF4-FFF2-40B4-BE49-F238E27FC236}">
                <a16:creationId xmlns="" xmlns:a16="http://schemas.microsoft.com/office/drawing/2014/main" id="{8EA925EE-A5AB-4644-B293-3ECD3D8D7A01}"/>
              </a:ext>
            </a:extLst>
          </p:cNvPr>
          <p:cNvGraphicFramePr>
            <a:graphicFrameLocks noGrp="1"/>
          </p:cNvGraphicFramePr>
          <p:nvPr>
            <p:extLst>
              <p:ext uri="{D42A27DB-BD31-4B8C-83A1-F6EECF244321}">
                <p14:modId xmlns:p14="http://schemas.microsoft.com/office/powerpoint/2010/main" xmlns="" val="943490037"/>
              </p:ext>
            </p:extLst>
          </p:nvPr>
        </p:nvGraphicFramePr>
        <p:xfrm>
          <a:off x="1605851" y="1810062"/>
          <a:ext cx="8650514" cy="3566160"/>
        </p:xfrm>
        <a:graphic>
          <a:graphicData uri="http://schemas.openxmlformats.org/drawingml/2006/table">
            <a:tbl>
              <a:tblPr firstRow="1" bandRow="1">
                <a:tableStyleId>{69CF1AB2-1976-4502-BF36-3FF5EA218861}</a:tableStyleId>
              </a:tblPr>
              <a:tblGrid>
                <a:gridCol w="4788678">
                  <a:extLst>
                    <a:ext uri="{9D8B030D-6E8A-4147-A177-3AD203B41FA5}">
                      <a16:colId xmlns="" xmlns:a16="http://schemas.microsoft.com/office/drawing/2014/main" val="1578864531"/>
                    </a:ext>
                  </a:extLst>
                </a:gridCol>
                <a:gridCol w="3861836">
                  <a:extLst>
                    <a:ext uri="{9D8B030D-6E8A-4147-A177-3AD203B41FA5}">
                      <a16:colId xmlns="" xmlns:a16="http://schemas.microsoft.com/office/drawing/2014/main" val="6004440"/>
                    </a:ext>
                  </a:extLst>
                </a:gridCol>
              </a:tblGrid>
              <a:tr h="370840">
                <a:tc>
                  <a:txBody>
                    <a:bodyPr/>
                    <a:lstStyle/>
                    <a:p>
                      <a:r>
                        <a:rPr lang="it-IT" sz="2000" b="0" dirty="0"/>
                        <a:t>Pensione lorda annua</a:t>
                      </a:r>
                    </a:p>
                  </a:txBody>
                  <a:tcPr/>
                </a:tc>
                <a:tc>
                  <a:txBody>
                    <a:bodyPr/>
                    <a:lstStyle/>
                    <a:p>
                      <a:r>
                        <a:rPr lang="it-IT" sz="2000" b="0" dirty="0"/>
                        <a:t>25.403 €</a:t>
                      </a:r>
                    </a:p>
                  </a:txBody>
                  <a:tcPr/>
                </a:tc>
                <a:extLst>
                  <a:ext uri="{0D108BD9-81ED-4DB2-BD59-A6C34878D82A}">
                    <a16:rowId xmlns="" xmlns:a16="http://schemas.microsoft.com/office/drawing/2014/main" val="3308317664"/>
                  </a:ext>
                </a:extLst>
              </a:tr>
              <a:tr h="370840">
                <a:tc>
                  <a:txBody>
                    <a:bodyPr/>
                    <a:lstStyle/>
                    <a:p>
                      <a:r>
                        <a:rPr lang="it-IT" sz="2000" b="0" dirty="0"/>
                        <a:t>Irpef</a:t>
                      </a:r>
                    </a:p>
                  </a:txBody>
                  <a:tcPr/>
                </a:tc>
                <a:tc>
                  <a:txBody>
                    <a:bodyPr/>
                    <a:lstStyle/>
                    <a:p>
                      <a:r>
                        <a:rPr lang="it-IT" sz="2000" b="0" dirty="0"/>
                        <a:t>6.258,81 €</a:t>
                      </a:r>
                    </a:p>
                  </a:txBody>
                  <a:tcPr/>
                </a:tc>
                <a:extLst>
                  <a:ext uri="{0D108BD9-81ED-4DB2-BD59-A6C34878D82A}">
                    <a16:rowId xmlns="" xmlns:a16="http://schemas.microsoft.com/office/drawing/2014/main" val="547339545"/>
                  </a:ext>
                </a:extLst>
              </a:tr>
              <a:tr h="370840">
                <a:tc>
                  <a:txBody>
                    <a:bodyPr/>
                    <a:lstStyle/>
                    <a:p>
                      <a:r>
                        <a:rPr lang="it-IT" sz="2000" b="0" dirty="0"/>
                        <a:t>Addizionale regionale Lazio</a:t>
                      </a:r>
                    </a:p>
                  </a:txBody>
                  <a:tcPr/>
                </a:tc>
                <a:tc>
                  <a:txBody>
                    <a:bodyPr/>
                    <a:lstStyle/>
                    <a:p>
                      <a:r>
                        <a:rPr lang="it-IT" sz="2000" b="0" dirty="0"/>
                        <a:t>449,47 €</a:t>
                      </a:r>
                    </a:p>
                  </a:txBody>
                  <a:tcPr/>
                </a:tc>
                <a:extLst>
                  <a:ext uri="{0D108BD9-81ED-4DB2-BD59-A6C34878D82A}">
                    <a16:rowId xmlns="" xmlns:a16="http://schemas.microsoft.com/office/drawing/2014/main" val="656102725"/>
                  </a:ext>
                </a:extLst>
              </a:tr>
              <a:tr h="370840">
                <a:tc>
                  <a:txBody>
                    <a:bodyPr/>
                    <a:lstStyle/>
                    <a:p>
                      <a:r>
                        <a:rPr lang="it-IT" sz="2000" dirty="0"/>
                        <a:t>Addizionale comunale Roma</a:t>
                      </a:r>
                    </a:p>
                  </a:txBody>
                  <a:tcPr/>
                </a:tc>
                <a:tc>
                  <a:txBody>
                    <a:bodyPr/>
                    <a:lstStyle/>
                    <a:p>
                      <a:r>
                        <a:rPr lang="it-IT" sz="2000" dirty="0"/>
                        <a:t>228,63 €</a:t>
                      </a:r>
                    </a:p>
                  </a:txBody>
                  <a:tcPr/>
                </a:tc>
                <a:extLst>
                  <a:ext uri="{0D108BD9-81ED-4DB2-BD59-A6C34878D82A}">
                    <a16:rowId xmlns="" xmlns:a16="http://schemas.microsoft.com/office/drawing/2014/main" val="2783994858"/>
                  </a:ext>
                </a:extLst>
              </a:tr>
              <a:tr h="370840">
                <a:tc>
                  <a:txBody>
                    <a:bodyPr/>
                    <a:lstStyle/>
                    <a:p>
                      <a:r>
                        <a:rPr lang="it-IT" sz="2000" dirty="0"/>
                        <a:t>Detrazione redditi pensione</a:t>
                      </a:r>
                    </a:p>
                  </a:txBody>
                  <a:tcPr/>
                </a:tc>
                <a:tc>
                  <a:txBody>
                    <a:bodyPr/>
                    <a:lstStyle/>
                    <a:p>
                      <a:r>
                        <a:rPr lang="it-IT" sz="2000" dirty="0"/>
                        <a:t>959,68 €</a:t>
                      </a:r>
                    </a:p>
                  </a:txBody>
                  <a:tcPr/>
                </a:tc>
                <a:extLst>
                  <a:ext uri="{0D108BD9-81ED-4DB2-BD59-A6C34878D82A}">
                    <a16:rowId xmlns="" xmlns:a16="http://schemas.microsoft.com/office/drawing/2014/main" val="3423325612"/>
                  </a:ext>
                </a:extLst>
              </a:tr>
              <a:tr h="370840">
                <a:tc>
                  <a:txBody>
                    <a:bodyPr/>
                    <a:lstStyle/>
                    <a:p>
                      <a:r>
                        <a:rPr lang="it-IT" sz="2000" dirty="0"/>
                        <a:t>Netto annuo </a:t>
                      </a:r>
                      <a:r>
                        <a:rPr lang="it-IT" sz="2000" dirty="0" err="1"/>
                        <a:t>pre</a:t>
                      </a:r>
                      <a:r>
                        <a:rPr lang="it-IT" sz="2000" dirty="0"/>
                        <a:t> Ape</a:t>
                      </a:r>
                    </a:p>
                  </a:txBody>
                  <a:tcPr/>
                </a:tc>
                <a:tc>
                  <a:txBody>
                    <a:bodyPr/>
                    <a:lstStyle/>
                    <a:p>
                      <a:r>
                        <a:rPr lang="it-IT" sz="2000" dirty="0"/>
                        <a:t>19.435,77 € </a:t>
                      </a:r>
                    </a:p>
                  </a:txBody>
                  <a:tcPr/>
                </a:tc>
                <a:extLst>
                  <a:ext uri="{0D108BD9-81ED-4DB2-BD59-A6C34878D82A}">
                    <a16:rowId xmlns="" xmlns:a16="http://schemas.microsoft.com/office/drawing/2014/main" val="3762542300"/>
                  </a:ext>
                </a:extLst>
              </a:tr>
              <a:tr h="370840">
                <a:tc>
                  <a:txBody>
                    <a:bodyPr/>
                    <a:lstStyle/>
                    <a:p>
                      <a:r>
                        <a:rPr lang="it-IT" sz="2000" dirty="0"/>
                        <a:t>Prelievo rata Ape annuo</a:t>
                      </a:r>
                    </a:p>
                  </a:txBody>
                  <a:tcPr/>
                </a:tc>
                <a:tc>
                  <a:txBody>
                    <a:bodyPr/>
                    <a:lstStyle/>
                    <a:p>
                      <a:r>
                        <a:rPr lang="it-IT" sz="2000" dirty="0"/>
                        <a:t>- 1.965,12 €</a:t>
                      </a:r>
                    </a:p>
                  </a:txBody>
                  <a:tcPr/>
                </a:tc>
                <a:extLst>
                  <a:ext uri="{0D108BD9-81ED-4DB2-BD59-A6C34878D82A}">
                    <a16:rowId xmlns="" xmlns:a16="http://schemas.microsoft.com/office/drawing/2014/main" val="835015657"/>
                  </a:ext>
                </a:extLst>
              </a:tr>
              <a:tr h="370840">
                <a:tc>
                  <a:txBody>
                    <a:bodyPr/>
                    <a:lstStyle/>
                    <a:p>
                      <a:r>
                        <a:rPr lang="it-IT" sz="2000" dirty="0"/>
                        <a:t>Credito di imposta</a:t>
                      </a:r>
                    </a:p>
                  </a:txBody>
                  <a:tcPr/>
                </a:tc>
                <a:tc>
                  <a:txBody>
                    <a:bodyPr/>
                    <a:lstStyle/>
                    <a:p>
                      <a:r>
                        <a:rPr lang="it-IT" sz="2000" dirty="0"/>
                        <a:t>+ 424,44 €</a:t>
                      </a:r>
                    </a:p>
                  </a:txBody>
                  <a:tcPr/>
                </a:tc>
                <a:extLst>
                  <a:ext uri="{0D108BD9-81ED-4DB2-BD59-A6C34878D82A}">
                    <a16:rowId xmlns="" xmlns:a16="http://schemas.microsoft.com/office/drawing/2014/main" val="1227179740"/>
                  </a:ext>
                </a:extLst>
              </a:tr>
              <a:tr h="370840">
                <a:tc>
                  <a:txBody>
                    <a:bodyPr/>
                    <a:lstStyle/>
                    <a:p>
                      <a:r>
                        <a:rPr lang="it-IT" sz="2000" dirty="0"/>
                        <a:t>Pensione al netto della rata restituzione Ape</a:t>
                      </a:r>
                    </a:p>
                  </a:txBody>
                  <a:tcPr/>
                </a:tc>
                <a:tc>
                  <a:txBody>
                    <a:bodyPr/>
                    <a:lstStyle/>
                    <a:p>
                      <a:r>
                        <a:rPr lang="it-IT" sz="2000" dirty="0"/>
                        <a:t>17.895,09 €</a:t>
                      </a:r>
                    </a:p>
                  </a:txBody>
                  <a:tcPr/>
                </a:tc>
                <a:extLst>
                  <a:ext uri="{0D108BD9-81ED-4DB2-BD59-A6C34878D82A}">
                    <a16:rowId xmlns="" xmlns:a16="http://schemas.microsoft.com/office/drawing/2014/main" val="2156307624"/>
                  </a:ext>
                </a:extLst>
              </a:tr>
            </a:tbl>
          </a:graphicData>
        </a:graphic>
      </p:graphicFrame>
      <p:sp>
        <p:nvSpPr>
          <p:cNvPr id="2" name="Rettangolo 1">
            <a:extLst>
              <a:ext uri="{FF2B5EF4-FFF2-40B4-BE49-F238E27FC236}">
                <a16:creationId xmlns="" xmlns:a16="http://schemas.microsoft.com/office/drawing/2014/main" id="{B3081F2E-42A6-447B-9138-A0507E7A43A5}"/>
              </a:ext>
            </a:extLst>
          </p:cNvPr>
          <p:cNvSpPr/>
          <p:nvPr/>
        </p:nvSpPr>
        <p:spPr>
          <a:xfrm>
            <a:off x="2419411" y="5475062"/>
            <a:ext cx="7610353" cy="923330"/>
          </a:xfrm>
          <a:prstGeom prst="rect">
            <a:avLst/>
          </a:prstGeom>
          <a:noFill/>
        </p:spPr>
        <p:txBody>
          <a:bodyPr wrap="none" lIns="91440" tIns="45720" rIns="91440" bIns="45720">
            <a:spAutoFit/>
          </a:bodyPr>
          <a:lstStyle/>
          <a:p>
            <a:pPr algn="ctr"/>
            <a:r>
              <a:rPr lang="it-IT" sz="5400" dirty="0">
                <a:ln w="0"/>
                <a:solidFill>
                  <a:schemeClr val="accent1"/>
                </a:solidFill>
                <a:effectLst>
                  <a:outerShdw blurRad="38100" dist="25400" dir="5400000" algn="ctr" rotWithShape="0">
                    <a:srgbClr val="6E747A">
                      <a:alpha val="43000"/>
                    </a:srgbClr>
                  </a:outerShdw>
                </a:effectLst>
              </a:rPr>
              <a:t>Ape volontario senza dote</a:t>
            </a:r>
          </a:p>
        </p:txBody>
      </p:sp>
    </p:spTree>
    <p:extLst>
      <p:ext uri="{BB962C8B-B14F-4D97-AF65-F5344CB8AC3E}">
        <p14:creationId xmlns:p14="http://schemas.microsoft.com/office/powerpoint/2010/main" xmlns="" val="148494514"/>
      </p:ext>
    </p:extLst>
  </p:cSld>
  <p:clrMapOvr>
    <a:masterClrMapping/>
  </p:clrMapOvr>
  <p:transition spd="slow">
    <p:randomBar dir="vert"/>
  </p:transition>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Rettangolo 3"/>
          <p:cNvSpPr>
            <a:spLocks noChangeArrowheads="1"/>
          </p:cNvSpPr>
          <p:nvPr/>
        </p:nvSpPr>
        <p:spPr bwMode="auto">
          <a:xfrm>
            <a:off x="2279576" y="188641"/>
            <a:ext cx="5010150" cy="19389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ea typeface="Arial" charset="0"/>
                <a:cs typeface="Arial" charset="0"/>
              </a:defRPr>
            </a:lvl1pPr>
            <a:lvl2pPr marL="742950" indent="-285750">
              <a:spcBef>
                <a:spcPct val="20000"/>
              </a:spcBef>
              <a:buChar char="–"/>
              <a:defRPr sz="2800">
                <a:solidFill>
                  <a:schemeClr val="tx1"/>
                </a:solidFill>
                <a:latin typeface="Arial" charset="0"/>
                <a:ea typeface="Arial" charset="0"/>
                <a:cs typeface="Arial" charset="0"/>
              </a:defRPr>
            </a:lvl2pPr>
            <a:lvl3pPr marL="1143000" indent="-228600">
              <a:spcBef>
                <a:spcPct val="20000"/>
              </a:spcBef>
              <a:buChar char="•"/>
              <a:defRPr sz="2400">
                <a:solidFill>
                  <a:schemeClr val="tx1"/>
                </a:solidFill>
                <a:latin typeface="Arial" charset="0"/>
                <a:ea typeface="Arial" charset="0"/>
                <a:cs typeface="Arial" charset="0"/>
              </a:defRPr>
            </a:lvl3pPr>
            <a:lvl4pPr marL="1600200" indent="-228600">
              <a:spcBef>
                <a:spcPct val="20000"/>
              </a:spcBef>
              <a:buChar char="–"/>
              <a:defRPr sz="2000">
                <a:solidFill>
                  <a:schemeClr val="tx1"/>
                </a:solidFill>
                <a:latin typeface="Arial" charset="0"/>
                <a:ea typeface="Arial" charset="0"/>
                <a:cs typeface="Arial" charset="0"/>
              </a:defRPr>
            </a:lvl4pPr>
            <a:lvl5pPr marL="2057400" indent="-228600">
              <a:spcBef>
                <a:spcPct val="20000"/>
              </a:spcBef>
              <a:buChar char="»"/>
              <a:defRPr sz="2000">
                <a:solidFill>
                  <a:schemeClr val="tx1"/>
                </a:solidFill>
                <a:latin typeface="Arial" charset="0"/>
                <a:ea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ea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ea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ea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ea typeface="Arial" charset="0"/>
                <a:cs typeface="Arial" charset="0"/>
              </a:defRPr>
            </a:lvl9pPr>
          </a:lstStyle>
          <a:p>
            <a:pPr algn="ctr" eaLnBrk="1" hangingPunct="1">
              <a:spcBef>
                <a:spcPct val="0"/>
              </a:spcBef>
              <a:buFontTx/>
              <a:buNone/>
            </a:pPr>
            <a:r>
              <a:rPr lang="it-IT" altLang="it-IT" sz="4000" b="1" i="1" dirty="0">
                <a:solidFill>
                  <a:srgbClr val="FF0000"/>
                </a:solidFill>
                <a:latin typeface="Comic Sans MS" charset="0"/>
              </a:rPr>
              <a:t>No </a:t>
            </a:r>
            <a:r>
              <a:rPr lang="it-IT" altLang="it-IT" sz="4000" b="1" i="1" dirty="0" err="1">
                <a:solidFill>
                  <a:srgbClr val="FF0000"/>
                </a:solidFill>
                <a:latin typeface="Comic Sans MS" charset="0"/>
              </a:rPr>
              <a:t>Tax</a:t>
            </a:r>
            <a:r>
              <a:rPr lang="it-IT" altLang="it-IT" sz="4000" b="1" i="1" dirty="0">
                <a:solidFill>
                  <a:srgbClr val="FF0000"/>
                </a:solidFill>
                <a:latin typeface="Comic Sans MS" charset="0"/>
              </a:rPr>
              <a:t> Area Pensioni (L. 232/16)</a:t>
            </a:r>
          </a:p>
        </p:txBody>
      </p:sp>
      <p:sp>
        <p:nvSpPr>
          <p:cNvPr id="2" name="CasellaDiTesto 1"/>
          <p:cNvSpPr txBox="1"/>
          <p:nvPr/>
        </p:nvSpPr>
        <p:spPr>
          <a:xfrm>
            <a:off x="1004231" y="2165822"/>
            <a:ext cx="8133870" cy="4585871"/>
          </a:xfrm>
          <a:prstGeom prst="rect">
            <a:avLst/>
          </a:prstGeom>
          <a:noFill/>
        </p:spPr>
        <p:txBody>
          <a:bodyPr wrap="square" rtlCol="0">
            <a:spAutoFit/>
          </a:bodyPr>
          <a:lstStyle/>
          <a:p>
            <a:r>
              <a:rPr lang="it-IT" sz="1600" dirty="0">
                <a:solidFill>
                  <a:srgbClr val="FF0000"/>
                </a:solidFill>
              </a:rPr>
              <a:t>La no </a:t>
            </a:r>
            <a:r>
              <a:rPr lang="it-IT" sz="1600" dirty="0" err="1">
                <a:solidFill>
                  <a:srgbClr val="FF0000"/>
                </a:solidFill>
              </a:rPr>
              <a:t>tax</a:t>
            </a:r>
            <a:r>
              <a:rPr lang="it-IT" sz="1600" dirty="0">
                <a:solidFill>
                  <a:srgbClr val="FF0000"/>
                </a:solidFill>
              </a:rPr>
              <a:t> area per i titolari di redditi di pensione viene resa uniforme, estendendo anche agli under 75 le detrazioni maggiorate (fino a 1880 euro) finora riservate ai pensionati con più di 75 anni di età. </a:t>
            </a:r>
          </a:p>
          <a:p>
            <a:endParaRPr lang="it-IT" sz="1600" dirty="0"/>
          </a:p>
          <a:p>
            <a:r>
              <a:rPr lang="it-IT" sz="1600" dirty="0"/>
              <a:t>Detrazioni Redditi da Pensione (</a:t>
            </a:r>
            <a:r>
              <a:rPr lang="it-IT" sz="1600" dirty="0" err="1"/>
              <a:t>max</a:t>
            </a:r>
            <a:r>
              <a:rPr lang="it-IT" sz="1600" dirty="0"/>
              <a:t> 55.000 euro)</a:t>
            </a:r>
          </a:p>
          <a:p>
            <a:endParaRPr lang="it-IT" sz="1600" dirty="0"/>
          </a:p>
          <a:p>
            <a:r>
              <a:rPr lang="it-IT" sz="1600" dirty="0"/>
              <a:t>a) </a:t>
            </a:r>
            <a:r>
              <a:rPr lang="it-IT" sz="1600" b="1" dirty="0"/>
              <a:t>1. 880 euro</a:t>
            </a:r>
            <a:r>
              <a:rPr lang="it-IT" sz="1600" dirty="0"/>
              <a:t> se il reddito complessivo non supera gli </a:t>
            </a:r>
            <a:r>
              <a:rPr lang="it-IT" sz="1600" b="1" dirty="0"/>
              <a:t>8 mila euro.</a:t>
            </a:r>
            <a:r>
              <a:rPr lang="it-IT" sz="1600" dirty="0"/>
              <a:t> In ogni caso, l'ammontare della detrazione effettivamente spettante non può essere inferiore a </a:t>
            </a:r>
            <a:r>
              <a:rPr lang="it-IT" sz="1600" b="1" dirty="0"/>
              <a:t>713 euro</a:t>
            </a:r>
            <a:r>
              <a:rPr lang="it-IT" sz="1600" dirty="0"/>
              <a:t>. Tale misura minima compete a prescindere dal risultato del calcolo di ragguaglio al periodo di spettanza nell'anno; </a:t>
            </a:r>
            <a:br>
              <a:rPr lang="it-IT" sz="1600" dirty="0"/>
            </a:br>
            <a:r>
              <a:rPr lang="it-IT" sz="1600" b="1" dirty="0"/>
              <a:t>b) 1.297 euro</a:t>
            </a:r>
            <a:r>
              <a:rPr lang="it-IT" sz="1600" dirty="0"/>
              <a:t>, aumentata del prodotto fra 583 euro e l'importo corrispondente al rapporto fra 15.000 euro, diminuito del reddito complessivo, e 7.000 euro, se l'ammontare del reddito complessivo è superiore a 8.000 euro ma </a:t>
            </a:r>
            <a:r>
              <a:rPr lang="it-IT" sz="1600" b="1" dirty="0"/>
              <a:t>non a 15.000 euro</a:t>
            </a:r>
            <a:r>
              <a:rPr lang="it-IT" sz="1600" dirty="0"/>
              <a:t>;</a:t>
            </a:r>
            <a:br>
              <a:rPr lang="it-IT" sz="1600" dirty="0"/>
            </a:br>
            <a:r>
              <a:rPr lang="it-IT" sz="1600" b="1" dirty="0"/>
              <a:t>c) 1.297 euro</a:t>
            </a:r>
            <a:r>
              <a:rPr lang="it-IT" sz="1600" dirty="0"/>
              <a:t>, se il reddito complessivo è superiore a 15.000 euro ma </a:t>
            </a:r>
            <a:r>
              <a:rPr lang="it-IT" sz="1600" b="1" dirty="0"/>
              <a:t>non a 55.000 euro</a:t>
            </a:r>
            <a:r>
              <a:rPr lang="it-IT" sz="1600" dirty="0"/>
              <a:t>. In tal caso, la detrazione spetta per la parte corrispondente al rapporto tra l'importo di 55.000 euro, diminuito del reddito complessivo, e l'importo di 40.000 euro. </a:t>
            </a:r>
          </a:p>
          <a:p>
            <a:r>
              <a:rPr lang="it-IT" dirty="0"/>
              <a:t/>
            </a:r>
            <a:br>
              <a:rPr lang="it-IT" dirty="0"/>
            </a:br>
            <a:endParaRPr lang="it-IT" dirty="0"/>
          </a:p>
        </p:txBody>
      </p:sp>
      <p:pic>
        <p:nvPicPr>
          <p:cNvPr id="4" name="Immagine 3"/>
          <p:cNvPicPr>
            <a:picLocks noChangeAspect="1"/>
          </p:cNvPicPr>
          <p:nvPr/>
        </p:nvPicPr>
        <p:blipFill>
          <a:blip r:embed="rId2" cstate="screen">
            <a:extLst>
              <a:ext uri="{28A0092B-C50C-407E-A947-70E740481C1C}">
                <a14:useLocalDpi xmlns:a14="http://schemas.microsoft.com/office/drawing/2010/main" xmlns=""/>
              </a:ext>
            </a:extLst>
          </a:blip>
          <a:stretch>
            <a:fillRect/>
          </a:stretch>
        </p:blipFill>
        <p:spPr>
          <a:xfrm>
            <a:off x="7824192" y="0"/>
            <a:ext cx="2843808" cy="1895872"/>
          </a:xfrm>
          <a:prstGeom prst="rect">
            <a:avLst/>
          </a:prstGeom>
        </p:spPr>
      </p:pic>
      <p:pic>
        <p:nvPicPr>
          <p:cNvPr id="7" name="Immagine 6"/>
          <p:cNvPicPr>
            <a:picLocks noChangeAspect="1"/>
          </p:cNvPicPr>
          <p:nvPr/>
        </p:nvPicPr>
        <p:blipFill>
          <a:blip r:embed="rId3" cstate="screen">
            <a:extLst>
              <a:ext uri="{28A0092B-C50C-407E-A947-70E740481C1C}">
                <a14:useLocalDpi xmlns:a14="http://schemas.microsoft.com/office/drawing/2010/main" xmlns=""/>
              </a:ext>
            </a:extLst>
          </a:blip>
          <a:stretch>
            <a:fillRect/>
          </a:stretch>
        </p:blipFill>
        <p:spPr>
          <a:xfrm>
            <a:off x="10668000" y="1895872"/>
            <a:ext cx="1007835" cy="738262"/>
          </a:xfrm>
          <a:prstGeom prst="rect">
            <a:avLst/>
          </a:prstGeom>
        </p:spPr>
      </p:pic>
    </p:spTree>
    <p:extLst>
      <p:ext uri="{BB962C8B-B14F-4D97-AF65-F5344CB8AC3E}">
        <p14:creationId xmlns:p14="http://schemas.microsoft.com/office/powerpoint/2010/main" xmlns="" val="2261460384"/>
      </p:ext>
    </p:extLst>
  </p:cSld>
  <p:clrMapOvr>
    <a:masterClrMapping/>
  </p:clrMapOvr>
  <p:transition spd="slow">
    <p:randomBar dir="vert"/>
  </p:transition>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Rettangolo 3"/>
          <p:cNvSpPr>
            <a:spLocks noChangeArrowheads="1"/>
          </p:cNvSpPr>
          <p:nvPr/>
        </p:nvSpPr>
        <p:spPr bwMode="auto">
          <a:xfrm>
            <a:off x="3719513" y="85726"/>
            <a:ext cx="5010150" cy="7080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charset="0"/>
                <a:ea typeface="Arial" charset="0"/>
                <a:cs typeface="Arial" charset="0"/>
              </a:defRPr>
            </a:lvl1pPr>
            <a:lvl2pPr marL="742950" indent="-285750">
              <a:spcBef>
                <a:spcPct val="20000"/>
              </a:spcBef>
              <a:buChar char="–"/>
              <a:defRPr sz="2800">
                <a:solidFill>
                  <a:schemeClr val="tx1"/>
                </a:solidFill>
                <a:latin typeface="Arial" charset="0"/>
                <a:ea typeface="Arial" charset="0"/>
                <a:cs typeface="Arial" charset="0"/>
              </a:defRPr>
            </a:lvl2pPr>
            <a:lvl3pPr marL="1143000" indent="-228600">
              <a:spcBef>
                <a:spcPct val="20000"/>
              </a:spcBef>
              <a:buChar char="•"/>
              <a:defRPr sz="2400">
                <a:solidFill>
                  <a:schemeClr val="tx1"/>
                </a:solidFill>
                <a:latin typeface="Arial" charset="0"/>
                <a:ea typeface="Arial" charset="0"/>
                <a:cs typeface="Arial" charset="0"/>
              </a:defRPr>
            </a:lvl3pPr>
            <a:lvl4pPr marL="1600200" indent="-228600">
              <a:spcBef>
                <a:spcPct val="20000"/>
              </a:spcBef>
              <a:buChar char="–"/>
              <a:defRPr sz="2000">
                <a:solidFill>
                  <a:schemeClr val="tx1"/>
                </a:solidFill>
                <a:latin typeface="Arial" charset="0"/>
                <a:ea typeface="Arial" charset="0"/>
                <a:cs typeface="Arial" charset="0"/>
              </a:defRPr>
            </a:lvl4pPr>
            <a:lvl5pPr marL="2057400" indent="-228600">
              <a:spcBef>
                <a:spcPct val="20000"/>
              </a:spcBef>
              <a:buChar char="»"/>
              <a:defRPr sz="2000">
                <a:solidFill>
                  <a:schemeClr val="tx1"/>
                </a:solidFill>
                <a:latin typeface="Arial" charset="0"/>
                <a:ea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ea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ea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ea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ea typeface="Arial" charset="0"/>
                <a:cs typeface="Arial" charset="0"/>
              </a:defRPr>
            </a:lvl9pPr>
          </a:lstStyle>
          <a:p>
            <a:pPr algn="ctr" eaLnBrk="1" hangingPunct="1">
              <a:spcBef>
                <a:spcPct val="0"/>
              </a:spcBef>
              <a:buFontTx/>
              <a:buNone/>
            </a:pPr>
            <a:r>
              <a:rPr lang="it-IT" altLang="it-IT" sz="4000" b="1" i="1" dirty="0">
                <a:solidFill>
                  <a:srgbClr val="FF0000"/>
                </a:solidFill>
                <a:latin typeface="Comic Sans MS" charset="0"/>
              </a:rPr>
              <a:t>Ape aziendale</a:t>
            </a:r>
          </a:p>
        </p:txBody>
      </p:sp>
      <p:sp>
        <p:nvSpPr>
          <p:cNvPr id="6" name="CasellaDiTesto 5"/>
          <p:cNvSpPr txBox="1"/>
          <p:nvPr/>
        </p:nvSpPr>
        <p:spPr>
          <a:xfrm>
            <a:off x="696686" y="714517"/>
            <a:ext cx="10900227" cy="3416320"/>
          </a:xfrm>
          <a:prstGeom prst="rect">
            <a:avLst/>
          </a:prstGeom>
          <a:noFill/>
        </p:spPr>
        <p:txBody>
          <a:bodyPr wrap="square" rtlCol="0">
            <a:spAutoFit/>
          </a:bodyPr>
          <a:lstStyle/>
          <a:p>
            <a:r>
              <a:rPr lang="it-IT" sz="2000" dirty="0"/>
              <a:t>Dipendente e azienda potrebbero concordare di attenuare o eliminare il peso delle rate dell’Ape volontario ricorrendo all’Ape aziendale. Per lo stesso lavoratore la spesa minima di Ape aziendale è di circa 14.088 euro. L’importo si ottiene applicando l’aliquota IVS all’imponibile (il 33% di 30.000), dividendola per 52 settimane e moltiplicando il costo settimanale della contribuzione volontaria per il numero di settimane di durata dell’Ape (in questo caso 17 mesi, cioè 74 settimane). </a:t>
            </a:r>
          </a:p>
          <a:p>
            <a:r>
              <a:rPr lang="it-IT" sz="2000" dirty="0"/>
              <a:t>Il lavoratore al pensionamento avrà 67 anni, cui corrisponde un coefficiente di trasformazione del 5,7%. Il coefficiente applicato al valore dei contributi aggiuntivi versati (14.088 euro) porta a un aumento minimo della pensione (al netto della eventuale rivalutazione maturata) di 803 euro lordi annui.</a:t>
            </a:r>
          </a:p>
          <a:p>
            <a:r>
              <a:rPr lang="it-IT" sz="2000" dirty="0"/>
              <a:t/>
            </a:r>
            <a:br>
              <a:rPr lang="it-IT" sz="2000" dirty="0"/>
            </a:br>
            <a:r>
              <a:rPr lang="it-IT" dirty="0"/>
              <a:t/>
            </a:r>
            <a:br>
              <a:rPr lang="it-IT" dirty="0"/>
            </a:br>
            <a:endParaRPr lang="it-IT" dirty="0"/>
          </a:p>
        </p:txBody>
      </p:sp>
      <p:graphicFrame>
        <p:nvGraphicFramePr>
          <p:cNvPr id="2" name="Tabella 1">
            <a:extLst>
              <a:ext uri="{FF2B5EF4-FFF2-40B4-BE49-F238E27FC236}">
                <a16:creationId xmlns="" xmlns:a16="http://schemas.microsoft.com/office/drawing/2014/main" id="{499CF19A-5D5A-43E5-B4E8-7E70495E849B}"/>
              </a:ext>
            </a:extLst>
          </p:cNvPr>
          <p:cNvGraphicFramePr>
            <a:graphicFrameLocks noGrp="1"/>
          </p:cNvGraphicFramePr>
          <p:nvPr>
            <p:extLst>
              <p:ext uri="{D42A27DB-BD31-4B8C-83A1-F6EECF244321}">
                <p14:modId xmlns:p14="http://schemas.microsoft.com/office/powerpoint/2010/main" xmlns="" val="3188150453"/>
              </p:ext>
            </p:extLst>
          </p:nvPr>
        </p:nvGraphicFramePr>
        <p:xfrm>
          <a:off x="943429" y="3452939"/>
          <a:ext cx="10305142" cy="3169920"/>
        </p:xfrm>
        <a:graphic>
          <a:graphicData uri="http://schemas.openxmlformats.org/drawingml/2006/table">
            <a:tbl>
              <a:tblPr firstRow="1" bandRow="1">
                <a:tableStyleId>{69CF1AB2-1976-4502-BF36-3FF5EA218861}</a:tableStyleId>
              </a:tblPr>
              <a:tblGrid>
                <a:gridCol w="6882363">
                  <a:extLst>
                    <a:ext uri="{9D8B030D-6E8A-4147-A177-3AD203B41FA5}">
                      <a16:colId xmlns="" xmlns:a16="http://schemas.microsoft.com/office/drawing/2014/main" val="1578864531"/>
                    </a:ext>
                  </a:extLst>
                </a:gridCol>
                <a:gridCol w="3422779">
                  <a:extLst>
                    <a:ext uri="{9D8B030D-6E8A-4147-A177-3AD203B41FA5}">
                      <a16:colId xmlns="" xmlns:a16="http://schemas.microsoft.com/office/drawing/2014/main" val="6004440"/>
                    </a:ext>
                  </a:extLst>
                </a:gridCol>
              </a:tblGrid>
              <a:tr h="370840">
                <a:tc>
                  <a:txBody>
                    <a:bodyPr/>
                    <a:lstStyle/>
                    <a:p>
                      <a:r>
                        <a:rPr lang="it-IT" sz="2000" b="0" dirty="0"/>
                        <a:t>Imponibile contributivo 52 settimane precedenti</a:t>
                      </a:r>
                    </a:p>
                  </a:txBody>
                  <a:tcPr/>
                </a:tc>
                <a:tc>
                  <a:txBody>
                    <a:bodyPr/>
                    <a:lstStyle/>
                    <a:p>
                      <a:r>
                        <a:rPr lang="it-IT" sz="2000" b="0" dirty="0"/>
                        <a:t>30.000 €</a:t>
                      </a:r>
                    </a:p>
                  </a:txBody>
                  <a:tcPr/>
                </a:tc>
                <a:extLst>
                  <a:ext uri="{0D108BD9-81ED-4DB2-BD59-A6C34878D82A}">
                    <a16:rowId xmlns="" xmlns:a16="http://schemas.microsoft.com/office/drawing/2014/main" val="547339545"/>
                  </a:ext>
                </a:extLst>
              </a:tr>
              <a:tr h="370840">
                <a:tc>
                  <a:txBody>
                    <a:bodyPr/>
                    <a:lstStyle/>
                    <a:p>
                      <a:r>
                        <a:rPr lang="it-IT" sz="2000" b="0" dirty="0"/>
                        <a:t>Contributi IVS corrispondenti (52 settimane)</a:t>
                      </a:r>
                    </a:p>
                  </a:txBody>
                  <a:tcPr/>
                </a:tc>
                <a:tc>
                  <a:txBody>
                    <a:bodyPr/>
                    <a:lstStyle/>
                    <a:p>
                      <a:r>
                        <a:rPr lang="it-IT" sz="2000" b="0" dirty="0"/>
                        <a:t>9.900 € (33%*30.000)</a:t>
                      </a:r>
                    </a:p>
                  </a:txBody>
                  <a:tcPr/>
                </a:tc>
                <a:extLst>
                  <a:ext uri="{0D108BD9-81ED-4DB2-BD59-A6C34878D82A}">
                    <a16:rowId xmlns="" xmlns:a16="http://schemas.microsoft.com/office/drawing/2014/main" val="656102725"/>
                  </a:ext>
                </a:extLst>
              </a:tr>
              <a:tr h="370840">
                <a:tc>
                  <a:txBody>
                    <a:bodyPr/>
                    <a:lstStyle/>
                    <a:p>
                      <a:r>
                        <a:rPr lang="it-IT" sz="2000" dirty="0"/>
                        <a:t>Contributo settimanale</a:t>
                      </a:r>
                    </a:p>
                  </a:txBody>
                  <a:tcPr/>
                </a:tc>
                <a:tc>
                  <a:txBody>
                    <a:bodyPr/>
                    <a:lstStyle/>
                    <a:p>
                      <a:r>
                        <a:rPr lang="it-IT" sz="2000" dirty="0"/>
                        <a:t>190,38 € (9.900/52)</a:t>
                      </a:r>
                    </a:p>
                  </a:txBody>
                  <a:tcPr/>
                </a:tc>
                <a:extLst>
                  <a:ext uri="{0D108BD9-81ED-4DB2-BD59-A6C34878D82A}">
                    <a16:rowId xmlns="" xmlns:a16="http://schemas.microsoft.com/office/drawing/2014/main" val="2783994858"/>
                  </a:ext>
                </a:extLst>
              </a:tr>
              <a:tr h="370840">
                <a:tc>
                  <a:txBody>
                    <a:bodyPr/>
                    <a:lstStyle/>
                    <a:p>
                      <a:r>
                        <a:rPr lang="it-IT" sz="2000" dirty="0"/>
                        <a:t>Contributi corrispondenti a durata Ape (17 mesi)</a:t>
                      </a:r>
                    </a:p>
                  </a:txBody>
                  <a:tcPr/>
                </a:tc>
                <a:tc>
                  <a:txBody>
                    <a:bodyPr/>
                    <a:lstStyle/>
                    <a:p>
                      <a:r>
                        <a:rPr lang="it-IT" sz="2000" dirty="0"/>
                        <a:t>14.088 € (190,38*74)</a:t>
                      </a:r>
                    </a:p>
                  </a:txBody>
                  <a:tcPr/>
                </a:tc>
                <a:extLst>
                  <a:ext uri="{0D108BD9-81ED-4DB2-BD59-A6C34878D82A}">
                    <a16:rowId xmlns="" xmlns:a16="http://schemas.microsoft.com/office/drawing/2014/main" val="3423325612"/>
                  </a:ext>
                </a:extLst>
              </a:tr>
              <a:tr h="370840">
                <a:tc>
                  <a:txBody>
                    <a:bodyPr/>
                    <a:lstStyle/>
                    <a:p>
                      <a:r>
                        <a:rPr lang="it-IT" sz="2000" dirty="0"/>
                        <a:t>Età del pensionamento</a:t>
                      </a:r>
                    </a:p>
                  </a:txBody>
                  <a:tcPr/>
                </a:tc>
                <a:tc>
                  <a:txBody>
                    <a:bodyPr/>
                    <a:lstStyle/>
                    <a:p>
                      <a:r>
                        <a:rPr lang="it-IT" sz="2000" dirty="0"/>
                        <a:t>67 anni</a:t>
                      </a:r>
                    </a:p>
                  </a:txBody>
                  <a:tcPr/>
                </a:tc>
                <a:extLst>
                  <a:ext uri="{0D108BD9-81ED-4DB2-BD59-A6C34878D82A}">
                    <a16:rowId xmlns="" xmlns:a16="http://schemas.microsoft.com/office/drawing/2014/main" val="3762542300"/>
                  </a:ext>
                </a:extLst>
              </a:tr>
              <a:tr h="370840">
                <a:tc>
                  <a:txBody>
                    <a:bodyPr/>
                    <a:lstStyle/>
                    <a:p>
                      <a:r>
                        <a:rPr lang="it-IT" sz="2000" dirty="0"/>
                        <a:t>Coefficiente di trasformazione</a:t>
                      </a:r>
                    </a:p>
                  </a:txBody>
                  <a:tcPr/>
                </a:tc>
                <a:tc>
                  <a:txBody>
                    <a:bodyPr/>
                    <a:lstStyle/>
                    <a:p>
                      <a:r>
                        <a:rPr lang="it-IT" sz="2000" dirty="0"/>
                        <a:t>5,7%</a:t>
                      </a:r>
                    </a:p>
                  </a:txBody>
                  <a:tcPr/>
                </a:tc>
                <a:extLst>
                  <a:ext uri="{0D108BD9-81ED-4DB2-BD59-A6C34878D82A}">
                    <a16:rowId xmlns="" xmlns:a16="http://schemas.microsoft.com/office/drawing/2014/main" val="835015657"/>
                  </a:ext>
                </a:extLst>
              </a:tr>
              <a:tr h="370840">
                <a:tc>
                  <a:txBody>
                    <a:bodyPr/>
                    <a:lstStyle/>
                    <a:p>
                      <a:r>
                        <a:rPr lang="it-IT" sz="2000" dirty="0"/>
                        <a:t>Quota di pensione supplementare annua lorda</a:t>
                      </a:r>
                    </a:p>
                  </a:txBody>
                  <a:tcPr/>
                </a:tc>
                <a:tc>
                  <a:txBody>
                    <a:bodyPr/>
                    <a:lstStyle/>
                    <a:p>
                      <a:r>
                        <a:rPr lang="it-IT" sz="2000" dirty="0"/>
                        <a:t>803 € (5,7%*14.088)</a:t>
                      </a:r>
                    </a:p>
                  </a:txBody>
                  <a:tcPr/>
                </a:tc>
                <a:extLst>
                  <a:ext uri="{0D108BD9-81ED-4DB2-BD59-A6C34878D82A}">
                    <a16:rowId xmlns="" xmlns:a16="http://schemas.microsoft.com/office/drawing/2014/main" val="1227179740"/>
                  </a:ext>
                </a:extLst>
              </a:tr>
              <a:tr h="370840">
                <a:tc>
                  <a:txBody>
                    <a:bodyPr/>
                    <a:lstStyle/>
                    <a:p>
                      <a:r>
                        <a:rPr lang="it-IT" sz="2000" dirty="0"/>
                        <a:t>Quota di pensione supplementare mensile lorda (13 mensilità)</a:t>
                      </a:r>
                    </a:p>
                  </a:txBody>
                  <a:tcPr/>
                </a:tc>
                <a:tc>
                  <a:txBody>
                    <a:bodyPr/>
                    <a:lstStyle/>
                    <a:p>
                      <a:r>
                        <a:rPr lang="it-IT" sz="2000" dirty="0"/>
                        <a:t>61,77 € (803/13)</a:t>
                      </a:r>
                    </a:p>
                  </a:txBody>
                  <a:tcPr/>
                </a:tc>
                <a:extLst>
                  <a:ext uri="{0D108BD9-81ED-4DB2-BD59-A6C34878D82A}">
                    <a16:rowId xmlns="" xmlns:a16="http://schemas.microsoft.com/office/drawing/2014/main" val="2156307624"/>
                  </a:ext>
                </a:extLst>
              </a:tr>
            </a:tbl>
          </a:graphicData>
        </a:graphic>
      </p:graphicFrame>
    </p:spTree>
    <p:extLst>
      <p:ext uri="{BB962C8B-B14F-4D97-AF65-F5344CB8AC3E}">
        <p14:creationId xmlns:p14="http://schemas.microsoft.com/office/powerpoint/2010/main" xmlns="" val="3712743628"/>
      </p:ext>
    </p:extLst>
  </p:cSld>
  <p:clrMapOvr>
    <a:masterClrMapping/>
  </p:clrMapOvr>
  <p:transition spd="slow">
    <p:randomBar dir="vert"/>
  </p:transition>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Rettangolo 3"/>
          <p:cNvSpPr>
            <a:spLocks noChangeArrowheads="1"/>
          </p:cNvSpPr>
          <p:nvPr/>
        </p:nvSpPr>
        <p:spPr bwMode="auto">
          <a:xfrm>
            <a:off x="3719513" y="85726"/>
            <a:ext cx="5010150" cy="7080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charset="0"/>
                <a:ea typeface="Arial" charset="0"/>
                <a:cs typeface="Arial" charset="0"/>
              </a:defRPr>
            </a:lvl1pPr>
            <a:lvl2pPr marL="742950" indent="-285750">
              <a:spcBef>
                <a:spcPct val="20000"/>
              </a:spcBef>
              <a:buChar char="–"/>
              <a:defRPr sz="2800">
                <a:solidFill>
                  <a:schemeClr val="tx1"/>
                </a:solidFill>
                <a:latin typeface="Arial" charset="0"/>
                <a:ea typeface="Arial" charset="0"/>
                <a:cs typeface="Arial" charset="0"/>
              </a:defRPr>
            </a:lvl2pPr>
            <a:lvl3pPr marL="1143000" indent="-228600">
              <a:spcBef>
                <a:spcPct val="20000"/>
              </a:spcBef>
              <a:buChar char="•"/>
              <a:defRPr sz="2400">
                <a:solidFill>
                  <a:schemeClr val="tx1"/>
                </a:solidFill>
                <a:latin typeface="Arial" charset="0"/>
                <a:ea typeface="Arial" charset="0"/>
                <a:cs typeface="Arial" charset="0"/>
              </a:defRPr>
            </a:lvl3pPr>
            <a:lvl4pPr marL="1600200" indent="-228600">
              <a:spcBef>
                <a:spcPct val="20000"/>
              </a:spcBef>
              <a:buChar char="–"/>
              <a:defRPr sz="2000">
                <a:solidFill>
                  <a:schemeClr val="tx1"/>
                </a:solidFill>
                <a:latin typeface="Arial" charset="0"/>
                <a:ea typeface="Arial" charset="0"/>
                <a:cs typeface="Arial" charset="0"/>
              </a:defRPr>
            </a:lvl4pPr>
            <a:lvl5pPr marL="2057400" indent="-228600">
              <a:spcBef>
                <a:spcPct val="20000"/>
              </a:spcBef>
              <a:buChar char="»"/>
              <a:defRPr sz="2000">
                <a:solidFill>
                  <a:schemeClr val="tx1"/>
                </a:solidFill>
                <a:latin typeface="Arial" charset="0"/>
                <a:ea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ea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ea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ea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ea typeface="Arial" charset="0"/>
                <a:cs typeface="Arial" charset="0"/>
              </a:defRPr>
            </a:lvl9pPr>
          </a:lstStyle>
          <a:p>
            <a:pPr algn="ctr" eaLnBrk="1" hangingPunct="1">
              <a:spcBef>
                <a:spcPct val="0"/>
              </a:spcBef>
              <a:buFontTx/>
              <a:buNone/>
            </a:pPr>
            <a:r>
              <a:rPr lang="it-IT" altLang="it-IT" sz="4000" b="1" i="1" dirty="0">
                <a:solidFill>
                  <a:srgbClr val="FF0000"/>
                </a:solidFill>
                <a:latin typeface="Comic Sans MS" charset="0"/>
              </a:rPr>
              <a:t>Ape aziendale</a:t>
            </a:r>
          </a:p>
        </p:txBody>
      </p:sp>
      <p:sp>
        <p:nvSpPr>
          <p:cNvPr id="6" name="CasellaDiTesto 5"/>
          <p:cNvSpPr txBox="1"/>
          <p:nvPr/>
        </p:nvSpPr>
        <p:spPr>
          <a:xfrm>
            <a:off x="696686" y="714517"/>
            <a:ext cx="10900227" cy="6432530"/>
          </a:xfrm>
          <a:prstGeom prst="rect">
            <a:avLst/>
          </a:prstGeom>
          <a:noFill/>
        </p:spPr>
        <p:txBody>
          <a:bodyPr wrap="square" rtlCol="0">
            <a:spAutoFit/>
          </a:bodyPr>
          <a:lstStyle/>
          <a:p>
            <a:r>
              <a:rPr lang="it-IT" sz="2800" dirty="0"/>
              <a:t>Dipendente e azienda potrebbero concordare di attenuare o eliminare il peso delle rate dell’Ape volontario ricorrendo all’Ape aziendale. Per lo stesso lavoratore la spesa minima di Ape aziendale è di circa 14.088 euro. L’importo si ottiene applicando l’aliquota IVS all’imponibile (il 33% di 30.000), dividendola per 52 settimane e moltiplicando il costo settimanale della contribuzione volontaria per il numero di settimane di durata dell’Ape (in questo caso 17 mesi, cioè 74 settimane). </a:t>
            </a:r>
          </a:p>
          <a:p>
            <a:r>
              <a:rPr lang="it-IT" sz="2800" dirty="0"/>
              <a:t>Il lavoratore al pensionamento avrà 67 anni, cui corrisponde un coefficiente di trasformazione del 5,7%. Il coefficiente applicato al valore dei contributi aggiuntivi versati (14.088 euro) porta a un aumento minimo della pensione (al netto della eventuale rivalutazione maturata) di 803 euro lordi annui.</a:t>
            </a:r>
          </a:p>
          <a:p>
            <a:r>
              <a:rPr lang="it-IT" sz="2800" dirty="0"/>
              <a:t/>
            </a:r>
            <a:br>
              <a:rPr lang="it-IT" sz="2800" dirty="0"/>
            </a:br>
            <a:r>
              <a:rPr lang="it-IT" sz="2400" dirty="0"/>
              <a:t/>
            </a:r>
            <a:br>
              <a:rPr lang="it-IT" sz="2400" dirty="0"/>
            </a:br>
            <a:endParaRPr lang="it-IT" sz="2400" dirty="0"/>
          </a:p>
        </p:txBody>
      </p:sp>
    </p:spTree>
    <p:extLst>
      <p:ext uri="{BB962C8B-B14F-4D97-AF65-F5344CB8AC3E}">
        <p14:creationId xmlns:p14="http://schemas.microsoft.com/office/powerpoint/2010/main" xmlns="" val="2335802637"/>
      </p:ext>
    </p:extLst>
  </p:cSld>
  <p:clrMapOvr>
    <a:masterClrMapping/>
  </p:clrMapOvr>
  <p:transition spd="slow">
    <p:randomBar dir="vert"/>
  </p:transition>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Rettangolo 3"/>
          <p:cNvSpPr>
            <a:spLocks noChangeArrowheads="1"/>
          </p:cNvSpPr>
          <p:nvPr/>
        </p:nvSpPr>
        <p:spPr bwMode="auto">
          <a:xfrm>
            <a:off x="3719513" y="85726"/>
            <a:ext cx="5010150" cy="7080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charset="0"/>
                <a:ea typeface="Arial" charset="0"/>
                <a:cs typeface="Arial" charset="0"/>
              </a:defRPr>
            </a:lvl1pPr>
            <a:lvl2pPr marL="742950" indent="-285750">
              <a:spcBef>
                <a:spcPct val="20000"/>
              </a:spcBef>
              <a:buChar char="–"/>
              <a:defRPr sz="2800">
                <a:solidFill>
                  <a:schemeClr val="tx1"/>
                </a:solidFill>
                <a:latin typeface="Arial" charset="0"/>
                <a:ea typeface="Arial" charset="0"/>
                <a:cs typeface="Arial" charset="0"/>
              </a:defRPr>
            </a:lvl2pPr>
            <a:lvl3pPr marL="1143000" indent="-228600">
              <a:spcBef>
                <a:spcPct val="20000"/>
              </a:spcBef>
              <a:buChar char="•"/>
              <a:defRPr sz="2400">
                <a:solidFill>
                  <a:schemeClr val="tx1"/>
                </a:solidFill>
                <a:latin typeface="Arial" charset="0"/>
                <a:ea typeface="Arial" charset="0"/>
                <a:cs typeface="Arial" charset="0"/>
              </a:defRPr>
            </a:lvl3pPr>
            <a:lvl4pPr marL="1600200" indent="-228600">
              <a:spcBef>
                <a:spcPct val="20000"/>
              </a:spcBef>
              <a:buChar char="–"/>
              <a:defRPr sz="2000">
                <a:solidFill>
                  <a:schemeClr val="tx1"/>
                </a:solidFill>
                <a:latin typeface="Arial" charset="0"/>
                <a:ea typeface="Arial" charset="0"/>
                <a:cs typeface="Arial" charset="0"/>
              </a:defRPr>
            </a:lvl4pPr>
            <a:lvl5pPr marL="2057400" indent="-228600">
              <a:spcBef>
                <a:spcPct val="20000"/>
              </a:spcBef>
              <a:buChar char="»"/>
              <a:defRPr sz="2000">
                <a:solidFill>
                  <a:schemeClr val="tx1"/>
                </a:solidFill>
                <a:latin typeface="Arial" charset="0"/>
                <a:ea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ea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ea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ea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ea typeface="Arial" charset="0"/>
                <a:cs typeface="Arial" charset="0"/>
              </a:defRPr>
            </a:lvl9pPr>
          </a:lstStyle>
          <a:p>
            <a:pPr algn="ctr" eaLnBrk="1" hangingPunct="1">
              <a:spcBef>
                <a:spcPct val="0"/>
              </a:spcBef>
              <a:buFontTx/>
              <a:buNone/>
            </a:pPr>
            <a:r>
              <a:rPr lang="it-IT" altLang="it-IT" sz="4000" b="1" i="1" dirty="0">
                <a:solidFill>
                  <a:srgbClr val="FF0000"/>
                </a:solidFill>
                <a:latin typeface="Comic Sans MS" charset="0"/>
              </a:rPr>
              <a:t>Ape aziendale</a:t>
            </a:r>
          </a:p>
        </p:txBody>
      </p:sp>
      <p:sp>
        <p:nvSpPr>
          <p:cNvPr id="6" name="CasellaDiTesto 5"/>
          <p:cNvSpPr txBox="1"/>
          <p:nvPr/>
        </p:nvSpPr>
        <p:spPr>
          <a:xfrm>
            <a:off x="696686" y="830629"/>
            <a:ext cx="10900227" cy="984885"/>
          </a:xfrm>
          <a:prstGeom prst="rect">
            <a:avLst/>
          </a:prstGeom>
          <a:noFill/>
        </p:spPr>
        <p:txBody>
          <a:bodyPr wrap="square" rtlCol="0">
            <a:spAutoFit/>
          </a:bodyPr>
          <a:lstStyle/>
          <a:p>
            <a:r>
              <a:rPr lang="it-IT" sz="2000" dirty="0"/>
              <a:t>Nel caso di un Ape aziendale minimo (14.088 euro a carico dell’azienda), l’effetto sulla futura pensione di vecchiaia sarà il seguente:</a:t>
            </a:r>
            <a:r>
              <a:rPr lang="it-IT" dirty="0"/>
              <a:t/>
            </a:r>
            <a:br>
              <a:rPr lang="it-IT" dirty="0"/>
            </a:br>
            <a:endParaRPr lang="it-IT" dirty="0"/>
          </a:p>
        </p:txBody>
      </p:sp>
      <p:graphicFrame>
        <p:nvGraphicFramePr>
          <p:cNvPr id="2" name="Tabella 1">
            <a:extLst>
              <a:ext uri="{FF2B5EF4-FFF2-40B4-BE49-F238E27FC236}">
                <a16:creationId xmlns="" xmlns:a16="http://schemas.microsoft.com/office/drawing/2014/main" id="{499CF19A-5D5A-43E5-B4E8-7E70495E849B}"/>
              </a:ext>
            </a:extLst>
          </p:cNvPr>
          <p:cNvGraphicFramePr>
            <a:graphicFrameLocks noGrp="1"/>
          </p:cNvGraphicFramePr>
          <p:nvPr>
            <p:extLst>
              <p:ext uri="{D42A27DB-BD31-4B8C-83A1-F6EECF244321}">
                <p14:modId xmlns:p14="http://schemas.microsoft.com/office/powerpoint/2010/main" xmlns="" val="575608932"/>
              </p:ext>
            </p:extLst>
          </p:nvPr>
        </p:nvGraphicFramePr>
        <p:xfrm>
          <a:off x="2312988" y="2217764"/>
          <a:ext cx="7823200" cy="3566160"/>
        </p:xfrm>
        <a:graphic>
          <a:graphicData uri="http://schemas.openxmlformats.org/drawingml/2006/table">
            <a:tbl>
              <a:tblPr firstRow="1" bandRow="1">
                <a:tableStyleId>{69CF1AB2-1976-4502-BF36-3FF5EA218861}</a:tableStyleId>
              </a:tblPr>
              <a:tblGrid>
                <a:gridCol w="5224780">
                  <a:extLst>
                    <a:ext uri="{9D8B030D-6E8A-4147-A177-3AD203B41FA5}">
                      <a16:colId xmlns="" xmlns:a16="http://schemas.microsoft.com/office/drawing/2014/main" val="1578864531"/>
                    </a:ext>
                  </a:extLst>
                </a:gridCol>
                <a:gridCol w="2598420">
                  <a:extLst>
                    <a:ext uri="{9D8B030D-6E8A-4147-A177-3AD203B41FA5}">
                      <a16:colId xmlns="" xmlns:a16="http://schemas.microsoft.com/office/drawing/2014/main" val="6004440"/>
                    </a:ext>
                  </a:extLst>
                </a:gridCol>
              </a:tblGrid>
              <a:tr h="370840">
                <a:tc>
                  <a:txBody>
                    <a:bodyPr/>
                    <a:lstStyle/>
                    <a:p>
                      <a:pPr rtl="0" fontAlgn="b">
                        <a:spcBef>
                          <a:spcPts val="0"/>
                        </a:spcBef>
                        <a:spcAft>
                          <a:spcPts val="0"/>
                        </a:spcAft>
                      </a:pPr>
                      <a:r>
                        <a:rPr lang="it-IT" sz="2000" b="0" kern="1200" dirty="0">
                          <a:solidFill>
                            <a:schemeClr val="tx1"/>
                          </a:solidFill>
                          <a:latin typeface="+mn-lt"/>
                          <a:ea typeface="+mn-ea"/>
                          <a:cs typeface="+mn-cs"/>
                        </a:rPr>
                        <a:t>Pensione Lorda Annua + Ape Aziendale</a:t>
                      </a:r>
                    </a:p>
                  </a:txBody>
                  <a:tcPr marL="68580" marR="68580" anchor="b"/>
                </a:tc>
                <a:tc>
                  <a:txBody>
                    <a:bodyPr/>
                    <a:lstStyle/>
                    <a:p>
                      <a:pPr algn="l" rtl="0" fontAlgn="b">
                        <a:spcBef>
                          <a:spcPts val="0"/>
                        </a:spcBef>
                        <a:spcAft>
                          <a:spcPts val="0"/>
                        </a:spcAft>
                      </a:pPr>
                      <a:r>
                        <a:rPr lang="it-IT" sz="2000" b="0" kern="1200" dirty="0">
                          <a:solidFill>
                            <a:schemeClr val="tx1"/>
                          </a:solidFill>
                          <a:latin typeface="+mn-lt"/>
                          <a:ea typeface="+mn-ea"/>
                          <a:cs typeface="+mn-cs"/>
                        </a:rPr>
                        <a:t>26.206,02 €</a:t>
                      </a:r>
                    </a:p>
                  </a:txBody>
                  <a:tcPr marL="68580" marR="68580" anchor="b"/>
                </a:tc>
                <a:extLst>
                  <a:ext uri="{0D108BD9-81ED-4DB2-BD59-A6C34878D82A}">
                    <a16:rowId xmlns="" xmlns:a16="http://schemas.microsoft.com/office/drawing/2014/main" val="547339545"/>
                  </a:ext>
                </a:extLst>
              </a:tr>
              <a:tr h="370840">
                <a:tc>
                  <a:txBody>
                    <a:bodyPr/>
                    <a:lstStyle/>
                    <a:p>
                      <a:pPr rtl="0" fontAlgn="b">
                        <a:spcBef>
                          <a:spcPts val="0"/>
                        </a:spcBef>
                        <a:spcAft>
                          <a:spcPts val="0"/>
                        </a:spcAft>
                      </a:pPr>
                      <a:r>
                        <a:rPr lang="it-IT" sz="2000" kern="1200" dirty="0">
                          <a:solidFill>
                            <a:schemeClr val="tx1"/>
                          </a:solidFill>
                          <a:latin typeface="+mn-lt"/>
                          <a:ea typeface="+mn-ea"/>
                          <a:cs typeface="+mn-cs"/>
                        </a:rPr>
                        <a:t>Irpef</a:t>
                      </a:r>
                    </a:p>
                  </a:txBody>
                  <a:tcPr marL="68580" marR="68580" anchor="b"/>
                </a:tc>
                <a:tc>
                  <a:txBody>
                    <a:bodyPr/>
                    <a:lstStyle/>
                    <a:p>
                      <a:pPr algn="l" rtl="0" fontAlgn="b">
                        <a:spcBef>
                          <a:spcPts val="0"/>
                        </a:spcBef>
                        <a:spcAft>
                          <a:spcPts val="0"/>
                        </a:spcAft>
                      </a:pPr>
                      <a:r>
                        <a:rPr lang="it-IT" sz="2000" kern="1200" dirty="0">
                          <a:solidFill>
                            <a:schemeClr val="tx1"/>
                          </a:solidFill>
                          <a:latin typeface="+mn-lt"/>
                          <a:ea typeface="+mn-ea"/>
                          <a:cs typeface="+mn-cs"/>
                        </a:rPr>
                        <a:t>6.475,62 €</a:t>
                      </a:r>
                    </a:p>
                  </a:txBody>
                  <a:tcPr marL="68580" marR="68580" anchor="b"/>
                </a:tc>
                <a:extLst>
                  <a:ext uri="{0D108BD9-81ED-4DB2-BD59-A6C34878D82A}">
                    <a16:rowId xmlns="" xmlns:a16="http://schemas.microsoft.com/office/drawing/2014/main" val="656102725"/>
                  </a:ext>
                </a:extLst>
              </a:tr>
              <a:tr h="370840">
                <a:tc>
                  <a:txBody>
                    <a:bodyPr/>
                    <a:lstStyle/>
                    <a:p>
                      <a:pPr rtl="0" fontAlgn="b">
                        <a:spcBef>
                          <a:spcPts val="0"/>
                        </a:spcBef>
                        <a:spcAft>
                          <a:spcPts val="0"/>
                        </a:spcAft>
                      </a:pPr>
                      <a:r>
                        <a:rPr lang="it-IT" sz="2000" kern="1200" dirty="0">
                          <a:solidFill>
                            <a:schemeClr val="tx1"/>
                          </a:solidFill>
                          <a:latin typeface="+mn-lt"/>
                          <a:ea typeface="+mn-ea"/>
                          <a:cs typeface="+mn-cs"/>
                        </a:rPr>
                        <a:t>Addizionale regione Lazio</a:t>
                      </a:r>
                    </a:p>
                  </a:txBody>
                  <a:tcPr marL="68580" marR="68580" anchor="b"/>
                </a:tc>
                <a:tc>
                  <a:txBody>
                    <a:bodyPr/>
                    <a:lstStyle/>
                    <a:p>
                      <a:pPr algn="l" rtl="0" fontAlgn="b">
                        <a:spcBef>
                          <a:spcPts val="0"/>
                        </a:spcBef>
                        <a:spcAft>
                          <a:spcPts val="0"/>
                        </a:spcAft>
                      </a:pPr>
                      <a:r>
                        <a:rPr lang="it-IT" sz="2000" kern="1200" dirty="0">
                          <a:solidFill>
                            <a:schemeClr val="tx1"/>
                          </a:solidFill>
                          <a:latin typeface="+mn-lt"/>
                          <a:ea typeface="+mn-ea"/>
                          <a:cs typeface="+mn-cs"/>
                        </a:rPr>
                        <a:t>453,36 €</a:t>
                      </a:r>
                    </a:p>
                  </a:txBody>
                  <a:tcPr marL="68580" marR="68580" anchor="b"/>
                </a:tc>
                <a:extLst>
                  <a:ext uri="{0D108BD9-81ED-4DB2-BD59-A6C34878D82A}">
                    <a16:rowId xmlns="" xmlns:a16="http://schemas.microsoft.com/office/drawing/2014/main" val="2783994858"/>
                  </a:ext>
                </a:extLst>
              </a:tr>
              <a:tr h="370840">
                <a:tc>
                  <a:txBody>
                    <a:bodyPr/>
                    <a:lstStyle/>
                    <a:p>
                      <a:pPr rtl="0" fontAlgn="b">
                        <a:spcBef>
                          <a:spcPts val="0"/>
                        </a:spcBef>
                        <a:spcAft>
                          <a:spcPts val="0"/>
                        </a:spcAft>
                      </a:pPr>
                      <a:r>
                        <a:rPr lang="it-IT" sz="2000" kern="1200" dirty="0">
                          <a:solidFill>
                            <a:schemeClr val="tx1"/>
                          </a:solidFill>
                          <a:latin typeface="+mn-lt"/>
                          <a:ea typeface="+mn-ea"/>
                          <a:cs typeface="+mn-cs"/>
                        </a:rPr>
                        <a:t>Addizionale comune Roma</a:t>
                      </a:r>
                    </a:p>
                  </a:txBody>
                  <a:tcPr marL="68580" marR="68580" anchor="b"/>
                </a:tc>
                <a:tc>
                  <a:txBody>
                    <a:bodyPr/>
                    <a:lstStyle/>
                    <a:p>
                      <a:pPr algn="l" rtl="0" fontAlgn="b">
                        <a:spcBef>
                          <a:spcPts val="0"/>
                        </a:spcBef>
                        <a:spcAft>
                          <a:spcPts val="0"/>
                        </a:spcAft>
                      </a:pPr>
                      <a:r>
                        <a:rPr lang="it-IT" sz="2000" kern="1200" dirty="0">
                          <a:solidFill>
                            <a:schemeClr val="tx1"/>
                          </a:solidFill>
                          <a:latin typeface="+mn-lt"/>
                          <a:ea typeface="+mn-ea"/>
                          <a:cs typeface="+mn-cs"/>
                        </a:rPr>
                        <a:t>235,85 €</a:t>
                      </a:r>
                    </a:p>
                  </a:txBody>
                  <a:tcPr marL="68580" marR="68580" anchor="b"/>
                </a:tc>
                <a:extLst>
                  <a:ext uri="{0D108BD9-81ED-4DB2-BD59-A6C34878D82A}">
                    <a16:rowId xmlns="" xmlns:a16="http://schemas.microsoft.com/office/drawing/2014/main" val="3423325612"/>
                  </a:ext>
                </a:extLst>
              </a:tr>
              <a:tr h="370840">
                <a:tc>
                  <a:txBody>
                    <a:bodyPr/>
                    <a:lstStyle/>
                    <a:p>
                      <a:pPr rtl="0" fontAlgn="b">
                        <a:spcBef>
                          <a:spcPts val="0"/>
                        </a:spcBef>
                        <a:spcAft>
                          <a:spcPts val="0"/>
                        </a:spcAft>
                      </a:pPr>
                      <a:r>
                        <a:rPr lang="it-IT" sz="2000" kern="1200" dirty="0">
                          <a:solidFill>
                            <a:schemeClr val="tx1"/>
                          </a:solidFill>
                          <a:latin typeface="+mn-lt"/>
                          <a:ea typeface="+mn-ea"/>
                          <a:cs typeface="+mn-cs"/>
                        </a:rPr>
                        <a:t>Detrazione redditi pensione</a:t>
                      </a:r>
                    </a:p>
                  </a:txBody>
                  <a:tcPr marL="68580" marR="68580" anchor="b"/>
                </a:tc>
                <a:tc>
                  <a:txBody>
                    <a:bodyPr/>
                    <a:lstStyle/>
                    <a:p>
                      <a:pPr algn="l" rtl="0" fontAlgn="b">
                        <a:spcBef>
                          <a:spcPts val="0"/>
                        </a:spcBef>
                        <a:spcAft>
                          <a:spcPts val="0"/>
                        </a:spcAft>
                      </a:pPr>
                      <a:r>
                        <a:rPr lang="it-IT" sz="2000" kern="1200" dirty="0">
                          <a:solidFill>
                            <a:schemeClr val="tx1"/>
                          </a:solidFill>
                          <a:latin typeface="+mn-lt"/>
                          <a:ea typeface="+mn-ea"/>
                          <a:cs typeface="+mn-cs"/>
                        </a:rPr>
                        <a:t>933,64 €</a:t>
                      </a:r>
                    </a:p>
                  </a:txBody>
                  <a:tcPr marL="68580" marR="68580" anchor="b"/>
                </a:tc>
                <a:extLst>
                  <a:ext uri="{0D108BD9-81ED-4DB2-BD59-A6C34878D82A}">
                    <a16:rowId xmlns="" xmlns:a16="http://schemas.microsoft.com/office/drawing/2014/main" val="3762542300"/>
                  </a:ext>
                </a:extLst>
              </a:tr>
              <a:tr h="370840">
                <a:tc>
                  <a:txBody>
                    <a:bodyPr/>
                    <a:lstStyle/>
                    <a:p>
                      <a:pPr rtl="0" fontAlgn="b">
                        <a:spcBef>
                          <a:spcPts val="0"/>
                        </a:spcBef>
                        <a:spcAft>
                          <a:spcPts val="0"/>
                        </a:spcAft>
                      </a:pPr>
                      <a:r>
                        <a:rPr lang="it-IT" sz="2000" kern="1200" dirty="0">
                          <a:solidFill>
                            <a:schemeClr val="tx1"/>
                          </a:solidFill>
                          <a:latin typeface="+mn-lt"/>
                          <a:ea typeface="+mn-ea"/>
                          <a:cs typeface="+mn-cs"/>
                        </a:rPr>
                        <a:t>Netto annuo</a:t>
                      </a:r>
                    </a:p>
                  </a:txBody>
                  <a:tcPr marL="68580" marR="68580" anchor="b"/>
                </a:tc>
                <a:tc>
                  <a:txBody>
                    <a:bodyPr/>
                    <a:lstStyle/>
                    <a:p>
                      <a:pPr algn="l" rtl="0" fontAlgn="b">
                        <a:spcBef>
                          <a:spcPts val="0"/>
                        </a:spcBef>
                        <a:spcAft>
                          <a:spcPts val="0"/>
                        </a:spcAft>
                      </a:pPr>
                      <a:r>
                        <a:rPr lang="it-IT" sz="2000" kern="1200" dirty="0">
                          <a:solidFill>
                            <a:schemeClr val="tx1"/>
                          </a:solidFill>
                          <a:latin typeface="+mn-lt"/>
                          <a:ea typeface="+mn-ea"/>
                          <a:cs typeface="+mn-cs"/>
                        </a:rPr>
                        <a:t>19.974,84 €</a:t>
                      </a:r>
                    </a:p>
                  </a:txBody>
                  <a:tcPr marL="68580" marR="68580" anchor="b"/>
                </a:tc>
                <a:extLst>
                  <a:ext uri="{0D108BD9-81ED-4DB2-BD59-A6C34878D82A}">
                    <a16:rowId xmlns="" xmlns:a16="http://schemas.microsoft.com/office/drawing/2014/main" val="835015657"/>
                  </a:ext>
                </a:extLst>
              </a:tr>
              <a:tr h="370840">
                <a:tc>
                  <a:txBody>
                    <a:bodyPr/>
                    <a:lstStyle/>
                    <a:p>
                      <a:pPr rtl="0" fontAlgn="b">
                        <a:spcBef>
                          <a:spcPts val="0"/>
                        </a:spcBef>
                        <a:spcAft>
                          <a:spcPts val="0"/>
                        </a:spcAft>
                      </a:pPr>
                      <a:r>
                        <a:rPr lang="it-IT" sz="2000" kern="1200">
                          <a:solidFill>
                            <a:schemeClr val="tx1"/>
                          </a:solidFill>
                          <a:latin typeface="+mn-lt"/>
                          <a:ea typeface="+mn-ea"/>
                          <a:cs typeface="+mn-cs"/>
                        </a:rPr>
                        <a:t>Prelievo Ape annuo</a:t>
                      </a:r>
                    </a:p>
                  </a:txBody>
                  <a:tcPr marL="68580" marR="68580" anchor="b"/>
                </a:tc>
                <a:tc>
                  <a:txBody>
                    <a:bodyPr/>
                    <a:lstStyle/>
                    <a:p>
                      <a:pPr algn="l" rtl="0" fontAlgn="b">
                        <a:spcBef>
                          <a:spcPts val="0"/>
                        </a:spcBef>
                        <a:spcAft>
                          <a:spcPts val="0"/>
                        </a:spcAft>
                      </a:pPr>
                      <a:r>
                        <a:rPr lang="it-IT" sz="2000" kern="1200" dirty="0">
                          <a:solidFill>
                            <a:schemeClr val="tx1"/>
                          </a:solidFill>
                          <a:latin typeface="+mn-lt"/>
                          <a:ea typeface="+mn-ea"/>
                          <a:cs typeface="+mn-cs"/>
                        </a:rPr>
                        <a:t>-1.965,12 €</a:t>
                      </a:r>
                    </a:p>
                  </a:txBody>
                  <a:tcPr marL="68580" marR="68580" anchor="b"/>
                </a:tc>
                <a:extLst>
                  <a:ext uri="{0D108BD9-81ED-4DB2-BD59-A6C34878D82A}">
                    <a16:rowId xmlns="" xmlns:a16="http://schemas.microsoft.com/office/drawing/2014/main" val="1427147863"/>
                  </a:ext>
                </a:extLst>
              </a:tr>
              <a:tr h="370840">
                <a:tc>
                  <a:txBody>
                    <a:bodyPr/>
                    <a:lstStyle/>
                    <a:p>
                      <a:pPr rtl="0" fontAlgn="t">
                        <a:spcBef>
                          <a:spcPts val="0"/>
                        </a:spcBef>
                        <a:spcAft>
                          <a:spcPts val="0"/>
                        </a:spcAft>
                      </a:pPr>
                      <a:r>
                        <a:rPr lang="it-IT" sz="2000" kern="1200">
                          <a:solidFill>
                            <a:schemeClr val="tx1"/>
                          </a:solidFill>
                          <a:latin typeface="+mn-lt"/>
                          <a:ea typeface="+mn-ea"/>
                          <a:cs typeface="+mn-cs"/>
                        </a:rPr>
                        <a:t>Credito imposta</a:t>
                      </a:r>
                    </a:p>
                  </a:txBody>
                  <a:tcPr marL="68580" marR="68580"/>
                </a:tc>
                <a:tc>
                  <a:txBody>
                    <a:bodyPr/>
                    <a:lstStyle/>
                    <a:p>
                      <a:pPr algn="l" rtl="0" fontAlgn="b">
                        <a:spcBef>
                          <a:spcPts val="0"/>
                        </a:spcBef>
                        <a:spcAft>
                          <a:spcPts val="0"/>
                        </a:spcAft>
                      </a:pPr>
                      <a:r>
                        <a:rPr lang="it-IT" sz="2000" kern="1200" dirty="0">
                          <a:solidFill>
                            <a:schemeClr val="tx1"/>
                          </a:solidFill>
                          <a:latin typeface="+mn-lt"/>
                          <a:ea typeface="+mn-ea"/>
                          <a:cs typeface="+mn-cs"/>
                        </a:rPr>
                        <a:t>+424,44 €</a:t>
                      </a:r>
                    </a:p>
                  </a:txBody>
                  <a:tcPr marL="68580" marR="68580" anchor="b"/>
                </a:tc>
                <a:extLst>
                  <a:ext uri="{0D108BD9-81ED-4DB2-BD59-A6C34878D82A}">
                    <a16:rowId xmlns="" xmlns:a16="http://schemas.microsoft.com/office/drawing/2014/main" val="1227179740"/>
                  </a:ext>
                </a:extLst>
              </a:tr>
              <a:tr h="370840">
                <a:tc>
                  <a:txBody>
                    <a:bodyPr/>
                    <a:lstStyle/>
                    <a:p>
                      <a:pPr rtl="0" fontAlgn="t">
                        <a:spcBef>
                          <a:spcPts val="0"/>
                        </a:spcBef>
                        <a:spcAft>
                          <a:spcPts val="0"/>
                        </a:spcAft>
                      </a:pPr>
                      <a:r>
                        <a:rPr lang="it-IT" sz="2000" kern="1200">
                          <a:solidFill>
                            <a:schemeClr val="tx1"/>
                          </a:solidFill>
                          <a:latin typeface="+mn-lt"/>
                          <a:ea typeface="+mn-ea"/>
                          <a:cs typeface="+mn-cs"/>
                        </a:rPr>
                        <a:t>Netto post Ape</a:t>
                      </a:r>
                    </a:p>
                  </a:txBody>
                  <a:tcPr marL="68580" marR="68580"/>
                </a:tc>
                <a:tc>
                  <a:txBody>
                    <a:bodyPr/>
                    <a:lstStyle/>
                    <a:p>
                      <a:pPr algn="l" rtl="0" fontAlgn="b">
                        <a:spcBef>
                          <a:spcPts val="0"/>
                        </a:spcBef>
                        <a:spcAft>
                          <a:spcPts val="0"/>
                        </a:spcAft>
                      </a:pPr>
                      <a:r>
                        <a:rPr lang="it-IT" sz="2000" kern="1200" dirty="0">
                          <a:solidFill>
                            <a:schemeClr val="tx1"/>
                          </a:solidFill>
                          <a:latin typeface="+mn-lt"/>
                          <a:ea typeface="+mn-ea"/>
                          <a:cs typeface="+mn-cs"/>
                        </a:rPr>
                        <a:t>18.434,16 €</a:t>
                      </a:r>
                    </a:p>
                  </a:txBody>
                  <a:tcPr marL="68580" marR="68580" anchor="b"/>
                </a:tc>
                <a:extLst>
                  <a:ext uri="{0D108BD9-81ED-4DB2-BD59-A6C34878D82A}">
                    <a16:rowId xmlns="" xmlns:a16="http://schemas.microsoft.com/office/drawing/2014/main" val="2156307624"/>
                  </a:ext>
                </a:extLst>
              </a:tr>
            </a:tbl>
          </a:graphicData>
        </a:graphic>
      </p:graphicFrame>
      <p:sp>
        <p:nvSpPr>
          <p:cNvPr id="3" name="Rettangolo 2">
            <a:extLst>
              <a:ext uri="{FF2B5EF4-FFF2-40B4-BE49-F238E27FC236}">
                <a16:creationId xmlns="" xmlns:a16="http://schemas.microsoft.com/office/drawing/2014/main" id="{486986EB-8353-49EE-AF41-E5ABF89A334D}"/>
              </a:ext>
            </a:extLst>
          </p:cNvPr>
          <p:cNvSpPr/>
          <p:nvPr/>
        </p:nvSpPr>
        <p:spPr>
          <a:xfrm>
            <a:off x="3380954" y="5854804"/>
            <a:ext cx="5028942" cy="923330"/>
          </a:xfrm>
          <a:prstGeom prst="rect">
            <a:avLst/>
          </a:prstGeom>
          <a:noFill/>
        </p:spPr>
        <p:txBody>
          <a:bodyPr wrap="none" lIns="91440" tIns="45720" rIns="91440" bIns="45720">
            <a:spAutoFit/>
          </a:bodyPr>
          <a:lstStyle/>
          <a:p>
            <a:pPr algn="ctr"/>
            <a:r>
              <a:rPr lang="it-IT" sz="5400" b="0" cap="none" spc="0" dirty="0">
                <a:ln w="0"/>
                <a:solidFill>
                  <a:schemeClr val="accent1"/>
                </a:solidFill>
                <a:effectLst>
                  <a:outerShdw blurRad="38100" dist="25400" dir="5400000" algn="ctr" rotWithShape="0">
                    <a:srgbClr val="6E747A">
                      <a:alpha val="43000"/>
                    </a:srgbClr>
                  </a:outerShdw>
                </a:effectLst>
              </a:rPr>
              <a:t>Ape </a:t>
            </a:r>
            <a:r>
              <a:rPr lang="it-IT" sz="5400" b="0" cap="none" spc="0" dirty="0" err="1">
                <a:ln w="0"/>
                <a:solidFill>
                  <a:schemeClr val="accent1"/>
                </a:solidFill>
                <a:effectLst>
                  <a:outerShdw blurRad="38100" dist="25400" dir="5400000" algn="ctr" rotWithShape="0">
                    <a:srgbClr val="6E747A">
                      <a:alpha val="43000"/>
                    </a:srgbClr>
                  </a:outerShdw>
                </a:effectLst>
              </a:rPr>
              <a:t>az.le</a:t>
            </a:r>
            <a:r>
              <a:rPr lang="it-IT" sz="5400" b="0" cap="none" spc="0" dirty="0">
                <a:ln w="0"/>
                <a:solidFill>
                  <a:schemeClr val="accent1"/>
                </a:solidFill>
                <a:effectLst>
                  <a:outerShdw blurRad="38100" dist="25400" dir="5400000" algn="ctr" rotWithShape="0">
                    <a:srgbClr val="6E747A">
                      <a:alpha val="43000"/>
                    </a:srgbClr>
                  </a:outerShdw>
                </a:effectLst>
              </a:rPr>
              <a:t> minimo</a:t>
            </a:r>
          </a:p>
        </p:txBody>
      </p:sp>
    </p:spTree>
    <p:extLst>
      <p:ext uri="{BB962C8B-B14F-4D97-AF65-F5344CB8AC3E}">
        <p14:creationId xmlns:p14="http://schemas.microsoft.com/office/powerpoint/2010/main" xmlns="" val="2026139820"/>
      </p:ext>
    </p:extLst>
  </p:cSld>
  <p:clrMapOvr>
    <a:masterClrMapping/>
  </p:clrMapOvr>
  <p:transition spd="slow">
    <p:randomBar dir="vert"/>
  </p:transition>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Rettangolo 3"/>
          <p:cNvSpPr>
            <a:spLocks noChangeArrowheads="1"/>
          </p:cNvSpPr>
          <p:nvPr/>
        </p:nvSpPr>
        <p:spPr bwMode="auto">
          <a:xfrm>
            <a:off x="3719513" y="85726"/>
            <a:ext cx="5010150" cy="7080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charset="0"/>
                <a:ea typeface="Arial" charset="0"/>
                <a:cs typeface="Arial" charset="0"/>
              </a:defRPr>
            </a:lvl1pPr>
            <a:lvl2pPr marL="742950" indent="-285750">
              <a:spcBef>
                <a:spcPct val="20000"/>
              </a:spcBef>
              <a:buChar char="–"/>
              <a:defRPr sz="2800">
                <a:solidFill>
                  <a:schemeClr val="tx1"/>
                </a:solidFill>
                <a:latin typeface="Arial" charset="0"/>
                <a:ea typeface="Arial" charset="0"/>
                <a:cs typeface="Arial" charset="0"/>
              </a:defRPr>
            </a:lvl2pPr>
            <a:lvl3pPr marL="1143000" indent="-228600">
              <a:spcBef>
                <a:spcPct val="20000"/>
              </a:spcBef>
              <a:buChar char="•"/>
              <a:defRPr sz="2400">
                <a:solidFill>
                  <a:schemeClr val="tx1"/>
                </a:solidFill>
                <a:latin typeface="Arial" charset="0"/>
                <a:ea typeface="Arial" charset="0"/>
                <a:cs typeface="Arial" charset="0"/>
              </a:defRPr>
            </a:lvl3pPr>
            <a:lvl4pPr marL="1600200" indent="-228600">
              <a:spcBef>
                <a:spcPct val="20000"/>
              </a:spcBef>
              <a:buChar char="–"/>
              <a:defRPr sz="2000">
                <a:solidFill>
                  <a:schemeClr val="tx1"/>
                </a:solidFill>
                <a:latin typeface="Arial" charset="0"/>
                <a:ea typeface="Arial" charset="0"/>
                <a:cs typeface="Arial" charset="0"/>
              </a:defRPr>
            </a:lvl4pPr>
            <a:lvl5pPr marL="2057400" indent="-228600">
              <a:spcBef>
                <a:spcPct val="20000"/>
              </a:spcBef>
              <a:buChar char="»"/>
              <a:defRPr sz="2000">
                <a:solidFill>
                  <a:schemeClr val="tx1"/>
                </a:solidFill>
                <a:latin typeface="Arial" charset="0"/>
                <a:ea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ea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ea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ea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ea typeface="Arial" charset="0"/>
                <a:cs typeface="Arial" charset="0"/>
              </a:defRPr>
            </a:lvl9pPr>
          </a:lstStyle>
          <a:p>
            <a:pPr algn="ctr" eaLnBrk="1" hangingPunct="1">
              <a:spcBef>
                <a:spcPct val="0"/>
              </a:spcBef>
              <a:buFontTx/>
              <a:buNone/>
            </a:pPr>
            <a:r>
              <a:rPr lang="it-IT" altLang="it-IT" sz="4000" b="1" i="1" dirty="0">
                <a:solidFill>
                  <a:srgbClr val="FF0000"/>
                </a:solidFill>
                <a:latin typeface="Comic Sans MS" charset="0"/>
              </a:rPr>
              <a:t>Ape aziendale</a:t>
            </a:r>
          </a:p>
        </p:txBody>
      </p:sp>
      <p:sp>
        <p:nvSpPr>
          <p:cNvPr id="6" name="CasellaDiTesto 5"/>
          <p:cNvSpPr txBox="1"/>
          <p:nvPr/>
        </p:nvSpPr>
        <p:spPr>
          <a:xfrm>
            <a:off x="962157" y="1131378"/>
            <a:ext cx="10900227" cy="5262979"/>
          </a:xfrm>
          <a:prstGeom prst="rect">
            <a:avLst/>
          </a:prstGeom>
          <a:noFill/>
        </p:spPr>
        <p:txBody>
          <a:bodyPr wrap="square" rtlCol="0">
            <a:spAutoFit/>
          </a:bodyPr>
          <a:lstStyle/>
          <a:p>
            <a:r>
              <a:rPr lang="it-IT" sz="2800" dirty="0"/>
              <a:t>Il netto pensionistico sarà complessivamente abbattuto dalle rate di prelievo del 5,1%: in questo scenario la spesa minima dell’ape aziendale ridurrà l’impatto delle rate di recupero dell’Ape di più di un terzo. Se l’azienda intendesse del tutto neutralizzare il peso del piano di recupero dell’Ape dovrebbe aumentare considerevolmente la dote, tenendo conto che l’aumento del lordo annuo della pensione produrrebbe un incremento dell’aliquota marginale a livello fiscale e un abbattimento del valore della detrazione per redditi da pensione. Per riuscire quindi ad arrivare a tale risultato, la spesa dell’azienda salirebbe a </a:t>
            </a:r>
            <a:r>
              <a:rPr lang="it-IT" sz="2800" b="1" dirty="0"/>
              <a:t>40.265 euro</a:t>
            </a:r>
            <a:r>
              <a:rPr lang="it-IT" sz="2800" dirty="0"/>
              <a:t>, ottenendo lo stesso netto annuale medio che l’assicurato avrebbe percepito senza l’applicazione delle rate di restituzione dell’Ape volontario, il quale diventerebbe così a carico dell’azienda.</a:t>
            </a:r>
          </a:p>
        </p:txBody>
      </p:sp>
    </p:spTree>
    <p:extLst>
      <p:ext uri="{BB962C8B-B14F-4D97-AF65-F5344CB8AC3E}">
        <p14:creationId xmlns:p14="http://schemas.microsoft.com/office/powerpoint/2010/main" xmlns="" val="3121484479"/>
      </p:ext>
    </p:extLst>
  </p:cSld>
  <p:clrMapOvr>
    <a:masterClrMapping/>
  </p:clrMapOvr>
  <p:transition spd="slow">
    <p:randomBar dir="vert"/>
  </p:transition>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Rettangolo 3"/>
          <p:cNvSpPr>
            <a:spLocks noChangeArrowheads="1"/>
          </p:cNvSpPr>
          <p:nvPr/>
        </p:nvSpPr>
        <p:spPr bwMode="auto">
          <a:xfrm>
            <a:off x="3719513" y="85726"/>
            <a:ext cx="5010150" cy="7080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charset="0"/>
                <a:ea typeface="Arial" charset="0"/>
                <a:cs typeface="Arial" charset="0"/>
              </a:defRPr>
            </a:lvl1pPr>
            <a:lvl2pPr marL="742950" indent="-285750">
              <a:spcBef>
                <a:spcPct val="20000"/>
              </a:spcBef>
              <a:buChar char="–"/>
              <a:defRPr sz="2800">
                <a:solidFill>
                  <a:schemeClr val="tx1"/>
                </a:solidFill>
                <a:latin typeface="Arial" charset="0"/>
                <a:ea typeface="Arial" charset="0"/>
                <a:cs typeface="Arial" charset="0"/>
              </a:defRPr>
            </a:lvl2pPr>
            <a:lvl3pPr marL="1143000" indent="-228600">
              <a:spcBef>
                <a:spcPct val="20000"/>
              </a:spcBef>
              <a:buChar char="•"/>
              <a:defRPr sz="2400">
                <a:solidFill>
                  <a:schemeClr val="tx1"/>
                </a:solidFill>
                <a:latin typeface="Arial" charset="0"/>
                <a:ea typeface="Arial" charset="0"/>
                <a:cs typeface="Arial" charset="0"/>
              </a:defRPr>
            </a:lvl3pPr>
            <a:lvl4pPr marL="1600200" indent="-228600">
              <a:spcBef>
                <a:spcPct val="20000"/>
              </a:spcBef>
              <a:buChar char="–"/>
              <a:defRPr sz="2000">
                <a:solidFill>
                  <a:schemeClr val="tx1"/>
                </a:solidFill>
                <a:latin typeface="Arial" charset="0"/>
                <a:ea typeface="Arial" charset="0"/>
                <a:cs typeface="Arial" charset="0"/>
              </a:defRPr>
            </a:lvl4pPr>
            <a:lvl5pPr marL="2057400" indent="-228600">
              <a:spcBef>
                <a:spcPct val="20000"/>
              </a:spcBef>
              <a:buChar char="»"/>
              <a:defRPr sz="2000">
                <a:solidFill>
                  <a:schemeClr val="tx1"/>
                </a:solidFill>
                <a:latin typeface="Arial" charset="0"/>
                <a:ea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ea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ea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ea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ea typeface="Arial" charset="0"/>
                <a:cs typeface="Arial" charset="0"/>
              </a:defRPr>
            </a:lvl9pPr>
          </a:lstStyle>
          <a:p>
            <a:pPr algn="ctr" eaLnBrk="1" hangingPunct="1">
              <a:spcBef>
                <a:spcPct val="0"/>
              </a:spcBef>
              <a:buFontTx/>
              <a:buNone/>
            </a:pPr>
            <a:r>
              <a:rPr lang="it-IT" altLang="it-IT" sz="4000" b="1" i="1" dirty="0">
                <a:solidFill>
                  <a:srgbClr val="FF0000"/>
                </a:solidFill>
                <a:latin typeface="Comic Sans MS" charset="0"/>
              </a:rPr>
              <a:t>Ape aziendale</a:t>
            </a:r>
          </a:p>
        </p:txBody>
      </p:sp>
      <p:graphicFrame>
        <p:nvGraphicFramePr>
          <p:cNvPr id="4" name="Tabella 3">
            <a:extLst>
              <a:ext uri="{FF2B5EF4-FFF2-40B4-BE49-F238E27FC236}">
                <a16:creationId xmlns="" xmlns:a16="http://schemas.microsoft.com/office/drawing/2014/main" id="{849EC1E0-4773-4552-9A1F-BF13A1B92883}"/>
              </a:ext>
            </a:extLst>
          </p:cNvPr>
          <p:cNvGraphicFramePr>
            <a:graphicFrameLocks noGrp="1"/>
          </p:cNvGraphicFramePr>
          <p:nvPr>
            <p:extLst>
              <p:ext uri="{D42A27DB-BD31-4B8C-83A1-F6EECF244321}">
                <p14:modId xmlns:p14="http://schemas.microsoft.com/office/powerpoint/2010/main" xmlns="" val="1305896968"/>
              </p:ext>
            </p:extLst>
          </p:nvPr>
        </p:nvGraphicFramePr>
        <p:xfrm>
          <a:off x="2009780" y="1508760"/>
          <a:ext cx="7823200" cy="3566160"/>
        </p:xfrm>
        <a:graphic>
          <a:graphicData uri="http://schemas.openxmlformats.org/drawingml/2006/table">
            <a:tbl>
              <a:tblPr firstRow="1" bandRow="1">
                <a:tableStyleId>{69CF1AB2-1976-4502-BF36-3FF5EA218861}</a:tableStyleId>
              </a:tblPr>
              <a:tblGrid>
                <a:gridCol w="5224780">
                  <a:extLst>
                    <a:ext uri="{9D8B030D-6E8A-4147-A177-3AD203B41FA5}">
                      <a16:colId xmlns="" xmlns:a16="http://schemas.microsoft.com/office/drawing/2014/main" val="1578864531"/>
                    </a:ext>
                  </a:extLst>
                </a:gridCol>
                <a:gridCol w="2598420">
                  <a:extLst>
                    <a:ext uri="{9D8B030D-6E8A-4147-A177-3AD203B41FA5}">
                      <a16:colId xmlns="" xmlns:a16="http://schemas.microsoft.com/office/drawing/2014/main" val="6004440"/>
                    </a:ext>
                  </a:extLst>
                </a:gridCol>
              </a:tblGrid>
              <a:tr h="370840">
                <a:tc>
                  <a:txBody>
                    <a:bodyPr/>
                    <a:lstStyle/>
                    <a:p>
                      <a:pPr rtl="0" fontAlgn="b">
                        <a:spcBef>
                          <a:spcPts val="0"/>
                        </a:spcBef>
                        <a:spcAft>
                          <a:spcPts val="0"/>
                        </a:spcAft>
                      </a:pPr>
                      <a:r>
                        <a:rPr lang="it-IT" sz="2000" b="0" i="0" u="none" strike="noStrike">
                          <a:solidFill>
                            <a:srgbClr val="000000"/>
                          </a:solidFill>
                          <a:effectLst/>
                          <a:latin typeface="+mn-lt"/>
                        </a:rPr>
                        <a:t>Pensione Lorda Annua + Ape Aziendale</a:t>
                      </a:r>
                      <a:endParaRPr lang="it-IT" sz="3600">
                        <a:effectLst/>
                        <a:latin typeface="+mn-lt"/>
                      </a:endParaRPr>
                    </a:p>
                  </a:txBody>
                  <a:tcPr marL="68580" marR="68580" anchor="b"/>
                </a:tc>
                <a:tc>
                  <a:txBody>
                    <a:bodyPr/>
                    <a:lstStyle/>
                    <a:p>
                      <a:pPr algn="l" rtl="0" fontAlgn="b">
                        <a:spcBef>
                          <a:spcPts val="0"/>
                        </a:spcBef>
                        <a:spcAft>
                          <a:spcPts val="0"/>
                        </a:spcAft>
                      </a:pPr>
                      <a:r>
                        <a:rPr lang="it-IT" sz="2000" b="0" i="0" u="none" strike="noStrike" dirty="0">
                          <a:solidFill>
                            <a:srgbClr val="000000"/>
                          </a:solidFill>
                          <a:effectLst/>
                          <a:latin typeface="+mn-lt"/>
                        </a:rPr>
                        <a:t>27.698,1 €</a:t>
                      </a:r>
                      <a:endParaRPr lang="it-IT" sz="3600" dirty="0">
                        <a:effectLst/>
                        <a:latin typeface="+mn-lt"/>
                      </a:endParaRPr>
                    </a:p>
                  </a:txBody>
                  <a:tcPr marL="68580" marR="68580" anchor="b"/>
                </a:tc>
                <a:extLst>
                  <a:ext uri="{0D108BD9-81ED-4DB2-BD59-A6C34878D82A}">
                    <a16:rowId xmlns="" xmlns:a16="http://schemas.microsoft.com/office/drawing/2014/main" val="547339545"/>
                  </a:ext>
                </a:extLst>
              </a:tr>
              <a:tr h="370840">
                <a:tc>
                  <a:txBody>
                    <a:bodyPr/>
                    <a:lstStyle/>
                    <a:p>
                      <a:pPr rtl="0" fontAlgn="b">
                        <a:spcBef>
                          <a:spcPts val="0"/>
                        </a:spcBef>
                        <a:spcAft>
                          <a:spcPts val="0"/>
                        </a:spcAft>
                      </a:pPr>
                      <a:r>
                        <a:rPr lang="it-IT" sz="2000" b="0" i="0" u="none" strike="noStrike">
                          <a:solidFill>
                            <a:srgbClr val="000000"/>
                          </a:solidFill>
                          <a:effectLst/>
                          <a:latin typeface="+mn-lt"/>
                        </a:rPr>
                        <a:t>Irpef</a:t>
                      </a:r>
                      <a:endParaRPr lang="it-IT" sz="3600">
                        <a:effectLst/>
                        <a:latin typeface="+mn-lt"/>
                      </a:endParaRPr>
                    </a:p>
                  </a:txBody>
                  <a:tcPr marL="68580" marR="68580" anchor="b"/>
                </a:tc>
                <a:tc>
                  <a:txBody>
                    <a:bodyPr/>
                    <a:lstStyle/>
                    <a:p>
                      <a:pPr algn="l" rtl="0" fontAlgn="b">
                        <a:spcBef>
                          <a:spcPts val="0"/>
                        </a:spcBef>
                        <a:spcAft>
                          <a:spcPts val="0"/>
                        </a:spcAft>
                      </a:pPr>
                      <a:r>
                        <a:rPr lang="it-IT" sz="2000" b="0" i="0" u="none" strike="noStrike" dirty="0">
                          <a:solidFill>
                            <a:srgbClr val="000000"/>
                          </a:solidFill>
                          <a:effectLst/>
                          <a:latin typeface="+mn-lt"/>
                        </a:rPr>
                        <a:t>6.878,49 €</a:t>
                      </a:r>
                      <a:endParaRPr lang="it-IT" sz="3600" dirty="0">
                        <a:effectLst/>
                        <a:latin typeface="+mn-lt"/>
                      </a:endParaRPr>
                    </a:p>
                  </a:txBody>
                  <a:tcPr marL="68580" marR="68580" anchor="b"/>
                </a:tc>
                <a:extLst>
                  <a:ext uri="{0D108BD9-81ED-4DB2-BD59-A6C34878D82A}">
                    <a16:rowId xmlns="" xmlns:a16="http://schemas.microsoft.com/office/drawing/2014/main" val="656102725"/>
                  </a:ext>
                </a:extLst>
              </a:tr>
              <a:tr h="370840">
                <a:tc>
                  <a:txBody>
                    <a:bodyPr/>
                    <a:lstStyle/>
                    <a:p>
                      <a:pPr rtl="0" fontAlgn="b">
                        <a:spcBef>
                          <a:spcPts val="0"/>
                        </a:spcBef>
                        <a:spcAft>
                          <a:spcPts val="0"/>
                        </a:spcAft>
                      </a:pPr>
                      <a:r>
                        <a:rPr lang="it-IT" sz="2000" b="0" i="0" u="none" strike="noStrike">
                          <a:solidFill>
                            <a:srgbClr val="000000"/>
                          </a:solidFill>
                          <a:effectLst/>
                          <a:latin typeface="+mn-lt"/>
                        </a:rPr>
                        <a:t>Addizionale regione Lazio</a:t>
                      </a:r>
                      <a:endParaRPr lang="it-IT" sz="3600">
                        <a:effectLst/>
                        <a:latin typeface="+mn-lt"/>
                      </a:endParaRPr>
                    </a:p>
                  </a:txBody>
                  <a:tcPr marL="68580" marR="68580" anchor="b"/>
                </a:tc>
                <a:tc>
                  <a:txBody>
                    <a:bodyPr/>
                    <a:lstStyle/>
                    <a:p>
                      <a:pPr algn="l" rtl="0" fontAlgn="b">
                        <a:spcBef>
                          <a:spcPts val="0"/>
                        </a:spcBef>
                        <a:spcAft>
                          <a:spcPts val="0"/>
                        </a:spcAft>
                      </a:pPr>
                      <a:r>
                        <a:rPr lang="it-IT" sz="2000" b="0" i="0" u="none" strike="noStrike" dirty="0">
                          <a:solidFill>
                            <a:srgbClr val="000000"/>
                          </a:solidFill>
                          <a:effectLst/>
                          <a:latin typeface="+mn-lt"/>
                        </a:rPr>
                        <a:t>479,18€</a:t>
                      </a:r>
                      <a:endParaRPr lang="it-IT" sz="3600" dirty="0">
                        <a:effectLst/>
                        <a:latin typeface="+mn-lt"/>
                      </a:endParaRPr>
                    </a:p>
                  </a:txBody>
                  <a:tcPr marL="68580" marR="68580" anchor="b"/>
                </a:tc>
                <a:extLst>
                  <a:ext uri="{0D108BD9-81ED-4DB2-BD59-A6C34878D82A}">
                    <a16:rowId xmlns="" xmlns:a16="http://schemas.microsoft.com/office/drawing/2014/main" val="2783994858"/>
                  </a:ext>
                </a:extLst>
              </a:tr>
              <a:tr h="370840">
                <a:tc>
                  <a:txBody>
                    <a:bodyPr/>
                    <a:lstStyle/>
                    <a:p>
                      <a:pPr rtl="0" fontAlgn="b">
                        <a:spcBef>
                          <a:spcPts val="0"/>
                        </a:spcBef>
                        <a:spcAft>
                          <a:spcPts val="0"/>
                        </a:spcAft>
                      </a:pPr>
                      <a:r>
                        <a:rPr lang="it-IT" sz="2000" b="0" i="0" u="none" strike="noStrike">
                          <a:solidFill>
                            <a:srgbClr val="000000"/>
                          </a:solidFill>
                          <a:effectLst/>
                          <a:latin typeface="+mn-lt"/>
                        </a:rPr>
                        <a:t>Addizionale comune Roma</a:t>
                      </a:r>
                      <a:endParaRPr lang="it-IT" sz="3600">
                        <a:effectLst/>
                        <a:latin typeface="+mn-lt"/>
                      </a:endParaRPr>
                    </a:p>
                  </a:txBody>
                  <a:tcPr marL="68580" marR="68580" anchor="b"/>
                </a:tc>
                <a:tc>
                  <a:txBody>
                    <a:bodyPr/>
                    <a:lstStyle/>
                    <a:p>
                      <a:pPr algn="l" rtl="0" fontAlgn="b">
                        <a:spcBef>
                          <a:spcPts val="0"/>
                        </a:spcBef>
                        <a:spcAft>
                          <a:spcPts val="0"/>
                        </a:spcAft>
                      </a:pPr>
                      <a:r>
                        <a:rPr lang="it-IT" sz="2000" b="0" i="0" u="none" strike="noStrike" dirty="0">
                          <a:solidFill>
                            <a:srgbClr val="000000"/>
                          </a:solidFill>
                          <a:effectLst/>
                          <a:latin typeface="+mn-lt"/>
                        </a:rPr>
                        <a:t>249,28 €</a:t>
                      </a:r>
                      <a:endParaRPr lang="it-IT" sz="3600" dirty="0">
                        <a:effectLst/>
                        <a:latin typeface="+mn-lt"/>
                      </a:endParaRPr>
                    </a:p>
                  </a:txBody>
                  <a:tcPr marL="68580" marR="68580" anchor="b"/>
                </a:tc>
                <a:extLst>
                  <a:ext uri="{0D108BD9-81ED-4DB2-BD59-A6C34878D82A}">
                    <a16:rowId xmlns="" xmlns:a16="http://schemas.microsoft.com/office/drawing/2014/main" val="3423325612"/>
                  </a:ext>
                </a:extLst>
              </a:tr>
              <a:tr h="370840">
                <a:tc>
                  <a:txBody>
                    <a:bodyPr/>
                    <a:lstStyle/>
                    <a:p>
                      <a:pPr rtl="0" fontAlgn="b">
                        <a:spcBef>
                          <a:spcPts val="0"/>
                        </a:spcBef>
                        <a:spcAft>
                          <a:spcPts val="0"/>
                        </a:spcAft>
                      </a:pPr>
                      <a:r>
                        <a:rPr lang="it-IT" sz="2000" b="0" i="0" u="none" strike="noStrike">
                          <a:solidFill>
                            <a:srgbClr val="000000"/>
                          </a:solidFill>
                          <a:effectLst/>
                          <a:latin typeface="+mn-lt"/>
                        </a:rPr>
                        <a:t>Detrazione redditi pensione</a:t>
                      </a:r>
                      <a:endParaRPr lang="it-IT" sz="3600">
                        <a:effectLst/>
                        <a:latin typeface="+mn-lt"/>
                      </a:endParaRPr>
                    </a:p>
                  </a:txBody>
                  <a:tcPr marL="68580" marR="68580" anchor="b"/>
                </a:tc>
                <a:tc>
                  <a:txBody>
                    <a:bodyPr/>
                    <a:lstStyle/>
                    <a:p>
                      <a:pPr algn="l" rtl="0" fontAlgn="b">
                        <a:spcBef>
                          <a:spcPts val="0"/>
                        </a:spcBef>
                        <a:spcAft>
                          <a:spcPts val="0"/>
                        </a:spcAft>
                      </a:pPr>
                      <a:r>
                        <a:rPr lang="it-IT" sz="2000" b="0" i="0" u="none" strike="noStrike" dirty="0">
                          <a:solidFill>
                            <a:srgbClr val="000000"/>
                          </a:solidFill>
                          <a:effectLst/>
                          <a:latin typeface="+mn-lt"/>
                        </a:rPr>
                        <a:t>885,26 €</a:t>
                      </a:r>
                      <a:endParaRPr lang="it-IT" sz="3600" dirty="0">
                        <a:effectLst/>
                        <a:latin typeface="+mn-lt"/>
                      </a:endParaRPr>
                    </a:p>
                  </a:txBody>
                  <a:tcPr marL="68580" marR="68580" anchor="b"/>
                </a:tc>
                <a:extLst>
                  <a:ext uri="{0D108BD9-81ED-4DB2-BD59-A6C34878D82A}">
                    <a16:rowId xmlns="" xmlns:a16="http://schemas.microsoft.com/office/drawing/2014/main" val="3762542300"/>
                  </a:ext>
                </a:extLst>
              </a:tr>
              <a:tr h="370840">
                <a:tc>
                  <a:txBody>
                    <a:bodyPr/>
                    <a:lstStyle/>
                    <a:p>
                      <a:pPr rtl="0" fontAlgn="b">
                        <a:spcBef>
                          <a:spcPts val="0"/>
                        </a:spcBef>
                        <a:spcAft>
                          <a:spcPts val="0"/>
                        </a:spcAft>
                      </a:pPr>
                      <a:r>
                        <a:rPr lang="it-IT" sz="2000" b="0" i="0" u="none" strike="noStrike">
                          <a:solidFill>
                            <a:srgbClr val="000000"/>
                          </a:solidFill>
                          <a:effectLst/>
                          <a:latin typeface="+mn-lt"/>
                        </a:rPr>
                        <a:t>Netto Annuo</a:t>
                      </a:r>
                      <a:endParaRPr lang="it-IT" sz="3600">
                        <a:effectLst/>
                        <a:latin typeface="+mn-lt"/>
                      </a:endParaRPr>
                    </a:p>
                  </a:txBody>
                  <a:tcPr marL="68580" marR="68580" anchor="b"/>
                </a:tc>
                <a:tc>
                  <a:txBody>
                    <a:bodyPr/>
                    <a:lstStyle/>
                    <a:p>
                      <a:pPr algn="l" rtl="0" fontAlgn="b">
                        <a:spcBef>
                          <a:spcPts val="0"/>
                        </a:spcBef>
                        <a:spcAft>
                          <a:spcPts val="0"/>
                        </a:spcAft>
                      </a:pPr>
                      <a:r>
                        <a:rPr lang="it-IT" sz="2000" b="0" i="0" u="none" strike="noStrike" dirty="0">
                          <a:solidFill>
                            <a:srgbClr val="000000"/>
                          </a:solidFill>
                          <a:effectLst/>
                          <a:latin typeface="+mn-lt"/>
                        </a:rPr>
                        <a:t>20.976,42 €</a:t>
                      </a:r>
                      <a:endParaRPr lang="it-IT" sz="3600" dirty="0">
                        <a:effectLst/>
                        <a:latin typeface="+mn-lt"/>
                      </a:endParaRPr>
                    </a:p>
                  </a:txBody>
                  <a:tcPr marL="68580" marR="68580" anchor="b"/>
                </a:tc>
                <a:extLst>
                  <a:ext uri="{0D108BD9-81ED-4DB2-BD59-A6C34878D82A}">
                    <a16:rowId xmlns="" xmlns:a16="http://schemas.microsoft.com/office/drawing/2014/main" val="835015657"/>
                  </a:ext>
                </a:extLst>
              </a:tr>
              <a:tr h="370840">
                <a:tc>
                  <a:txBody>
                    <a:bodyPr/>
                    <a:lstStyle/>
                    <a:p>
                      <a:pPr rtl="0" fontAlgn="b">
                        <a:spcBef>
                          <a:spcPts val="0"/>
                        </a:spcBef>
                        <a:spcAft>
                          <a:spcPts val="0"/>
                        </a:spcAft>
                      </a:pPr>
                      <a:r>
                        <a:rPr lang="it-IT" sz="2000" b="0" i="0" u="none" strike="noStrike">
                          <a:solidFill>
                            <a:srgbClr val="000000"/>
                          </a:solidFill>
                          <a:effectLst/>
                          <a:latin typeface="+mn-lt"/>
                        </a:rPr>
                        <a:t>Prelievo Ape Annuo</a:t>
                      </a:r>
                      <a:endParaRPr lang="it-IT" sz="3600">
                        <a:effectLst/>
                        <a:latin typeface="+mn-lt"/>
                      </a:endParaRPr>
                    </a:p>
                  </a:txBody>
                  <a:tcPr marL="68580" marR="68580" anchor="b"/>
                </a:tc>
                <a:tc>
                  <a:txBody>
                    <a:bodyPr/>
                    <a:lstStyle/>
                    <a:p>
                      <a:pPr algn="l" rtl="0" fontAlgn="b">
                        <a:spcBef>
                          <a:spcPts val="0"/>
                        </a:spcBef>
                        <a:spcAft>
                          <a:spcPts val="0"/>
                        </a:spcAft>
                      </a:pPr>
                      <a:r>
                        <a:rPr lang="it-IT" sz="2000" b="0" i="0" u="none" strike="noStrike" dirty="0">
                          <a:solidFill>
                            <a:srgbClr val="000000"/>
                          </a:solidFill>
                          <a:effectLst/>
                          <a:latin typeface="+mn-lt"/>
                        </a:rPr>
                        <a:t>-1.965,12 €</a:t>
                      </a:r>
                      <a:endParaRPr lang="it-IT" sz="3600" dirty="0">
                        <a:effectLst/>
                        <a:latin typeface="+mn-lt"/>
                      </a:endParaRPr>
                    </a:p>
                  </a:txBody>
                  <a:tcPr marL="68580" marR="68580" anchor="b"/>
                </a:tc>
                <a:extLst>
                  <a:ext uri="{0D108BD9-81ED-4DB2-BD59-A6C34878D82A}">
                    <a16:rowId xmlns="" xmlns:a16="http://schemas.microsoft.com/office/drawing/2014/main" val="1427147863"/>
                  </a:ext>
                </a:extLst>
              </a:tr>
              <a:tr h="370840">
                <a:tc>
                  <a:txBody>
                    <a:bodyPr/>
                    <a:lstStyle/>
                    <a:p>
                      <a:pPr rtl="0" fontAlgn="t">
                        <a:spcBef>
                          <a:spcPts val="0"/>
                        </a:spcBef>
                        <a:spcAft>
                          <a:spcPts val="0"/>
                        </a:spcAft>
                      </a:pPr>
                      <a:r>
                        <a:rPr lang="it-IT" sz="2000" b="0" i="0" u="none" strike="noStrike" dirty="0">
                          <a:solidFill>
                            <a:srgbClr val="000000"/>
                          </a:solidFill>
                          <a:effectLst/>
                          <a:latin typeface="+mn-lt"/>
                        </a:rPr>
                        <a:t>Credito imposta</a:t>
                      </a:r>
                      <a:endParaRPr lang="it-IT" sz="3600" dirty="0">
                        <a:effectLst/>
                        <a:latin typeface="+mn-lt"/>
                      </a:endParaRPr>
                    </a:p>
                  </a:txBody>
                  <a:tcPr marL="68580" marR="68580"/>
                </a:tc>
                <a:tc>
                  <a:txBody>
                    <a:bodyPr/>
                    <a:lstStyle/>
                    <a:p>
                      <a:pPr algn="l" rtl="0" fontAlgn="b">
                        <a:spcBef>
                          <a:spcPts val="0"/>
                        </a:spcBef>
                        <a:spcAft>
                          <a:spcPts val="0"/>
                        </a:spcAft>
                      </a:pPr>
                      <a:r>
                        <a:rPr lang="it-IT" sz="2000" b="0" i="0" u="none" strike="noStrike" dirty="0">
                          <a:solidFill>
                            <a:srgbClr val="000000"/>
                          </a:solidFill>
                          <a:effectLst/>
                          <a:latin typeface="+mn-lt"/>
                        </a:rPr>
                        <a:t>+424,44 €</a:t>
                      </a:r>
                      <a:endParaRPr lang="it-IT" sz="3600" dirty="0">
                        <a:effectLst/>
                        <a:latin typeface="+mn-lt"/>
                      </a:endParaRPr>
                    </a:p>
                  </a:txBody>
                  <a:tcPr marL="68580" marR="68580" anchor="b"/>
                </a:tc>
                <a:extLst>
                  <a:ext uri="{0D108BD9-81ED-4DB2-BD59-A6C34878D82A}">
                    <a16:rowId xmlns="" xmlns:a16="http://schemas.microsoft.com/office/drawing/2014/main" val="1227179740"/>
                  </a:ext>
                </a:extLst>
              </a:tr>
              <a:tr h="370840">
                <a:tc>
                  <a:txBody>
                    <a:bodyPr/>
                    <a:lstStyle/>
                    <a:p>
                      <a:pPr rtl="0" fontAlgn="t">
                        <a:spcBef>
                          <a:spcPts val="0"/>
                        </a:spcBef>
                        <a:spcAft>
                          <a:spcPts val="0"/>
                        </a:spcAft>
                      </a:pPr>
                      <a:r>
                        <a:rPr lang="it-IT" sz="2000" b="0" i="0" u="none" strike="noStrike" dirty="0">
                          <a:solidFill>
                            <a:srgbClr val="000000"/>
                          </a:solidFill>
                          <a:effectLst/>
                          <a:latin typeface="+mn-lt"/>
                        </a:rPr>
                        <a:t>Netto post ape</a:t>
                      </a:r>
                      <a:endParaRPr lang="it-IT" sz="3600" dirty="0">
                        <a:effectLst/>
                        <a:latin typeface="+mn-lt"/>
                      </a:endParaRPr>
                    </a:p>
                  </a:txBody>
                  <a:tcPr marL="68580" marR="68580"/>
                </a:tc>
                <a:tc>
                  <a:txBody>
                    <a:bodyPr/>
                    <a:lstStyle/>
                    <a:p>
                      <a:pPr algn="l" rtl="0" fontAlgn="b">
                        <a:spcBef>
                          <a:spcPts val="0"/>
                        </a:spcBef>
                        <a:spcAft>
                          <a:spcPts val="0"/>
                        </a:spcAft>
                      </a:pPr>
                      <a:r>
                        <a:rPr lang="it-IT" sz="2000" b="0" i="0" u="none" strike="noStrike" dirty="0">
                          <a:solidFill>
                            <a:srgbClr val="000000"/>
                          </a:solidFill>
                          <a:effectLst/>
                          <a:latin typeface="+mn-lt"/>
                        </a:rPr>
                        <a:t>19.435,74 €</a:t>
                      </a:r>
                      <a:endParaRPr lang="it-IT" sz="3600" dirty="0">
                        <a:effectLst/>
                        <a:latin typeface="+mn-lt"/>
                      </a:endParaRPr>
                    </a:p>
                  </a:txBody>
                  <a:tcPr marL="68580" marR="68580" anchor="b"/>
                </a:tc>
                <a:extLst>
                  <a:ext uri="{0D108BD9-81ED-4DB2-BD59-A6C34878D82A}">
                    <a16:rowId xmlns="" xmlns:a16="http://schemas.microsoft.com/office/drawing/2014/main" val="2156307624"/>
                  </a:ext>
                </a:extLst>
              </a:tr>
            </a:tbl>
          </a:graphicData>
        </a:graphic>
      </p:graphicFrame>
      <p:sp>
        <p:nvSpPr>
          <p:cNvPr id="2" name="Rettangolo 1">
            <a:extLst>
              <a:ext uri="{FF2B5EF4-FFF2-40B4-BE49-F238E27FC236}">
                <a16:creationId xmlns="" xmlns:a16="http://schemas.microsoft.com/office/drawing/2014/main" id="{9588A7B8-CC22-47E8-BD99-9228C5EB3DD8}"/>
              </a:ext>
            </a:extLst>
          </p:cNvPr>
          <p:cNvSpPr/>
          <p:nvPr/>
        </p:nvSpPr>
        <p:spPr>
          <a:xfrm>
            <a:off x="3193879" y="5450964"/>
            <a:ext cx="6429582" cy="923330"/>
          </a:xfrm>
          <a:prstGeom prst="rect">
            <a:avLst/>
          </a:prstGeom>
          <a:noFill/>
        </p:spPr>
        <p:txBody>
          <a:bodyPr wrap="none" lIns="91440" tIns="45720" rIns="91440" bIns="45720">
            <a:spAutoFit/>
          </a:bodyPr>
          <a:lstStyle/>
          <a:p>
            <a:pPr algn="ctr"/>
            <a:r>
              <a:rPr lang="it-IT" sz="5400" i="0" u="none" strike="noStrike" dirty="0">
                <a:ln w="0"/>
                <a:solidFill>
                  <a:schemeClr val="accent1"/>
                </a:solidFill>
                <a:effectLst>
                  <a:outerShdw blurRad="38100" dist="25400" dir="5400000" algn="ctr" rotWithShape="0">
                    <a:srgbClr val="6E747A">
                      <a:alpha val="43000"/>
                    </a:srgbClr>
                  </a:outerShdw>
                </a:effectLst>
                <a:latin typeface="+mn-lt"/>
              </a:rPr>
              <a:t>Ape Aziendale Golden</a:t>
            </a:r>
            <a:endParaRPr lang="it-IT" sz="5400" dirty="0">
              <a:ln w="0"/>
              <a:solidFill>
                <a:schemeClr val="accent1"/>
              </a:solidFill>
              <a:effectLst>
                <a:outerShdw blurRad="38100" dist="25400" dir="5400000" algn="ctr" rotWithShape="0">
                  <a:srgbClr val="6E747A">
                    <a:alpha val="43000"/>
                  </a:srgbClr>
                </a:outerShdw>
              </a:effectLst>
            </a:endParaRPr>
          </a:p>
        </p:txBody>
      </p:sp>
    </p:spTree>
    <p:extLst>
      <p:ext uri="{BB962C8B-B14F-4D97-AF65-F5344CB8AC3E}">
        <p14:creationId xmlns:p14="http://schemas.microsoft.com/office/powerpoint/2010/main" xmlns="" val="459088755"/>
      </p:ext>
    </p:extLst>
  </p:cSld>
  <p:clrMapOvr>
    <a:masterClrMapping/>
  </p:clrMapOvr>
  <p:transition spd="slow">
    <p:randomBar dir="vert"/>
  </p:transition>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Rettangolo 3"/>
          <p:cNvSpPr>
            <a:spLocks noChangeArrowheads="1"/>
          </p:cNvSpPr>
          <p:nvPr/>
        </p:nvSpPr>
        <p:spPr bwMode="auto">
          <a:xfrm>
            <a:off x="3719513" y="85726"/>
            <a:ext cx="5010150" cy="7080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charset="0"/>
                <a:ea typeface="Arial" charset="0"/>
                <a:cs typeface="Arial" charset="0"/>
              </a:defRPr>
            </a:lvl1pPr>
            <a:lvl2pPr marL="742950" indent="-285750">
              <a:spcBef>
                <a:spcPct val="20000"/>
              </a:spcBef>
              <a:buChar char="–"/>
              <a:defRPr sz="2800">
                <a:solidFill>
                  <a:schemeClr val="tx1"/>
                </a:solidFill>
                <a:latin typeface="Arial" charset="0"/>
                <a:ea typeface="Arial" charset="0"/>
                <a:cs typeface="Arial" charset="0"/>
              </a:defRPr>
            </a:lvl2pPr>
            <a:lvl3pPr marL="1143000" indent="-228600">
              <a:spcBef>
                <a:spcPct val="20000"/>
              </a:spcBef>
              <a:buChar char="•"/>
              <a:defRPr sz="2400">
                <a:solidFill>
                  <a:schemeClr val="tx1"/>
                </a:solidFill>
                <a:latin typeface="Arial" charset="0"/>
                <a:ea typeface="Arial" charset="0"/>
                <a:cs typeface="Arial" charset="0"/>
              </a:defRPr>
            </a:lvl3pPr>
            <a:lvl4pPr marL="1600200" indent="-228600">
              <a:spcBef>
                <a:spcPct val="20000"/>
              </a:spcBef>
              <a:buChar char="–"/>
              <a:defRPr sz="2000">
                <a:solidFill>
                  <a:schemeClr val="tx1"/>
                </a:solidFill>
                <a:latin typeface="Arial" charset="0"/>
                <a:ea typeface="Arial" charset="0"/>
                <a:cs typeface="Arial" charset="0"/>
              </a:defRPr>
            </a:lvl4pPr>
            <a:lvl5pPr marL="2057400" indent="-228600">
              <a:spcBef>
                <a:spcPct val="20000"/>
              </a:spcBef>
              <a:buChar char="»"/>
              <a:defRPr sz="2000">
                <a:solidFill>
                  <a:schemeClr val="tx1"/>
                </a:solidFill>
                <a:latin typeface="Arial" charset="0"/>
                <a:ea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ea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ea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ea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ea typeface="Arial" charset="0"/>
                <a:cs typeface="Arial" charset="0"/>
              </a:defRPr>
            </a:lvl9pPr>
          </a:lstStyle>
          <a:p>
            <a:pPr algn="ctr" eaLnBrk="1" hangingPunct="1">
              <a:spcBef>
                <a:spcPct val="0"/>
              </a:spcBef>
              <a:buFontTx/>
              <a:buNone/>
            </a:pPr>
            <a:r>
              <a:rPr lang="it-IT" altLang="it-IT" sz="4000" b="1" i="1" dirty="0">
                <a:solidFill>
                  <a:srgbClr val="FF0000"/>
                </a:solidFill>
                <a:latin typeface="Comic Sans MS" charset="0"/>
              </a:rPr>
              <a:t>Ape aziendale</a:t>
            </a:r>
          </a:p>
        </p:txBody>
      </p:sp>
      <p:sp>
        <p:nvSpPr>
          <p:cNvPr id="6" name="CasellaDiTesto 5"/>
          <p:cNvSpPr txBox="1"/>
          <p:nvPr/>
        </p:nvSpPr>
        <p:spPr>
          <a:xfrm>
            <a:off x="696686" y="774604"/>
            <a:ext cx="10900227" cy="400110"/>
          </a:xfrm>
          <a:prstGeom prst="rect">
            <a:avLst/>
          </a:prstGeom>
          <a:noFill/>
        </p:spPr>
        <p:txBody>
          <a:bodyPr wrap="square" rtlCol="0">
            <a:spAutoFit/>
          </a:bodyPr>
          <a:lstStyle/>
          <a:p>
            <a:pPr algn="ctr"/>
            <a:r>
              <a:rPr lang="it-IT" sz="2000" dirty="0"/>
              <a:t>Confronto finale</a:t>
            </a:r>
          </a:p>
        </p:txBody>
      </p:sp>
      <p:graphicFrame>
        <p:nvGraphicFramePr>
          <p:cNvPr id="3" name="Tabella 2">
            <a:extLst>
              <a:ext uri="{FF2B5EF4-FFF2-40B4-BE49-F238E27FC236}">
                <a16:creationId xmlns="" xmlns:a16="http://schemas.microsoft.com/office/drawing/2014/main" id="{EE3FCB7B-27E8-49E4-99D2-588EF4ECA9B7}"/>
              </a:ext>
            </a:extLst>
          </p:cNvPr>
          <p:cNvGraphicFramePr>
            <a:graphicFrameLocks noGrp="1"/>
          </p:cNvGraphicFramePr>
          <p:nvPr>
            <p:extLst>
              <p:ext uri="{D42A27DB-BD31-4B8C-83A1-F6EECF244321}">
                <p14:modId xmlns:p14="http://schemas.microsoft.com/office/powerpoint/2010/main" xmlns="" val="1739629524"/>
              </p:ext>
            </p:extLst>
          </p:nvPr>
        </p:nvGraphicFramePr>
        <p:xfrm>
          <a:off x="928914" y="1863592"/>
          <a:ext cx="10348685" cy="3718560"/>
        </p:xfrm>
        <a:graphic>
          <a:graphicData uri="http://schemas.openxmlformats.org/drawingml/2006/table">
            <a:tbl>
              <a:tblPr firstRow="1" bandRow="1">
                <a:tableStyleId>{69CF1AB2-1976-4502-BF36-3FF5EA218861}</a:tableStyleId>
              </a:tblPr>
              <a:tblGrid>
                <a:gridCol w="2069737">
                  <a:extLst>
                    <a:ext uri="{9D8B030D-6E8A-4147-A177-3AD203B41FA5}">
                      <a16:colId xmlns="" xmlns:a16="http://schemas.microsoft.com/office/drawing/2014/main" val="2757419583"/>
                    </a:ext>
                  </a:extLst>
                </a:gridCol>
                <a:gridCol w="2069737">
                  <a:extLst>
                    <a:ext uri="{9D8B030D-6E8A-4147-A177-3AD203B41FA5}">
                      <a16:colId xmlns="" xmlns:a16="http://schemas.microsoft.com/office/drawing/2014/main" val="2276598552"/>
                    </a:ext>
                  </a:extLst>
                </a:gridCol>
                <a:gridCol w="2069737">
                  <a:extLst>
                    <a:ext uri="{9D8B030D-6E8A-4147-A177-3AD203B41FA5}">
                      <a16:colId xmlns="" xmlns:a16="http://schemas.microsoft.com/office/drawing/2014/main" val="939179216"/>
                    </a:ext>
                  </a:extLst>
                </a:gridCol>
                <a:gridCol w="2069737">
                  <a:extLst>
                    <a:ext uri="{9D8B030D-6E8A-4147-A177-3AD203B41FA5}">
                      <a16:colId xmlns="" xmlns:a16="http://schemas.microsoft.com/office/drawing/2014/main" val="123318872"/>
                    </a:ext>
                  </a:extLst>
                </a:gridCol>
                <a:gridCol w="2069737">
                  <a:extLst>
                    <a:ext uri="{9D8B030D-6E8A-4147-A177-3AD203B41FA5}">
                      <a16:colId xmlns="" xmlns:a16="http://schemas.microsoft.com/office/drawing/2014/main" val="1189736288"/>
                    </a:ext>
                  </a:extLst>
                </a:gridCol>
              </a:tblGrid>
              <a:tr h="370840">
                <a:tc>
                  <a:txBody>
                    <a:bodyPr/>
                    <a:lstStyle/>
                    <a:p>
                      <a:pPr fontAlgn="t"/>
                      <a:r>
                        <a:rPr lang="it-IT" sz="2000" dirty="0">
                          <a:effectLst/>
                          <a:latin typeface="+mn-lt"/>
                        </a:rPr>
                        <a:t/>
                      </a:r>
                      <a:br>
                        <a:rPr lang="it-IT" sz="2000" dirty="0">
                          <a:effectLst/>
                          <a:latin typeface="+mn-lt"/>
                        </a:rPr>
                      </a:br>
                      <a:endParaRPr lang="it-IT" sz="2000" dirty="0">
                        <a:effectLst/>
                        <a:latin typeface="+mn-lt"/>
                      </a:endParaRPr>
                    </a:p>
                  </a:txBody>
                  <a:tcPr marL="68580" marR="68580"/>
                </a:tc>
                <a:tc>
                  <a:txBody>
                    <a:bodyPr/>
                    <a:lstStyle/>
                    <a:p>
                      <a:pPr algn="l" rtl="0" fontAlgn="t">
                        <a:spcBef>
                          <a:spcPts val="0"/>
                        </a:spcBef>
                        <a:spcAft>
                          <a:spcPts val="0"/>
                        </a:spcAft>
                      </a:pPr>
                      <a:r>
                        <a:rPr lang="it-IT" sz="2000" b="0" i="0" u="none" strike="noStrike" dirty="0">
                          <a:solidFill>
                            <a:srgbClr val="000000"/>
                          </a:solidFill>
                          <a:effectLst/>
                          <a:latin typeface="+mn-lt"/>
                        </a:rPr>
                        <a:t>Pensione senza Ape</a:t>
                      </a:r>
                      <a:endParaRPr lang="it-IT" sz="2000" dirty="0">
                        <a:effectLst/>
                        <a:latin typeface="+mn-lt"/>
                      </a:endParaRPr>
                    </a:p>
                  </a:txBody>
                  <a:tcPr marL="68580" marR="68580"/>
                </a:tc>
                <a:tc>
                  <a:txBody>
                    <a:bodyPr/>
                    <a:lstStyle/>
                    <a:p>
                      <a:pPr algn="l" rtl="0" fontAlgn="t">
                        <a:spcBef>
                          <a:spcPts val="0"/>
                        </a:spcBef>
                        <a:spcAft>
                          <a:spcPts val="0"/>
                        </a:spcAft>
                      </a:pPr>
                      <a:r>
                        <a:rPr lang="it-IT" sz="2000" b="0" i="0" u="none" strike="noStrike" dirty="0">
                          <a:solidFill>
                            <a:srgbClr val="000000"/>
                          </a:solidFill>
                          <a:effectLst/>
                          <a:latin typeface="+mn-lt"/>
                        </a:rPr>
                        <a:t>Pensione con Ape volontario</a:t>
                      </a:r>
                      <a:endParaRPr lang="it-IT" sz="2000" dirty="0">
                        <a:effectLst/>
                        <a:latin typeface="+mn-lt"/>
                      </a:endParaRPr>
                    </a:p>
                  </a:txBody>
                  <a:tcPr marL="68580" marR="68580"/>
                </a:tc>
                <a:tc>
                  <a:txBody>
                    <a:bodyPr/>
                    <a:lstStyle/>
                    <a:p>
                      <a:pPr algn="l" rtl="0" fontAlgn="t">
                        <a:spcBef>
                          <a:spcPts val="0"/>
                        </a:spcBef>
                        <a:spcAft>
                          <a:spcPts val="0"/>
                        </a:spcAft>
                      </a:pPr>
                      <a:r>
                        <a:rPr lang="it-IT" sz="2000" b="0" i="0" u="none" strike="noStrike" dirty="0">
                          <a:solidFill>
                            <a:srgbClr val="000000"/>
                          </a:solidFill>
                          <a:effectLst/>
                          <a:latin typeface="+mn-lt"/>
                        </a:rPr>
                        <a:t>Pensione con Ape volontario + Ape aziendale base</a:t>
                      </a:r>
                      <a:endParaRPr lang="it-IT" sz="2000" dirty="0">
                        <a:effectLst/>
                        <a:latin typeface="+mn-lt"/>
                      </a:endParaRPr>
                    </a:p>
                  </a:txBody>
                  <a:tcPr marL="68580" marR="68580"/>
                </a:tc>
                <a:tc>
                  <a:txBody>
                    <a:bodyPr/>
                    <a:lstStyle/>
                    <a:p>
                      <a:pPr algn="l" rtl="0" fontAlgn="t">
                        <a:spcBef>
                          <a:spcPts val="0"/>
                        </a:spcBef>
                        <a:spcAft>
                          <a:spcPts val="0"/>
                        </a:spcAft>
                      </a:pPr>
                      <a:r>
                        <a:rPr lang="it-IT" sz="2000" b="0" i="0" u="none" strike="noStrike" dirty="0">
                          <a:solidFill>
                            <a:srgbClr val="000000"/>
                          </a:solidFill>
                          <a:effectLst/>
                          <a:latin typeface="+mn-lt"/>
                        </a:rPr>
                        <a:t>Pensione con Ape volontario + Ape aziendale “full”</a:t>
                      </a:r>
                      <a:endParaRPr lang="it-IT" sz="2000" dirty="0">
                        <a:effectLst/>
                        <a:latin typeface="+mn-lt"/>
                      </a:endParaRPr>
                    </a:p>
                  </a:txBody>
                  <a:tcPr marL="68580" marR="68580"/>
                </a:tc>
                <a:extLst>
                  <a:ext uri="{0D108BD9-81ED-4DB2-BD59-A6C34878D82A}">
                    <a16:rowId xmlns="" xmlns:a16="http://schemas.microsoft.com/office/drawing/2014/main" val="1536172958"/>
                  </a:ext>
                </a:extLst>
              </a:tr>
              <a:tr h="370840">
                <a:tc>
                  <a:txBody>
                    <a:bodyPr/>
                    <a:lstStyle/>
                    <a:p>
                      <a:pPr algn="l" rtl="0" fontAlgn="t">
                        <a:spcBef>
                          <a:spcPts val="0"/>
                        </a:spcBef>
                        <a:spcAft>
                          <a:spcPts val="0"/>
                        </a:spcAft>
                      </a:pPr>
                      <a:r>
                        <a:rPr lang="it-IT" sz="2000" b="0" i="0" u="none" strike="noStrike" dirty="0">
                          <a:solidFill>
                            <a:srgbClr val="000000"/>
                          </a:solidFill>
                          <a:effectLst/>
                          <a:latin typeface="+mn-lt"/>
                        </a:rPr>
                        <a:t>Lordo Pensione Annuo</a:t>
                      </a:r>
                      <a:endParaRPr lang="it-IT" sz="2000" dirty="0">
                        <a:effectLst/>
                        <a:latin typeface="+mn-lt"/>
                      </a:endParaRPr>
                    </a:p>
                  </a:txBody>
                  <a:tcPr marL="68580" marR="68580"/>
                </a:tc>
                <a:tc>
                  <a:txBody>
                    <a:bodyPr/>
                    <a:lstStyle/>
                    <a:p>
                      <a:pPr algn="just" rtl="0" fontAlgn="t">
                        <a:spcBef>
                          <a:spcPts val="0"/>
                        </a:spcBef>
                        <a:spcAft>
                          <a:spcPts val="0"/>
                        </a:spcAft>
                      </a:pPr>
                      <a:r>
                        <a:rPr lang="it-IT" sz="2000" b="0" i="0" u="none" strike="noStrike">
                          <a:solidFill>
                            <a:srgbClr val="000000"/>
                          </a:solidFill>
                          <a:effectLst/>
                          <a:latin typeface="+mn-lt"/>
                        </a:rPr>
                        <a:t>25.403 €</a:t>
                      </a:r>
                      <a:endParaRPr lang="it-IT" sz="2000">
                        <a:effectLst/>
                        <a:latin typeface="+mn-lt"/>
                      </a:endParaRPr>
                    </a:p>
                  </a:txBody>
                  <a:tcPr marL="68580" marR="68580"/>
                </a:tc>
                <a:tc>
                  <a:txBody>
                    <a:bodyPr/>
                    <a:lstStyle/>
                    <a:p>
                      <a:pPr algn="just" rtl="0" fontAlgn="t">
                        <a:spcBef>
                          <a:spcPts val="0"/>
                        </a:spcBef>
                        <a:spcAft>
                          <a:spcPts val="0"/>
                        </a:spcAft>
                      </a:pPr>
                      <a:r>
                        <a:rPr lang="it-IT" sz="2000" b="0" i="0" u="none" strike="noStrike">
                          <a:solidFill>
                            <a:srgbClr val="000000"/>
                          </a:solidFill>
                          <a:effectLst/>
                          <a:latin typeface="+mn-lt"/>
                        </a:rPr>
                        <a:t>25.403 €</a:t>
                      </a:r>
                      <a:endParaRPr lang="it-IT" sz="2000">
                        <a:effectLst/>
                        <a:latin typeface="+mn-lt"/>
                      </a:endParaRPr>
                    </a:p>
                  </a:txBody>
                  <a:tcPr marL="68580" marR="68580"/>
                </a:tc>
                <a:tc>
                  <a:txBody>
                    <a:bodyPr/>
                    <a:lstStyle/>
                    <a:p>
                      <a:pPr algn="just" rtl="0" fontAlgn="t">
                        <a:spcBef>
                          <a:spcPts val="0"/>
                        </a:spcBef>
                        <a:spcAft>
                          <a:spcPts val="0"/>
                        </a:spcAft>
                      </a:pPr>
                      <a:r>
                        <a:rPr lang="it-IT" sz="2000" b="0" i="0" u="none" strike="noStrike">
                          <a:solidFill>
                            <a:srgbClr val="000000"/>
                          </a:solidFill>
                          <a:effectLst/>
                          <a:latin typeface="+mn-lt"/>
                        </a:rPr>
                        <a:t>26.206 €</a:t>
                      </a:r>
                      <a:endParaRPr lang="it-IT" sz="2000">
                        <a:effectLst/>
                        <a:latin typeface="+mn-lt"/>
                      </a:endParaRPr>
                    </a:p>
                  </a:txBody>
                  <a:tcPr marL="68580" marR="68580"/>
                </a:tc>
                <a:tc>
                  <a:txBody>
                    <a:bodyPr/>
                    <a:lstStyle/>
                    <a:p>
                      <a:pPr algn="just" rtl="0" fontAlgn="t">
                        <a:spcBef>
                          <a:spcPts val="0"/>
                        </a:spcBef>
                        <a:spcAft>
                          <a:spcPts val="0"/>
                        </a:spcAft>
                      </a:pPr>
                      <a:r>
                        <a:rPr lang="it-IT" sz="2000" b="0" i="0" u="none" strike="noStrike" dirty="0">
                          <a:solidFill>
                            <a:srgbClr val="000000"/>
                          </a:solidFill>
                          <a:effectLst/>
                          <a:latin typeface="+mn-lt"/>
                        </a:rPr>
                        <a:t>27.698 €</a:t>
                      </a:r>
                      <a:endParaRPr lang="it-IT" sz="2000" dirty="0">
                        <a:effectLst/>
                        <a:latin typeface="+mn-lt"/>
                      </a:endParaRPr>
                    </a:p>
                  </a:txBody>
                  <a:tcPr marL="68580" marR="68580"/>
                </a:tc>
                <a:extLst>
                  <a:ext uri="{0D108BD9-81ED-4DB2-BD59-A6C34878D82A}">
                    <a16:rowId xmlns="" xmlns:a16="http://schemas.microsoft.com/office/drawing/2014/main" val="3727278275"/>
                  </a:ext>
                </a:extLst>
              </a:tr>
              <a:tr h="370840">
                <a:tc>
                  <a:txBody>
                    <a:bodyPr/>
                    <a:lstStyle/>
                    <a:p>
                      <a:pPr algn="l" rtl="0" fontAlgn="t">
                        <a:spcBef>
                          <a:spcPts val="0"/>
                        </a:spcBef>
                        <a:spcAft>
                          <a:spcPts val="0"/>
                        </a:spcAft>
                      </a:pPr>
                      <a:r>
                        <a:rPr lang="it-IT" sz="2000" b="0" i="0" u="none" strike="noStrike" dirty="0">
                          <a:solidFill>
                            <a:srgbClr val="000000"/>
                          </a:solidFill>
                          <a:effectLst/>
                          <a:latin typeface="+mn-lt"/>
                        </a:rPr>
                        <a:t>Netto Pensione Annuo (comprensivo di rate Ape)</a:t>
                      </a:r>
                      <a:endParaRPr lang="it-IT" sz="2000" dirty="0">
                        <a:effectLst/>
                        <a:latin typeface="+mn-lt"/>
                      </a:endParaRPr>
                    </a:p>
                  </a:txBody>
                  <a:tcPr marL="68580" marR="68580"/>
                </a:tc>
                <a:tc>
                  <a:txBody>
                    <a:bodyPr/>
                    <a:lstStyle/>
                    <a:p>
                      <a:pPr algn="just" rtl="0" fontAlgn="t">
                        <a:spcBef>
                          <a:spcPts val="0"/>
                        </a:spcBef>
                        <a:spcAft>
                          <a:spcPts val="0"/>
                        </a:spcAft>
                      </a:pPr>
                      <a:r>
                        <a:rPr lang="it-IT" sz="2000" b="0" i="0" u="none" strike="noStrike">
                          <a:solidFill>
                            <a:srgbClr val="000000"/>
                          </a:solidFill>
                          <a:effectLst/>
                          <a:latin typeface="+mn-lt"/>
                        </a:rPr>
                        <a:t>19.435 €</a:t>
                      </a:r>
                      <a:endParaRPr lang="it-IT" sz="2000">
                        <a:effectLst/>
                        <a:latin typeface="+mn-lt"/>
                      </a:endParaRPr>
                    </a:p>
                  </a:txBody>
                  <a:tcPr marL="68580" marR="68580"/>
                </a:tc>
                <a:tc>
                  <a:txBody>
                    <a:bodyPr/>
                    <a:lstStyle/>
                    <a:p>
                      <a:pPr algn="just" rtl="0" fontAlgn="t">
                        <a:spcBef>
                          <a:spcPts val="0"/>
                        </a:spcBef>
                        <a:spcAft>
                          <a:spcPts val="0"/>
                        </a:spcAft>
                      </a:pPr>
                      <a:r>
                        <a:rPr lang="it-IT" sz="2000" b="0" i="0" u="none" strike="noStrike">
                          <a:solidFill>
                            <a:srgbClr val="000000"/>
                          </a:solidFill>
                          <a:effectLst/>
                          <a:latin typeface="+mn-lt"/>
                        </a:rPr>
                        <a:t>17.895 €</a:t>
                      </a:r>
                      <a:endParaRPr lang="it-IT" sz="2000">
                        <a:effectLst/>
                        <a:latin typeface="+mn-lt"/>
                      </a:endParaRPr>
                    </a:p>
                  </a:txBody>
                  <a:tcPr marL="68580" marR="68580"/>
                </a:tc>
                <a:tc>
                  <a:txBody>
                    <a:bodyPr/>
                    <a:lstStyle/>
                    <a:p>
                      <a:pPr algn="just" rtl="0" fontAlgn="t">
                        <a:spcBef>
                          <a:spcPts val="0"/>
                        </a:spcBef>
                        <a:spcAft>
                          <a:spcPts val="0"/>
                        </a:spcAft>
                      </a:pPr>
                      <a:r>
                        <a:rPr lang="it-IT" sz="2000" b="0" i="0" u="none" strike="noStrike">
                          <a:solidFill>
                            <a:srgbClr val="000000"/>
                          </a:solidFill>
                          <a:effectLst/>
                          <a:latin typeface="+mn-lt"/>
                        </a:rPr>
                        <a:t>18.434 €</a:t>
                      </a:r>
                      <a:endParaRPr lang="it-IT" sz="2000">
                        <a:effectLst/>
                        <a:latin typeface="+mn-lt"/>
                      </a:endParaRPr>
                    </a:p>
                  </a:txBody>
                  <a:tcPr marL="68580" marR="68580"/>
                </a:tc>
                <a:tc>
                  <a:txBody>
                    <a:bodyPr/>
                    <a:lstStyle/>
                    <a:p>
                      <a:pPr algn="just" rtl="0" fontAlgn="t">
                        <a:spcBef>
                          <a:spcPts val="0"/>
                        </a:spcBef>
                        <a:spcAft>
                          <a:spcPts val="0"/>
                        </a:spcAft>
                      </a:pPr>
                      <a:r>
                        <a:rPr lang="it-IT" sz="2000" b="0" i="0" u="none" strike="noStrike" dirty="0">
                          <a:solidFill>
                            <a:srgbClr val="000000"/>
                          </a:solidFill>
                          <a:effectLst/>
                          <a:latin typeface="+mn-lt"/>
                        </a:rPr>
                        <a:t>19.435 €</a:t>
                      </a:r>
                      <a:endParaRPr lang="it-IT" sz="2000" dirty="0">
                        <a:effectLst/>
                        <a:latin typeface="+mn-lt"/>
                      </a:endParaRPr>
                    </a:p>
                  </a:txBody>
                  <a:tcPr marL="68580" marR="68580"/>
                </a:tc>
                <a:extLst>
                  <a:ext uri="{0D108BD9-81ED-4DB2-BD59-A6C34878D82A}">
                    <a16:rowId xmlns="" xmlns:a16="http://schemas.microsoft.com/office/drawing/2014/main" val="1305908000"/>
                  </a:ext>
                </a:extLst>
              </a:tr>
              <a:tr h="370840">
                <a:tc>
                  <a:txBody>
                    <a:bodyPr/>
                    <a:lstStyle/>
                    <a:p>
                      <a:pPr algn="l" rtl="0" fontAlgn="t">
                        <a:spcBef>
                          <a:spcPts val="0"/>
                        </a:spcBef>
                        <a:spcAft>
                          <a:spcPts val="0"/>
                        </a:spcAft>
                      </a:pPr>
                      <a:r>
                        <a:rPr lang="it-IT" sz="2000" b="0" i="0" u="none" strike="noStrike" dirty="0">
                          <a:solidFill>
                            <a:srgbClr val="000000"/>
                          </a:solidFill>
                          <a:effectLst/>
                          <a:latin typeface="+mn-lt"/>
                        </a:rPr>
                        <a:t>Spesa datore di lavoro</a:t>
                      </a:r>
                      <a:endParaRPr lang="it-IT" sz="2000" dirty="0">
                        <a:effectLst/>
                        <a:latin typeface="+mn-lt"/>
                      </a:endParaRPr>
                    </a:p>
                  </a:txBody>
                  <a:tcPr marL="68580" marR="68580"/>
                </a:tc>
                <a:tc>
                  <a:txBody>
                    <a:bodyPr/>
                    <a:lstStyle/>
                    <a:p>
                      <a:pPr algn="just" rtl="0" fontAlgn="t">
                        <a:spcBef>
                          <a:spcPts val="0"/>
                        </a:spcBef>
                        <a:spcAft>
                          <a:spcPts val="0"/>
                        </a:spcAft>
                      </a:pPr>
                      <a:r>
                        <a:rPr lang="it-IT" sz="2000" b="0" i="0" u="none" strike="noStrike">
                          <a:solidFill>
                            <a:srgbClr val="000000"/>
                          </a:solidFill>
                          <a:effectLst/>
                          <a:latin typeface="+mn-lt"/>
                        </a:rPr>
                        <a:t>0</a:t>
                      </a:r>
                      <a:endParaRPr lang="it-IT" sz="2000">
                        <a:effectLst/>
                        <a:latin typeface="+mn-lt"/>
                      </a:endParaRPr>
                    </a:p>
                  </a:txBody>
                  <a:tcPr marL="68580" marR="68580"/>
                </a:tc>
                <a:tc>
                  <a:txBody>
                    <a:bodyPr/>
                    <a:lstStyle/>
                    <a:p>
                      <a:pPr algn="just" rtl="0" fontAlgn="t">
                        <a:spcBef>
                          <a:spcPts val="0"/>
                        </a:spcBef>
                        <a:spcAft>
                          <a:spcPts val="0"/>
                        </a:spcAft>
                      </a:pPr>
                      <a:r>
                        <a:rPr lang="it-IT" sz="2000" b="0" i="0" u="none" strike="noStrike">
                          <a:solidFill>
                            <a:srgbClr val="000000"/>
                          </a:solidFill>
                          <a:effectLst/>
                          <a:latin typeface="+mn-lt"/>
                        </a:rPr>
                        <a:t>0</a:t>
                      </a:r>
                      <a:endParaRPr lang="it-IT" sz="2000">
                        <a:effectLst/>
                        <a:latin typeface="+mn-lt"/>
                      </a:endParaRPr>
                    </a:p>
                  </a:txBody>
                  <a:tcPr marL="68580" marR="68580"/>
                </a:tc>
                <a:tc>
                  <a:txBody>
                    <a:bodyPr/>
                    <a:lstStyle/>
                    <a:p>
                      <a:pPr algn="just" rtl="0" fontAlgn="t">
                        <a:spcBef>
                          <a:spcPts val="0"/>
                        </a:spcBef>
                        <a:spcAft>
                          <a:spcPts val="0"/>
                        </a:spcAft>
                      </a:pPr>
                      <a:r>
                        <a:rPr lang="it-IT" sz="2000" b="0" i="0" u="none" strike="noStrike">
                          <a:solidFill>
                            <a:srgbClr val="000000"/>
                          </a:solidFill>
                          <a:effectLst/>
                          <a:latin typeface="+mn-lt"/>
                        </a:rPr>
                        <a:t>14.088 €</a:t>
                      </a:r>
                      <a:endParaRPr lang="it-IT" sz="2000">
                        <a:effectLst/>
                        <a:latin typeface="+mn-lt"/>
                      </a:endParaRPr>
                    </a:p>
                  </a:txBody>
                  <a:tcPr marL="68580" marR="68580"/>
                </a:tc>
                <a:tc>
                  <a:txBody>
                    <a:bodyPr/>
                    <a:lstStyle/>
                    <a:p>
                      <a:pPr algn="just" rtl="0" fontAlgn="t">
                        <a:spcBef>
                          <a:spcPts val="0"/>
                        </a:spcBef>
                        <a:spcAft>
                          <a:spcPts val="0"/>
                        </a:spcAft>
                      </a:pPr>
                      <a:r>
                        <a:rPr lang="it-IT" sz="2000" b="0" i="0" u="none" strike="noStrike" dirty="0">
                          <a:solidFill>
                            <a:srgbClr val="000000"/>
                          </a:solidFill>
                          <a:effectLst/>
                          <a:latin typeface="+mn-lt"/>
                        </a:rPr>
                        <a:t>40.265 €</a:t>
                      </a:r>
                      <a:endParaRPr lang="it-IT" sz="2000" dirty="0">
                        <a:effectLst/>
                        <a:latin typeface="+mn-lt"/>
                      </a:endParaRPr>
                    </a:p>
                  </a:txBody>
                  <a:tcPr marL="68580" marR="68580"/>
                </a:tc>
                <a:extLst>
                  <a:ext uri="{0D108BD9-81ED-4DB2-BD59-A6C34878D82A}">
                    <a16:rowId xmlns="" xmlns:a16="http://schemas.microsoft.com/office/drawing/2014/main" val="2193754801"/>
                  </a:ext>
                </a:extLst>
              </a:tr>
            </a:tbl>
          </a:graphicData>
        </a:graphic>
      </p:graphicFrame>
    </p:spTree>
    <p:extLst>
      <p:ext uri="{BB962C8B-B14F-4D97-AF65-F5344CB8AC3E}">
        <p14:creationId xmlns:p14="http://schemas.microsoft.com/office/powerpoint/2010/main" xmlns="" val="152954849"/>
      </p:ext>
    </p:extLst>
  </p:cSld>
  <p:clrMapOvr>
    <a:masterClrMapping/>
  </p:clrMapOvr>
  <p:transition spd="slow">
    <p:randomBar dir="vert"/>
  </p:transition>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Rettangolo 3"/>
          <p:cNvSpPr>
            <a:spLocks noChangeArrowheads="1"/>
          </p:cNvSpPr>
          <p:nvPr/>
        </p:nvSpPr>
        <p:spPr bwMode="auto">
          <a:xfrm>
            <a:off x="3216275" y="358776"/>
            <a:ext cx="5010150" cy="7080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ea typeface="Arial" charset="0"/>
                <a:cs typeface="Arial" charset="0"/>
              </a:defRPr>
            </a:lvl1pPr>
            <a:lvl2pPr marL="742950" indent="-285750">
              <a:spcBef>
                <a:spcPct val="20000"/>
              </a:spcBef>
              <a:buChar char="–"/>
              <a:defRPr sz="2800">
                <a:solidFill>
                  <a:schemeClr val="tx1"/>
                </a:solidFill>
                <a:latin typeface="Arial" charset="0"/>
                <a:ea typeface="Arial" charset="0"/>
                <a:cs typeface="Arial" charset="0"/>
              </a:defRPr>
            </a:lvl2pPr>
            <a:lvl3pPr marL="1143000" indent="-228600">
              <a:spcBef>
                <a:spcPct val="20000"/>
              </a:spcBef>
              <a:buChar char="•"/>
              <a:defRPr sz="2400">
                <a:solidFill>
                  <a:schemeClr val="tx1"/>
                </a:solidFill>
                <a:latin typeface="Arial" charset="0"/>
                <a:ea typeface="Arial" charset="0"/>
                <a:cs typeface="Arial" charset="0"/>
              </a:defRPr>
            </a:lvl3pPr>
            <a:lvl4pPr marL="1600200" indent="-228600">
              <a:spcBef>
                <a:spcPct val="20000"/>
              </a:spcBef>
              <a:buChar char="–"/>
              <a:defRPr sz="2000">
                <a:solidFill>
                  <a:schemeClr val="tx1"/>
                </a:solidFill>
                <a:latin typeface="Arial" charset="0"/>
                <a:ea typeface="Arial" charset="0"/>
                <a:cs typeface="Arial" charset="0"/>
              </a:defRPr>
            </a:lvl4pPr>
            <a:lvl5pPr marL="2057400" indent="-228600">
              <a:spcBef>
                <a:spcPct val="20000"/>
              </a:spcBef>
              <a:buChar char="»"/>
              <a:defRPr sz="2000">
                <a:solidFill>
                  <a:schemeClr val="tx1"/>
                </a:solidFill>
                <a:latin typeface="Arial" charset="0"/>
                <a:ea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ea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ea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ea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ea typeface="Arial" charset="0"/>
                <a:cs typeface="Arial" charset="0"/>
              </a:defRPr>
            </a:lvl9pPr>
          </a:lstStyle>
          <a:p>
            <a:pPr algn="ctr" eaLnBrk="1" hangingPunct="1">
              <a:spcBef>
                <a:spcPct val="0"/>
              </a:spcBef>
              <a:buFontTx/>
              <a:buNone/>
            </a:pPr>
            <a:r>
              <a:rPr lang="it-IT" altLang="it-IT" sz="4000" b="1" i="1">
                <a:solidFill>
                  <a:srgbClr val="FF0000"/>
                </a:solidFill>
                <a:latin typeface="Comic Sans MS" charset="0"/>
              </a:rPr>
              <a:t>Ape</a:t>
            </a:r>
          </a:p>
        </p:txBody>
      </p:sp>
      <p:sp>
        <p:nvSpPr>
          <p:cNvPr id="91138" name="Rettangolo 1"/>
          <p:cNvSpPr>
            <a:spLocks noChangeArrowheads="1"/>
          </p:cNvSpPr>
          <p:nvPr/>
        </p:nvSpPr>
        <p:spPr bwMode="auto">
          <a:xfrm>
            <a:off x="1991544" y="1268760"/>
            <a:ext cx="8064500" cy="39703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ea typeface="Arial" charset="0"/>
                <a:cs typeface="Arial" charset="0"/>
              </a:defRPr>
            </a:lvl1pPr>
            <a:lvl2pPr marL="742950" indent="-285750">
              <a:spcBef>
                <a:spcPct val="20000"/>
              </a:spcBef>
              <a:buChar char="–"/>
              <a:defRPr sz="2800">
                <a:solidFill>
                  <a:schemeClr val="tx1"/>
                </a:solidFill>
                <a:latin typeface="Arial" charset="0"/>
                <a:ea typeface="Arial" charset="0"/>
                <a:cs typeface="Arial" charset="0"/>
              </a:defRPr>
            </a:lvl2pPr>
            <a:lvl3pPr marL="1143000" indent="-228600">
              <a:spcBef>
                <a:spcPct val="20000"/>
              </a:spcBef>
              <a:buChar char="•"/>
              <a:defRPr sz="2400">
                <a:solidFill>
                  <a:schemeClr val="tx1"/>
                </a:solidFill>
                <a:latin typeface="Arial" charset="0"/>
                <a:ea typeface="Arial" charset="0"/>
                <a:cs typeface="Arial" charset="0"/>
              </a:defRPr>
            </a:lvl3pPr>
            <a:lvl4pPr marL="1600200" indent="-228600">
              <a:spcBef>
                <a:spcPct val="20000"/>
              </a:spcBef>
              <a:buChar char="–"/>
              <a:defRPr sz="2000">
                <a:solidFill>
                  <a:schemeClr val="tx1"/>
                </a:solidFill>
                <a:latin typeface="Arial" charset="0"/>
                <a:ea typeface="Arial" charset="0"/>
                <a:cs typeface="Arial" charset="0"/>
              </a:defRPr>
            </a:lvl4pPr>
            <a:lvl5pPr marL="2057400" indent="-228600">
              <a:spcBef>
                <a:spcPct val="20000"/>
              </a:spcBef>
              <a:buChar char="»"/>
              <a:defRPr sz="2000">
                <a:solidFill>
                  <a:schemeClr val="tx1"/>
                </a:solidFill>
                <a:latin typeface="Arial" charset="0"/>
                <a:ea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ea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ea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ea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ea typeface="Arial" charset="0"/>
                <a:cs typeface="Arial" charset="0"/>
              </a:defRPr>
            </a:lvl9pPr>
          </a:lstStyle>
          <a:p>
            <a:pPr algn="just">
              <a:spcBef>
                <a:spcPct val="0"/>
              </a:spcBef>
              <a:buFontTx/>
              <a:buNone/>
            </a:pPr>
            <a:r>
              <a:rPr lang="it-IT" altLang="it-IT" sz="1800"/>
              <a:t>173. </a:t>
            </a:r>
            <a:r>
              <a:rPr lang="it-IT" altLang="it-IT" sz="1800" dirty="0"/>
              <a:t>È istituito nello stato di previsione del Ministero dell'economia e delle finanze un </a:t>
            </a:r>
            <a:r>
              <a:rPr lang="it-IT" altLang="it-IT" sz="1800" dirty="0">
                <a:solidFill>
                  <a:srgbClr val="FF0000"/>
                </a:solidFill>
              </a:rPr>
              <a:t>Fondo di garanzia per l'accesso all'APE</a:t>
            </a:r>
            <a:r>
              <a:rPr lang="it-IT" altLang="it-IT" sz="1800" dirty="0"/>
              <a:t>, con una dotazione iniziale pari a 70 milioni di euro per l'anno 2017. Le disponibilità del Fondo di cui all'articolo 1, comma 32, della legge 23 dicembre 2014, n. 190, sono versate all'entrata del bilancio dello Stato per il corrispondente importo di 70 milioni di euro nell'anno 2017. Per le finalità del presente comma è autorizzata l'istituzione di un apposito conto corrente presso la tesoreria dello Stato. Il Fondo di garanzia per l'accesso all'APE è ulteriormente alimentato con le commissioni di accesso al Fondo stesso, che a tal fine sono versate all'entrata del bilancio dello Stato per la successiva riassegnazione al Fondo. Tali somme sono versate sul conto corrente presso la tesoreria dello Stato istituito ai sensi del terzo periodo del presente comma. </a:t>
            </a:r>
            <a:r>
              <a:rPr lang="it-IT" altLang="it-IT" sz="1800" dirty="0">
                <a:solidFill>
                  <a:srgbClr val="FF0000"/>
                </a:solidFill>
              </a:rPr>
              <a:t>La garanzia del Fondo copre l'80 per cento del finanziamento di cui al comma 166 del presente articolo e dei relativi interessi. </a:t>
            </a:r>
          </a:p>
        </p:txBody>
      </p:sp>
    </p:spTree>
    <p:extLst>
      <p:ext uri="{BB962C8B-B14F-4D97-AF65-F5344CB8AC3E}">
        <p14:creationId xmlns:p14="http://schemas.microsoft.com/office/powerpoint/2010/main" xmlns="" val="1832510313"/>
      </p:ext>
    </p:extLst>
  </p:cSld>
  <p:clrMapOvr>
    <a:masterClrMapping/>
  </p:clrMapOvr>
  <p:transition spd="slow">
    <p:randomBar dir="vert"/>
  </p:transition>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Rettangolo 3"/>
          <p:cNvSpPr>
            <a:spLocks noChangeArrowheads="1"/>
          </p:cNvSpPr>
          <p:nvPr/>
        </p:nvSpPr>
        <p:spPr bwMode="auto">
          <a:xfrm>
            <a:off x="3216275" y="358776"/>
            <a:ext cx="5010150" cy="7080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ea typeface="Arial" charset="0"/>
                <a:cs typeface="Arial" charset="0"/>
              </a:defRPr>
            </a:lvl1pPr>
            <a:lvl2pPr marL="742950" indent="-285750">
              <a:spcBef>
                <a:spcPct val="20000"/>
              </a:spcBef>
              <a:buChar char="–"/>
              <a:defRPr sz="2800">
                <a:solidFill>
                  <a:schemeClr val="tx1"/>
                </a:solidFill>
                <a:latin typeface="Arial" charset="0"/>
                <a:ea typeface="Arial" charset="0"/>
                <a:cs typeface="Arial" charset="0"/>
              </a:defRPr>
            </a:lvl2pPr>
            <a:lvl3pPr marL="1143000" indent="-228600">
              <a:spcBef>
                <a:spcPct val="20000"/>
              </a:spcBef>
              <a:buChar char="•"/>
              <a:defRPr sz="2400">
                <a:solidFill>
                  <a:schemeClr val="tx1"/>
                </a:solidFill>
                <a:latin typeface="Arial" charset="0"/>
                <a:ea typeface="Arial" charset="0"/>
                <a:cs typeface="Arial" charset="0"/>
              </a:defRPr>
            </a:lvl3pPr>
            <a:lvl4pPr marL="1600200" indent="-228600">
              <a:spcBef>
                <a:spcPct val="20000"/>
              </a:spcBef>
              <a:buChar char="–"/>
              <a:defRPr sz="2000">
                <a:solidFill>
                  <a:schemeClr val="tx1"/>
                </a:solidFill>
                <a:latin typeface="Arial" charset="0"/>
                <a:ea typeface="Arial" charset="0"/>
                <a:cs typeface="Arial" charset="0"/>
              </a:defRPr>
            </a:lvl4pPr>
            <a:lvl5pPr marL="2057400" indent="-228600">
              <a:spcBef>
                <a:spcPct val="20000"/>
              </a:spcBef>
              <a:buChar char="»"/>
              <a:defRPr sz="2000">
                <a:solidFill>
                  <a:schemeClr val="tx1"/>
                </a:solidFill>
                <a:latin typeface="Arial" charset="0"/>
                <a:ea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ea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ea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ea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ea typeface="Arial" charset="0"/>
                <a:cs typeface="Arial" charset="0"/>
              </a:defRPr>
            </a:lvl9pPr>
          </a:lstStyle>
          <a:p>
            <a:pPr algn="ctr" eaLnBrk="1" hangingPunct="1">
              <a:spcBef>
                <a:spcPct val="0"/>
              </a:spcBef>
              <a:buFontTx/>
              <a:buNone/>
            </a:pPr>
            <a:r>
              <a:rPr lang="it-IT" altLang="it-IT" sz="4000" b="1" i="1">
                <a:solidFill>
                  <a:srgbClr val="FF0000"/>
                </a:solidFill>
                <a:latin typeface="Comic Sans MS" charset="0"/>
              </a:rPr>
              <a:t>Ape</a:t>
            </a:r>
          </a:p>
        </p:txBody>
      </p:sp>
      <p:sp>
        <p:nvSpPr>
          <p:cNvPr id="92162" name="Rettangolo 1"/>
          <p:cNvSpPr>
            <a:spLocks noChangeArrowheads="1"/>
          </p:cNvSpPr>
          <p:nvPr/>
        </p:nvSpPr>
        <p:spPr bwMode="auto">
          <a:xfrm>
            <a:off x="2135560" y="1268761"/>
            <a:ext cx="8064500" cy="424731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ea typeface="Arial" charset="0"/>
                <a:cs typeface="Arial" charset="0"/>
              </a:defRPr>
            </a:lvl1pPr>
            <a:lvl2pPr marL="742950" indent="-285750">
              <a:spcBef>
                <a:spcPct val="20000"/>
              </a:spcBef>
              <a:buChar char="–"/>
              <a:defRPr sz="2800">
                <a:solidFill>
                  <a:schemeClr val="tx1"/>
                </a:solidFill>
                <a:latin typeface="Arial" charset="0"/>
                <a:ea typeface="Arial" charset="0"/>
                <a:cs typeface="Arial" charset="0"/>
              </a:defRPr>
            </a:lvl2pPr>
            <a:lvl3pPr marL="1143000" indent="-228600">
              <a:spcBef>
                <a:spcPct val="20000"/>
              </a:spcBef>
              <a:buChar char="•"/>
              <a:defRPr sz="2400">
                <a:solidFill>
                  <a:schemeClr val="tx1"/>
                </a:solidFill>
                <a:latin typeface="Arial" charset="0"/>
                <a:ea typeface="Arial" charset="0"/>
                <a:cs typeface="Arial" charset="0"/>
              </a:defRPr>
            </a:lvl3pPr>
            <a:lvl4pPr marL="1600200" indent="-228600">
              <a:spcBef>
                <a:spcPct val="20000"/>
              </a:spcBef>
              <a:buChar char="–"/>
              <a:defRPr sz="2000">
                <a:solidFill>
                  <a:schemeClr val="tx1"/>
                </a:solidFill>
                <a:latin typeface="Arial" charset="0"/>
                <a:ea typeface="Arial" charset="0"/>
                <a:cs typeface="Arial" charset="0"/>
              </a:defRPr>
            </a:lvl4pPr>
            <a:lvl5pPr marL="2057400" indent="-228600">
              <a:spcBef>
                <a:spcPct val="20000"/>
              </a:spcBef>
              <a:buChar char="»"/>
              <a:defRPr sz="2000">
                <a:solidFill>
                  <a:schemeClr val="tx1"/>
                </a:solidFill>
                <a:latin typeface="Arial" charset="0"/>
                <a:ea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ea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ea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ea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ea typeface="Arial" charset="0"/>
                <a:cs typeface="Arial" charset="0"/>
              </a:defRPr>
            </a:lvl9pPr>
          </a:lstStyle>
          <a:p>
            <a:pPr>
              <a:spcBef>
                <a:spcPct val="0"/>
              </a:spcBef>
              <a:buFontTx/>
              <a:buNone/>
            </a:pPr>
            <a:r>
              <a:rPr lang="it-IT" altLang="it-IT" sz="1800" dirty="0"/>
              <a:t>174. All'APE si applica il tasso di interesse e la misura del premio assicurativo relativa all'assicurazione di copertura del rischio di premorienza indicati negli accordi-quadro di cui al comma 169.</a:t>
            </a:r>
          </a:p>
          <a:p>
            <a:pPr>
              <a:spcBef>
                <a:spcPct val="0"/>
              </a:spcBef>
              <a:buFontTx/>
              <a:buNone/>
            </a:pPr>
            <a:endParaRPr lang="it-IT" altLang="it-IT" sz="1800" dirty="0"/>
          </a:p>
          <a:p>
            <a:pPr>
              <a:spcBef>
                <a:spcPct val="0"/>
              </a:spcBef>
              <a:buFontTx/>
              <a:buNone/>
            </a:pPr>
            <a:endParaRPr lang="it-IT" altLang="it-IT" sz="1800" dirty="0"/>
          </a:p>
          <a:p>
            <a:pPr>
              <a:spcBef>
                <a:spcPct val="0"/>
              </a:spcBef>
              <a:buFontTx/>
              <a:buNone/>
            </a:pPr>
            <a:r>
              <a:rPr lang="it-IT" altLang="it-IT" sz="1800" dirty="0"/>
              <a:t>175. Le modalità di attuazione delle disposizioni di cui ai commi da 165 a 174 e gli ulteriori criteri, condizioni e adempimenti per l'accesso al finanziamento, nonché i criteri, le condizioni e le modalità di funzionamento del Fondo di garanzia di cui al comma 173 e della garanzia di ultima istanza dello Stato sono disciplinati con decreto del Presidente del Consiglio dei ministri, di concerto con il Ministro dell'economia e delle finanze e con il Ministro del lavoro e delle politiche sociali, </a:t>
            </a:r>
            <a:r>
              <a:rPr lang="it-IT" altLang="it-IT" sz="1800" dirty="0">
                <a:solidFill>
                  <a:srgbClr val="FF0000"/>
                </a:solidFill>
              </a:rPr>
              <a:t>da emanare entro sessanta giorni dalla data di entrata in vigore della presente legge</a:t>
            </a:r>
            <a:r>
              <a:rPr lang="it-IT" altLang="it-IT" sz="1800" dirty="0"/>
              <a:t>. </a:t>
            </a:r>
          </a:p>
          <a:p>
            <a:pPr>
              <a:spcBef>
                <a:spcPct val="0"/>
              </a:spcBef>
              <a:buFontTx/>
              <a:buNone/>
            </a:pPr>
            <a:endParaRPr lang="it-IT" altLang="it-IT" sz="1800" dirty="0"/>
          </a:p>
          <a:p>
            <a:pPr>
              <a:spcBef>
                <a:spcPct val="0"/>
              </a:spcBef>
              <a:buFontTx/>
              <a:buNone/>
            </a:pPr>
            <a:r>
              <a:rPr lang="it-IT" altLang="it-IT" sz="1800" dirty="0"/>
              <a:t>DPCM 150 del Settembre 2017</a:t>
            </a:r>
          </a:p>
        </p:txBody>
      </p:sp>
    </p:spTree>
    <p:extLst>
      <p:ext uri="{BB962C8B-B14F-4D97-AF65-F5344CB8AC3E}">
        <p14:creationId xmlns:p14="http://schemas.microsoft.com/office/powerpoint/2010/main" xmlns="" val="1937848964"/>
      </p:ext>
    </p:extLst>
  </p:cSld>
  <p:clrMapOvr>
    <a:masterClrMapping/>
  </p:clrMapOvr>
  <p:transition spd="slow">
    <p:randomBar dir="vert"/>
  </p:transition>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Rettangolo 3"/>
          <p:cNvSpPr>
            <a:spLocks noChangeArrowheads="1"/>
          </p:cNvSpPr>
          <p:nvPr/>
        </p:nvSpPr>
        <p:spPr bwMode="auto">
          <a:xfrm>
            <a:off x="3216275" y="358776"/>
            <a:ext cx="5010150" cy="7080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ea typeface="Arial" charset="0"/>
                <a:cs typeface="Arial" charset="0"/>
              </a:defRPr>
            </a:lvl1pPr>
            <a:lvl2pPr marL="742950" indent="-285750">
              <a:spcBef>
                <a:spcPct val="20000"/>
              </a:spcBef>
              <a:buChar char="–"/>
              <a:defRPr sz="2800">
                <a:solidFill>
                  <a:schemeClr val="tx1"/>
                </a:solidFill>
                <a:latin typeface="Arial" charset="0"/>
                <a:ea typeface="Arial" charset="0"/>
                <a:cs typeface="Arial" charset="0"/>
              </a:defRPr>
            </a:lvl2pPr>
            <a:lvl3pPr marL="1143000" indent="-228600">
              <a:spcBef>
                <a:spcPct val="20000"/>
              </a:spcBef>
              <a:buChar char="•"/>
              <a:defRPr sz="2400">
                <a:solidFill>
                  <a:schemeClr val="tx1"/>
                </a:solidFill>
                <a:latin typeface="Arial" charset="0"/>
                <a:ea typeface="Arial" charset="0"/>
                <a:cs typeface="Arial" charset="0"/>
              </a:defRPr>
            </a:lvl3pPr>
            <a:lvl4pPr marL="1600200" indent="-228600">
              <a:spcBef>
                <a:spcPct val="20000"/>
              </a:spcBef>
              <a:buChar char="–"/>
              <a:defRPr sz="2000">
                <a:solidFill>
                  <a:schemeClr val="tx1"/>
                </a:solidFill>
                <a:latin typeface="Arial" charset="0"/>
                <a:ea typeface="Arial" charset="0"/>
                <a:cs typeface="Arial" charset="0"/>
              </a:defRPr>
            </a:lvl4pPr>
            <a:lvl5pPr marL="2057400" indent="-228600">
              <a:spcBef>
                <a:spcPct val="20000"/>
              </a:spcBef>
              <a:buChar char="»"/>
              <a:defRPr sz="2000">
                <a:solidFill>
                  <a:schemeClr val="tx1"/>
                </a:solidFill>
                <a:latin typeface="Arial" charset="0"/>
                <a:ea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ea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ea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ea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ea typeface="Arial" charset="0"/>
                <a:cs typeface="Arial" charset="0"/>
              </a:defRPr>
            </a:lvl9pPr>
          </a:lstStyle>
          <a:p>
            <a:pPr algn="ctr" eaLnBrk="1" hangingPunct="1">
              <a:spcBef>
                <a:spcPct val="0"/>
              </a:spcBef>
              <a:buFontTx/>
              <a:buNone/>
            </a:pPr>
            <a:r>
              <a:rPr lang="it-IT" altLang="it-IT" sz="4000" b="1" i="1">
                <a:solidFill>
                  <a:srgbClr val="FF0000"/>
                </a:solidFill>
                <a:latin typeface="Comic Sans MS" charset="0"/>
              </a:rPr>
              <a:t>L. Stabilità 2017</a:t>
            </a:r>
          </a:p>
        </p:txBody>
      </p:sp>
      <p:sp>
        <p:nvSpPr>
          <p:cNvPr id="93186" name="Rettangolo 1"/>
          <p:cNvSpPr>
            <a:spLocks noChangeArrowheads="1"/>
          </p:cNvSpPr>
          <p:nvPr/>
        </p:nvSpPr>
        <p:spPr bwMode="auto">
          <a:xfrm>
            <a:off x="2063552" y="1484785"/>
            <a:ext cx="8064500" cy="42465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ea typeface="Arial" charset="0"/>
                <a:cs typeface="Arial" charset="0"/>
              </a:defRPr>
            </a:lvl1pPr>
            <a:lvl2pPr marL="742950" indent="-285750">
              <a:spcBef>
                <a:spcPct val="20000"/>
              </a:spcBef>
              <a:buChar char="–"/>
              <a:defRPr sz="2800">
                <a:solidFill>
                  <a:schemeClr val="tx1"/>
                </a:solidFill>
                <a:latin typeface="Arial" charset="0"/>
                <a:ea typeface="Arial" charset="0"/>
                <a:cs typeface="Arial" charset="0"/>
              </a:defRPr>
            </a:lvl2pPr>
            <a:lvl3pPr marL="1143000" indent="-228600">
              <a:spcBef>
                <a:spcPct val="20000"/>
              </a:spcBef>
              <a:buChar char="•"/>
              <a:defRPr sz="2400">
                <a:solidFill>
                  <a:schemeClr val="tx1"/>
                </a:solidFill>
                <a:latin typeface="Arial" charset="0"/>
                <a:ea typeface="Arial" charset="0"/>
                <a:cs typeface="Arial" charset="0"/>
              </a:defRPr>
            </a:lvl3pPr>
            <a:lvl4pPr marL="1600200" indent="-228600">
              <a:spcBef>
                <a:spcPct val="20000"/>
              </a:spcBef>
              <a:buChar char="–"/>
              <a:defRPr sz="2000">
                <a:solidFill>
                  <a:schemeClr val="tx1"/>
                </a:solidFill>
                <a:latin typeface="Arial" charset="0"/>
                <a:ea typeface="Arial" charset="0"/>
                <a:cs typeface="Arial" charset="0"/>
              </a:defRPr>
            </a:lvl4pPr>
            <a:lvl5pPr marL="2057400" indent="-228600">
              <a:spcBef>
                <a:spcPct val="20000"/>
              </a:spcBef>
              <a:buChar char="»"/>
              <a:defRPr sz="2000">
                <a:solidFill>
                  <a:schemeClr val="tx1"/>
                </a:solidFill>
                <a:latin typeface="Arial" charset="0"/>
                <a:ea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ea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ea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ea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ea typeface="Arial" charset="0"/>
                <a:cs typeface="Arial" charset="0"/>
              </a:defRPr>
            </a:lvl9pPr>
          </a:lstStyle>
          <a:p>
            <a:pPr>
              <a:spcBef>
                <a:spcPct val="0"/>
              </a:spcBef>
              <a:buFontTx/>
              <a:buNone/>
            </a:pPr>
            <a:r>
              <a:rPr lang="it-IT" altLang="it-IT" sz="1800"/>
              <a:t>177. </a:t>
            </a:r>
            <a:r>
              <a:rPr lang="it-IT" altLang="it-IT" sz="1800" dirty="0"/>
              <a:t>Le rate mensili di APE </a:t>
            </a:r>
            <a:r>
              <a:rPr lang="it-IT" altLang="it-IT" sz="1800" dirty="0">
                <a:solidFill>
                  <a:srgbClr val="FF0000"/>
                </a:solidFill>
              </a:rPr>
              <a:t>non concorrono a formare il reddito ai fini dell'imposta sul reddito delle persone fisiche</a:t>
            </a:r>
            <a:r>
              <a:rPr lang="it-IT" altLang="it-IT" sz="1800" dirty="0"/>
              <a:t>. </a:t>
            </a:r>
          </a:p>
          <a:p>
            <a:pPr>
              <a:spcBef>
                <a:spcPct val="0"/>
              </a:spcBef>
              <a:buFontTx/>
              <a:buNone/>
            </a:pPr>
            <a:endParaRPr lang="it-IT" altLang="it-IT" sz="1800" dirty="0"/>
          </a:p>
          <a:p>
            <a:pPr>
              <a:spcBef>
                <a:spcPct val="0"/>
              </a:spcBef>
              <a:buFontTx/>
              <a:buNone/>
            </a:pPr>
            <a:r>
              <a:rPr lang="it-IT" altLang="it-IT" sz="1800" dirty="0"/>
              <a:t>A fronte degli </a:t>
            </a:r>
            <a:r>
              <a:rPr lang="it-IT" altLang="it-IT" sz="1800" dirty="0">
                <a:solidFill>
                  <a:srgbClr val="FF0000"/>
                </a:solidFill>
              </a:rPr>
              <a:t>interessi sul finanziamento e dei premi assicurativi </a:t>
            </a:r>
            <a:r>
              <a:rPr lang="it-IT" altLang="it-IT" sz="1800" dirty="0"/>
              <a:t>per la copertura del rischio di premorienza corrisposti al soggetto erogatore è riconosciuto, alle condizioni di cui al presente comma, </a:t>
            </a:r>
            <a:r>
              <a:rPr lang="it-IT" altLang="it-IT" sz="1800" dirty="0">
                <a:solidFill>
                  <a:srgbClr val="FF0000"/>
                </a:solidFill>
              </a:rPr>
              <a:t>un credito d'imposta annuo nella misura massima del 50% dell'importo pari a un ventesimo degli interessi e dei premi assicurativi complessivamente pattuiti nei relativi contratti. Tale credito d'imposta non concorre alla formazione del reddito ai fini delle imposte sui redditi ed è riconosciuto dall'INPS per l'intero importo rapportato a mese a partire dal primo pagamento del trattamento di pensione</a:t>
            </a:r>
            <a:r>
              <a:rPr lang="it-IT" altLang="it-IT" sz="1800" dirty="0"/>
              <a:t>. L'INPS recupera il credito rivalendosi sulle ritenute da versare mensilmente all'erario nella sua qualità di sostituto d'imposta. All'APE si applicano gli articoli da 15 a 22 del decreto del Presidente della Repubblica 29 settembre 1973, n. 601.</a:t>
            </a:r>
          </a:p>
        </p:txBody>
      </p:sp>
    </p:spTree>
    <p:extLst>
      <p:ext uri="{BB962C8B-B14F-4D97-AF65-F5344CB8AC3E}">
        <p14:creationId xmlns:p14="http://schemas.microsoft.com/office/powerpoint/2010/main" xmlns="" val="690547546"/>
      </p:ext>
    </p:extLst>
  </p:cSld>
  <p:clrMapOvr>
    <a:masterClrMapping/>
  </p:clrMapOvr>
  <p:transition spd="slow">
    <p:randomBar dir="vert"/>
  </p:transition>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Rettangolo 3"/>
          <p:cNvSpPr>
            <a:spLocks noChangeArrowheads="1"/>
          </p:cNvSpPr>
          <p:nvPr/>
        </p:nvSpPr>
        <p:spPr bwMode="auto">
          <a:xfrm>
            <a:off x="3216275" y="358776"/>
            <a:ext cx="5010150" cy="7080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ea typeface="Arial" charset="0"/>
                <a:cs typeface="Arial" charset="0"/>
              </a:defRPr>
            </a:lvl1pPr>
            <a:lvl2pPr marL="742950" indent="-285750">
              <a:spcBef>
                <a:spcPct val="20000"/>
              </a:spcBef>
              <a:buChar char="–"/>
              <a:defRPr sz="2800">
                <a:solidFill>
                  <a:schemeClr val="tx1"/>
                </a:solidFill>
                <a:latin typeface="Arial" charset="0"/>
                <a:ea typeface="Arial" charset="0"/>
                <a:cs typeface="Arial" charset="0"/>
              </a:defRPr>
            </a:lvl2pPr>
            <a:lvl3pPr marL="1143000" indent="-228600">
              <a:spcBef>
                <a:spcPct val="20000"/>
              </a:spcBef>
              <a:buChar char="•"/>
              <a:defRPr sz="2400">
                <a:solidFill>
                  <a:schemeClr val="tx1"/>
                </a:solidFill>
                <a:latin typeface="Arial" charset="0"/>
                <a:ea typeface="Arial" charset="0"/>
                <a:cs typeface="Arial" charset="0"/>
              </a:defRPr>
            </a:lvl3pPr>
            <a:lvl4pPr marL="1600200" indent="-228600">
              <a:spcBef>
                <a:spcPct val="20000"/>
              </a:spcBef>
              <a:buChar char="–"/>
              <a:defRPr sz="2000">
                <a:solidFill>
                  <a:schemeClr val="tx1"/>
                </a:solidFill>
                <a:latin typeface="Arial" charset="0"/>
                <a:ea typeface="Arial" charset="0"/>
                <a:cs typeface="Arial" charset="0"/>
              </a:defRPr>
            </a:lvl4pPr>
            <a:lvl5pPr marL="2057400" indent="-228600">
              <a:spcBef>
                <a:spcPct val="20000"/>
              </a:spcBef>
              <a:buChar char="»"/>
              <a:defRPr sz="2000">
                <a:solidFill>
                  <a:schemeClr val="tx1"/>
                </a:solidFill>
                <a:latin typeface="Arial" charset="0"/>
                <a:ea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ea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ea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ea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ea typeface="Arial" charset="0"/>
                <a:cs typeface="Arial" charset="0"/>
              </a:defRPr>
            </a:lvl9pPr>
          </a:lstStyle>
          <a:p>
            <a:pPr algn="ctr" eaLnBrk="1" hangingPunct="1">
              <a:spcBef>
                <a:spcPct val="0"/>
              </a:spcBef>
              <a:buFontTx/>
              <a:buNone/>
            </a:pPr>
            <a:r>
              <a:rPr lang="it-IT" altLang="it-IT" sz="4000" b="1" i="1">
                <a:solidFill>
                  <a:srgbClr val="FF0000"/>
                </a:solidFill>
                <a:latin typeface="Comic Sans MS" charset="0"/>
              </a:rPr>
              <a:t>L. Stabilità 2017</a:t>
            </a:r>
          </a:p>
        </p:txBody>
      </p:sp>
      <p:sp>
        <p:nvSpPr>
          <p:cNvPr id="93186" name="Rettangolo 1"/>
          <p:cNvSpPr>
            <a:spLocks noChangeArrowheads="1"/>
          </p:cNvSpPr>
          <p:nvPr/>
        </p:nvSpPr>
        <p:spPr bwMode="auto">
          <a:xfrm>
            <a:off x="2279576" y="1098322"/>
            <a:ext cx="8064500" cy="485671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ea typeface="Arial" charset="0"/>
                <a:cs typeface="Arial" charset="0"/>
              </a:defRPr>
            </a:lvl1pPr>
            <a:lvl2pPr marL="742950" indent="-285750">
              <a:spcBef>
                <a:spcPct val="20000"/>
              </a:spcBef>
              <a:buChar char="–"/>
              <a:defRPr sz="2800">
                <a:solidFill>
                  <a:schemeClr val="tx1"/>
                </a:solidFill>
                <a:latin typeface="Arial" charset="0"/>
                <a:ea typeface="Arial" charset="0"/>
                <a:cs typeface="Arial" charset="0"/>
              </a:defRPr>
            </a:lvl2pPr>
            <a:lvl3pPr marL="1143000" indent="-228600">
              <a:spcBef>
                <a:spcPct val="20000"/>
              </a:spcBef>
              <a:buChar char="•"/>
              <a:defRPr sz="2400">
                <a:solidFill>
                  <a:schemeClr val="tx1"/>
                </a:solidFill>
                <a:latin typeface="Arial" charset="0"/>
                <a:ea typeface="Arial" charset="0"/>
                <a:cs typeface="Arial" charset="0"/>
              </a:defRPr>
            </a:lvl3pPr>
            <a:lvl4pPr marL="1600200" indent="-228600">
              <a:spcBef>
                <a:spcPct val="20000"/>
              </a:spcBef>
              <a:buChar char="–"/>
              <a:defRPr sz="2000">
                <a:solidFill>
                  <a:schemeClr val="tx1"/>
                </a:solidFill>
                <a:latin typeface="Arial" charset="0"/>
                <a:ea typeface="Arial" charset="0"/>
                <a:cs typeface="Arial" charset="0"/>
              </a:defRPr>
            </a:lvl4pPr>
            <a:lvl5pPr marL="2057400" indent="-228600">
              <a:spcBef>
                <a:spcPct val="20000"/>
              </a:spcBef>
              <a:buChar char="»"/>
              <a:defRPr sz="2000">
                <a:solidFill>
                  <a:schemeClr val="tx1"/>
                </a:solidFill>
                <a:latin typeface="Arial" charset="0"/>
                <a:ea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ea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ea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ea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ea typeface="Arial" charset="0"/>
                <a:cs typeface="Arial" charset="0"/>
              </a:defRPr>
            </a:lvl9pPr>
          </a:lstStyle>
          <a:p>
            <a:r>
              <a:rPr lang="it-IT" sz="1800" dirty="0">
                <a:solidFill>
                  <a:srgbClr val="FF0000"/>
                </a:solidFill>
              </a:rPr>
              <a:t>Esenzione dell’anticipo a livello fiscale</a:t>
            </a:r>
          </a:p>
          <a:p>
            <a:r>
              <a:rPr lang="it-IT" sz="1800" dirty="0"/>
              <a:t>Le somme erogate in quote mensili non concorrono a formare il reddito ai fini dell'imposta sul reddito delle persone fisiche. </a:t>
            </a:r>
          </a:p>
          <a:p>
            <a:r>
              <a:rPr lang="it-IT" sz="1800" dirty="0">
                <a:solidFill>
                  <a:srgbClr val="FF0000"/>
                </a:solidFill>
              </a:rPr>
              <a:t>Credito d’imposta sul costo finanziario</a:t>
            </a:r>
          </a:p>
          <a:p>
            <a:r>
              <a:rPr lang="it-IT" sz="1800" dirty="0"/>
              <a:t>A fronte degli interessi sul finanziamento e dei premi assicurativi per la copertura del rischio di premorienza che dovranno essere corrisposti al soggetto erogatore  riconosciuto un credito d'imposta annuo nella misura massima del 50% dell'importo pari a un ventesimo degli interessi e dei premi assicurativi complessivamente pattuiti nei relativi contratti.</a:t>
            </a:r>
          </a:p>
          <a:p>
            <a:r>
              <a:rPr lang="it-IT" sz="1800" dirty="0"/>
              <a:t>Tale credito d'imposta non concorre alla formazione del reddito ed  riconosciuto dall'INPS per l'intero importo rapportato a mese a partire dal primo pagamento del trattamento di pensione.</a:t>
            </a:r>
          </a:p>
          <a:p>
            <a:r>
              <a:rPr lang="it-IT" sz="1800" dirty="0">
                <a:solidFill>
                  <a:srgbClr val="FF0000"/>
                </a:solidFill>
              </a:rPr>
              <a:t>Regime creditizio agevolato</a:t>
            </a:r>
          </a:p>
          <a:p>
            <a:r>
              <a:rPr lang="it-IT" sz="1800" dirty="0"/>
              <a:t>Per le Società creditizie, in relazione all'APE, si applicano le specifiche agevolazioni previste dagli articoli da 15 a 22 del decreto del Presidente della Repubblica 29 settembre 1973, n. 601.</a:t>
            </a:r>
            <a:endParaRPr lang="it-IT" altLang="it-IT" sz="1800" dirty="0"/>
          </a:p>
        </p:txBody>
      </p:sp>
    </p:spTree>
    <p:extLst>
      <p:ext uri="{BB962C8B-B14F-4D97-AF65-F5344CB8AC3E}">
        <p14:creationId xmlns:p14="http://schemas.microsoft.com/office/powerpoint/2010/main" xmlns="" val="2118105058"/>
      </p:ext>
    </p:extLst>
  </p:cSld>
  <p:clrMapOvr>
    <a:masterClrMapping/>
  </p:clrMapOvr>
  <p:transition spd="slow">
    <p:randomBar dir="vert"/>
  </p:transition>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Rettangolo 3"/>
          <p:cNvSpPr>
            <a:spLocks noChangeArrowheads="1"/>
          </p:cNvSpPr>
          <p:nvPr/>
        </p:nvSpPr>
        <p:spPr bwMode="auto">
          <a:xfrm>
            <a:off x="3216275" y="358776"/>
            <a:ext cx="5010150" cy="7080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ea typeface="Arial" charset="0"/>
                <a:cs typeface="Arial" charset="0"/>
              </a:defRPr>
            </a:lvl1pPr>
            <a:lvl2pPr marL="742950" indent="-285750">
              <a:spcBef>
                <a:spcPct val="20000"/>
              </a:spcBef>
              <a:buChar char="–"/>
              <a:defRPr sz="2800">
                <a:solidFill>
                  <a:schemeClr val="tx1"/>
                </a:solidFill>
                <a:latin typeface="Arial" charset="0"/>
                <a:ea typeface="Arial" charset="0"/>
                <a:cs typeface="Arial" charset="0"/>
              </a:defRPr>
            </a:lvl2pPr>
            <a:lvl3pPr marL="1143000" indent="-228600">
              <a:spcBef>
                <a:spcPct val="20000"/>
              </a:spcBef>
              <a:buChar char="•"/>
              <a:defRPr sz="2400">
                <a:solidFill>
                  <a:schemeClr val="tx1"/>
                </a:solidFill>
                <a:latin typeface="Arial" charset="0"/>
                <a:ea typeface="Arial" charset="0"/>
                <a:cs typeface="Arial" charset="0"/>
              </a:defRPr>
            </a:lvl3pPr>
            <a:lvl4pPr marL="1600200" indent="-228600">
              <a:spcBef>
                <a:spcPct val="20000"/>
              </a:spcBef>
              <a:buChar char="–"/>
              <a:defRPr sz="2000">
                <a:solidFill>
                  <a:schemeClr val="tx1"/>
                </a:solidFill>
                <a:latin typeface="Arial" charset="0"/>
                <a:ea typeface="Arial" charset="0"/>
                <a:cs typeface="Arial" charset="0"/>
              </a:defRPr>
            </a:lvl4pPr>
            <a:lvl5pPr marL="2057400" indent="-228600">
              <a:spcBef>
                <a:spcPct val="20000"/>
              </a:spcBef>
              <a:buChar char="»"/>
              <a:defRPr sz="2000">
                <a:solidFill>
                  <a:schemeClr val="tx1"/>
                </a:solidFill>
                <a:latin typeface="Arial" charset="0"/>
                <a:ea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ea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ea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ea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ea typeface="Arial" charset="0"/>
                <a:cs typeface="Arial" charset="0"/>
              </a:defRPr>
            </a:lvl9pPr>
          </a:lstStyle>
          <a:p>
            <a:pPr algn="ctr" eaLnBrk="1" hangingPunct="1">
              <a:spcBef>
                <a:spcPct val="0"/>
              </a:spcBef>
              <a:buFontTx/>
              <a:buNone/>
            </a:pPr>
            <a:r>
              <a:rPr lang="it-IT" altLang="it-IT" sz="4000" b="1" i="1">
                <a:solidFill>
                  <a:srgbClr val="FF0000"/>
                </a:solidFill>
                <a:latin typeface="Comic Sans MS" charset="0"/>
              </a:rPr>
              <a:t>L. Stabilità 2017</a:t>
            </a:r>
          </a:p>
        </p:txBody>
      </p:sp>
      <p:pic>
        <p:nvPicPr>
          <p:cNvPr id="2" name="Immagine 1"/>
          <p:cNvPicPr>
            <a:picLocks noChangeAspect="1"/>
          </p:cNvPicPr>
          <p:nvPr/>
        </p:nvPicPr>
        <p:blipFill>
          <a:blip r:embed="rId2"/>
          <a:stretch>
            <a:fillRect/>
          </a:stretch>
        </p:blipFill>
        <p:spPr>
          <a:xfrm>
            <a:off x="1524000" y="0"/>
            <a:ext cx="9144000" cy="6858000"/>
          </a:xfrm>
          <a:prstGeom prst="rect">
            <a:avLst/>
          </a:prstGeom>
        </p:spPr>
      </p:pic>
    </p:spTree>
    <p:extLst>
      <p:ext uri="{BB962C8B-B14F-4D97-AF65-F5344CB8AC3E}">
        <p14:creationId xmlns:p14="http://schemas.microsoft.com/office/powerpoint/2010/main" xmlns="" val="155293487"/>
      </p:ext>
    </p:extLst>
  </p:cSld>
  <p:clrMapOvr>
    <a:masterClrMapping/>
  </p:clrMapOvr>
  <p:transition spd="slow">
    <p:randomBar dir="vert"/>
  </p:transition>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Rettangolo 3"/>
          <p:cNvSpPr>
            <a:spLocks noChangeArrowheads="1"/>
          </p:cNvSpPr>
          <p:nvPr/>
        </p:nvSpPr>
        <p:spPr bwMode="auto">
          <a:xfrm>
            <a:off x="3216275" y="358776"/>
            <a:ext cx="5010150" cy="132343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ea typeface="Arial" charset="0"/>
                <a:cs typeface="Arial" charset="0"/>
              </a:defRPr>
            </a:lvl1pPr>
            <a:lvl2pPr marL="742950" indent="-285750">
              <a:spcBef>
                <a:spcPct val="20000"/>
              </a:spcBef>
              <a:buChar char="–"/>
              <a:defRPr sz="2800">
                <a:solidFill>
                  <a:schemeClr val="tx1"/>
                </a:solidFill>
                <a:latin typeface="Arial" charset="0"/>
                <a:ea typeface="Arial" charset="0"/>
                <a:cs typeface="Arial" charset="0"/>
              </a:defRPr>
            </a:lvl2pPr>
            <a:lvl3pPr marL="1143000" indent="-228600">
              <a:spcBef>
                <a:spcPct val="20000"/>
              </a:spcBef>
              <a:buChar char="•"/>
              <a:defRPr sz="2400">
                <a:solidFill>
                  <a:schemeClr val="tx1"/>
                </a:solidFill>
                <a:latin typeface="Arial" charset="0"/>
                <a:ea typeface="Arial" charset="0"/>
                <a:cs typeface="Arial" charset="0"/>
              </a:defRPr>
            </a:lvl3pPr>
            <a:lvl4pPr marL="1600200" indent="-228600">
              <a:spcBef>
                <a:spcPct val="20000"/>
              </a:spcBef>
              <a:buChar char="–"/>
              <a:defRPr sz="2000">
                <a:solidFill>
                  <a:schemeClr val="tx1"/>
                </a:solidFill>
                <a:latin typeface="Arial" charset="0"/>
                <a:ea typeface="Arial" charset="0"/>
                <a:cs typeface="Arial" charset="0"/>
              </a:defRPr>
            </a:lvl4pPr>
            <a:lvl5pPr marL="2057400" indent="-228600">
              <a:spcBef>
                <a:spcPct val="20000"/>
              </a:spcBef>
              <a:buChar char="»"/>
              <a:defRPr sz="2000">
                <a:solidFill>
                  <a:schemeClr val="tx1"/>
                </a:solidFill>
                <a:latin typeface="Arial" charset="0"/>
                <a:ea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ea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ea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ea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ea typeface="Arial" charset="0"/>
                <a:cs typeface="Arial" charset="0"/>
              </a:defRPr>
            </a:lvl9pPr>
          </a:lstStyle>
          <a:p>
            <a:pPr algn="ctr" eaLnBrk="1" hangingPunct="1">
              <a:spcBef>
                <a:spcPct val="0"/>
              </a:spcBef>
              <a:buFontTx/>
              <a:buNone/>
            </a:pPr>
            <a:r>
              <a:rPr lang="it-IT" altLang="it-IT" sz="4000" b="1" i="1" dirty="0">
                <a:solidFill>
                  <a:srgbClr val="FF0000"/>
                </a:solidFill>
                <a:latin typeface="Comic Sans MS" charset="0"/>
              </a:rPr>
              <a:t>L. Stabilità 2017</a:t>
            </a:r>
          </a:p>
          <a:p>
            <a:pPr algn="ctr" eaLnBrk="1" hangingPunct="1">
              <a:spcBef>
                <a:spcPct val="0"/>
              </a:spcBef>
              <a:buFontTx/>
              <a:buNone/>
            </a:pPr>
            <a:r>
              <a:rPr lang="it-IT" altLang="it-IT" sz="4000" b="1" i="1" dirty="0">
                <a:solidFill>
                  <a:srgbClr val="FF0000"/>
                </a:solidFill>
                <a:latin typeface="Comic Sans MS" charset="0"/>
              </a:rPr>
              <a:t>Ape</a:t>
            </a:r>
          </a:p>
        </p:txBody>
      </p:sp>
      <p:sp>
        <p:nvSpPr>
          <p:cNvPr id="3" name="CasellaDiTesto 2"/>
          <p:cNvSpPr txBox="1"/>
          <p:nvPr/>
        </p:nvSpPr>
        <p:spPr>
          <a:xfrm>
            <a:off x="2135560" y="1628800"/>
            <a:ext cx="7272808" cy="2862322"/>
          </a:xfrm>
          <a:prstGeom prst="rect">
            <a:avLst/>
          </a:prstGeom>
          <a:noFill/>
        </p:spPr>
        <p:txBody>
          <a:bodyPr wrap="square" rtlCol="0">
            <a:spAutoFit/>
          </a:bodyPr>
          <a:lstStyle/>
          <a:p>
            <a:pPr algn="just"/>
            <a:r>
              <a:rPr lang="it-IT" sz="2000" i="1" dirty="0">
                <a:solidFill>
                  <a:srgbClr val="FF0000"/>
                </a:solidFill>
              </a:rPr>
              <a:t>Posso tornare indietro?</a:t>
            </a:r>
          </a:p>
          <a:p>
            <a:pPr algn="just"/>
            <a:r>
              <a:rPr lang="it-IT" sz="2000" dirty="0"/>
              <a:t>La domanda di APE e di pensione non sono revocabili, salvo in caso di esercizio del diritto di recesso. Il recesso può essere effettuato entro il termine di 14 giorni, anche con riferimento al contratto di assicurazione contro il rischio di premorienza. In caso di concessione del prestito da parte dell'ente finanziatore, il termine di recesso decorre dalla data del perfezionamento, se il soggetto richiedente ha ricevuto dall'INPS tutte le informazioni precontrattuali e contrattuali previste ai sensi di legge.</a:t>
            </a:r>
          </a:p>
        </p:txBody>
      </p:sp>
      <p:pic>
        <p:nvPicPr>
          <p:cNvPr id="4" name="Immagine 3"/>
          <p:cNvPicPr>
            <a:picLocks noChangeAspect="1"/>
          </p:cNvPicPr>
          <p:nvPr/>
        </p:nvPicPr>
        <p:blipFill>
          <a:blip r:embed="rId2">
            <a:extLst>
              <a:ext uri="{28A0092B-C50C-407E-A947-70E740481C1C}">
                <a14:useLocalDpi xmlns:a14="http://schemas.microsoft.com/office/drawing/2010/main" xmlns=""/>
              </a:ext>
            </a:extLst>
          </a:blip>
          <a:stretch>
            <a:fillRect/>
          </a:stretch>
        </p:blipFill>
        <p:spPr>
          <a:xfrm>
            <a:off x="9666724" y="260648"/>
            <a:ext cx="1001277" cy="1421566"/>
          </a:xfrm>
          <a:prstGeom prst="rect">
            <a:avLst/>
          </a:prstGeom>
        </p:spPr>
      </p:pic>
    </p:spTree>
    <p:extLst>
      <p:ext uri="{BB962C8B-B14F-4D97-AF65-F5344CB8AC3E}">
        <p14:creationId xmlns:p14="http://schemas.microsoft.com/office/powerpoint/2010/main" xmlns="" val="825004904"/>
      </p:ext>
    </p:extLst>
  </p:cSld>
  <p:clrMapOvr>
    <a:masterClrMapping/>
  </p:clrMapOvr>
  <p:transition spd="slow">
    <p:randomBar dir="vert"/>
  </p:transition>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Rettangolo 3"/>
          <p:cNvSpPr>
            <a:spLocks noChangeArrowheads="1"/>
          </p:cNvSpPr>
          <p:nvPr/>
        </p:nvSpPr>
        <p:spPr bwMode="auto">
          <a:xfrm>
            <a:off x="3216275" y="358776"/>
            <a:ext cx="5010150" cy="132343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ea typeface="Arial" charset="0"/>
                <a:cs typeface="Arial" charset="0"/>
              </a:defRPr>
            </a:lvl1pPr>
            <a:lvl2pPr marL="742950" indent="-285750">
              <a:spcBef>
                <a:spcPct val="20000"/>
              </a:spcBef>
              <a:buChar char="–"/>
              <a:defRPr sz="2800">
                <a:solidFill>
                  <a:schemeClr val="tx1"/>
                </a:solidFill>
                <a:latin typeface="Arial" charset="0"/>
                <a:ea typeface="Arial" charset="0"/>
                <a:cs typeface="Arial" charset="0"/>
              </a:defRPr>
            </a:lvl2pPr>
            <a:lvl3pPr marL="1143000" indent="-228600">
              <a:spcBef>
                <a:spcPct val="20000"/>
              </a:spcBef>
              <a:buChar char="•"/>
              <a:defRPr sz="2400">
                <a:solidFill>
                  <a:schemeClr val="tx1"/>
                </a:solidFill>
                <a:latin typeface="Arial" charset="0"/>
                <a:ea typeface="Arial" charset="0"/>
                <a:cs typeface="Arial" charset="0"/>
              </a:defRPr>
            </a:lvl3pPr>
            <a:lvl4pPr marL="1600200" indent="-228600">
              <a:spcBef>
                <a:spcPct val="20000"/>
              </a:spcBef>
              <a:buChar char="–"/>
              <a:defRPr sz="2000">
                <a:solidFill>
                  <a:schemeClr val="tx1"/>
                </a:solidFill>
                <a:latin typeface="Arial" charset="0"/>
                <a:ea typeface="Arial" charset="0"/>
                <a:cs typeface="Arial" charset="0"/>
              </a:defRPr>
            </a:lvl4pPr>
            <a:lvl5pPr marL="2057400" indent="-228600">
              <a:spcBef>
                <a:spcPct val="20000"/>
              </a:spcBef>
              <a:buChar char="»"/>
              <a:defRPr sz="2000">
                <a:solidFill>
                  <a:schemeClr val="tx1"/>
                </a:solidFill>
                <a:latin typeface="Arial" charset="0"/>
                <a:ea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ea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ea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ea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ea typeface="Arial" charset="0"/>
                <a:cs typeface="Arial" charset="0"/>
              </a:defRPr>
            </a:lvl9pPr>
          </a:lstStyle>
          <a:p>
            <a:pPr algn="ctr" eaLnBrk="1" hangingPunct="1">
              <a:spcBef>
                <a:spcPct val="0"/>
              </a:spcBef>
              <a:buFontTx/>
              <a:buNone/>
            </a:pPr>
            <a:r>
              <a:rPr lang="it-IT" altLang="it-IT" sz="4000" b="1" i="1" dirty="0">
                <a:solidFill>
                  <a:srgbClr val="FF0000"/>
                </a:solidFill>
                <a:latin typeface="Comic Sans MS" charset="0"/>
              </a:rPr>
              <a:t>L. Stabilità 2017</a:t>
            </a:r>
          </a:p>
          <a:p>
            <a:pPr algn="ctr" eaLnBrk="1" hangingPunct="1">
              <a:spcBef>
                <a:spcPct val="0"/>
              </a:spcBef>
              <a:buFontTx/>
              <a:buNone/>
            </a:pPr>
            <a:r>
              <a:rPr lang="it-IT" altLang="it-IT" sz="4000" b="1" i="1" dirty="0">
                <a:solidFill>
                  <a:srgbClr val="FF0000"/>
                </a:solidFill>
                <a:latin typeface="Comic Sans MS" charset="0"/>
              </a:rPr>
              <a:t>Ape</a:t>
            </a:r>
          </a:p>
        </p:txBody>
      </p:sp>
      <p:sp>
        <p:nvSpPr>
          <p:cNvPr id="3" name="CasellaDiTesto 2"/>
          <p:cNvSpPr txBox="1"/>
          <p:nvPr/>
        </p:nvSpPr>
        <p:spPr>
          <a:xfrm>
            <a:off x="2207568" y="1916833"/>
            <a:ext cx="7272808" cy="3108543"/>
          </a:xfrm>
          <a:prstGeom prst="rect">
            <a:avLst/>
          </a:prstGeom>
          <a:noFill/>
        </p:spPr>
        <p:txBody>
          <a:bodyPr wrap="square" rtlCol="0">
            <a:spAutoFit/>
          </a:bodyPr>
          <a:lstStyle/>
          <a:p>
            <a:pPr algn="just"/>
            <a:r>
              <a:rPr lang="it-IT" sz="2800" i="1" dirty="0">
                <a:solidFill>
                  <a:srgbClr val="FF0000"/>
                </a:solidFill>
              </a:rPr>
              <a:t>Posso estinguere prima il prestito?</a:t>
            </a:r>
          </a:p>
          <a:p>
            <a:pPr algn="just"/>
            <a:r>
              <a:rPr lang="it-IT" sz="2800" dirty="0"/>
              <a:t>La facoltà di estinzione anticipata dell’APE, versando l’intero saldo del rimborso del piano di ammortamento con riduzione dei costi di interesse sarà regolata mediante decreto del Presidente del Consiglio dei ministri da emanare entro i primi di marzo.</a:t>
            </a:r>
          </a:p>
        </p:txBody>
      </p:sp>
      <p:pic>
        <p:nvPicPr>
          <p:cNvPr id="4" name="Immagine 3"/>
          <p:cNvPicPr>
            <a:picLocks noChangeAspect="1"/>
          </p:cNvPicPr>
          <p:nvPr/>
        </p:nvPicPr>
        <p:blipFill>
          <a:blip r:embed="rId2">
            <a:extLst>
              <a:ext uri="{28A0092B-C50C-407E-A947-70E740481C1C}">
                <a14:useLocalDpi xmlns:a14="http://schemas.microsoft.com/office/drawing/2010/main" xmlns=""/>
              </a:ext>
            </a:extLst>
          </a:blip>
          <a:stretch>
            <a:fillRect/>
          </a:stretch>
        </p:blipFill>
        <p:spPr>
          <a:xfrm>
            <a:off x="9666724" y="260648"/>
            <a:ext cx="1001277" cy="1421566"/>
          </a:xfrm>
          <a:prstGeom prst="rect">
            <a:avLst/>
          </a:prstGeom>
        </p:spPr>
      </p:pic>
    </p:spTree>
    <p:extLst>
      <p:ext uri="{BB962C8B-B14F-4D97-AF65-F5344CB8AC3E}">
        <p14:creationId xmlns:p14="http://schemas.microsoft.com/office/powerpoint/2010/main" xmlns="" val="1702996496"/>
      </p:ext>
    </p:extLst>
  </p:cSld>
  <p:clrMapOvr>
    <a:masterClrMapping/>
  </p:clrMapOvr>
  <p:transition spd="slow">
    <p:randomBar dir="vert"/>
  </p:transition>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p:cNvPicPr>
            <a:picLocks noChangeAspect="1"/>
          </p:cNvPicPr>
          <p:nvPr/>
        </p:nvPicPr>
        <p:blipFill>
          <a:blip r:embed="rId3"/>
          <a:stretch>
            <a:fillRect/>
          </a:stretch>
        </p:blipFill>
        <p:spPr>
          <a:xfrm>
            <a:off x="1258864" y="0"/>
            <a:ext cx="9674271" cy="6858000"/>
          </a:xfrm>
          <a:prstGeom prst="rect">
            <a:avLst/>
          </a:prstGeom>
        </p:spPr>
      </p:pic>
    </p:spTree>
    <p:extLst>
      <p:ext uri="{BB962C8B-B14F-4D97-AF65-F5344CB8AC3E}">
        <p14:creationId xmlns:p14="http://schemas.microsoft.com/office/powerpoint/2010/main" xmlns="" val="4236466194"/>
      </p:ext>
    </p:extLst>
  </p:cSld>
  <p:clrMapOvr>
    <a:masterClrMapping/>
  </p:clrMapOvr>
  <p:transition spd="slow">
    <p:randomBar dir="vert"/>
  </p:transition>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7" name="Rettangolo 3"/>
          <p:cNvSpPr>
            <a:spLocks noChangeArrowheads="1"/>
          </p:cNvSpPr>
          <p:nvPr/>
        </p:nvSpPr>
        <p:spPr bwMode="auto">
          <a:xfrm>
            <a:off x="2193580" y="115889"/>
            <a:ext cx="7733206" cy="113877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charset="0"/>
                <a:ea typeface="Arial" charset="0"/>
                <a:cs typeface="Arial" charset="0"/>
              </a:defRPr>
            </a:lvl1pPr>
            <a:lvl2pPr marL="742950" indent="-285750">
              <a:spcBef>
                <a:spcPct val="20000"/>
              </a:spcBef>
              <a:buChar char="–"/>
              <a:defRPr sz="2800">
                <a:solidFill>
                  <a:schemeClr val="tx1"/>
                </a:solidFill>
                <a:latin typeface="Arial" charset="0"/>
                <a:ea typeface="Arial" charset="0"/>
                <a:cs typeface="Arial" charset="0"/>
              </a:defRPr>
            </a:lvl2pPr>
            <a:lvl3pPr marL="1143000" indent="-228600">
              <a:spcBef>
                <a:spcPct val="20000"/>
              </a:spcBef>
              <a:buChar char="•"/>
              <a:defRPr sz="2400">
                <a:solidFill>
                  <a:schemeClr val="tx1"/>
                </a:solidFill>
                <a:latin typeface="Arial" charset="0"/>
                <a:ea typeface="Arial" charset="0"/>
                <a:cs typeface="Arial" charset="0"/>
              </a:defRPr>
            </a:lvl3pPr>
            <a:lvl4pPr marL="1600200" indent="-228600">
              <a:spcBef>
                <a:spcPct val="20000"/>
              </a:spcBef>
              <a:buChar char="–"/>
              <a:defRPr sz="2000">
                <a:solidFill>
                  <a:schemeClr val="tx1"/>
                </a:solidFill>
                <a:latin typeface="Arial" charset="0"/>
                <a:ea typeface="Arial" charset="0"/>
                <a:cs typeface="Arial" charset="0"/>
              </a:defRPr>
            </a:lvl4pPr>
            <a:lvl5pPr marL="2057400" indent="-228600">
              <a:spcBef>
                <a:spcPct val="20000"/>
              </a:spcBef>
              <a:buChar char="»"/>
              <a:defRPr sz="2000">
                <a:solidFill>
                  <a:schemeClr val="tx1"/>
                </a:solidFill>
                <a:latin typeface="Arial" charset="0"/>
                <a:ea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ea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ea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ea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ea typeface="Arial" charset="0"/>
                <a:cs typeface="Arial" charset="0"/>
              </a:defRPr>
            </a:lvl9pPr>
          </a:lstStyle>
          <a:p>
            <a:pPr algn="ctr" eaLnBrk="1" hangingPunct="1">
              <a:spcBef>
                <a:spcPct val="0"/>
              </a:spcBef>
              <a:buFontTx/>
              <a:buNone/>
            </a:pPr>
            <a:r>
              <a:rPr lang="it-IT" altLang="it-IT" sz="3600" b="1" i="1" dirty="0">
                <a:solidFill>
                  <a:srgbClr val="FF0000"/>
                </a:solidFill>
                <a:latin typeface="Comic Sans MS" charset="0"/>
              </a:rPr>
              <a:t>Rita</a:t>
            </a:r>
          </a:p>
          <a:p>
            <a:pPr algn="ctr" eaLnBrk="1" hangingPunct="1">
              <a:spcBef>
                <a:spcPct val="0"/>
              </a:spcBef>
              <a:buFontTx/>
              <a:buNone/>
            </a:pPr>
            <a:r>
              <a:rPr lang="it-IT" altLang="it-IT" b="1" i="1" dirty="0">
                <a:solidFill>
                  <a:srgbClr val="FF0000"/>
                </a:solidFill>
                <a:latin typeface="Comic Sans MS" charset="0"/>
              </a:rPr>
              <a:t>Tassazione Previdenza Complementare</a:t>
            </a:r>
          </a:p>
        </p:txBody>
      </p:sp>
      <p:sp>
        <p:nvSpPr>
          <p:cNvPr id="96258" name="Rettangolo 1"/>
          <p:cNvSpPr>
            <a:spLocks noChangeArrowheads="1"/>
          </p:cNvSpPr>
          <p:nvPr/>
        </p:nvSpPr>
        <p:spPr bwMode="auto">
          <a:xfrm>
            <a:off x="1775521" y="1412777"/>
            <a:ext cx="8569325" cy="352711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ea typeface="Arial" charset="0"/>
                <a:cs typeface="Arial" charset="0"/>
              </a:defRPr>
            </a:lvl1pPr>
            <a:lvl2pPr marL="742950" indent="-285750">
              <a:spcBef>
                <a:spcPct val="20000"/>
              </a:spcBef>
              <a:buChar char="–"/>
              <a:defRPr sz="2800">
                <a:solidFill>
                  <a:schemeClr val="tx1"/>
                </a:solidFill>
                <a:latin typeface="Arial" charset="0"/>
                <a:ea typeface="Arial" charset="0"/>
                <a:cs typeface="Arial" charset="0"/>
              </a:defRPr>
            </a:lvl2pPr>
            <a:lvl3pPr marL="1143000" indent="-228600">
              <a:spcBef>
                <a:spcPct val="20000"/>
              </a:spcBef>
              <a:buChar char="•"/>
              <a:defRPr sz="2400">
                <a:solidFill>
                  <a:schemeClr val="tx1"/>
                </a:solidFill>
                <a:latin typeface="Arial" charset="0"/>
                <a:ea typeface="Arial" charset="0"/>
                <a:cs typeface="Arial" charset="0"/>
              </a:defRPr>
            </a:lvl3pPr>
            <a:lvl4pPr marL="1600200" indent="-228600">
              <a:spcBef>
                <a:spcPct val="20000"/>
              </a:spcBef>
              <a:buChar char="–"/>
              <a:defRPr sz="2000">
                <a:solidFill>
                  <a:schemeClr val="tx1"/>
                </a:solidFill>
                <a:latin typeface="Arial" charset="0"/>
                <a:ea typeface="Arial" charset="0"/>
                <a:cs typeface="Arial" charset="0"/>
              </a:defRPr>
            </a:lvl4pPr>
            <a:lvl5pPr marL="2057400" indent="-228600">
              <a:spcBef>
                <a:spcPct val="20000"/>
              </a:spcBef>
              <a:buChar char="»"/>
              <a:defRPr sz="2000">
                <a:solidFill>
                  <a:schemeClr val="tx1"/>
                </a:solidFill>
                <a:latin typeface="Arial" charset="0"/>
                <a:ea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ea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ea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ea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ea typeface="Arial" charset="0"/>
                <a:cs typeface="Arial" charset="0"/>
              </a:defRPr>
            </a:lvl9pPr>
          </a:lstStyle>
          <a:p>
            <a:pPr algn="just">
              <a:buNone/>
            </a:pPr>
            <a:r>
              <a:rPr lang="it-IT" sz="1800" dirty="0"/>
              <a:t>Ai sensi del co. 2, art. 11, D. </a:t>
            </a:r>
            <a:r>
              <a:rPr lang="it-IT" sz="1800" dirty="0" err="1"/>
              <a:t>Lgs</a:t>
            </a:r>
            <a:r>
              <a:rPr lang="it-IT" sz="1800" dirty="0"/>
              <a:t>. 252/2005, il diritto alla prestazione pensionistica si acquisisce al momento della maturazione dei requisiti di accesso alle prestazioni stabiliti nel regime obbligatorio di appartenenza, con almeno 5 anni di partecipazione alle forme pensionistiche complementari. Le prestazioni pensionistiche possono essere liquidate: </a:t>
            </a:r>
          </a:p>
          <a:p>
            <a:pPr marL="285750" indent="-285750" algn="just">
              <a:buFontTx/>
              <a:buChar char="-"/>
            </a:pPr>
            <a:r>
              <a:rPr lang="it-IT" sz="1800" b="1" dirty="0"/>
              <a:t>in forma di capitale, fino ad un massimo del 50 per cento del montante finale accumulato </a:t>
            </a:r>
            <a:r>
              <a:rPr lang="it-IT" sz="1800" dirty="0"/>
              <a:t>(detratte le somme erogate a titolo di anticipazione per le quali non si sia provveduto al reintegro</a:t>
            </a:r>
            <a:r>
              <a:rPr lang="it-IT" sz="1800" b="1" dirty="0"/>
              <a:t>);</a:t>
            </a:r>
          </a:p>
          <a:p>
            <a:pPr marL="285750" indent="-285750" algn="just">
              <a:buFontTx/>
              <a:buChar char="-"/>
            </a:pPr>
            <a:r>
              <a:rPr lang="it-IT" sz="1800" b="1" dirty="0"/>
              <a:t>in forma di rendita, per il restante 50%.Nel caso in cui la rendita derivante dalla conversione di almeno il 70% del montante finale sia inferiore al 50% dell'assegno sociale di cui ai co. 6 e 7, art. 3, L. 335/1995, la stessa può essere erogata in capitale.</a:t>
            </a:r>
          </a:p>
        </p:txBody>
      </p:sp>
      <p:pic>
        <p:nvPicPr>
          <p:cNvPr id="4" name="Immagine 3"/>
          <p:cNvPicPr>
            <a:picLocks noChangeAspect="1"/>
          </p:cNvPicPr>
          <p:nvPr/>
        </p:nvPicPr>
        <p:blipFill>
          <a:blip r:embed="rId2"/>
          <a:stretch>
            <a:fillRect/>
          </a:stretch>
        </p:blipFill>
        <p:spPr>
          <a:xfrm>
            <a:off x="3297881" y="5042103"/>
            <a:ext cx="5524605" cy="1194027"/>
          </a:xfrm>
          <a:prstGeom prst="rect">
            <a:avLst/>
          </a:prstGeom>
        </p:spPr>
      </p:pic>
    </p:spTree>
    <p:extLst>
      <p:ext uri="{BB962C8B-B14F-4D97-AF65-F5344CB8AC3E}">
        <p14:creationId xmlns:p14="http://schemas.microsoft.com/office/powerpoint/2010/main" xmlns="" val="248906136"/>
      </p:ext>
    </p:extLst>
  </p:cSld>
  <p:clrMapOvr>
    <a:masterClrMapping/>
  </p:clrMapOvr>
  <p:transition spd="slow">
    <p:randomBar dir="vert"/>
  </p:transition>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7" name="Rettangolo 3"/>
          <p:cNvSpPr>
            <a:spLocks noChangeArrowheads="1"/>
          </p:cNvSpPr>
          <p:nvPr/>
        </p:nvSpPr>
        <p:spPr bwMode="auto">
          <a:xfrm>
            <a:off x="2121572" y="115889"/>
            <a:ext cx="7733206" cy="113877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charset="0"/>
                <a:ea typeface="Arial" charset="0"/>
                <a:cs typeface="Arial" charset="0"/>
              </a:defRPr>
            </a:lvl1pPr>
            <a:lvl2pPr marL="742950" indent="-285750">
              <a:spcBef>
                <a:spcPct val="20000"/>
              </a:spcBef>
              <a:buChar char="–"/>
              <a:defRPr sz="2800">
                <a:solidFill>
                  <a:schemeClr val="tx1"/>
                </a:solidFill>
                <a:latin typeface="Arial" charset="0"/>
                <a:ea typeface="Arial" charset="0"/>
                <a:cs typeface="Arial" charset="0"/>
              </a:defRPr>
            </a:lvl2pPr>
            <a:lvl3pPr marL="1143000" indent="-228600">
              <a:spcBef>
                <a:spcPct val="20000"/>
              </a:spcBef>
              <a:buChar char="•"/>
              <a:defRPr sz="2400">
                <a:solidFill>
                  <a:schemeClr val="tx1"/>
                </a:solidFill>
                <a:latin typeface="Arial" charset="0"/>
                <a:ea typeface="Arial" charset="0"/>
                <a:cs typeface="Arial" charset="0"/>
              </a:defRPr>
            </a:lvl3pPr>
            <a:lvl4pPr marL="1600200" indent="-228600">
              <a:spcBef>
                <a:spcPct val="20000"/>
              </a:spcBef>
              <a:buChar char="–"/>
              <a:defRPr sz="2000">
                <a:solidFill>
                  <a:schemeClr val="tx1"/>
                </a:solidFill>
                <a:latin typeface="Arial" charset="0"/>
                <a:ea typeface="Arial" charset="0"/>
                <a:cs typeface="Arial" charset="0"/>
              </a:defRPr>
            </a:lvl4pPr>
            <a:lvl5pPr marL="2057400" indent="-228600">
              <a:spcBef>
                <a:spcPct val="20000"/>
              </a:spcBef>
              <a:buChar char="»"/>
              <a:defRPr sz="2000">
                <a:solidFill>
                  <a:schemeClr val="tx1"/>
                </a:solidFill>
                <a:latin typeface="Arial" charset="0"/>
                <a:ea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ea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ea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ea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ea typeface="Arial" charset="0"/>
                <a:cs typeface="Arial" charset="0"/>
              </a:defRPr>
            </a:lvl9pPr>
          </a:lstStyle>
          <a:p>
            <a:pPr algn="ctr" eaLnBrk="1" hangingPunct="1">
              <a:spcBef>
                <a:spcPct val="0"/>
              </a:spcBef>
              <a:buFontTx/>
              <a:buNone/>
            </a:pPr>
            <a:r>
              <a:rPr lang="it-IT" altLang="it-IT" sz="3600" b="1" i="1" dirty="0">
                <a:solidFill>
                  <a:srgbClr val="FF0000"/>
                </a:solidFill>
                <a:latin typeface="Comic Sans MS" charset="0"/>
              </a:rPr>
              <a:t>Rita</a:t>
            </a:r>
          </a:p>
          <a:p>
            <a:pPr algn="ctr" eaLnBrk="1" hangingPunct="1">
              <a:spcBef>
                <a:spcPct val="0"/>
              </a:spcBef>
              <a:buFontTx/>
              <a:buNone/>
            </a:pPr>
            <a:r>
              <a:rPr lang="it-IT" altLang="it-IT" b="1" i="1" dirty="0">
                <a:solidFill>
                  <a:srgbClr val="FF0000"/>
                </a:solidFill>
                <a:latin typeface="Comic Sans MS" charset="0"/>
              </a:rPr>
              <a:t>Tassazione Previdenza Complementare</a:t>
            </a:r>
          </a:p>
        </p:txBody>
      </p:sp>
      <p:sp>
        <p:nvSpPr>
          <p:cNvPr id="96258" name="Rettangolo 1"/>
          <p:cNvSpPr>
            <a:spLocks noChangeArrowheads="1"/>
          </p:cNvSpPr>
          <p:nvPr/>
        </p:nvSpPr>
        <p:spPr bwMode="auto">
          <a:xfrm>
            <a:off x="1703513" y="2060849"/>
            <a:ext cx="8569325" cy="120032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ea typeface="Arial" charset="0"/>
                <a:cs typeface="Arial" charset="0"/>
              </a:defRPr>
            </a:lvl1pPr>
            <a:lvl2pPr marL="742950" indent="-285750">
              <a:spcBef>
                <a:spcPct val="20000"/>
              </a:spcBef>
              <a:buChar char="–"/>
              <a:defRPr sz="2800">
                <a:solidFill>
                  <a:schemeClr val="tx1"/>
                </a:solidFill>
                <a:latin typeface="Arial" charset="0"/>
                <a:ea typeface="Arial" charset="0"/>
                <a:cs typeface="Arial" charset="0"/>
              </a:defRPr>
            </a:lvl2pPr>
            <a:lvl3pPr marL="1143000" indent="-228600">
              <a:spcBef>
                <a:spcPct val="20000"/>
              </a:spcBef>
              <a:buChar char="•"/>
              <a:defRPr sz="2400">
                <a:solidFill>
                  <a:schemeClr val="tx1"/>
                </a:solidFill>
                <a:latin typeface="Arial" charset="0"/>
                <a:ea typeface="Arial" charset="0"/>
                <a:cs typeface="Arial" charset="0"/>
              </a:defRPr>
            </a:lvl3pPr>
            <a:lvl4pPr marL="1600200" indent="-228600">
              <a:spcBef>
                <a:spcPct val="20000"/>
              </a:spcBef>
              <a:buChar char="–"/>
              <a:defRPr sz="2000">
                <a:solidFill>
                  <a:schemeClr val="tx1"/>
                </a:solidFill>
                <a:latin typeface="Arial" charset="0"/>
                <a:ea typeface="Arial" charset="0"/>
                <a:cs typeface="Arial" charset="0"/>
              </a:defRPr>
            </a:lvl4pPr>
            <a:lvl5pPr marL="2057400" indent="-228600">
              <a:spcBef>
                <a:spcPct val="20000"/>
              </a:spcBef>
              <a:buChar char="»"/>
              <a:defRPr sz="2000">
                <a:solidFill>
                  <a:schemeClr val="tx1"/>
                </a:solidFill>
                <a:latin typeface="Arial" charset="0"/>
                <a:ea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ea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ea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ea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ea typeface="Arial" charset="0"/>
                <a:cs typeface="Arial" charset="0"/>
              </a:defRPr>
            </a:lvl9pPr>
          </a:lstStyle>
          <a:p>
            <a:pPr algn="just">
              <a:buNone/>
            </a:pPr>
            <a:r>
              <a:rPr lang="it-IT" sz="1800" b="1" dirty="0"/>
              <a:t>Le prestazioni erogate dai fondi pensione sono soggette ad un trattamento fiscale le cui regole differiscono a seconda che si tratti della parte di capitale ovvero della parte di rendita nonché del momento di maturazione delle stesse distinguendo tra:</a:t>
            </a:r>
          </a:p>
        </p:txBody>
      </p:sp>
      <p:graphicFrame>
        <p:nvGraphicFramePr>
          <p:cNvPr id="2" name="Tabella 1"/>
          <p:cNvGraphicFramePr>
            <a:graphicFrameLocks noGrp="1"/>
          </p:cNvGraphicFramePr>
          <p:nvPr>
            <p:extLst/>
          </p:nvPr>
        </p:nvGraphicFramePr>
        <p:xfrm>
          <a:off x="1873375" y="3730189"/>
          <a:ext cx="8229600" cy="741680"/>
        </p:xfrm>
        <a:graphic>
          <a:graphicData uri="http://schemas.openxmlformats.org/drawingml/2006/table">
            <a:tbl>
              <a:tblPr/>
              <a:tblGrid>
                <a:gridCol w="8229600">
                  <a:extLst>
                    <a:ext uri="{9D8B030D-6E8A-4147-A177-3AD203B41FA5}">
                      <a16:colId xmlns="" xmlns:a16="http://schemas.microsoft.com/office/drawing/2014/main" val="20000"/>
                    </a:ext>
                  </a:extLst>
                </a:gridCol>
              </a:tblGrid>
              <a:tr h="469900">
                <a:tc>
                  <a:txBody>
                    <a:bodyPr/>
                    <a:lstStyle/>
                    <a:p>
                      <a:r>
                        <a:rPr lang="it-IT" sz="1400" dirty="0">
                          <a:effectLst/>
                          <a:latin typeface="Tahoma" charset="0"/>
                        </a:rPr>
                        <a:t>1. </a:t>
                      </a:r>
                      <a:r>
                        <a:rPr lang="it-IT" sz="1400" b="1" dirty="0">
                          <a:effectLst/>
                          <a:latin typeface="Tahoma" charset="0"/>
                        </a:rPr>
                        <a:t>prestazioni</a:t>
                      </a:r>
                      <a:r>
                        <a:rPr lang="it-IT" sz="1400" dirty="0">
                          <a:effectLst/>
                          <a:latin typeface="Tahoma" charset="0"/>
                        </a:rPr>
                        <a:t> relative ai montanti maturati fino al 31 dicembre 2000;</a:t>
                      </a:r>
                    </a:p>
                    <a:p>
                      <a:r>
                        <a:rPr lang="it-IT" sz="1400" b="0" dirty="0">
                          <a:effectLst/>
                          <a:latin typeface="Tahoma" charset="0"/>
                        </a:rPr>
                        <a:t>2. </a:t>
                      </a:r>
                      <a:r>
                        <a:rPr lang="it-IT" sz="1400" b="1" dirty="0">
                          <a:effectLst/>
                          <a:latin typeface="Tahoma" charset="0"/>
                        </a:rPr>
                        <a:t>prestazioni</a:t>
                      </a:r>
                      <a:r>
                        <a:rPr lang="it-IT" sz="1400" b="0" dirty="0">
                          <a:effectLst/>
                          <a:latin typeface="Tahoma" charset="0"/>
                        </a:rPr>
                        <a:t> relative ai montanti maturati dal 1° gennaio 2001 al 31 dicembre 2006;</a:t>
                      </a:r>
                    </a:p>
                    <a:p>
                      <a:r>
                        <a:rPr lang="it-IT" sz="1400" b="0" dirty="0">
                          <a:effectLst/>
                          <a:latin typeface="Tahoma" charset="0"/>
                        </a:rPr>
                        <a:t>3. </a:t>
                      </a:r>
                      <a:r>
                        <a:rPr lang="it-IT" sz="1400" b="1" dirty="0">
                          <a:effectLst/>
                          <a:latin typeface="Tahoma" charset="0"/>
                        </a:rPr>
                        <a:t>prestazioni</a:t>
                      </a:r>
                      <a:r>
                        <a:rPr lang="it-IT" sz="1400" b="0" dirty="0">
                          <a:effectLst/>
                          <a:latin typeface="Tahoma" charset="0"/>
                        </a:rPr>
                        <a:t> relative ai montanti maturati dal 1° gennaio 2007.</a:t>
                      </a:r>
                    </a:p>
                  </a:txBody>
                  <a:tcPr marL="50800" marR="50800" marT="50800" marB="508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 xmlns:a16="http://schemas.microsoft.com/office/drawing/2014/main" val="10000"/>
                  </a:ext>
                </a:extLst>
              </a:tr>
            </a:tbl>
          </a:graphicData>
        </a:graphic>
      </p:graphicFrame>
    </p:spTree>
    <p:extLst>
      <p:ext uri="{BB962C8B-B14F-4D97-AF65-F5344CB8AC3E}">
        <p14:creationId xmlns:p14="http://schemas.microsoft.com/office/powerpoint/2010/main" xmlns="" val="135699057"/>
      </p:ext>
    </p:extLst>
  </p:cSld>
  <p:clrMapOvr>
    <a:masterClrMapping/>
  </p:clrMapOvr>
  <p:transition spd="slow">
    <p:randomBar dir="vert"/>
  </p:transition>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7" name="Rettangolo 3"/>
          <p:cNvSpPr>
            <a:spLocks noChangeArrowheads="1"/>
          </p:cNvSpPr>
          <p:nvPr/>
        </p:nvSpPr>
        <p:spPr bwMode="auto">
          <a:xfrm>
            <a:off x="2232578" y="115889"/>
            <a:ext cx="7733206" cy="113877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charset="0"/>
                <a:ea typeface="Arial" charset="0"/>
                <a:cs typeface="Arial" charset="0"/>
              </a:defRPr>
            </a:lvl1pPr>
            <a:lvl2pPr marL="742950" indent="-285750">
              <a:spcBef>
                <a:spcPct val="20000"/>
              </a:spcBef>
              <a:buChar char="–"/>
              <a:defRPr sz="2800">
                <a:solidFill>
                  <a:schemeClr val="tx1"/>
                </a:solidFill>
                <a:latin typeface="Arial" charset="0"/>
                <a:ea typeface="Arial" charset="0"/>
                <a:cs typeface="Arial" charset="0"/>
              </a:defRPr>
            </a:lvl2pPr>
            <a:lvl3pPr marL="1143000" indent="-228600">
              <a:spcBef>
                <a:spcPct val="20000"/>
              </a:spcBef>
              <a:buChar char="•"/>
              <a:defRPr sz="2400">
                <a:solidFill>
                  <a:schemeClr val="tx1"/>
                </a:solidFill>
                <a:latin typeface="Arial" charset="0"/>
                <a:ea typeface="Arial" charset="0"/>
                <a:cs typeface="Arial" charset="0"/>
              </a:defRPr>
            </a:lvl3pPr>
            <a:lvl4pPr marL="1600200" indent="-228600">
              <a:spcBef>
                <a:spcPct val="20000"/>
              </a:spcBef>
              <a:buChar char="–"/>
              <a:defRPr sz="2000">
                <a:solidFill>
                  <a:schemeClr val="tx1"/>
                </a:solidFill>
                <a:latin typeface="Arial" charset="0"/>
                <a:ea typeface="Arial" charset="0"/>
                <a:cs typeface="Arial" charset="0"/>
              </a:defRPr>
            </a:lvl4pPr>
            <a:lvl5pPr marL="2057400" indent="-228600">
              <a:spcBef>
                <a:spcPct val="20000"/>
              </a:spcBef>
              <a:buChar char="»"/>
              <a:defRPr sz="2000">
                <a:solidFill>
                  <a:schemeClr val="tx1"/>
                </a:solidFill>
                <a:latin typeface="Arial" charset="0"/>
                <a:ea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ea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ea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ea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ea typeface="Arial" charset="0"/>
                <a:cs typeface="Arial" charset="0"/>
              </a:defRPr>
            </a:lvl9pPr>
          </a:lstStyle>
          <a:p>
            <a:pPr algn="ctr" eaLnBrk="1" hangingPunct="1">
              <a:spcBef>
                <a:spcPct val="0"/>
              </a:spcBef>
              <a:buFontTx/>
              <a:buNone/>
            </a:pPr>
            <a:r>
              <a:rPr lang="it-IT" altLang="it-IT" sz="3600" b="1" i="1" dirty="0">
                <a:solidFill>
                  <a:srgbClr val="FF0000"/>
                </a:solidFill>
                <a:latin typeface="Comic Sans MS" charset="0"/>
              </a:rPr>
              <a:t>Rita</a:t>
            </a:r>
          </a:p>
          <a:p>
            <a:pPr algn="ctr" eaLnBrk="1" hangingPunct="1">
              <a:spcBef>
                <a:spcPct val="0"/>
              </a:spcBef>
              <a:buFontTx/>
              <a:buNone/>
            </a:pPr>
            <a:r>
              <a:rPr lang="it-IT" altLang="it-IT" b="1" i="1" dirty="0">
                <a:solidFill>
                  <a:srgbClr val="FF0000"/>
                </a:solidFill>
                <a:latin typeface="Comic Sans MS" charset="0"/>
              </a:rPr>
              <a:t>Tassazione Previdenza Complementare</a:t>
            </a:r>
          </a:p>
        </p:txBody>
      </p:sp>
      <p:graphicFrame>
        <p:nvGraphicFramePr>
          <p:cNvPr id="3" name="Tabella 2"/>
          <p:cNvGraphicFramePr>
            <a:graphicFrameLocks noGrp="1"/>
          </p:cNvGraphicFramePr>
          <p:nvPr>
            <p:extLst/>
          </p:nvPr>
        </p:nvGraphicFramePr>
        <p:xfrm>
          <a:off x="1809533" y="3015175"/>
          <a:ext cx="8579296" cy="2214283"/>
        </p:xfrm>
        <a:graphic>
          <a:graphicData uri="http://schemas.openxmlformats.org/drawingml/2006/table">
            <a:tbl>
              <a:tblPr/>
              <a:tblGrid>
                <a:gridCol w="2059031">
                  <a:extLst>
                    <a:ext uri="{9D8B030D-6E8A-4147-A177-3AD203B41FA5}">
                      <a16:colId xmlns="" xmlns:a16="http://schemas.microsoft.com/office/drawing/2014/main" val="20000"/>
                    </a:ext>
                  </a:extLst>
                </a:gridCol>
                <a:gridCol w="1630066">
                  <a:extLst>
                    <a:ext uri="{9D8B030D-6E8A-4147-A177-3AD203B41FA5}">
                      <a16:colId xmlns="" xmlns:a16="http://schemas.microsoft.com/office/drawing/2014/main" val="20001"/>
                    </a:ext>
                  </a:extLst>
                </a:gridCol>
                <a:gridCol w="4890199">
                  <a:extLst>
                    <a:ext uri="{9D8B030D-6E8A-4147-A177-3AD203B41FA5}">
                      <a16:colId xmlns="" xmlns:a16="http://schemas.microsoft.com/office/drawing/2014/main" val="20002"/>
                    </a:ext>
                  </a:extLst>
                </a:gridCol>
              </a:tblGrid>
              <a:tr h="791883">
                <a:tc>
                  <a:txBody>
                    <a:bodyPr/>
                    <a:lstStyle/>
                    <a:p>
                      <a:r>
                        <a:rPr lang="sk-SK" sz="1600" i="1" dirty="0">
                          <a:effectLst/>
                          <a:latin typeface="Tahoma" charset="0"/>
                        </a:rPr>
                        <a:t> </a:t>
                      </a:r>
                    </a:p>
                  </a:txBody>
                  <a:tcPr marL="50800" marR="50800" marT="50800" marB="508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lang="it-IT" sz="1600" b="1" dirty="0">
                          <a:effectLst/>
                          <a:latin typeface="Tahoma" charset="0"/>
                        </a:rPr>
                        <a:t>Tassazione</a:t>
                      </a:r>
                    </a:p>
                  </a:txBody>
                  <a:tcPr marL="50800" marR="50800" marT="50800" marB="508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lang="it-IT" sz="1600" b="1">
                          <a:effectLst/>
                          <a:latin typeface="Tahoma" charset="0"/>
                        </a:rPr>
                        <a:t>Imponibile</a:t>
                      </a:r>
                    </a:p>
                  </a:txBody>
                  <a:tcPr marL="50800" marR="50800" marT="50800" marB="508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 xmlns:a16="http://schemas.microsoft.com/office/drawing/2014/main" val="10000"/>
                  </a:ext>
                </a:extLst>
              </a:tr>
              <a:tr h="808380">
                <a:tc>
                  <a:txBody>
                    <a:bodyPr/>
                    <a:lstStyle/>
                    <a:p>
                      <a:pPr algn="ctr"/>
                      <a:r>
                        <a:rPr lang="it-IT" sz="1600" i="1" dirty="0">
                          <a:effectLst/>
                          <a:latin typeface="Tahoma" charset="0"/>
                        </a:rPr>
                        <a:t>Capitale</a:t>
                      </a:r>
                    </a:p>
                  </a:txBody>
                  <a:tcPr marL="50800" marR="50800" marT="50800" marB="508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lang="it-IT" sz="1600" dirty="0">
                          <a:effectLst/>
                          <a:latin typeface="Tahoma" charset="0"/>
                        </a:rPr>
                        <a:t>Separata</a:t>
                      </a:r>
                    </a:p>
                  </a:txBody>
                  <a:tcPr marL="50800" marR="50800" marT="50800" marB="508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just"/>
                      <a:r>
                        <a:rPr lang="it-IT" sz="1600" b="1" dirty="0">
                          <a:effectLst/>
                          <a:latin typeface="Tahoma" charset="0"/>
                        </a:rPr>
                        <a:t>Prestazioni</a:t>
                      </a:r>
                      <a:r>
                        <a:rPr lang="it-IT" sz="1600" dirty="0">
                          <a:effectLst/>
                          <a:latin typeface="Tahoma" charset="0"/>
                        </a:rPr>
                        <a:t> in forma di capitale, al netto dei contributi versati dal lavoratore in misura non eccedente il 4% della retribuzione annua</a:t>
                      </a:r>
                    </a:p>
                  </a:txBody>
                  <a:tcPr marL="50800" marR="50800" marT="50800" marB="508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 xmlns:a16="http://schemas.microsoft.com/office/drawing/2014/main" val="10001"/>
                  </a:ext>
                </a:extLst>
              </a:tr>
              <a:tr h="577414">
                <a:tc>
                  <a:txBody>
                    <a:bodyPr/>
                    <a:lstStyle/>
                    <a:p>
                      <a:pPr algn="ctr"/>
                      <a:r>
                        <a:rPr lang="it-IT" sz="1600" i="1" dirty="0">
                          <a:effectLst/>
                          <a:latin typeface="Tahoma" charset="0"/>
                        </a:rPr>
                        <a:t>Rendita</a:t>
                      </a:r>
                    </a:p>
                  </a:txBody>
                  <a:tcPr marL="50800" marR="50800" marT="50800" marB="508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lang="it-IT" sz="1600">
                          <a:effectLst/>
                          <a:latin typeface="Tahoma" charset="0"/>
                        </a:rPr>
                        <a:t>Ordinaria</a:t>
                      </a:r>
                    </a:p>
                  </a:txBody>
                  <a:tcPr marL="50800" marR="50800" marT="50800" marB="508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just"/>
                      <a:r>
                        <a:rPr lang="it-IT" sz="1600" dirty="0">
                          <a:effectLst/>
                          <a:latin typeface="Tahoma" charset="0"/>
                        </a:rPr>
                        <a:t>87,50% dell'ammontare corrisposto a titolo di </a:t>
                      </a:r>
                      <a:r>
                        <a:rPr lang="it-IT" sz="1600" b="1" dirty="0">
                          <a:effectLst/>
                          <a:latin typeface="Tahoma" charset="0"/>
                        </a:rPr>
                        <a:t>prestazione</a:t>
                      </a:r>
                      <a:r>
                        <a:rPr lang="it-IT" sz="1600" dirty="0">
                          <a:effectLst/>
                          <a:latin typeface="Tahoma" charset="0"/>
                        </a:rPr>
                        <a:t> in forma di rendita</a:t>
                      </a:r>
                    </a:p>
                  </a:txBody>
                  <a:tcPr marL="50800" marR="50800" marT="50800" marB="508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 xmlns:a16="http://schemas.microsoft.com/office/drawing/2014/main" val="10002"/>
                  </a:ext>
                </a:extLst>
              </a:tr>
            </a:tbl>
          </a:graphicData>
        </a:graphic>
      </p:graphicFrame>
      <p:sp>
        <p:nvSpPr>
          <p:cNvPr id="4" name="Rectangle 1"/>
          <p:cNvSpPr>
            <a:spLocks noChangeArrowheads="1"/>
          </p:cNvSpPr>
          <p:nvPr/>
        </p:nvSpPr>
        <p:spPr bwMode="auto">
          <a:xfrm>
            <a:off x="1981201" y="2504174"/>
            <a:ext cx="184731" cy="64633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none" lIns="91440" tIns="45720" rIns="91440" bIns="45720" numCol="1" anchor="ctr" anchorCtr="0" compatLnSpc="1">
            <a:prstTxWarp prst="textNoShape">
              <a:avLst/>
            </a:prstTxWarp>
            <a:spAutoFit/>
          </a:bodyPr>
          <a:lstStyle/>
          <a:p>
            <a:pPr eaLnBrk="0" fontAlgn="base" hangingPunct="0">
              <a:spcBef>
                <a:spcPct val="0"/>
              </a:spcBef>
              <a:spcAft>
                <a:spcPct val="0"/>
              </a:spcAft>
            </a:pPr>
            <a:r>
              <a:rPr lang="it-IT" altLang="it-IT">
                <a:latin typeface="Arial" charset="0"/>
              </a:rPr>
              <a:t/>
            </a:r>
            <a:br>
              <a:rPr lang="it-IT" altLang="it-IT">
                <a:latin typeface="Arial" charset="0"/>
              </a:rPr>
            </a:br>
            <a:endParaRPr lang="it-IT" altLang="it-IT">
              <a:latin typeface="Arial" charset="0"/>
            </a:endParaRPr>
          </a:p>
        </p:txBody>
      </p:sp>
      <p:sp>
        <p:nvSpPr>
          <p:cNvPr id="5" name="Rettangolo 4"/>
          <p:cNvSpPr/>
          <p:nvPr/>
        </p:nvSpPr>
        <p:spPr>
          <a:xfrm>
            <a:off x="3215680" y="1700808"/>
            <a:ext cx="6070894" cy="923330"/>
          </a:xfrm>
          <a:prstGeom prst="rect">
            <a:avLst/>
          </a:prstGeom>
          <a:noFill/>
        </p:spPr>
        <p:txBody>
          <a:bodyPr wrap="none" lIns="91440" tIns="45720" rIns="91440" bIns="45720">
            <a:spAutoFit/>
          </a:bodyPr>
          <a:lstStyle/>
          <a:p>
            <a:pPr algn="ctr"/>
            <a:r>
              <a:rPr lang="it-IT" sz="5400" b="1">
                <a:ln w="6600">
                  <a:solidFill>
                    <a:schemeClr val="accent2"/>
                  </a:solidFill>
                  <a:prstDash val="solid"/>
                </a:ln>
                <a:solidFill>
                  <a:srgbClr val="FFFFFF"/>
                </a:solidFill>
                <a:effectLst>
                  <a:outerShdw dist="38100" dir="2700000" algn="tl" rotWithShape="0">
                    <a:schemeClr val="accent2"/>
                  </a:outerShdw>
                </a:effectLst>
              </a:rPr>
              <a:t>Fino al 31.12.2000</a:t>
            </a:r>
            <a:endParaRPr lang="it-IT" sz="5400" b="1" dirty="0">
              <a:ln w="6600">
                <a:solidFill>
                  <a:schemeClr val="accent2"/>
                </a:solidFill>
                <a:prstDash val="solid"/>
              </a:ln>
              <a:solidFill>
                <a:srgbClr val="FFFFFF"/>
              </a:solidFill>
              <a:effectLst>
                <a:outerShdw dist="38100" dir="2700000" algn="tl" rotWithShape="0">
                  <a:schemeClr val="accent2"/>
                </a:outerShdw>
              </a:effectLst>
            </a:endParaRPr>
          </a:p>
        </p:txBody>
      </p:sp>
    </p:spTree>
    <p:extLst>
      <p:ext uri="{BB962C8B-B14F-4D97-AF65-F5344CB8AC3E}">
        <p14:creationId xmlns:p14="http://schemas.microsoft.com/office/powerpoint/2010/main" xmlns="" val="1892501087"/>
      </p:ext>
    </p:extLst>
  </p:cSld>
  <p:clrMapOvr>
    <a:masterClrMapping/>
  </p:clrMapOvr>
  <p:transition spd="slow">
    <p:randomBar dir="vert"/>
  </p:transition>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7" name="Rettangolo 3"/>
          <p:cNvSpPr>
            <a:spLocks noChangeArrowheads="1"/>
          </p:cNvSpPr>
          <p:nvPr/>
        </p:nvSpPr>
        <p:spPr bwMode="auto">
          <a:xfrm>
            <a:off x="2266911" y="115889"/>
            <a:ext cx="7733206" cy="113877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charset="0"/>
                <a:ea typeface="Arial" charset="0"/>
                <a:cs typeface="Arial" charset="0"/>
              </a:defRPr>
            </a:lvl1pPr>
            <a:lvl2pPr marL="742950" indent="-285750">
              <a:spcBef>
                <a:spcPct val="20000"/>
              </a:spcBef>
              <a:buChar char="–"/>
              <a:defRPr sz="2800">
                <a:solidFill>
                  <a:schemeClr val="tx1"/>
                </a:solidFill>
                <a:latin typeface="Arial" charset="0"/>
                <a:ea typeface="Arial" charset="0"/>
                <a:cs typeface="Arial" charset="0"/>
              </a:defRPr>
            </a:lvl2pPr>
            <a:lvl3pPr marL="1143000" indent="-228600">
              <a:spcBef>
                <a:spcPct val="20000"/>
              </a:spcBef>
              <a:buChar char="•"/>
              <a:defRPr sz="2400">
                <a:solidFill>
                  <a:schemeClr val="tx1"/>
                </a:solidFill>
                <a:latin typeface="Arial" charset="0"/>
                <a:ea typeface="Arial" charset="0"/>
                <a:cs typeface="Arial" charset="0"/>
              </a:defRPr>
            </a:lvl3pPr>
            <a:lvl4pPr marL="1600200" indent="-228600">
              <a:spcBef>
                <a:spcPct val="20000"/>
              </a:spcBef>
              <a:buChar char="–"/>
              <a:defRPr sz="2000">
                <a:solidFill>
                  <a:schemeClr val="tx1"/>
                </a:solidFill>
                <a:latin typeface="Arial" charset="0"/>
                <a:ea typeface="Arial" charset="0"/>
                <a:cs typeface="Arial" charset="0"/>
              </a:defRPr>
            </a:lvl4pPr>
            <a:lvl5pPr marL="2057400" indent="-228600">
              <a:spcBef>
                <a:spcPct val="20000"/>
              </a:spcBef>
              <a:buChar char="»"/>
              <a:defRPr sz="2000">
                <a:solidFill>
                  <a:schemeClr val="tx1"/>
                </a:solidFill>
                <a:latin typeface="Arial" charset="0"/>
                <a:ea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ea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ea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ea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ea typeface="Arial" charset="0"/>
                <a:cs typeface="Arial" charset="0"/>
              </a:defRPr>
            </a:lvl9pPr>
          </a:lstStyle>
          <a:p>
            <a:pPr algn="ctr" eaLnBrk="1" hangingPunct="1">
              <a:spcBef>
                <a:spcPct val="0"/>
              </a:spcBef>
              <a:buFontTx/>
              <a:buNone/>
            </a:pPr>
            <a:r>
              <a:rPr lang="it-IT" altLang="it-IT" sz="3600" b="1" i="1" dirty="0">
                <a:solidFill>
                  <a:srgbClr val="FF0000"/>
                </a:solidFill>
                <a:latin typeface="Comic Sans MS" charset="0"/>
              </a:rPr>
              <a:t>Rita</a:t>
            </a:r>
          </a:p>
          <a:p>
            <a:pPr algn="ctr" eaLnBrk="1" hangingPunct="1">
              <a:spcBef>
                <a:spcPct val="0"/>
              </a:spcBef>
              <a:buFontTx/>
              <a:buNone/>
            </a:pPr>
            <a:r>
              <a:rPr lang="it-IT" altLang="it-IT" b="1" i="1" dirty="0">
                <a:solidFill>
                  <a:srgbClr val="FF0000"/>
                </a:solidFill>
                <a:latin typeface="Comic Sans MS" charset="0"/>
              </a:rPr>
              <a:t>Tassazione Previdenza Complementare</a:t>
            </a:r>
          </a:p>
        </p:txBody>
      </p:sp>
      <p:sp>
        <p:nvSpPr>
          <p:cNvPr id="4" name="Rectangle 1"/>
          <p:cNvSpPr>
            <a:spLocks noChangeArrowheads="1"/>
          </p:cNvSpPr>
          <p:nvPr/>
        </p:nvSpPr>
        <p:spPr bwMode="auto">
          <a:xfrm>
            <a:off x="1981201" y="2504174"/>
            <a:ext cx="184731" cy="64633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none" lIns="91440" tIns="45720" rIns="91440" bIns="45720" numCol="1" anchor="ctr" anchorCtr="0" compatLnSpc="1">
            <a:prstTxWarp prst="textNoShape">
              <a:avLst/>
            </a:prstTxWarp>
            <a:spAutoFit/>
          </a:bodyPr>
          <a:lstStyle/>
          <a:p>
            <a:pPr eaLnBrk="0" fontAlgn="base" hangingPunct="0">
              <a:spcBef>
                <a:spcPct val="0"/>
              </a:spcBef>
              <a:spcAft>
                <a:spcPct val="0"/>
              </a:spcAft>
            </a:pPr>
            <a:r>
              <a:rPr lang="it-IT" altLang="it-IT">
                <a:latin typeface="Arial" charset="0"/>
              </a:rPr>
              <a:t/>
            </a:r>
            <a:br>
              <a:rPr lang="it-IT" altLang="it-IT">
                <a:latin typeface="Arial" charset="0"/>
              </a:rPr>
            </a:br>
            <a:endParaRPr lang="it-IT" altLang="it-IT">
              <a:latin typeface="Arial" charset="0"/>
            </a:endParaRPr>
          </a:p>
        </p:txBody>
      </p:sp>
      <p:sp>
        <p:nvSpPr>
          <p:cNvPr id="5" name="Rettangolo 4"/>
          <p:cNvSpPr/>
          <p:nvPr/>
        </p:nvSpPr>
        <p:spPr>
          <a:xfrm>
            <a:off x="2847999" y="1700808"/>
            <a:ext cx="6571030" cy="923330"/>
          </a:xfrm>
          <a:prstGeom prst="rect">
            <a:avLst/>
          </a:prstGeom>
          <a:noFill/>
        </p:spPr>
        <p:txBody>
          <a:bodyPr wrap="none" lIns="91440" tIns="45720" rIns="91440" bIns="45720">
            <a:spAutoFit/>
          </a:bodyPr>
          <a:lstStyle/>
          <a:p>
            <a:pPr algn="ctr"/>
            <a:r>
              <a:rPr lang="it-IT" sz="5400" b="1" dirty="0">
                <a:ln w="6600">
                  <a:solidFill>
                    <a:schemeClr val="accent2"/>
                  </a:solidFill>
                  <a:prstDash val="solid"/>
                </a:ln>
                <a:solidFill>
                  <a:srgbClr val="FFFFFF"/>
                </a:solidFill>
                <a:effectLst>
                  <a:outerShdw dist="38100" dir="2700000" algn="tl" rotWithShape="0">
                    <a:schemeClr val="accent2"/>
                  </a:outerShdw>
                </a:effectLst>
              </a:rPr>
              <a:t>1.1.2001-31.12.2006</a:t>
            </a:r>
          </a:p>
        </p:txBody>
      </p:sp>
      <p:graphicFrame>
        <p:nvGraphicFramePr>
          <p:cNvPr id="9" name="Tabella 8"/>
          <p:cNvGraphicFramePr>
            <a:graphicFrameLocks noGrp="1"/>
          </p:cNvGraphicFramePr>
          <p:nvPr>
            <p:extLst/>
          </p:nvPr>
        </p:nvGraphicFramePr>
        <p:xfrm>
          <a:off x="1981198" y="2895075"/>
          <a:ext cx="8304632" cy="2608399"/>
        </p:xfrm>
        <a:graphic>
          <a:graphicData uri="http://schemas.openxmlformats.org/drawingml/2006/table">
            <a:tbl>
              <a:tblPr/>
              <a:tblGrid>
                <a:gridCol w="1245695">
                  <a:extLst>
                    <a:ext uri="{9D8B030D-6E8A-4147-A177-3AD203B41FA5}">
                      <a16:colId xmlns="" xmlns:a16="http://schemas.microsoft.com/office/drawing/2014/main" val="20000"/>
                    </a:ext>
                  </a:extLst>
                </a:gridCol>
                <a:gridCol w="996556">
                  <a:extLst>
                    <a:ext uri="{9D8B030D-6E8A-4147-A177-3AD203B41FA5}">
                      <a16:colId xmlns="" xmlns:a16="http://schemas.microsoft.com/office/drawing/2014/main" val="20001"/>
                    </a:ext>
                  </a:extLst>
                </a:gridCol>
                <a:gridCol w="6062381">
                  <a:extLst>
                    <a:ext uri="{9D8B030D-6E8A-4147-A177-3AD203B41FA5}">
                      <a16:colId xmlns="" xmlns:a16="http://schemas.microsoft.com/office/drawing/2014/main" val="20002"/>
                    </a:ext>
                  </a:extLst>
                </a:gridCol>
              </a:tblGrid>
              <a:tr h="598257">
                <a:tc>
                  <a:txBody>
                    <a:bodyPr/>
                    <a:lstStyle/>
                    <a:p>
                      <a:r>
                        <a:rPr lang="sk-SK" sz="1200" dirty="0">
                          <a:effectLst/>
                          <a:latin typeface="Tahoma" charset="0"/>
                        </a:rPr>
                        <a:t> </a:t>
                      </a:r>
                    </a:p>
                  </a:txBody>
                  <a:tcPr marL="50800" marR="50800" marT="50800" marB="508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r>
                        <a:rPr lang="it-IT" sz="1200" b="1">
                          <a:effectLst/>
                          <a:latin typeface="Tahoma" charset="0"/>
                        </a:rPr>
                        <a:t>Tassazione</a:t>
                      </a:r>
                    </a:p>
                  </a:txBody>
                  <a:tcPr marL="50800" marR="50800" marT="50800" marB="508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r>
                        <a:rPr lang="it-IT" sz="1200" b="1">
                          <a:effectLst/>
                          <a:latin typeface="Tahoma" charset="0"/>
                        </a:rPr>
                        <a:t>Imponibile</a:t>
                      </a:r>
                    </a:p>
                  </a:txBody>
                  <a:tcPr marL="50800" marR="50800" marT="50800" marB="508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 xmlns:a16="http://schemas.microsoft.com/office/drawing/2014/main" val="10000"/>
                  </a:ext>
                </a:extLst>
              </a:tr>
              <a:tr h="1005071">
                <a:tc>
                  <a:txBody>
                    <a:bodyPr/>
                    <a:lstStyle/>
                    <a:p>
                      <a:pPr algn="ctr"/>
                      <a:r>
                        <a:rPr lang="it-IT" sz="1200" i="1" dirty="0">
                          <a:effectLst/>
                          <a:latin typeface="Tahoma" charset="0"/>
                        </a:rPr>
                        <a:t>Capitale</a:t>
                      </a:r>
                    </a:p>
                  </a:txBody>
                  <a:tcPr marL="50800" marR="50800" marT="50800" marB="508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lang="it-IT" sz="1200">
                          <a:effectLst/>
                          <a:latin typeface="Tahoma" charset="0"/>
                        </a:rPr>
                        <a:t>Separata</a:t>
                      </a:r>
                    </a:p>
                  </a:txBody>
                  <a:tcPr marL="50800" marR="50800" marT="50800" marB="508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just"/>
                      <a:r>
                        <a:rPr lang="it-IT" sz="1200" b="1" dirty="0">
                          <a:effectLst/>
                          <a:latin typeface="Tahoma" charset="0"/>
                        </a:rPr>
                        <a:t>Prestazione</a:t>
                      </a:r>
                      <a:r>
                        <a:rPr lang="it-IT" sz="1200" dirty="0">
                          <a:effectLst/>
                          <a:latin typeface="Tahoma" charset="0"/>
                        </a:rPr>
                        <a:t> in forma di capitale con esclusione dell'ammontare dei contributi non dedotti e dei redditi già assoggettati ad imposta sostitutiva</a:t>
                      </a:r>
                    </a:p>
                  </a:txBody>
                  <a:tcPr marL="50800" marR="50800" marT="50800" marB="508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 xmlns:a16="http://schemas.microsoft.com/office/drawing/2014/main" val="10001"/>
                  </a:ext>
                </a:extLst>
              </a:tr>
              <a:tr h="1005071">
                <a:tc>
                  <a:txBody>
                    <a:bodyPr/>
                    <a:lstStyle/>
                    <a:p>
                      <a:pPr algn="ctr"/>
                      <a:r>
                        <a:rPr lang="it-IT" sz="1200" i="1" dirty="0">
                          <a:effectLst/>
                          <a:latin typeface="Tahoma" charset="0"/>
                        </a:rPr>
                        <a:t>Rendita</a:t>
                      </a:r>
                    </a:p>
                  </a:txBody>
                  <a:tcPr marL="50800" marR="50800" marT="50800" marB="508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lang="it-IT" sz="1200" dirty="0">
                          <a:effectLst/>
                          <a:latin typeface="Tahoma" charset="0"/>
                        </a:rPr>
                        <a:t>Ordinaria</a:t>
                      </a:r>
                    </a:p>
                  </a:txBody>
                  <a:tcPr marL="50800" marR="50800" marT="50800" marB="508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just"/>
                      <a:r>
                        <a:rPr lang="it-IT" sz="1200" b="1" dirty="0">
                          <a:effectLst/>
                          <a:latin typeface="Tahoma" charset="0"/>
                        </a:rPr>
                        <a:t>Prestazioni</a:t>
                      </a:r>
                      <a:r>
                        <a:rPr lang="it-IT" sz="1200" dirty="0">
                          <a:effectLst/>
                          <a:latin typeface="Tahoma" charset="0"/>
                        </a:rPr>
                        <a:t> in forma di rendita al netto della parte corrispondente ai redditi già assoggettati a </a:t>
                      </a:r>
                      <a:r>
                        <a:rPr lang="it-IT" sz="1200" b="1" dirty="0">
                          <a:effectLst/>
                          <a:latin typeface="Tahoma" charset="0"/>
                        </a:rPr>
                        <a:t>tassazione</a:t>
                      </a:r>
                      <a:r>
                        <a:rPr lang="it-IT" sz="1200" dirty="0">
                          <a:effectLst/>
                          <a:latin typeface="Tahoma" charset="0"/>
                        </a:rPr>
                        <a:t> e di quelli di cui alla </a:t>
                      </a:r>
                      <a:r>
                        <a:rPr lang="it-IT" sz="1200" dirty="0" err="1">
                          <a:effectLst/>
                          <a:latin typeface="Tahoma" charset="0"/>
                        </a:rPr>
                        <a:t>lett</a:t>
                      </a:r>
                      <a:r>
                        <a:rPr lang="it-IT" sz="1200" dirty="0">
                          <a:effectLst/>
                          <a:latin typeface="Tahoma" charset="0"/>
                        </a:rPr>
                        <a:t>. g-</a:t>
                      </a:r>
                      <a:r>
                        <a:rPr lang="it-IT" sz="1200" dirty="0" err="1">
                          <a:effectLst/>
                          <a:latin typeface="Tahoma" charset="0"/>
                        </a:rPr>
                        <a:t>quinquies</a:t>
                      </a:r>
                      <a:r>
                        <a:rPr lang="it-IT" sz="1200" dirty="0">
                          <a:effectLst/>
                          <a:latin typeface="Tahoma" charset="0"/>
                        </a:rPr>
                        <a:t>), art. </a:t>
                      </a:r>
                      <a:r>
                        <a:rPr lang="it-IT" sz="1200" b="1" u="none" strike="noStrike" dirty="0">
                          <a:solidFill>
                            <a:srgbClr val="FF0000"/>
                          </a:solidFill>
                          <a:effectLst/>
                          <a:latin typeface="Tahoma" charset="0"/>
                          <a:hlinkClick r:id="rId2" action="ppaction://hlinkfile"/>
                        </a:rPr>
                        <a:t>44, co. 1, TUIR</a:t>
                      </a:r>
                      <a:endParaRPr lang="it-IT" sz="1200" dirty="0">
                        <a:effectLst/>
                        <a:latin typeface="Tahoma" charset="0"/>
                      </a:endParaRPr>
                    </a:p>
                  </a:txBody>
                  <a:tcPr marL="50800" marR="50800" marT="50800" marB="508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 xmlns:a16="http://schemas.microsoft.com/office/drawing/2014/main" val="10002"/>
                  </a:ext>
                </a:extLst>
              </a:tr>
            </a:tbl>
          </a:graphicData>
        </a:graphic>
      </p:graphicFrame>
      <p:sp>
        <p:nvSpPr>
          <p:cNvPr id="10" name="Rectangle 3"/>
          <p:cNvSpPr>
            <a:spLocks noChangeArrowheads="1"/>
          </p:cNvSpPr>
          <p:nvPr/>
        </p:nvSpPr>
        <p:spPr bwMode="auto">
          <a:xfrm>
            <a:off x="1981200" y="2935183"/>
            <a:ext cx="9227368" cy="64633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anchor="ctr" anchorCtr="0" compatLnSpc="1">
            <a:prstTxWarp prst="textNoShape">
              <a:avLst/>
            </a:prstTxWarp>
            <a:spAutoFit/>
          </a:bodyPr>
          <a:lstStyle/>
          <a:p>
            <a:pPr eaLnBrk="0" fontAlgn="base" hangingPunct="0">
              <a:spcBef>
                <a:spcPct val="0"/>
              </a:spcBef>
              <a:spcAft>
                <a:spcPct val="0"/>
              </a:spcAft>
            </a:pPr>
            <a:r>
              <a:rPr lang="it-IT" altLang="it-IT">
                <a:latin typeface="Arial" charset="0"/>
              </a:rPr>
              <a:t> </a:t>
            </a:r>
          </a:p>
          <a:p>
            <a:pPr eaLnBrk="0" fontAlgn="base" hangingPunct="0">
              <a:spcBef>
                <a:spcPct val="0"/>
              </a:spcBef>
              <a:spcAft>
                <a:spcPct val="0"/>
              </a:spcAft>
            </a:pPr>
            <a:r>
              <a:rPr lang="it-IT" altLang="it-IT">
                <a:latin typeface="Arial" charset="0"/>
              </a:rPr>
              <a:t> </a:t>
            </a:r>
          </a:p>
        </p:txBody>
      </p:sp>
    </p:spTree>
    <p:extLst>
      <p:ext uri="{BB962C8B-B14F-4D97-AF65-F5344CB8AC3E}">
        <p14:creationId xmlns:p14="http://schemas.microsoft.com/office/powerpoint/2010/main" xmlns="" val="3572078872"/>
      </p:ext>
    </p:extLst>
  </p:cSld>
  <p:clrMapOvr>
    <a:masterClrMapping/>
  </p:clrMapOvr>
  <p:transition spd="slow">
    <p:randomBar dir="vert"/>
  </p:transition>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7" name="Rettangolo 3"/>
          <p:cNvSpPr>
            <a:spLocks noChangeArrowheads="1"/>
          </p:cNvSpPr>
          <p:nvPr/>
        </p:nvSpPr>
        <p:spPr bwMode="auto">
          <a:xfrm>
            <a:off x="2232578" y="115889"/>
            <a:ext cx="7733206" cy="113877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charset="0"/>
                <a:ea typeface="Arial" charset="0"/>
                <a:cs typeface="Arial" charset="0"/>
              </a:defRPr>
            </a:lvl1pPr>
            <a:lvl2pPr marL="742950" indent="-285750">
              <a:spcBef>
                <a:spcPct val="20000"/>
              </a:spcBef>
              <a:buChar char="–"/>
              <a:defRPr sz="2800">
                <a:solidFill>
                  <a:schemeClr val="tx1"/>
                </a:solidFill>
                <a:latin typeface="Arial" charset="0"/>
                <a:ea typeface="Arial" charset="0"/>
                <a:cs typeface="Arial" charset="0"/>
              </a:defRPr>
            </a:lvl2pPr>
            <a:lvl3pPr marL="1143000" indent="-228600">
              <a:spcBef>
                <a:spcPct val="20000"/>
              </a:spcBef>
              <a:buChar char="•"/>
              <a:defRPr sz="2400">
                <a:solidFill>
                  <a:schemeClr val="tx1"/>
                </a:solidFill>
                <a:latin typeface="Arial" charset="0"/>
                <a:ea typeface="Arial" charset="0"/>
                <a:cs typeface="Arial" charset="0"/>
              </a:defRPr>
            </a:lvl3pPr>
            <a:lvl4pPr marL="1600200" indent="-228600">
              <a:spcBef>
                <a:spcPct val="20000"/>
              </a:spcBef>
              <a:buChar char="–"/>
              <a:defRPr sz="2000">
                <a:solidFill>
                  <a:schemeClr val="tx1"/>
                </a:solidFill>
                <a:latin typeface="Arial" charset="0"/>
                <a:ea typeface="Arial" charset="0"/>
                <a:cs typeface="Arial" charset="0"/>
              </a:defRPr>
            </a:lvl4pPr>
            <a:lvl5pPr marL="2057400" indent="-228600">
              <a:spcBef>
                <a:spcPct val="20000"/>
              </a:spcBef>
              <a:buChar char="»"/>
              <a:defRPr sz="2000">
                <a:solidFill>
                  <a:schemeClr val="tx1"/>
                </a:solidFill>
                <a:latin typeface="Arial" charset="0"/>
                <a:ea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ea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ea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ea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ea typeface="Arial" charset="0"/>
                <a:cs typeface="Arial" charset="0"/>
              </a:defRPr>
            </a:lvl9pPr>
          </a:lstStyle>
          <a:p>
            <a:pPr algn="ctr" eaLnBrk="1" hangingPunct="1">
              <a:spcBef>
                <a:spcPct val="0"/>
              </a:spcBef>
              <a:buFontTx/>
              <a:buNone/>
            </a:pPr>
            <a:r>
              <a:rPr lang="it-IT" altLang="it-IT" sz="3600" b="1" i="1" dirty="0">
                <a:solidFill>
                  <a:srgbClr val="FF0000"/>
                </a:solidFill>
                <a:latin typeface="Comic Sans MS" charset="0"/>
              </a:rPr>
              <a:t>Rita</a:t>
            </a:r>
          </a:p>
          <a:p>
            <a:pPr algn="ctr" eaLnBrk="1" hangingPunct="1">
              <a:spcBef>
                <a:spcPct val="0"/>
              </a:spcBef>
              <a:buFontTx/>
              <a:buNone/>
            </a:pPr>
            <a:r>
              <a:rPr lang="it-IT" altLang="it-IT" b="1" i="1" dirty="0">
                <a:solidFill>
                  <a:srgbClr val="FF0000"/>
                </a:solidFill>
                <a:latin typeface="Comic Sans MS" charset="0"/>
              </a:rPr>
              <a:t>Tassazione Previdenza Complementare</a:t>
            </a:r>
          </a:p>
        </p:txBody>
      </p:sp>
      <p:sp>
        <p:nvSpPr>
          <p:cNvPr id="4" name="Rectangle 1"/>
          <p:cNvSpPr>
            <a:spLocks noChangeArrowheads="1"/>
          </p:cNvSpPr>
          <p:nvPr/>
        </p:nvSpPr>
        <p:spPr bwMode="auto">
          <a:xfrm>
            <a:off x="1981201" y="2504174"/>
            <a:ext cx="184731" cy="64633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none" lIns="91440" tIns="45720" rIns="91440" bIns="45720" numCol="1" anchor="ctr" anchorCtr="0" compatLnSpc="1">
            <a:prstTxWarp prst="textNoShape">
              <a:avLst/>
            </a:prstTxWarp>
            <a:spAutoFit/>
          </a:bodyPr>
          <a:lstStyle/>
          <a:p>
            <a:pPr eaLnBrk="0" fontAlgn="base" hangingPunct="0">
              <a:spcBef>
                <a:spcPct val="0"/>
              </a:spcBef>
              <a:spcAft>
                <a:spcPct val="0"/>
              </a:spcAft>
            </a:pPr>
            <a:r>
              <a:rPr lang="it-IT" altLang="it-IT">
                <a:latin typeface="Arial" charset="0"/>
              </a:rPr>
              <a:t/>
            </a:r>
            <a:br>
              <a:rPr lang="it-IT" altLang="it-IT">
                <a:latin typeface="Arial" charset="0"/>
              </a:rPr>
            </a:br>
            <a:endParaRPr lang="it-IT" altLang="it-IT">
              <a:latin typeface="Arial" charset="0"/>
            </a:endParaRPr>
          </a:p>
        </p:txBody>
      </p:sp>
      <p:sp>
        <p:nvSpPr>
          <p:cNvPr id="5" name="Rettangolo 4"/>
          <p:cNvSpPr/>
          <p:nvPr/>
        </p:nvSpPr>
        <p:spPr>
          <a:xfrm>
            <a:off x="3510643" y="1700808"/>
            <a:ext cx="5480988" cy="923330"/>
          </a:xfrm>
          <a:prstGeom prst="rect">
            <a:avLst/>
          </a:prstGeom>
          <a:noFill/>
        </p:spPr>
        <p:txBody>
          <a:bodyPr wrap="none" lIns="91440" tIns="45720" rIns="91440" bIns="45720">
            <a:spAutoFit/>
          </a:bodyPr>
          <a:lstStyle/>
          <a:p>
            <a:pPr algn="ctr"/>
            <a:r>
              <a:rPr lang="it-IT" sz="5400" b="1" dirty="0">
                <a:ln w="6600">
                  <a:solidFill>
                    <a:schemeClr val="accent2"/>
                  </a:solidFill>
                  <a:prstDash val="solid"/>
                </a:ln>
                <a:solidFill>
                  <a:srgbClr val="FFFFFF"/>
                </a:solidFill>
                <a:effectLst>
                  <a:outerShdw dist="38100" dir="2700000" algn="tl" rotWithShape="0">
                    <a:schemeClr val="accent2"/>
                  </a:outerShdw>
                </a:effectLst>
              </a:rPr>
              <a:t>1.1.2007-</a:t>
            </a:r>
            <a:r>
              <a:rPr lang="it-IT" sz="5400" b="1" i="1" dirty="0">
                <a:ln w="6600">
                  <a:solidFill>
                    <a:schemeClr val="accent2"/>
                  </a:solidFill>
                  <a:prstDash val="solid"/>
                </a:ln>
                <a:solidFill>
                  <a:srgbClr val="FFFFFF"/>
                </a:solidFill>
                <a:effectLst>
                  <a:outerShdw dist="38100" dir="2700000" algn="tl" rotWithShape="0">
                    <a:schemeClr val="accent2"/>
                  </a:outerShdw>
                </a:effectLst>
              </a:rPr>
              <a:t>ongoing</a:t>
            </a:r>
            <a:endParaRPr lang="it-IT" sz="5400" b="1" dirty="0">
              <a:ln w="6600">
                <a:solidFill>
                  <a:schemeClr val="accent2"/>
                </a:solidFill>
                <a:prstDash val="solid"/>
              </a:ln>
              <a:solidFill>
                <a:srgbClr val="FFFFFF"/>
              </a:solidFill>
              <a:effectLst>
                <a:outerShdw dist="38100" dir="2700000" algn="tl" rotWithShape="0">
                  <a:schemeClr val="accent2"/>
                </a:outerShdw>
              </a:effectLst>
            </a:endParaRPr>
          </a:p>
        </p:txBody>
      </p:sp>
      <p:sp>
        <p:nvSpPr>
          <p:cNvPr id="10" name="Rectangle 3"/>
          <p:cNvSpPr>
            <a:spLocks noChangeArrowheads="1"/>
          </p:cNvSpPr>
          <p:nvPr/>
        </p:nvSpPr>
        <p:spPr bwMode="auto">
          <a:xfrm>
            <a:off x="1981200" y="2935183"/>
            <a:ext cx="9227368" cy="64633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anchor="ctr" anchorCtr="0" compatLnSpc="1">
            <a:prstTxWarp prst="textNoShape">
              <a:avLst/>
            </a:prstTxWarp>
            <a:spAutoFit/>
          </a:bodyPr>
          <a:lstStyle/>
          <a:p>
            <a:pPr eaLnBrk="0" fontAlgn="base" hangingPunct="0">
              <a:spcBef>
                <a:spcPct val="0"/>
              </a:spcBef>
              <a:spcAft>
                <a:spcPct val="0"/>
              </a:spcAft>
            </a:pPr>
            <a:r>
              <a:rPr lang="it-IT" altLang="it-IT">
                <a:latin typeface="Arial" charset="0"/>
              </a:rPr>
              <a:t> </a:t>
            </a:r>
          </a:p>
          <a:p>
            <a:pPr eaLnBrk="0" fontAlgn="base" hangingPunct="0">
              <a:spcBef>
                <a:spcPct val="0"/>
              </a:spcBef>
              <a:spcAft>
                <a:spcPct val="0"/>
              </a:spcAft>
            </a:pPr>
            <a:r>
              <a:rPr lang="it-IT" altLang="it-IT">
                <a:latin typeface="Arial" charset="0"/>
              </a:rPr>
              <a:t> </a:t>
            </a:r>
          </a:p>
        </p:txBody>
      </p:sp>
      <p:graphicFrame>
        <p:nvGraphicFramePr>
          <p:cNvPr id="2" name="Tabella 1"/>
          <p:cNvGraphicFramePr>
            <a:graphicFrameLocks noGrp="1"/>
          </p:cNvGraphicFramePr>
          <p:nvPr>
            <p:extLst/>
          </p:nvPr>
        </p:nvGraphicFramePr>
        <p:xfrm>
          <a:off x="2136337" y="3429000"/>
          <a:ext cx="8229600" cy="2128520"/>
        </p:xfrm>
        <a:graphic>
          <a:graphicData uri="http://schemas.openxmlformats.org/drawingml/2006/table">
            <a:tbl>
              <a:tblPr/>
              <a:tblGrid>
                <a:gridCol w="1234440">
                  <a:extLst>
                    <a:ext uri="{9D8B030D-6E8A-4147-A177-3AD203B41FA5}">
                      <a16:colId xmlns="" xmlns:a16="http://schemas.microsoft.com/office/drawing/2014/main" val="20000"/>
                    </a:ext>
                  </a:extLst>
                </a:gridCol>
                <a:gridCol w="1399032">
                  <a:extLst>
                    <a:ext uri="{9D8B030D-6E8A-4147-A177-3AD203B41FA5}">
                      <a16:colId xmlns="" xmlns:a16="http://schemas.microsoft.com/office/drawing/2014/main" val="20001"/>
                    </a:ext>
                  </a:extLst>
                </a:gridCol>
                <a:gridCol w="5596128">
                  <a:extLst>
                    <a:ext uri="{9D8B030D-6E8A-4147-A177-3AD203B41FA5}">
                      <a16:colId xmlns="" xmlns:a16="http://schemas.microsoft.com/office/drawing/2014/main" val="20002"/>
                    </a:ext>
                  </a:extLst>
                </a:gridCol>
              </a:tblGrid>
              <a:tr h="381000">
                <a:tc>
                  <a:txBody>
                    <a:bodyPr/>
                    <a:lstStyle/>
                    <a:p>
                      <a:r>
                        <a:rPr lang="sk-SK" sz="1400" dirty="0">
                          <a:effectLst/>
                          <a:latin typeface="Tahoma" charset="0"/>
                        </a:rPr>
                        <a:t/>
                      </a:r>
                      <a:br>
                        <a:rPr lang="sk-SK" sz="1400" dirty="0">
                          <a:effectLst/>
                          <a:latin typeface="Tahoma" charset="0"/>
                        </a:rPr>
                      </a:br>
                      <a:r>
                        <a:rPr lang="sk-SK" sz="1400" b="0" dirty="0">
                          <a:effectLst/>
                          <a:latin typeface="Tahoma" charset="0"/>
                        </a:rPr>
                        <a:t> </a:t>
                      </a:r>
                    </a:p>
                  </a:txBody>
                  <a:tcPr marL="50800" marR="50800" marT="50800" marB="508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r>
                        <a:rPr lang="it-IT" sz="1400" b="1" dirty="0">
                          <a:effectLst/>
                          <a:latin typeface="Tahoma" charset="0"/>
                        </a:rPr>
                        <a:t>Tassazione</a:t>
                      </a:r>
                      <a:endParaRPr lang="it-IT" sz="1400" b="0" dirty="0">
                        <a:effectLst/>
                        <a:latin typeface="Tahoma" charset="0"/>
                      </a:endParaRPr>
                    </a:p>
                  </a:txBody>
                  <a:tcPr marL="50800" marR="50800" marT="50800" marB="508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r>
                        <a:rPr lang="it-IT" sz="1400" b="0">
                          <a:effectLst/>
                          <a:latin typeface="Tahoma" charset="0"/>
                        </a:rPr>
                        <a:t>Imponibile</a:t>
                      </a:r>
                    </a:p>
                  </a:txBody>
                  <a:tcPr marL="50800" marR="50800" marT="50800" marB="508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 xmlns:a16="http://schemas.microsoft.com/office/drawing/2014/main" val="10000"/>
                  </a:ext>
                </a:extLst>
              </a:tr>
              <a:tr h="711200">
                <a:tc>
                  <a:txBody>
                    <a:bodyPr/>
                    <a:lstStyle/>
                    <a:p>
                      <a:r>
                        <a:rPr lang="it-IT" sz="1400" b="0" dirty="0">
                          <a:effectLst/>
                          <a:latin typeface="Tahoma" charset="0"/>
                        </a:rPr>
                        <a:t>Capitale</a:t>
                      </a:r>
                    </a:p>
                  </a:txBody>
                  <a:tcPr marL="50800" marR="50800" marT="50800" marB="508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rowSpan="2">
                  <a:txBody>
                    <a:bodyPr/>
                    <a:lstStyle/>
                    <a:p>
                      <a:r>
                        <a:rPr lang="it-IT" sz="1400" b="0" dirty="0">
                          <a:effectLst/>
                          <a:latin typeface="Tahoma" charset="0"/>
                        </a:rPr>
                        <a:t>Ritenuta a titolo d'imposta</a:t>
                      </a:r>
                    </a:p>
                  </a:txBody>
                  <a:tcPr marL="50800" marR="50800" marT="50800" marB="508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r>
                        <a:rPr lang="it-IT" sz="1400" b="1" dirty="0">
                          <a:effectLst/>
                          <a:latin typeface="Tahoma" charset="0"/>
                        </a:rPr>
                        <a:t>Prestazione</a:t>
                      </a:r>
                      <a:r>
                        <a:rPr lang="it-IT" sz="1400" b="0" dirty="0">
                          <a:effectLst/>
                          <a:latin typeface="Tahoma" charset="0"/>
                        </a:rPr>
                        <a:t> in forma di capitale al netto della parte corrispondente ai redditi già assoggettati ad imposta</a:t>
                      </a:r>
                    </a:p>
                  </a:txBody>
                  <a:tcPr marL="50800" marR="50800" marT="50800" marB="508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 xmlns:a16="http://schemas.microsoft.com/office/drawing/2014/main" val="10001"/>
                  </a:ext>
                </a:extLst>
              </a:tr>
              <a:tr h="889000">
                <a:tc>
                  <a:txBody>
                    <a:bodyPr/>
                    <a:lstStyle/>
                    <a:p>
                      <a:r>
                        <a:rPr lang="it-IT" sz="1400" b="0" dirty="0">
                          <a:effectLst/>
                          <a:latin typeface="Tahoma" charset="0"/>
                        </a:rPr>
                        <a:t>Rendita</a:t>
                      </a:r>
                    </a:p>
                  </a:txBody>
                  <a:tcPr marL="50800" marR="50800" marT="50800" marB="508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it-IT"/>
                    </a:p>
                  </a:txBody>
                  <a:tcPr/>
                </a:tc>
                <a:tc>
                  <a:txBody>
                    <a:bodyPr/>
                    <a:lstStyle/>
                    <a:p>
                      <a:r>
                        <a:rPr lang="it-IT" sz="1400" b="1" dirty="0">
                          <a:effectLst/>
                          <a:latin typeface="Tahoma" charset="0"/>
                        </a:rPr>
                        <a:t>Prestazioni</a:t>
                      </a:r>
                      <a:r>
                        <a:rPr lang="it-IT" sz="1400" b="0" dirty="0">
                          <a:effectLst/>
                          <a:latin typeface="Tahoma" charset="0"/>
                        </a:rPr>
                        <a:t> in forma di rendita al netto della parte corrispondente ai redditi già assoggettati ad imposta e a quelli di cui alla lettera g </a:t>
                      </a:r>
                      <a:r>
                        <a:rPr lang="it-IT" sz="1400" b="0" dirty="0" err="1">
                          <a:effectLst/>
                          <a:latin typeface="Tahoma" charset="0"/>
                        </a:rPr>
                        <a:t>quinquies</a:t>
                      </a:r>
                      <a:r>
                        <a:rPr lang="it-IT" sz="1400" b="0" dirty="0">
                          <a:effectLst/>
                          <a:latin typeface="Tahoma" charset="0"/>
                        </a:rPr>
                        <a:t>) del comma 1 dell'articolo </a:t>
                      </a:r>
                      <a:r>
                        <a:rPr lang="it-IT" sz="1400" b="1" u="none" strike="noStrike" dirty="0">
                          <a:solidFill>
                            <a:srgbClr val="FF0000"/>
                          </a:solidFill>
                          <a:effectLst/>
                          <a:latin typeface="Tahoma" charset="0"/>
                          <a:hlinkClick r:id="rId2" action="ppaction://hlinkfile"/>
                        </a:rPr>
                        <a:t>44 del TUIR</a:t>
                      </a:r>
                      <a:endParaRPr lang="it-IT" sz="1400" b="0" dirty="0">
                        <a:effectLst/>
                        <a:latin typeface="Tahoma" charset="0"/>
                      </a:endParaRPr>
                    </a:p>
                  </a:txBody>
                  <a:tcPr marL="50800" marR="50800" marT="50800" marB="508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 xmlns:a16="http://schemas.microsoft.com/office/drawing/2014/main" val="10002"/>
                  </a:ext>
                </a:extLst>
              </a:tr>
            </a:tbl>
          </a:graphicData>
        </a:graphic>
      </p:graphicFrame>
    </p:spTree>
    <p:extLst>
      <p:ext uri="{BB962C8B-B14F-4D97-AF65-F5344CB8AC3E}">
        <p14:creationId xmlns:p14="http://schemas.microsoft.com/office/powerpoint/2010/main" xmlns="" val="2416465812"/>
      </p:ext>
    </p:extLst>
  </p:cSld>
  <p:clrMapOvr>
    <a:masterClrMapping/>
  </p:clrMapOvr>
  <p:transition spd="slow">
    <p:randomBar dir="vert"/>
  </p:transition>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7" name="Rettangolo 3"/>
          <p:cNvSpPr>
            <a:spLocks noChangeArrowheads="1"/>
          </p:cNvSpPr>
          <p:nvPr/>
        </p:nvSpPr>
        <p:spPr bwMode="auto">
          <a:xfrm>
            <a:off x="2229397" y="115889"/>
            <a:ext cx="7733206" cy="113877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charset="0"/>
                <a:ea typeface="Arial" charset="0"/>
                <a:cs typeface="Arial" charset="0"/>
              </a:defRPr>
            </a:lvl1pPr>
            <a:lvl2pPr marL="742950" indent="-285750">
              <a:spcBef>
                <a:spcPct val="20000"/>
              </a:spcBef>
              <a:buChar char="–"/>
              <a:defRPr sz="2800">
                <a:solidFill>
                  <a:schemeClr val="tx1"/>
                </a:solidFill>
                <a:latin typeface="Arial" charset="0"/>
                <a:ea typeface="Arial" charset="0"/>
                <a:cs typeface="Arial" charset="0"/>
              </a:defRPr>
            </a:lvl2pPr>
            <a:lvl3pPr marL="1143000" indent="-228600">
              <a:spcBef>
                <a:spcPct val="20000"/>
              </a:spcBef>
              <a:buChar char="•"/>
              <a:defRPr sz="2400">
                <a:solidFill>
                  <a:schemeClr val="tx1"/>
                </a:solidFill>
                <a:latin typeface="Arial" charset="0"/>
                <a:ea typeface="Arial" charset="0"/>
                <a:cs typeface="Arial" charset="0"/>
              </a:defRPr>
            </a:lvl3pPr>
            <a:lvl4pPr marL="1600200" indent="-228600">
              <a:spcBef>
                <a:spcPct val="20000"/>
              </a:spcBef>
              <a:buChar char="–"/>
              <a:defRPr sz="2000">
                <a:solidFill>
                  <a:schemeClr val="tx1"/>
                </a:solidFill>
                <a:latin typeface="Arial" charset="0"/>
                <a:ea typeface="Arial" charset="0"/>
                <a:cs typeface="Arial" charset="0"/>
              </a:defRPr>
            </a:lvl4pPr>
            <a:lvl5pPr marL="2057400" indent="-228600">
              <a:spcBef>
                <a:spcPct val="20000"/>
              </a:spcBef>
              <a:buChar char="»"/>
              <a:defRPr sz="2000">
                <a:solidFill>
                  <a:schemeClr val="tx1"/>
                </a:solidFill>
                <a:latin typeface="Arial" charset="0"/>
                <a:ea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ea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ea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ea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ea typeface="Arial" charset="0"/>
                <a:cs typeface="Arial" charset="0"/>
              </a:defRPr>
            </a:lvl9pPr>
          </a:lstStyle>
          <a:p>
            <a:pPr algn="ctr" eaLnBrk="1" hangingPunct="1">
              <a:spcBef>
                <a:spcPct val="0"/>
              </a:spcBef>
              <a:buFontTx/>
              <a:buNone/>
            </a:pPr>
            <a:r>
              <a:rPr lang="it-IT" altLang="it-IT" sz="3600" b="1" i="1" dirty="0">
                <a:solidFill>
                  <a:srgbClr val="FF0000"/>
                </a:solidFill>
                <a:latin typeface="Comic Sans MS" charset="0"/>
              </a:rPr>
              <a:t>Rita</a:t>
            </a:r>
          </a:p>
          <a:p>
            <a:pPr algn="ctr" eaLnBrk="1" hangingPunct="1">
              <a:spcBef>
                <a:spcPct val="0"/>
              </a:spcBef>
              <a:buFontTx/>
              <a:buNone/>
            </a:pPr>
            <a:r>
              <a:rPr lang="it-IT" altLang="it-IT" b="1" i="1" dirty="0">
                <a:solidFill>
                  <a:srgbClr val="FF0000"/>
                </a:solidFill>
                <a:latin typeface="Comic Sans MS" charset="0"/>
              </a:rPr>
              <a:t>Tassazione Previdenza Complementare</a:t>
            </a:r>
          </a:p>
        </p:txBody>
      </p:sp>
      <p:sp>
        <p:nvSpPr>
          <p:cNvPr id="4" name="Rectangle 1"/>
          <p:cNvSpPr>
            <a:spLocks noChangeArrowheads="1"/>
          </p:cNvSpPr>
          <p:nvPr/>
        </p:nvSpPr>
        <p:spPr bwMode="auto">
          <a:xfrm>
            <a:off x="1981201" y="2504174"/>
            <a:ext cx="184731" cy="64633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none" lIns="91440" tIns="45720" rIns="91440" bIns="45720" numCol="1" anchor="ctr" anchorCtr="0" compatLnSpc="1">
            <a:prstTxWarp prst="textNoShape">
              <a:avLst/>
            </a:prstTxWarp>
            <a:spAutoFit/>
          </a:bodyPr>
          <a:lstStyle/>
          <a:p>
            <a:pPr eaLnBrk="0" fontAlgn="base" hangingPunct="0">
              <a:spcBef>
                <a:spcPct val="0"/>
              </a:spcBef>
              <a:spcAft>
                <a:spcPct val="0"/>
              </a:spcAft>
            </a:pPr>
            <a:r>
              <a:rPr lang="it-IT" altLang="it-IT">
                <a:latin typeface="Arial" charset="0"/>
              </a:rPr>
              <a:t/>
            </a:r>
            <a:br>
              <a:rPr lang="it-IT" altLang="it-IT">
                <a:latin typeface="Arial" charset="0"/>
              </a:rPr>
            </a:br>
            <a:endParaRPr lang="it-IT" altLang="it-IT">
              <a:latin typeface="Arial" charset="0"/>
            </a:endParaRPr>
          </a:p>
        </p:txBody>
      </p:sp>
      <p:sp>
        <p:nvSpPr>
          <p:cNvPr id="5" name="Rettangolo 4"/>
          <p:cNvSpPr/>
          <p:nvPr/>
        </p:nvSpPr>
        <p:spPr>
          <a:xfrm>
            <a:off x="3355506" y="1147792"/>
            <a:ext cx="5480988" cy="923330"/>
          </a:xfrm>
          <a:prstGeom prst="rect">
            <a:avLst/>
          </a:prstGeom>
          <a:noFill/>
        </p:spPr>
        <p:txBody>
          <a:bodyPr wrap="none" lIns="91440" tIns="45720" rIns="91440" bIns="45720">
            <a:spAutoFit/>
          </a:bodyPr>
          <a:lstStyle/>
          <a:p>
            <a:pPr algn="ctr"/>
            <a:r>
              <a:rPr lang="it-IT" sz="5400" b="1" dirty="0">
                <a:ln w="6600">
                  <a:solidFill>
                    <a:schemeClr val="accent2"/>
                  </a:solidFill>
                  <a:prstDash val="solid"/>
                </a:ln>
                <a:solidFill>
                  <a:srgbClr val="FFFFFF"/>
                </a:solidFill>
                <a:effectLst>
                  <a:outerShdw dist="38100" dir="2700000" algn="tl" rotWithShape="0">
                    <a:schemeClr val="accent2"/>
                  </a:outerShdw>
                </a:effectLst>
              </a:rPr>
              <a:t>1.1.2007-</a:t>
            </a:r>
            <a:r>
              <a:rPr lang="it-IT" sz="5400" b="1" i="1" dirty="0">
                <a:ln w="6600">
                  <a:solidFill>
                    <a:schemeClr val="accent2"/>
                  </a:solidFill>
                  <a:prstDash val="solid"/>
                </a:ln>
                <a:solidFill>
                  <a:srgbClr val="FFFFFF"/>
                </a:solidFill>
                <a:effectLst>
                  <a:outerShdw dist="38100" dir="2700000" algn="tl" rotWithShape="0">
                    <a:schemeClr val="accent2"/>
                  </a:outerShdw>
                </a:effectLst>
              </a:rPr>
              <a:t>ongoing</a:t>
            </a:r>
            <a:endParaRPr lang="it-IT" sz="5400" b="1" dirty="0">
              <a:ln w="6600">
                <a:solidFill>
                  <a:schemeClr val="accent2"/>
                </a:solidFill>
                <a:prstDash val="solid"/>
              </a:ln>
              <a:solidFill>
                <a:srgbClr val="FFFFFF"/>
              </a:solidFill>
              <a:effectLst>
                <a:outerShdw dist="38100" dir="2700000" algn="tl" rotWithShape="0">
                  <a:schemeClr val="accent2"/>
                </a:outerShdw>
              </a:effectLst>
            </a:endParaRPr>
          </a:p>
        </p:txBody>
      </p:sp>
      <p:sp>
        <p:nvSpPr>
          <p:cNvPr id="10" name="Rectangle 3"/>
          <p:cNvSpPr>
            <a:spLocks noChangeArrowheads="1"/>
          </p:cNvSpPr>
          <p:nvPr/>
        </p:nvSpPr>
        <p:spPr bwMode="auto">
          <a:xfrm>
            <a:off x="1981200" y="2935183"/>
            <a:ext cx="9227368" cy="64633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anchor="ctr" anchorCtr="0" compatLnSpc="1">
            <a:prstTxWarp prst="textNoShape">
              <a:avLst/>
            </a:prstTxWarp>
            <a:spAutoFit/>
          </a:bodyPr>
          <a:lstStyle/>
          <a:p>
            <a:pPr eaLnBrk="0" fontAlgn="base" hangingPunct="0">
              <a:spcBef>
                <a:spcPct val="0"/>
              </a:spcBef>
              <a:spcAft>
                <a:spcPct val="0"/>
              </a:spcAft>
            </a:pPr>
            <a:r>
              <a:rPr lang="it-IT" altLang="it-IT">
                <a:latin typeface="Arial" charset="0"/>
              </a:rPr>
              <a:t> </a:t>
            </a:r>
          </a:p>
          <a:p>
            <a:pPr eaLnBrk="0" fontAlgn="base" hangingPunct="0">
              <a:spcBef>
                <a:spcPct val="0"/>
              </a:spcBef>
              <a:spcAft>
                <a:spcPct val="0"/>
              </a:spcAft>
            </a:pPr>
            <a:r>
              <a:rPr lang="it-IT" altLang="it-IT">
                <a:latin typeface="Arial" charset="0"/>
              </a:rPr>
              <a:t> </a:t>
            </a:r>
          </a:p>
        </p:txBody>
      </p:sp>
      <p:sp>
        <p:nvSpPr>
          <p:cNvPr id="7" name="Rettangolo 6"/>
          <p:cNvSpPr/>
          <p:nvPr/>
        </p:nvSpPr>
        <p:spPr>
          <a:xfrm>
            <a:off x="1271280" y="2071122"/>
            <a:ext cx="9649440" cy="4401205"/>
          </a:xfrm>
          <a:prstGeom prst="rect">
            <a:avLst/>
          </a:prstGeom>
        </p:spPr>
        <p:txBody>
          <a:bodyPr wrap="square">
            <a:spAutoFit/>
          </a:bodyPr>
          <a:lstStyle/>
          <a:p>
            <a:pPr algn="just"/>
            <a:r>
              <a:rPr lang="it-IT" sz="2000" dirty="0"/>
              <a:t>Sulla parte imponibile delle prestazioni pensionistiche comunque erogate (capitale e rendita) è operata una ritenuta a titolo d'imposta con l'aliquota del 15% ridotta di una quota pari a 0,30 punti percentuali per ogni anno eccedente il 15° anno di partecipazione a forme pensionistiche complementari con un limite massimo di riduzione di 6 punti percentuali. Mentre dunque per le quote maturate fino al 31 dicembre 2006 il regime fiscale delle prestazioni variava a seconda che si trattasse di prestazione in forma di capitale ovvero di rendita, dal 1° gennaio 2007 è previsto un unico regime di tassazione con applicazione della predetta imposta sostitutiva.</a:t>
            </a:r>
          </a:p>
          <a:p>
            <a:pPr algn="just"/>
            <a:r>
              <a:rPr lang="it-IT" sz="2000" dirty="0"/>
              <a:t>Ai fini della determinazione dell'aliquota applicabile (</a:t>
            </a:r>
            <a:r>
              <a:rPr lang="it-IT" sz="2000" dirty="0" err="1"/>
              <a:t>AdE</a:t>
            </a:r>
            <a:r>
              <a:rPr lang="it-IT" sz="2000" dirty="0"/>
              <a:t>, circ. n.70/2007):</a:t>
            </a:r>
          </a:p>
          <a:p>
            <a:pPr marL="342900" indent="-342900" algn="just">
              <a:buFontTx/>
              <a:buChar char="-"/>
            </a:pPr>
            <a:r>
              <a:rPr lang="it-IT" sz="2000" dirty="0"/>
              <a:t>il "periodo di partecipazione" deve essere </a:t>
            </a:r>
            <a:r>
              <a:rPr lang="it-IT" sz="2000" b="1" dirty="0"/>
              <a:t>individuato con riferimento agli anni di mera partecipazione, a prescindere dall'effettivo versamento dei contributi. </a:t>
            </a:r>
            <a:r>
              <a:rPr lang="it-IT" sz="2000" dirty="0"/>
              <a:t>Pertanto sono da considerarsi utili tutti i periodi di iscrizione a forme pensionistiche complementari, per i quali non sia stato esercitato il riscatto totale della posizione individuale;</a:t>
            </a:r>
          </a:p>
          <a:p>
            <a:pPr marL="342900" indent="-342900" algn="just">
              <a:buFontTx/>
              <a:buChar char="-"/>
            </a:pPr>
            <a:r>
              <a:rPr lang="it-IT" sz="2000" dirty="0"/>
              <a:t>per anno deve intendersi un periodo di 365 giorni decorrente dalla data di iscrizione. </a:t>
            </a:r>
          </a:p>
        </p:txBody>
      </p:sp>
    </p:spTree>
    <p:extLst>
      <p:ext uri="{BB962C8B-B14F-4D97-AF65-F5344CB8AC3E}">
        <p14:creationId xmlns:p14="http://schemas.microsoft.com/office/powerpoint/2010/main" xmlns="" val="2177376548"/>
      </p:ext>
    </p:extLst>
  </p:cSld>
  <p:clrMapOvr>
    <a:masterClrMapping/>
  </p:clrMapOvr>
  <p:transition spd="slow">
    <p:randomBar dir="vert"/>
  </p:transition>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7" name="Rettangolo 3"/>
          <p:cNvSpPr>
            <a:spLocks noChangeArrowheads="1"/>
          </p:cNvSpPr>
          <p:nvPr/>
        </p:nvSpPr>
        <p:spPr bwMode="auto">
          <a:xfrm>
            <a:off x="2229397" y="115889"/>
            <a:ext cx="7733206" cy="113877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charset="0"/>
                <a:ea typeface="Arial" charset="0"/>
                <a:cs typeface="Arial" charset="0"/>
              </a:defRPr>
            </a:lvl1pPr>
            <a:lvl2pPr marL="742950" indent="-285750">
              <a:spcBef>
                <a:spcPct val="20000"/>
              </a:spcBef>
              <a:buChar char="–"/>
              <a:defRPr sz="2800">
                <a:solidFill>
                  <a:schemeClr val="tx1"/>
                </a:solidFill>
                <a:latin typeface="Arial" charset="0"/>
                <a:ea typeface="Arial" charset="0"/>
                <a:cs typeface="Arial" charset="0"/>
              </a:defRPr>
            </a:lvl2pPr>
            <a:lvl3pPr marL="1143000" indent="-228600">
              <a:spcBef>
                <a:spcPct val="20000"/>
              </a:spcBef>
              <a:buChar char="•"/>
              <a:defRPr sz="2400">
                <a:solidFill>
                  <a:schemeClr val="tx1"/>
                </a:solidFill>
                <a:latin typeface="Arial" charset="0"/>
                <a:ea typeface="Arial" charset="0"/>
                <a:cs typeface="Arial" charset="0"/>
              </a:defRPr>
            </a:lvl3pPr>
            <a:lvl4pPr marL="1600200" indent="-228600">
              <a:spcBef>
                <a:spcPct val="20000"/>
              </a:spcBef>
              <a:buChar char="–"/>
              <a:defRPr sz="2000">
                <a:solidFill>
                  <a:schemeClr val="tx1"/>
                </a:solidFill>
                <a:latin typeface="Arial" charset="0"/>
                <a:ea typeface="Arial" charset="0"/>
                <a:cs typeface="Arial" charset="0"/>
              </a:defRPr>
            </a:lvl4pPr>
            <a:lvl5pPr marL="2057400" indent="-228600">
              <a:spcBef>
                <a:spcPct val="20000"/>
              </a:spcBef>
              <a:buChar char="»"/>
              <a:defRPr sz="2000">
                <a:solidFill>
                  <a:schemeClr val="tx1"/>
                </a:solidFill>
                <a:latin typeface="Arial" charset="0"/>
                <a:ea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ea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ea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ea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ea typeface="Arial" charset="0"/>
                <a:cs typeface="Arial" charset="0"/>
              </a:defRPr>
            </a:lvl9pPr>
          </a:lstStyle>
          <a:p>
            <a:pPr algn="ctr" eaLnBrk="1" hangingPunct="1">
              <a:spcBef>
                <a:spcPct val="0"/>
              </a:spcBef>
              <a:buFontTx/>
              <a:buNone/>
            </a:pPr>
            <a:r>
              <a:rPr lang="it-IT" altLang="it-IT" sz="3600" b="1" i="1" dirty="0">
                <a:solidFill>
                  <a:srgbClr val="FF0000"/>
                </a:solidFill>
                <a:latin typeface="Comic Sans MS" charset="0"/>
              </a:rPr>
              <a:t>Rita</a:t>
            </a:r>
          </a:p>
          <a:p>
            <a:pPr algn="ctr" eaLnBrk="1" hangingPunct="1">
              <a:spcBef>
                <a:spcPct val="0"/>
              </a:spcBef>
              <a:buFontTx/>
              <a:buNone/>
            </a:pPr>
            <a:r>
              <a:rPr lang="it-IT" altLang="it-IT" b="1" i="1" dirty="0">
                <a:solidFill>
                  <a:srgbClr val="FF0000"/>
                </a:solidFill>
                <a:latin typeface="Comic Sans MS" charset="0"/>
              </a:rPr>
              <a:t>Tassazione Previdenza Complementare</a:t>
            </a:r>
          </a:p>
        </p:txBody>
      </p:sp>
      <p:sp>
        <p:nvSpPr>
          <p:cNvPr id="4" name="Rectangle 1"/>
          <p:cNvSpPr>
            <a:spLocks noChangeArrowheads="1"/>
          </p:cNvSpPr>
          <p:nvPr/>
        </p:nvSpPr>
        <p:spPr bwMode="auto">
          <a:xfrm>
            <a:off x="1981201" y="2504174"/>
            <a:ext cx="184731" cy="64633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none" lIns="91440" tIns="45720" rIns="91440" bIns="45720" numCol="1" anchor="ctr" anchorCtr="0" compatLnSpc="1">
            <a:prstTxWarp prst="textNoShape">
              <a:avLst/>
            </a:prstTxWarp>
            <a:spAutoFit/>
          </a:bodyPr>
          <a:lstStyle/>
          <a:p>
            <a:pPr eaLnBrk="0" fontAlgn="base" hangingPunct="0">
              <a:spcBef>
                <a:spcPct val="0"/>
              </a:spcBef>
              <a:spcAft>
                <a:spcPct val="0"/>
              </a:spcAft>
            </a:pPr>
            <a:r>
              <a:rPr lang="it-IT" altLang="it-IT">
                <a:latin typeface="Arial" charset="0"/>
              </a:rPr>
              <a:t/>
            </a:r>
            <a:br>
              <a:rPr lang="it-IT" altLang="it-IT">
                <a:latin typeface="Arial" charset="0"/>
              </a:rPr>
            </a:br>
            <a:endParaRPr lang="it-IT" altLang="it-IT">
              <a:latin typeface="Arial" charset="0"/>
            </a:endParaRPr>
          </a:p>
        </p:txBody>
      </p:sp>
      <p:sp>
        <p:nvSpPr>
          <p:cNvPr id="5" name="Rettangolo 4"/>
          <p:cNvSpPr/>
          <p:nvPr/>
        </p:nvSpPr>
        <p:spPr>
          <a:xfrm>
            <a:off x="3355506" y="1388422"/>
            <a:ext cx="5480989" cy="923330"/>
          </a:xfrm>
          <a:prstGeom prst="rect">
            <a:avLst/>
          </a:prstGeom>
          <a:noFill/>
        </p:spPr>
        <p:txBody>
          <a:bodyPr wrap="none" lIns="91440" tIns="45720" rIns="91440" bIns="45720">
            <a:spAutoFit/>
          </a:bodyPr>
          <a:lstStyle/>
          <a:p>
            <a:pPr algn="ctr"/>
            <a:r>
              <a:rPr lang="it-IT" sz="5400" b="1" dirty="0">
                <a:ln w="6600">
                  <a:solidFill>
                    <a:schemeClr val="accent2"/>
                  </a:solidFill>
                  <a:prstDash val="solid"/>
                </a:ln>
                <a:solidFill>
                  <a:srgbClr val="FFFFFF"/>
                </a:solidFill>
                <a:effectLst>
                  <a:outerShdw dist="38100" dir="2700000" algn="tl" rotWithShape="0">
                    <a:schemeClr val="accent2"/>
                  </a:outerShdw>
                </a:effectLst>
              </a:rPr>
              <a:t>1.1.2017-</a:t>
            </a:r>
            <a:r>
              <a:rPr lang="it-IT" sz="5400" b="1" i="1" dirty="0">
                <a:ln w="6600">
                  <a:solidFill>
                    <a:schemeClr val="accent2"/>
                  </a:solidFill>
                  <a:prstDash val="solid"/>
                </a:ln>
                <a:solidFill>
                  <a:srgbClr val="FFFFFF"/>
                </a:solidFill>
                <a:effectLst>
                  <a:outerShdw dist="38100" dir="2700000" algn="tl" rotWithShape="0">
                    <a:schemeClr val="accent2"/>
                  </a:outerShdw>
                </a:effectLst>
              </a:rPr>
              <a:t>ongoing</a:t>
            </a:r>
            <a:endParaRPr lang="it-IT" sz="5400" b="1" dirty="0">
              <a:ln w="6600">
                <a:solidFill>
                  <a:schemeClr val="accent2"/>
                </a:solidFill>
                <a:prstDash val="solid"/>
              </a:ln>
              <a:solidFill>
                <a:srgbClr val="FFFFFF"/>
              </a:solidFill>
              <a:effectLst>
                <a:outerShdw dist="38100" dir="2700000" algn="tl" rotWithShape="0">
                  <a:schemeClr val="accent2"/>
                </a:outerShdw>
              </a:effectLst>
            </a:endParaRPr>
          </a:p>
        </p:txBody>
      </p:sp>
      <p:sp>
        <p:nvSpPr>
          <p:cNvPr id="10" name="Rectangle 3"/>
          <p:cNvSpPr>
            <a:spLocks noChangeArrowheads="1"/>
          </p:cNvSpPr>
          <p:nvPr/>
        </p:nvSpPr>
        <p:spPr bwMode="auto">
          <a:xfrm>
            <a:off x="1981200" y="2935183"/>
            <a:ext cx="9227368" cy="64633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anchor="ctr" anchorCtr="0" compatLnSpc="1">
            <a:prstTxWarp prst="textNoShape">
              <a:avLst/>
            </a:prstTxWarp>
            <a:spAutoFit/>
          </a:bodyPr>
          <a:lstStyle/>
          <a:p>
            <a:pPr eaLnBrk="0" fontAlgn="base" hangingPunct="0">
              <a:spcBef>
                <a:spcPct val="0"/>
              </a:spcBef>
              <a:spcAft>
                <a:spcPct val="0"/>
              </a:spcAft>
            </a:pPr>
            <a:r>
              <a:rPr lang="it-IT" altLang="it-IT">
                <a:latin typeface="Arial" charset="0"/>
              </a:rPr>
              <a:t> </a:t>
            </a:r>
          </a:p>
          <a:p>
            <a:pPr eaLnBrk="0" fontAlgn="base" hangingPunct="0">
              <a:spcBef>
                <a:spcPct val="0"/>
              </a:spcBef>
              <a:spcAft>
                <a:spcPct val="0"/>
              </a:spcAft>
            </a:pPr>
            <a:r>
              <a:rPr lang="it-IT" altLang="it-IT">
                <a:latin typeface="Arial" charset="0"/>
              </a:rPr>
              <a:t> </a:t>
            </a:r>
          </a:p>
        </p:txBody>
      </p:sp>
      <p:sp>
        <p:nvSpPr>
          <p:cNvPr id="7" name="Rettangolo 6"/>
          <p:cNvSpPr/>
          <p:nvPr/>
        </p:nvSpPr>
        <p:spPr>
          <a:xfrm>
            <a:off x="1271280" y="2311752"/>
            <a:ext cx="9649440" cy="4093428"/>
          </a:xfrm>
          <a:prstGeom prst="rect">
            <a:avLst/>
          </a:prstGeom>
        </p:spPr>
        <p:txBody>
          <a:bodyPr wrap="square">
            <a:spAutoFit/>
          </a:bodyPr>
          <a:lstStyle/>
          <a:p>
            <a:pPr algn="just"/>
            <a:r>
              <a:rPr lang="it-IT" sz="2000" dirty="0"/>
              <a:t>L. 232/2016, art. 1 c. 160</a:t>
            </a:r>
          </a:p>
          <a:p>
            <a:pPr algn="just"/>
            <a:endParaRPr lang="it-IT" sz="2000" dirty="0"/>
          </a:p>
          <a:p>
            <a:pPr algn="just"/>
            <a:r>
              <a:rPr lang="it-IT" sz="2000" dirty="0"/>
              <a:t>184-bis. Ai fini dell'applicazione del comma 184, non concorrono a formare il reddito di lavoro dipendente, né sono soggetti all'imposta sostitutiva disciplinata dai commi da 182 a 191: </a:t>
            </a:r>
          </a:p>
          <a:p>
            <a:pPr algn="just"/>
            <a:endParaRPr lang="it-IT" sz="2000" dirty="0"/>
          </a:p>
          <a:p>
            <a:pPr algn="just"/>
            <a:r>
              <a:rPr lang="it-IT" sz="2000" dirty="0"/>
              <a:t>a) i contributi alle forme pensionistiche complementari di cui al decreto legislativo 5 dicembre 2005, n. 252, versati, per scelta del lavoratore, in sostituzione, in tutto o in parte, delle somme di cui al comma 182 del presente articolo, anche se eccedenti i limiti indicati all'articolo 8, commi 4 e 6, del medesimo decreto legislativo n. 252 del 2005. </a:t>
            </a:r>
            <a:r>
              <a:rPr lang="it-IT" sz="2000" dirty="0">
                <a:solidFill>
                  <a:srgbClr val="FF0000"/>
                </a:solidFill>
              </a:rPr>
              <a:t>Tali contributi non concorrono a formare la parte imponibile delle prestazioni pensionistiche complementari ai fini dell'applicazione delle previsioni di cui all'articolo 11, comma 6, del medesimo decreto legislativo n. 252 del 2005</a:t>
            </a:r>
            <a:r>
              <a:rPr lang="it-IT" sz="2000" dirty="0"/>
              <a:t>;</a:t>
            </a:r>
          </a:p>
        </p:txBody>
      </p:sp>
    </p:spTree>
    <p:extLst>
      <p:ext uri="{BB962C8B-B14F-4D97-AF65-F5344CB8AC3E}">
        <p14:creationId xmlns:p14="http://schemas.microsoft.com/office/powerpoint/2010/main" xmlns="" val="2951491983"/>
      </p:ext>
    </p:extLst>
  </p:cSld>
  <p:clrMapOvr>
    <a:masterClrMapping/>
  </p:clrMapOvr>
  <p:transition spd="slow">
    <p:randomBar dir="vert"/>
  </p:transition>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7" name="Rettangolo 3"/>
          <p:cNvSpPr>
            <a:spLocks noChangeArrowheads="1"/>
          </p:cNvSpPr>
          <p:nvPr/>
        </p:nvSpPr>
        <p:spPr bwMode="auto">
          <a:xfrm>
            <a:off x="2232578" y="115889"/>
            <a:ext cx="7733206" cy="113877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charset="0"/>
                <a:ea typeface="Arial" charset="0"/>
                <a:cs typeface="Arial" charset="0"/>
              </a:defRPr>
            </a:lvl1pPr>
            <a:lvl2pPr marL="742950" indent="-285750">
              <a:spcBef>
                <a:spcPct val="20000"/>
              </a:spcBef>
              <a:buChar char="–"/>
              <a:defRPr sz="2800">
                <a:solidFill>
                  <a:schemeClr val="tx1"/>
                </a:solidFill>
                <a:latin typeface="Arial" charset="0"/>
                <a:ea typeface="Arial" charset="0"/>
                <a:cs typeface="Arial" charset="0"/>
              </a:defRPr>
            </a:lvl2pPr>
            <a:lvl3pPr marL="1143000" indent="-228600">
              <a:spcBef>
                <a:spcPct val="20000"/>
              </a:spcBef>
              <a:buChar char="•"/>
              <a:defRPr sz="2400">
                <a:solidFill>
                  <a:schemeClr val="tx1"/>
                </a:solidFill>
                <a:latin typeface="Arial" charset="0"/>
                <a:ea typeface="Arial" charset="0"/>
                <a:cs typeface="Arial" charset="0"/>
              </a:defRPr>
            </a:lvl3pPr>
            <a:lvl4pPr marL="1600200" indent="-228600">
              <a:spcBef>
                <a:spcPct val="20000"/>
              </a:spcBef>
              <a:buChar char="–"/>
              <a:defRPr sz="2000">
                <a:solidFill>
                  <a:schemeClr val="tx1"/>
                </a:solidFill>
                <a:latin typeface="Arial" charset="0"/>
                <a:ea typeface="Arial" charset="0"/>
                <a:cs typeface="Arial" charset="0"/>
              </a:defRPr>
            </a:lvl4pPr>
            <a:lvl5pPr marL="2057400" indent="-228600">
              <a:spcBef>
                <a:spcPct val="20000"/>
              </a:spcBef>
              <a:buChar char="»"/>
              <a:defRPr sz="2000">
                <a:solidFill>
                  <a:schemeClr val="tx1"/>
                </a:solidFill>
                <a:latin typeface="Arial" charset="0"/>
                <a:ea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ea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ea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ea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ea typeface="Arial" charset="0"/>
                <a:cs typeface="Arial" charset="0"/>
              </a:defRPr>
            </a:lvl9pPr>
          </a:lstStyle>
          <a:p>
            <a:pPr algn="ctr" eaLnBrk="1" hangingPunct="1">
              <a:spcBef>
                <a:spcPct val="0"/>
              </a:spcBef>
              <a:buFontTx/>
              <a:buNone/>
            </a:pPr>
            <a:r>
              <a:rPr lang="it-IT" altLang="it-IT" sz="3600" b="1" i="1" dirty="0">
                <a:solidFill>
                  <a:srgbClr val="FF0000"/>
                </a:solidFill>
                <a:latin typeface="Comic Sans MS" charset="0"/>
              </a:rPr>
              <a:t>Rita</a:t>
            </a:r>
          </a:p>
          <a:p>
            <a:pPr algn="ctr" eaLnBrk="1" hangingPunct="1">
              <a:spcBef>
                <a:spcPct val="0"/>
              </a:spcBef>
              <a:buFontTx/>
              <a:buNone/>
            </a:pPr>
            <a:r>
              <a:rPr lang="it-IT" altLang="it-IT" b="1" i="1" dirty="0">
                <a:solidFill>
                  <a:srgbClr val="FF0000"/>
                </a:solidFill>
                <a:latin typeface="Comic Sans MS" charset="0"/>
              </a:rPr>
              <a:t>Tassazione Previdenza Complementare</a:t>
            </a:r>
          </a:p>
        </p:txBody>
      </p:sp>
      <p:sp>
        <p:nvSpPr>
          <p:cNvPr id="4" name="Rectangle 1"/>
          <p:cNvSpPr>
            <a:spLocks noChangeArrowheads="1"/>
          </p:cNvSpPr>
          <p:nvPr/>
        </p:nvSpPr>
        <p:spPr bwMode="auto">
          <a:xfrm>
            <a:off x="1981201" y="2504174"/>
            <a:ext cx="184731" cy="64633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none" lIns="91440" tIns="45720" rIns="91440" bIns="45720" numCol="1" anchor="ctr" anchorCtr="0" compatLnSpc="1">
            <a:prstTxWarp prst="textNoShape">
              <a:avLst/>
            </a:prstTxWarp>
            <a:spAutoFit/>
          </a:bodyPr>
          <a:lstStyle/>
          <a:p>
            <a:pPr eaLnBrk="0" fontAlgn="base" hangingPunct="0">
              <a:spcBef>
                <a:spcPct val="0"/>
              </a:spcBef>
              <a:spcAft>
                <a:spcPct val="0"/>
              </a:spcAft>
            </a:pPr>
            <a:r>
              <a:rPr lang="it-IT" altLang="it-IT">
                <a:latin typeface="Arial" charset="0"/>
              </a:rPr>
              <a:t/>
            </a:r>
            <a:br>
              <a:rPr lang="it-IT" altLang="it-IT">
                <a:latin typeface="Arial" charset="0"/>
              </a:rPr>
            </a:br>
            <a:endParaRPr lang="it-IT" altLang="it-IT">
              <a:latin typeface="Arial" charset="0"/>
            </a:endParaRPr>
          </a:p>
        </p:txBody>
      </p:sp>
      <p:sp>
        <p:nvSpPr>
          <p:cNvPr id="5" name="Rettangolo 4"/>
          <p:cNvSpPr/>
          <p:nvPr/>
        </p:nvSpPr>
        <p:spPr>
          <a:xfrm>
            <a:off x="2115712" y="1700808"/>
            <a:ext cx="7960577" cy="923330"/>
          </a:xfrm>
          <a:prstGeom prst="rect">
            <a:avLst/>
          </a:prstGeom>
          <a:noFill/>
        </p:spPr>
        <p:txBody>
          <a:bodyPr wrap="none" lIns="91440" tIns="45720" rIns="91440" bIns="45720">
            <a:spAutoFit/>
          </a:bodyPr>
          <a:lstStyle/>
          <a:p>
            <a:pPr algn="ctr"/>
            <a:r>
              <a:rPr lang="it-IT" sz="5400" b="1" dirty="0">
                <a:ln w="6600">
                  <a:solidFill>
                    <a:schemeClr val="accent2"/>
                  </a:solidFill>
                  <a:prstDash val="solid"/>
                </a:ln>
                <a:solidFill>
                  <a:srgbClr val="FFFFFF"/>
                </a:solidFill>
                <a:effectLst>
                  <a:outerShdw dist="38100" dir="2700000" algn="tl" rotWithShape="0">
                    <a:schemeClr val="accent2"/>
                  </a:outerShdw>
                </a:effectLst>
              </a:rPr>
              <a:t>L’opzione dei vecchi iscritti</a:t>
            </a:r>
          </a:p>
        </p:txBody>
      </p:sp>
      <p:sp>
        <p:nvSpPr>
          <p:cNvPr id="10" name="Rectangle 3"/>
          <p:cNvSpPr>
            <a:spLocks noChangeArrowheads="1"/>
          </p:cNvSpPr>
          <p:nvPr/>
        </p:nvSpPr>
        <p:spPr bwMode="auto">
          <a:xfrm>
            <a:off x="1981200" y="2935183"/>
            <a:ext cx="9227368" cy="64633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anchor="ctr" anchorCtr="0" compatLnSpc="1">
            <a:prstTxWarp prst="textNoShape">
              <a:avLst/>
            </a:prstTxWarp>
            <a:spAutoFit/>
          </a:bodyPr>
          <a:lstStyle/>
          <a:p>
            <a:pPr eaLnBrk="0" fontAlgn="base" hangingPunct="0">
              <a:spcBef>
                <a:spcPct val="0"/>
              </a:spcBef>
              <a:spcAft>
                <a:spcPct val="0"/>
              </a:spcAft>
            </a:pPr>
            <a:r>
              <a:rPr lang="it-IT" altLang="it-IT">
                <a:latin typeface="Arial" charset="0"/>
              </a:rPr>
              <a:t> </a:t>
            </a:r>
          </a:p>
          <a:p>
            <a:pPr eaLnBrk="0" fontAlgn="base" hangingPunct="0">
              <a:spcBef>
                <a:spcPct val="0"/>
              </a:spcBef>
              <a:spcAft>
                <a:spcPct val="0"/>
              </a:spcAft>
            </a:pPr>
            <a:r>
              <a:rPr lang="it-IT" altLang="it-IT">
                <a:latin typeface="Arial" charset="0"/>
              </a:rPr>
              <a:t> </a:t>
            </a:r>
          </a:p>
        </p:txBody>
      </p:sp>
      <p:sp>
        <p:nvSpPr>
          <p:cNvPr id="6" name="Rectangle 1"/>
          <p:cNvSpPr>
            <a:spLocks noChangeArrowheads="1"/>
          </p:cNvSpPr>
          <p:nvPr/>
        </p:nvSpPr>
        <p:spPr bwMode="auto">
          <a:xfrm>
            <a:off x="1981201" y="3188772"/>
            <a:ext cx="184731" cy="3693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none" lIns="91440" tIns="45720" rIns="91440" bIns="45720" numCol="1" anchor="ctr" anchorCtr="0" compatLnSpc="1">
            <a:prstTxWarp prst="textNoShape">
              <a:avLst/>
            </a:prstTxWarp>
            <a:spAutoFit/>
          </a:bodyPr>
          <a:lstStyle/>
          <a:p>
            <a:pPr eaLnBrk="0" fontAlgn="base" hangingPunct="0">
              <a:spcBef>
                <a:spcPct val="0"/>
              </a:spcBef>
              <a:spcAft>
                <a:spcPct val="0"/>
              </a:spcAft>
            </a:pPr>
            <a:endParaRPr lang="it-IT" altLang="it-IT" dirty="0">
              <a:latin typeface="Arial" charset="0"/>
            </a:endParaRPr>
          </a:p>
        </p:txBody>
      </p:sp>
      <p:sp>
        <p:nvSpPr>
          <p:cNvPr id="7" name="Rettangolo 6"/>
          <p:cNvSpPr/>
          <p:nvPr/>
        </p:nvSpPr>
        <p:spPr>
          <a:xfrm>
            <a:off x="1842356" y="2653012"/>
            <a:ext cx="8507288" cy="2246769"/>
          </a:xfrm>
          <a:prstGeom prst="rect">
            <a:avLst/>
          </a:prstGeom>
        </p:spPr>
        <p:txBody>
          <a:bodyPr wrap="square">
            <a:spAutoFit/>
          </a:bodyPr>
          <a:lstStyle/>
          <a:p>
            <a:pPr algn="just"/>
            <a:r>
              <a:rPr lang="it-IT" sz="2000" dirty="0"/>
              <a:t>Alle contribuzioni versate dal 2007 continuano ad applicarsi le disposizioni previgenti. Per i "vecchi iscritti" è prevista la </a:t>
            </a:r>
            <a:r>
              <a:rPr lang="it-IT" sz="2000" b="1" dirty="0"/>
              <a:t>possibilità di richiedere che le prestazioni pensionistiche siano erogate in capitale per l'intero ammontare </a:t>
            </a:r>
            <a:r>
              <a:rPr lang="it-IT" sz="2000" dirty="0"/>
              <a:t>(compresa la quota maturata a decorrere dal 1° gennaio 2007). Tale opzione può essere resa in occasione della richiesta di una anticipazione ovvero al momento di erogazione della prestazione finale. In questo caso trova applicazione sull'intera prestazione il regime tributario vigente fino al 31 dicembre 2006. </a:t>
            </a:r>
          </a:p>
        </p:txBody>
      </p:sp>
    </p:spTree>
    <p:extLst>
      <p:ext uri="{BB962C8B-B14F-4D97-AF65-F5344CB8AC3E}">
        <p14:creationId xmlns:p14="http://schemas.microsoft.com/office/powerpoint/2010/main" xmlns="" val="1236944417"/>
      </p:ext>
    </p:extLst>
  </p:cSld>
  <p:clrMapOvr>
    <a:masterClrMapping/>
  </p:clrMapOvr>
  <p:transition spd="slow">
    <p:randomBar dir="vert"/>
  </p:transition>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7" name="Rettangolo 3"/>
          <p:cNvSpPr>
            <a:spLocks noChangeArrowheads="1"/>
          </p:cNvSpPr>
          <p:nvPr/>
        </p:nvSpPr>
        <p:spPr bwMode="auto">
          <a:xfrm>
            <a:off x="2232578" y="115889"/>
            <a:ext cx="7733206" cy="113877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charset="0"/>
                <a:ea typeface="Arial" charset="0"/>
                <a:cs typeface="Arial" charset="0"/>
              </a:defRPr>
            </a:lvl1pPr>
            <a:lvl2pPr marL="742950" indent="-285750">
              <a:spcBef>
                <a:spcPct val="20000"/>
              </a:spcBef>
              <a:buChar char="–"/>
              <a:defRPr sz="2800">
                <a:solidFill>
                  <a:schemeClr val="tx1"/>
                </a:solidFill>
                <a:latin typeface="Arial" charset="0"/>
                <a:ea typeface="Arial" charset="0"/>
                <a:cs typeface="Arial" charset="0"/>
              </a:defRPr>
            </a:lvl2pPr>
            <a:lvl3pPr marL="1143000" indent="-228600">
              <a:spcBef>
                <a:spcPct val="20000"/>
              </a:spcBef>
              <a:buChar char="•"/>
              <a:defRPr sz="2400">
                <a:solidFill>
                  <a:schemeClr val="tx1"/>
                </a:solidFill>
                <a:latin typeface="Arial" charset="0"/>
                <a:ea typeface="Arial" charset="0"/>
                <a:cs typeface="Arial" charset="0"/>
              </a:defRPr>
            </a:lvl3pPr>
            <a:lvl4pPr marL="1600200" indent="-228600">
              <a:spcBef>
                <a:spcPct val="20000"/>
              </a:spcBef>
              <a:buChar char="–"/>
              <a:defRPr sz="2000">
                <a:solidFill>
                  <a:schemeClr val="tx1"/>
                </a:solidFill>
                <a:latin typeface="Arial" charset="0"/>
                <a:ea typeface="Arial" charset="0"/>
                <a:cs typeface="Arial" charset="0"/>
              </a:defRPr>
            </a:lvl4pPr>
            <a:lvl5pPr marL="2057400" indent="-228600">
              <a:spcBef>
                <a:spcPct val="20000"/>
              </a:spcBef>
              <a:buChar char="»"/>
              <a:defRPr sz="2000">
                <a:solidFill>
                  <a:schemeClr val="tx1"/>
                </a:solidFill>
                <a:latin typeface="Arial" charset="0"/>
                <a:ea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ea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ea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ea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ea typeface="Arial" charset="0"/>
                <a:cs typeface="Arial" charset="0"/>
              </a:defRPr>
            </a:lvl9pPr>
          </a:lstStyle>
          <a:p>
            <a:pPr algn="ctr" eaLnBrk="1" hangingPunct="1">
              <a:spcBef>
                <a:spcPct val="0"/>
              </a:spcBef>
              <a:buFontTx/>
              <a:buNone/>
            </a:pPr>
            <a:r>
              <a:rPr lang="it-IT" altLang="it-IT" sz="3600" b="1" i="1" dirty="0">
                <a:solidFill>
                  <a:srgbClr val="FF0000"/>
                </a:solidFill>
                <a:latin typeface="Comic Sans MS" charset="0"/>
              </a:rPr>
              <a:t>Rita</a:t>
            </a:r>
          </a:p>
          <a:p>
            <a:pPr algn="ctr" eaLnBrk="1" hangingPunct="1">
              <a:spcBef>
                <a:spcPct val="0"/>
              </a:spcBef>
              <a:buFontTx/>
              <a:buNone/>
            </a:pPr>
            <a:r>
              <a:rPr lang="it-IT" altLang="it-IT" b="1" i="1" dirty="0">
                <a:solidFill>
                  <a:srgbClr val="FF0000"/>
                </a:solidFill>
                <a:latin typeface="Comic Sans MS" charset="0"/>
              </a:rPr>
              <a:t>Tassazione Previdenza Complementare</a:t>
            </a:r>
          </a:p>
        </p:txBody>
      </p:sp>
      <p:sp>
        <p:nvSpPr>
          <p:cNvPr id="4" name="Rectangle 1"/>
          <p:cNvSpPr>
            <a:spLocks noChangeArrowheads="1"/>
          </p:cNvSpPr>
          <p:nvPr/>
        </p:nvSpPr>
        <p:spPr bwMode="auto">
          <a:xfrm>
            <a:off x="1981201" y="2504174"/>
            <a:ext cx="184731" cy="64633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none" lIns="91440" tIns="45720" rIns="91440" bIns="45720" numCol="1" anchor="ctr" anchorCtr="0" compatLnSpc="1">
            <a:prstTxWarp prst="textNoShape">
              <a:avLst/>
            </a:prstTxWarp>
            <a:spAutoFit/>
          </a:bodyPr>
          <a:lstStyle/>
          <a:p>
            <a:pPr eaLnBrk="0" fontAlgn="base" hangingPunct="0">
              <a:spcBef>
                <a:spcPct val="0"/>
              </a:spcBef>
              <a:spcAft>
                <a:spcPct val="0"/>
              </a:spcAft>
            </a:pPr>
            <a:r>
              <a:rPr lang="it-IT" altLang="it-IT">
                <a:latin typeface="Arial" charset="0"/>
              </a:rPr>
              <a:t/>
            </a:r>
            <a:br>
              <a:rPr lang="it-IT" altLang="it-IT">
                <a:latin typeface="Arial" charset="0"/>
              </a:rPr>
            </a:br>
            <a:endParaRPr lang="it-IT" altLang="it-IT">
              <a:latin typeface="Arial" charset="0"/>
            </a:endParaRPr>
          </a:p>
        </p:txBody>
      </p:sp>
      <p:sp>
        <p:nvSpPr>
          <p:cNvPr id="5" name="Rettangolo 4"/>
          <p:cNvSpPr/>
          <p:nvPr/>
        </p:nvSpPr>
        <p:spPr>
          <a:xfrm>
            <a:off x="2115712" y="1180853"/>
            <a:ext cx="7960577" cy="923330"/>
          </a:xfrm>
          <a:prstGeom prst="rect">
            <a:avLst/>
          </a:prstGeom>
          <a:noFill/>
        </p:spPr>
        <p:txBody>
          <a:bodyPr wrap="none" lIns="91440" tIns="45720" rIns="91440" bIns="45720">
            <a:spAutoFit/>
          </a:bodyPr>
          <a:lstStyle/>
          <a:p>
            <a:pPr algn="ctr"/>
            <a:r>
              <a:rPr lang="it-IT" sz="5400" b="1" dirty="0">
                <a:ln w="6600">
                  <a:solidFill>
                    <a:schemeClr val="accent2"/>
                  </a:solidFill>
                  <a:prstDash val="solid"/>
                </a:ln>
                <a:solidFill>
                  <a:srgbClr val="FFFFFF"/>
                </a:solidFill>
                <a:effectLst>
                  <a:outerShdw dist="38100" dir="2700000" algn="tl" rotWithShape="0">
                    <a:schemeClr val="accent2"/>
                  </a:outerShdw>
                </a:effectLst>
              </a:rPr>
              <a:t>L’opzione dei vecchi iscritti</a:t>
            </a:r>
          </a:p>
        </p:txBody>
      </p:sp>
      <p:sp>
        <p:nvSpPr>
          <p:cNvPr id="10" name="Rectangle 3"/>
          <p:cNvSpPr>
            <a:spLocks noChangeArrowheads="1"/>
          </p:cNvSpPr>
          <p:nvPr/>
        </p:nvSpPr>
        <p:spPr bwMode="auto">
          <a:xfrm>
            <a:off x="1981200" y="2935183"/>
            <a:ext cx="9227368" cy="64633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anchor="ctr" anchorCtr="0" compatLnSpc="1">
            <a:prstTxWarp prst="textNoShape">
              <a:avLst/>
            </a:prstTxWarp>
            <a:spAutoFit/>
          </a:bodyPr>
          <a:lstStyle/>
          <a:p>
            <a:pPr eaLnBrk="0" fontAlgn="base" hangingPunct="0">
              <a:spcBef>
                <a:spcPct val="0"/>
              </a:spcBef>
              <a:spcAft>
                <a:spcPct val="0"/>
              </a:spcAft>
            </a:pPr>
            <a:r>
              <a:rPr lang="it-IT" altLang="it-IT">
                <a:latin typeface="Arial" charset="0"/>
              </a:rPr>
              <a:t> </a:t>
            </a:r>
          </a:p>
          <a:p>
            <a:pPr eaLnBrk="0" fontAlgn="base" hangingPunct="0">
              <a:spcBef>
                <a:spcPct val="0"/>
              </a:spcBef>
              <a:spcAft>
                <a:spcPct val="0"/>
              </a:spcAft>
            </a:pPr>
            <a:r>
              <a:rPr lang="it-IT" altLang="it-IT">
                <a:latin typeface="Arial" charset="0"/>
              </a:rPr>
              <a:t> </a:t>
            </a:r>
          </a:p>
        </p:txBody>
      </p:sp>
      <p:sp>
        <p:nvSpPr>
          <p:cNvPr id="6" name="Rectangle 1"/>
          <p:cNvSpPr>
            <a:spLocks noChangeArrowheads="1"/>
          </p:cNvSpPr>
          <p:nvPr/>
        </p:nvSpPr>
        <p:spPr bwMode="auto">
          <a:xfrm>
            <a:off x="1981201" y="3188772"/>
            <a:ext cx="184731" cy="3693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none" lIns="91440" tIns="45720" rIns="91440" bIns="45720" numCol="1" anchor="ctr" anchorCtr="0" compatLnSpc="1">
            <a:prstTxWarp prst="textNoShape">
              <a:avLst/>
            </a:prstTxWarp>
            <a:spAutoFit/>
          </a:bodyPr>
          <a:lstStyle/>
          <a:p>
            <a:pPr eaLnBrk="0" fontAlgn="base" hangingPunct="0">
              <a:spcBef>
                <a:spcPct val="0"/>
              </a:spcBef>
              <a:spcAft>
                <a:spcPct val="0"/>
              </a:spcAft>
            </a:pPr>
            <a:endParaRPr lang="it-IT" altLang="it-IT" dirty="0">
              <a:latin typeface="Arial" charset="0"/>
            </a:endParaRPr>
          </a:p>
        </p:txBody>
      </p:sp>
      <p:sp>
        <p:nvSpPr>
          <p:cNvPr id="7" name="Rettangolo 6"/>
          <p:cNvSpPr/>
          <p:nvPr/>
        </p:nvSpPr>
        <p:spPr>
          <a:xfrm>
            <a:off x="1842356" y="2049797"/>
            <a:ext cx="8507288" cy="3724096"/>
          </a:xfrm>
          <a:prstGeom prst="rect">
            <a:avLst/>
          </a:prstGeom>
        </p:spPr>
        <p:txBody>
          <a:bodyPr wrap="square">
            <a:spAutoFit/>
          </a:bodyPr>
          <a:lstStyle/>
          <a:p>
            <a:pPr algn="just"/>
            <a:r>
              <a:rPr lang="it-IT" sz="2000" dirty="0"/>
              <a:t>Due ipotesi</a:t>
            </a:r>
          </a:p>
          <a:p>
            <a:pPr marL="457200" indent="-457200" algn="just">
              <a:buAutoNum type="alphaLcParenR"/>
            </a:pPr>
            <a:r>
              <a:rPr lang="it-IT" dirty="0"/>
              <a:t>il "vecchio iscritto" percepisce in forma di capitale l'intera prestazione maturata (compresa la quota maturata a decorrere dal 1° gennaio 2007);</a:t>
            </a:r>
          </a:p>
          <a:p>
            <a:pPr marL="457200" indent="-457200" algn="just">
              <a:buAutoNum type="alphaLcParenR"/>
            </a:pPr>
            <a:r>
              <a:rPr lang="it-IT" dirty="0"/>
              <a:t>il "vecchio iscritto" opta per l'applicazione del regime di cui all'art. 11 </a:t>
            </a:r>
            <a:r>
              <a:rPr lang="it-IT" dirty="0" err="1"/>
              <a:t>D.Lgs.</a:t>
            </a:r>
            <a:r>
              <a:rPr lang="it-IT" dirty="0"/>
              <a:t> 252/2005 percependo </a:t>
            </a:r>
            <a:r>
              <a:rPr lang="it-IT" b="1" dirty="0"/>
              <a:t>in forma di capitale l'intera prestazione maturata fino al 31 dicembre 2006. </a:t>
            </a:r>
            <a:r>
              <a:rPr lang="it-IT" dirty="0"/>
              <a:t>Al</a:t>
            </a:r>
            <a:r>
              <a:rPr lang="it-IT" b="1" dirty="0"/>
              <a:t> </a:t>
            </a:r>
            <a:r>
              <a:rPr lang="it-IT" dirty="0"/>
              <a:t>montante maturato a partire dal 1° gennaio 2007 viene invece applicato il trattamento fiscale di cui all’art. 11, </a:t>
            </a:r>
            <a:r>
              <a:rPr lang="it-IT" dirty="0" err="1"/>
              <a:t>D.Lgs.</a:t>
            </a:r>
            <a:r>
              <a:rPr lang="it-IT" dirty="0"/>
              <a:t> 252/2005 che comporta </a:t>
            </a:r>
            <a:r>
              <a:rPr lang="it-IT" b="1" dirty="0"/>
              <a:t>l'obbligo di convertire in rendita almeno il 50% di tale montante </a:t>
            </a:r>
            <a:r>
              <a:rPr lang="it-IT" dirty="0"/>
              <a:t>(salvo il caso in cui la rendita derivante dalla conversione di almeno il 70% del relativo importo sia inferiore al 50% dell'assegno sociale di cui all'art. 3, co. 6 e 7, L. 335/1995). Conseguentemente, in linea generale l'importo della prestazione in forma di capitale non può eccedere il montante maturato fino al 31 dicembre 2006, aumentato del 50 per cento del montante maturato successivamente.</a:t>
            </a:r>
          </a:p>
        </p:txBody>
      </p:sp>
    </p:spTree>
    <p:extLst>
      <p:ext uri="{BB962C8B-B14F-4D97-AF65-F5344CB8AC3E}">
        <p14:creationId xmlns:p14="http://schemas.microsoft.com/office/powerpoint/2010/main" xmlns="" val="1516514606"/>
      </p:ext>
    </p:extLst>
  </p:cSld>
  <p:clrMapOvr>
    <a:masterClrMapping/>
  </p:clrMapOvr>
  <p:transition spd="slow">
    <p:randomBar dir="vert"/>
  </p:transition>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7" name="Rettangolo 3"/>
          <p:cNvSpPr>
            <a:spLocks noChangeArrowheads="1"/>
          </p:cNvSpPr>
          <p:nvPr/>
        </p:nvSpPr>
        <p:spPr bwMode="auto">
          <a:xfrm>
            <a:off x="2232578" y="115889"/>
            <a:ext cx="7733206" cy="113877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charset="0"/>
                <a:ea typeface="Arial" charset="0"/>
                <a:cs typeface="Arial" charset="0"/>
              </a:defRPr>
            </a:lvl1pPr>
            <a:lvl2pPr marL="742950" indent="-285750">
              <a:spcBef>
                <a:spcPct val="20000"/>
              </a:spcBef>
              <a:buChar char="–"/>
              <a:defRPr sz="2800">
                <a:solidFill>
                  <a:schemeClr val="tx1"/>
                </a:solidFill>
                <a:latin typeface="Arial" charset="0"/>
                <a:ea typeface="Arial" charset="0"/>
                <a:cs typeface="Arial" charset="0"/>
              </a:defRPr>
            </a:lvl2pPr>
            <a:lvl3pPr marL="1143000" indent="-228600">
              <a:spcBef>
                <a:spcPct val="20000"/>
              </a:spcBef>
              <a:buChar char="•"/>
              <a:defRPr sz="2400">
                <a:solidFill>
                  <a:schemeClr val="tx1"/>
                </a:solidFill>
                <a:latin typeface="Arial" charset="0"/>
                <a:ea typeface="Arial" charset="0"/>
                <a:cs typeface="Arial" charset="0"/>
              </a:defRPr>
            </a:lvl3pPr>
            <a:lvl4pPr marL="1600200" indent="-228600">
              <a:spcBef>
                <a:spcPct val="20000"/>
              </a:spcBef>
              <a:buChar char="–"/>
              <a:defRPr sz="2000">
                <a:solidFill>
                  <a:schemeClr val="tx1"/>
                </a:solidFill>
                <a:latin typeface="Arial" charset="0"/>
                <a:ea typeface="Arial" charset="0"/>
                <a:cs typeface="Arial" charset="0"/>
              </a:defRPr>
            </a:lvl4pPr>
            <a:lvl5pPr marL="2057400" indent="-228600">
              <a:spcBef>
                <a:spcPct val="20000"/>
              </a:spcBef>
              <a:buChar char="»"/>
              <a:defRPr sz="2000">
                <a:solidFill>
                  <a:schemeClr val="tx1"/>
                </a:solidFill>
                <a:latin typeface="Arial" charset="0"/>
                <a:ea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ea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ea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ea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ea typeface="Arial" charset="0"/>
                <a:cs typeface="Arial" charset="0"/>
              </a:defRPr>
            </a:lvl9pPr>
          </a:lstStyle>
          <a:p>
            <a:pPr algn="ctr" eaLnBrk="1" hangingPunct="1">
              <a:spcBef>
                <a:spcPct val="0"/>
              </a:spcBef>
              <a:buFontTx/>
              <a:buNone/>
            </a:pPr>
            <a:r>
              <a:rPr lang="it-IT" altLang="it-IT" sz="3600" b="1" i="1" dirty="0">
                <a:solidFill>
                  <a:srgbClr val="FF0000"/>
                </a:solidFill>
                <a:latin typeface="Comic Sans MS" charset="0"/>
              </a:rPr>
              <a:t>Rita</a:t>
            </a:r>
          </a:p>
          <a:p>
            <a:pPr algn="ctr" eaLnBrk="1" hangingPunct="1">
              <a:spcBef>
                <a:spcPct val="0"/>
              </a:spcBef>
              <a:buFontTx/>
              <a:buNone/>
            </a:pPr>
            <a:r>
              <a:rPr lang="it-IT" altLang="it-IT" b="1" i="1" dirty="0">
                <a:solidFill>
                  <a:srgbClr val="FF0000"/>
                </a:solidFill>
                <a:latin typeface="Comic Sans MS" charset="0"/>
              </a:rPr>
              <a:t>Tassazione Previdenza Complementare</a:t>
            </a:r>
          </a:p>
        </p:txBody>
      </p:sp>
      <p:sp>
        <p:nvSpPr>
          <p:cNvPr id="4" name="Rectangle 1"/>
          <p:cNvSpPr>
            <a:spLocks noChangeArrowheads="1"/>
          </p:cNvSpPr>
          <p:nvPr/>
        </p:nvSpPr>
        <p:spPr bwMode="auto">
          <a:xfrm>
            <a:off x="1981201" y="2504174"/>
            <a:ext cx="184731" cy="64633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none" lIns="91440" tIns="45720" rIns="91440" bIns="45720" numCol="1" anchor="ctr" anchorCtr="0" compatLnSpc="1">
            <a:prstTxWarp prst="textNoShape">
              <a:avLst/>
            </a:prstTxWarp>
            <a:spAutoFit/>
          </a:bodyPr>
          <a:lstStyle/>
          <a:p>
            <a:pPr eaLnBrk="0" fontAlgn="base" hangingPunct="0">
              <a:spcBef>
                <a:spcPct val="0"/>
              </a:spcBef>
              <a:spcAft>
                <a:spcPct val="0"/>
              </a:spcAft>
            </a:pPr>
            <a:r>
              <a:rPr lang="it-IT" altLang="it-IT">
                <a:latin typeface="Arial" charset="0"/>
              </a:rPr>
              <a:t/>
            </a:r>
            <a:br>
              <a:rPr lang="it-IT" altLang="it-IT">
                <a:latin typeface="Arial" charset="0"/>
              </a:rPr>
            </a:br>
            <a:endParaRPr lang="it-IT" altLang="it-IT">
              <a:latin typeface="Arial" charset="0"/>
            </a:endParaRPr>
          </a:p>
        </p:txBody>
      </p:sp>
      <p:sp>
        <p:nvSpPr>
          <p:cNvPr id="5" name="Rettangolo 4"/>
          <p:cNvSpPr/>
          <p:nvPr/>
        </p:nvSpPr>
        <p:spPr>
          <a:xfrm>
            <a:off x="3938198" y="1700808"/>
            <a:ext cx="4315604" cy="923330"/>
          </a:xfrm>
          <a:prstGeom prst="rect">
            <a:avLst/>
          </a:prstGeom>
          <a:noFill/>
        </p:spPr>
        <p:txBody>
          <a:bodyPr wrap="none" lIns="91440" tIns="45720" rIns="91440" bIns="45720">
            <a:spAutoFit/>
          </a:bodyPr>
          <a:lstStyle/>
          <a:p>
            <a:pPr algn="ctr"/>
            <a:r>
              <a:rPr lang="it-IT" sz="5400" b="1" dirty="0">
                <a:ln w="6600">
                  <a:solidFill>
                    <a:schemeClr val="accent2"/>
                  </a:solidFill>
                  <a:prstDash val="solid"/>
                </a:ln>
                <a:solidFill>
                  <a:srgbClr val="FFFFFF"/>
                </a:solidFill>
                <a:effectLst>
                  <a:outerShdw dist="38100" dir="2700000" algn="tl" rotWithShape="0">
                    <a:schemeClr val="accent2"/>
                  </a:outerShdw>
                </a:effectLst>
              </a:rPr>
              <a:t>Cosa fa Rita?</a:t>
            </a:r>
          </a:p>
        </p:txBody>
      </p:sp>
      <p:sp>
        <p:nvSpPr>
          <p:cNvPr id="10" name="Rectangle 3"/>
          <p:cNvSpPr>
            <a:spLocks noChangeArrowheads="1"/>
          </p:cNvSpPr>
          <p:nvPr/>
        </p:nvSpPr>
        <p:spPr bwMode="auto">
          <a:xfrm>
            <a:off x="1981200" y="2935183"/>
            <a:ext cx="9227368" cy="64633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anchor="ctr" anchorCtr="0" compatLnSpc="1">
            <a:prstTxWarp prst="textNoShape">
              <a:avLst/>
            </a:prstTxWarp>
            <a:spAutoFit/>
          </a:bodyPr>
          <a:lstStyle/>
          <a:p>
            <a:pPr eaLnBrk="0" fontAlgn="base" hangingPunct="0">
              <a:spcBef>
                <a:spcPct val="0"/>
              </a:spcBef>
              <a:spcAft>
                <a:spcPct val="0"/>
              </a:spcAft>
            </a:pPr>
            <a:r>
              <a:rPr lang="it-IT" altLang="it-IT">
                <a:latin typeface="Arial" charset="0"/>
              </a:rPr>
              <a:t> </a:t>
            </a:r>
          </a:p>
          <a:p>
            <a:pPr eaLnBrk="0" fontAlgn="base" hangingPunct="0">
              <a:spcBef>
                <a:spcPct val="0"/>
              </a:spcBef>
              <a:spcAft>
                <a:spcPct val="0"/>
              </a:spcAft>
            </a:pPr>
            <a:r>
              <a:rPr lang="it-IT" altLang="it-IT">
                <a:latin typeface="Arial" charset="0"/>
              </a:rPr>
              <a:t> </a:t>
            </a:r>
          </a:p>
        </p:txBody>
      </p:sp>
      <p:sp>
        <p:nvSpPr>
          <p:cNvPr id="6" name="Rectangle 1"/>
          <p:cNvSpPr>
            <a:spLocks noChangeArrowheads="1"/>
          </p:cNvSpPr>
          <p:nvPr/>
        </p:nvSpPr>
        <p:spPr bwMode="auto">
          <a:xfrm>
            <a:off x="1981201" y="3188772"/>
            <a:ext cx="184731" cy="3693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none" lIns="91440" tIns="45720" rIns="91440" bIns="45720" numCol="1" anchor="ctr" anchorCtr="0" compatLnSpc="1">
            <a:prstTxWarp prst="textNoShape">
              <a:avLst/>
            </a:prstTxWarp>
            <a:spAutoFit/>
          </a:bodyPr>
          <a:lstStyle/>
          <a:p>
            <a:pPr eaLnBrk="0" fontAlgn="base" hangingPunct="0">
              <a:spcBef>
                <a:spcPct val="0"/>
              </a:spcBef>
              <a:spcAft>
                <a:spcPct val="0"/>
              </a:spcAft>
            </a:pPr>
            <a:endParaRPr lang="it-IT" altLang="it-IT" dirty="0">
              <a:latin typeface="Arial" charset="0"/>
            </a:endParaRPr>
          </a:p>
        </p:txBody>
      </p:sp>
      <p:sp>
        <p:nvSpPr>
          <p:cNvPr id="7" name="Rettangolo 6"/>
          <p:cNvSpPr/>
          <p:nvPr/>
        </p:nvSpPr>
        <p:spPr>
          <a:xfrm>
            <a:off x="1842356" y="2956390"/>
            <a:ext cx="8507288" cy="2308324"/>
          </a:xfrm>
          <a:prstGeom prst="rect">
            <a:avLst/>
          </a:prstGeom>
        </p:spPr>
        <p:txBody>
          <a:bodyPr wrap="square">
            <a:spAutoFit/>
          </a:bodyPr>
          <a:lstStyle/>
          <a:p>
            <a:pPr algn="just"/>
            <a:r>
              <a:rPr lang="it-IT" sz="2400" dirty="0"/>
              <a:t>Fa salve le regole di determinazione dell’imponibile, ma di fatto commuta in una ‘rendita’ (o capitale frazionato) i montanti accantonati precedentemente al 2007 (con priorità) assoggettandoli alla ritenuta a titolo d’imposta di cui all’art. 11 D. </a:t>
            </a:r>
            <a:r>
              <a:rPr lang="it-IT" sz="2400" dirty="0" err="1"/>
              <a:t>Lgs</a:t>
            </a:r>
            <a:r>
              <a:rPr lang="it-IT" sz="2400" dirty="0"/>
              <a:t>. 252/2005. Accanto al riscatto o alla anticipazione si aggiunge quindi la 3° strada della rendita </a:t>
            </a:r>
            <a:r>
              <a:rPr lang="it-IT" sz="2400" dirty="0" err="1"/>
              <a:t>integrativas</a:t>
            </a:r>
            <a:r>
              <a:rPr lang="it-IT" sz="2400" dirty="0"/>
              <a:t>.</a:t>
            </a:r>
            <a:endParaRPr lang="it-IT" sz="2000" dirty="0"/>
          </a:p>
        </p:txBody>
      </p:sp>
    </p:spTree>
    <p:extLst>
      <p:ext uri="{BB962C8B-B14F-4D97-AF65-F5344CB8AC3E}">
        <p14:creationId xmlns:p14="http://schemas.microsoft.com/office/powerpoint/2010/main" xmlns="" val="893243128"/>
      </p:ext>
    </p:extLst>
  </p:cSld>
  <p:clrMapOvr>
    <a:masterClrMapping/>
  </p:clrMapOvr>
  <p:transition spd="slow">
    <p:randomBar dir="vert"/>
  </p:transition>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7" name="Rettangolo 3"/>
          <p:cNvSpPr>
            <a:spLocks noChangeArrowheads="1"/>
          </p:cNvSpPr>
          <p:nvPr/>
        </p:nvSpPr>
        <p:spPr bwMode="auto">
          <a:xfrm>
            <a:off x="2232578" y="115889"/>
            <a:ext cx="7733206" cy="113877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charset="0"/>
                <a:ea typeface="Arial" charset="0"/>
                <a:cs typeface="Arial" charset="0"/>
              </a:defRPr>
            </a:lvl1pPr>
            <a:lvl2pPr marL="742950" indent="-285750">
              <a:spcBef>
                <a:spcPct val="20000"/>
              </a:spcBef>
              <a:buChar char="–"/>
              <a:defRPr sz="2800">
                <a:solidFill>
                  <a:schemeClr val="tx1"/>
                </a:solidFill>
                <a:latin typeface="Arial" charset="0"/>
                <a:ea typeface="Arial" charset="0"/>
                <a:cs typeface="Arial" charset="0"/>
              </a:defRPr>
            </a:lvl2pPr>
            <a:lvl3pPr marL="1143000" indent="-228600">
              <a:spcBef>
                <a:spcPct val="20000"/>
              </a:spcBef>
              <a:buChar char="•"/>
              <a:defRPr sz="2400">
                <a:solidFill>
                  <a:schemeClr val="tx1"/>
                </a:solidFill>
                <a:latin typeface="Arial" charset="0"/>
                <a:ea typeface="Arial" charset="0"/>
                <a:cs typeface="Arial" charset="0"/>
              </a:defRPr>
            </a:lvl3pPr>
            <a:lvl4pPr marL="1600200" indent="-228600">
              <a:spcBef>
                <a:spcPct val="20000"/>
              </a:spcBef>
              <a:buChar char="–"/>
              <a:defRPr sz="2000">
                <a:solidFill>
                  <a:schemeClr val="tx1"/>
                </a:solidFill>
                <a:latin typeface="Arial" charset="0"/>
                <a:ea typeface="Arial" charset="0"/>
                <a:cs typeface="Arial" charset="0"/>
              </a:defRPr>
            </a:lvl4pPr>
            <a:lvl5pPr marL="2057400" indent="-228600">
              <a:spcBef>
                <a:spcPct val="20000"/>
              </a:spcBef>
              <a:buChar char="»"/>
              <a:defRPr sz="2000">
                <a:solidFill>
                  <a:schemeClr val="tx1"/>
                </a:solidFill>
                <a:latin typeface="Arial" charset="0"/>
                <a:ea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ea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ea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ea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ea typeface="Arial" charset="0"/>
                <a:cs typeface="Arial" charset="0"/>
              </a:defRPr>
            </a:lvl9pPr>
          </a:lstStyle>
          <a:p>
            <a:pPr algn="ctr" eaLnBrk="1" hangingPunct="1">
              <a:spcBef>
                <a:spcPct val="0"/>
              </a:spcBef>
              <a:buFontTx/>
              <a:buNone/>
            </a:pPr>
            <a:r>
              <a:rPr lang="it-IT" altLang="it-IT" sz="3600" b="1" i="1" dirty="0">
                <a:solidFill>
                  <a:srgbClr val="FF0000"/>
                </a:solidFill>
                <a:latin typeface="Comic Sans MS" charset="0"/>
              </a:rPr>
              <a:t>Rita</a:t>
            </a:r>
          </a:p>
          <a:p>
            <a:pPr algn="ctr" eaLnBrk="1" hangingPunct="1">
              <a:spcBef>
                <a:spcPct val="0"/>
              </a:spcBef>
              <a:buFontTx/>
              <a:buNone/>
            </a:pPr>
            <a:r>
              <a:rPr lang="it-IT" altLang="it-IT" b="1" i="1" dirty="0">
                <a:solidFill>
                  <a:srgbClr val="FF0000"/>
                </a:solidFill>
                <a:latin typeface="Comic Sans MS" charset="0"/>
              </a:rPr>
              <a:t>Tassazione Previdenza Complementare</a:t>
            </a:r>
          </a:p>
        </p:txBody>
      </p:sp>
      <p:sp>
        <p:nvSpPr>
          <p:cNvPr id="4" name="Rectangle 1"/>
          <p:cNvSpPr>
            <a:spLocks noChangeArrowheads="1"/>
          </p:cNvSpPr>
          <p:nvPr/>
        </p:nvSpPr>
        <p:spPr bwMode="auto">
          <a:xfrm>
            <a:off x="1981201" y="2504174"/>
            <a:ext cx="184731" cy="64633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none" lIns="91440" tIns="45720" rIns="91440" bIns="45720" numCol="1" anchor="ctr" anchorCtr="0" compatLnSpc="1">
            <a:prstTxWarp prst="textNoShape">
              <a:avLst/>
            </a:prstTxWarp>
            <a:spAutoFit/>
          </a:bodyPr>
          <a:lstStyle/>
          <a:p>
            <a:pPr eaLnBrk="0" fontAlgn="base" hangingPunct="0">
              <a:spcBef>
                <a:spcPct val="0"/>
              </a:spcBef>
              <a:spcAft>
                <a:spcPct val="0"/>
              </a:spcAft>
            </a:pPr>
            <a:r>
              <a:rPr lang="it-IT" altLang="it-IT">
                <a:latin typeface="Arial" charset="0"/>
              </a:rPr>
              <a:t/>
            </a:r>
            <a:br>
              <a:rPr lang="it-IT" altLang="it-IT">
                <a:latin typeface="Arial" charset="0"/>
              </a:rPr>
            </a:br>
            <a:endParaRPr lang="it-IT" altLang="it-IT">
              <a:latin typeface="Arial" charset="0"/>
            </a:endParaRPr>
          </a:p>
        </p:txBody>
      </p:sp>
      <p:sp>
        <p:nvSpPr>
          <p:cNvPr id="5" name="Rettangolo 4"/>
          <p:cNvSpPr/>
          <p:nvPr/>
        </p:nvSpPr>
        <p:spPr>
          <a:xfrm>
            <a:off x="1545427" y="1362147"/>
            <a:ext cx="9101146" cy="923330"/>
          </a:xfrm>
          <a:prstGeom prst="rect">
            <a:avLst/>
          </a:prstGeom>
          <a:noFill/>
        </p:spPr>
        <p:txBody>
          <a:bodyPr wrap="none" lIns="91440" tIns="45720" rIns="91440" bIns="45720">
            <a:spAutoFit/>
          </a:bodyPr>
          <a:lstStyle/>
          <a:p>
            <a:pPr algn="ctr"/>
            <a:r>
              <a:rPr lang="it-IT" sz="5400" b="1" dirty="0">
                <a:ln w="6600">
                  <a:solidFill>
                    <a:schemeClr val="accent2"/>
                  </a:solidFill>
                  <a:prstDash val="solid"/>
                </a:ln>
                <a:solidFill>
                  <a:srgbClr val="FFFFFF"/>
                </a:solidFill>
                <a:effectLst>
                  <a:outerShdw dist="38100" dir="2700000" algn="tl" rotWithShape="0">
                    <a:schemeClr val="accent2"/>
                  </a:outerShdw>
                </a:effectLst>
              </a:rPr>
              <a:t>Circolare COVIP 1174/2017</a:t>
            </a:r>
          </a:p>
        </p:txBody>
      </p:sp>
      <p:sp>
        <p:nvSpPr>
          <p:cNvPr id="10" name="Rectangle 3"/>
          <p:cNvSpPr>
            <a:spLocks noChangeArrowheads="1"/>
          </p:cNvSpPr>
          <p:nvPr/>
        </p:nvSpPr>
        <p:spPr bwMode="auto">
          <a:xfrm>
            <a:off x="1981200" y="2935183"/>
            <a:ext cx="9227368" cy="64633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anchor="ctr" anchorCtr="0" compatLnSpc="1">
            <a:prstTxWarp prst="textNoShape">
              <a:avLst/>
            </a:prstTxWarp>
            <a:spAutoFit/>
          </a:bodyPr>
          <a:lstStyle/>
          <a:p>
            <a:pPr eaLnBrk="0" fontAlgn="base" hangingPunct="0">
              <a:spcBef>
                <a:spcPct val="0"/>
              </a:spcBef>
              <a:spcAft>
                <a:spcPct val="0"/>
              </a:spcAft>
            </a:pPr>
            <a:r>
              <a:rPr lang="it-IT" altLang="it-IT">
                <a:latin typeface="Arial" charset="0"/>
              </a:rPr>
              <a:t> </a:t>
            </a:r>
          </a:p>
          <a:p>
            <a:pPr eaLnBrk="0" fontAlgn="base" hangingPunct="0">
              <a:spcBef>
                <a:spcPct val="0"/>
              </a:spcBef>
              <a:spcAft>
                <a:spcPct val="0"/>
              </a:spcAft>
            </a:pPr>
            <a:r>
              <a:rPr lang="it-IT" altLang="it-IT">
                <a:latin typeface="Arial" charset="0"/>
              </a:rPr>
              <a:t> </a:t>
            </a:r>
          </a:p>
        </p:txBody>
      </p:sp>
      <p:sp>
        <p:nvSpPr>
          <p:cNvPr id="6" name="Rectangle 1"/>
          <p:cNvSpPr>
            <a:spLocks noChangeArrowheads="1"/>
          </p:cNvSpPr>
          <p:nvPr/>
        </p:nvSpPr>
        <p:spPr bwMode="auto">
          <a:xfrm>
            <a:off x="1981201" y="3188772"/>
            <a:ext cx="184731" cy="3693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none" lIns="91440" tIns="45720" rIns="91440" bIns="45720" numCol="1" anchor="ctr" anchorCtr="0" compatLnSpc="1">
            <a:prstTxWarp prst="textNoShape">
              <a:avLst/>
            </a:prstTxWarp>
            <a:spAutoFit/>
          </a:bodyPr>
          <a:lstStyle/>
          <a:p>
            <a:pPr eaLnBrk="0" fontAlgn="base" hangingPunct="0">
              <a:spcBef>
                <a:spcPct val="0"/>
              </a:spcBef>
              <a:spcAft>
                <a:spcPct val="0"/>
              </a:spcAft>
            </a:pPr>
            <a:endParaRPr lang="it-IT" altLang="it-IT" dirty="0">
              <a:latin typeface="Arial" charset="0"/>
            </a:endParaRPr>
          </a:p>
        </p:txBody>
      </p:sp>
      <p:sp>
        <p:nvSpPr>
          <p:cNvPr id="7" name="Rettangolo 6"/>
          <p:cNvSpPr/>
          <p:nvPr/>
        </p:nvSpPr>
        <p:spPr>
          <a:xfrm>
            <a:off x="607292" y="2289950"/>
            <a:ext cx="10977416" cy="4154984"/>
          </a:xfrm>
          <a:prstGeom prst="rect">
            <a:avLst/>
          </a:prstGeom>
        </p:spPr>
        <p:txBody>
          <a:bodyPr wrap="square">
            <a:spAutoFit/>
          </a:bodyPr>
          <a:lstStyle/>
          <a:p>
            <a:r>
              <a:rPr lang="it-IT" sz="2400" dirty="0"/>
              <a:t>Requisiti</a:t>
            </a:r>
          </a:p>
          <a:p>
            <a:r>
              <a:rPr lang="it-IT" sz="2400" dirty="0"/>
              <a:t>= Ape Privato</a:t>
            </a:r>
          </a:p>
          <a:p>
            <a:pPr algn="just"/>
            <a:r>
              <a:rPr lang="it-IT" sz="2400" dirty="0"/>
              <a:t>(i) iscrizione all’assicurazione generale obbligatoria (o a forme sostitutive o esclusive della medesima) o alla Gestione separata di cui all’art. 2, comma 26, della Legge 335/1995; (ii) età anagrafica minima di 63 anni; (iii) maturazione del diritto a una pensione di vecchiaia entro 3 anni e 7 mesi + </a:t>
            </a:r>
            <a:r>
              <a:rPr lang="it-IT" sz="2400" dirty="0" err="1"/>
              <a:t>SdV</a:t>
            </a:r>
            <a:r>
              <a:rPr lang="it-IT" sz="2400" dirty="0"/>
              <a:t>; (iv) anzianità contributiva minima nel sistema di previdenza obbligatoria di 20 anni; (v) diritto a fruire di una pensione obbligatoria, al netto delle rate di ammortamento dell’APE eventualmente richiesta, pari o superiore, al momento dell’accesso alla prestazione a 1,4 volte il trattamento minimo previsto nell’assicurazione generale obbligatoria; (vi) non essere già titolari di un trattamento pensionistico diretto.</a:t>
            </a:r>
            <a:endParaRPr lang="it-IT" sz="2000" dirty="0"/>
          </a:p>
        </p:txBody>
      </p:sp>
    </p:spTree>
    <p:extLst>
      <p:ext uri="{BB962C8B-B14F-4D97-AF65-F5344CB8AC3E}">
        <p14:creationId xmlns:p14="http://schemas.microsoft.com/office/powerpoint/2010/main" xmlns="" val="2597457799"/>
      </p:ext>
    </p:extLst>
  </p:cSld>
  <p:clrMapOvr>
    <a:masterClrMapping/>
  </p:clrMapOvr>
  <p:transition spd="slow">
    <p:randomBar dir="vert"/>
  </p:transition>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7" name="Rettangolo 3"/>
          <p:cNvSpPr>
            <a:spLocks noChangeArrowheads="1"/>
          </p:cNvSpPr>
          <p:nvPr/>
        </p:nvSpPr>
        <p:spPr bwMode="auto">
          <a:xfrm>
            <a:off x="2232578" y="115889"/>
            <a:ext cx="7733206" cy="113877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charset="0"/>
                <a:ea typeface="Arial" charset="0"/>
                <a:cs typeface="Arial" charset="0"/>
              </a:defRPr>
            </a:lvl1pPr>
            <a:lvl2pPr marL="742950" indent="-285750">
              <a:spcBef>
                <a:spcPct val="20000"/>
              </a:spcBef>
              <a:buChar char="–"/>
              <a:defRPr sz="2800">
                <a:solidFill>
                  <a:schemeClr val="tx1"/>
                </a:solidFill>
                <a:latin typeface="Arial" charset="0"/>
                <a:ea typeface="Arial" charset="0"/>
                <a:cs typeface="Arial" charset="0"/>
              </a:defRPr>
            </a:lvl2pPr>
            <a:lvl3pPr marL="1143000" indent="-228600">
              <a:spcBef>
                <a:spcPct val="20000"/>
              </a:spcBef>
              <a:buChar char="•"/>
              <a:defRPr sz="2400">
                <a:solidFill>
                  <a:schemeClr val="tx1"/>
                </a:solidFill>
                <a:latin typeface="Arial" charset="0"/>
                <a:ea typeface="Arial" charset="0"/>
                <a:cs typeface="Arial" charset="0"/>
              </a:defRPr>
            </a:lvl3pPr>
            <a:lvl4pPr marL="1600200" indent="-228600">
              <a:spcBef>
                <a:spcPct val="20000"/>
              </a:spcBef>
              <a:buChar char="–"/>
              <a:defRPr sz="2000">
                <a:solidFill>
                  <a:schemeClr val="tx1"/>
                </a:solidFill>
                <a:latin typeface="Arial" charset="0"/>
                <a:ea typeface="Arial" charset="0"/>
                <a:cs typeface="Arial" charset="0"/>
              </a:defRPr>
            </a:lvl4pPr>
            <a:lvl5pPr marL="2057400" indent="-228600">
              <a:spcBef>
                <a:spcPct val="20000"/>
              </a:spcBef>
              <a:buChar char="»"/>
              <a:defRPr sz="2000">
                <a:solidFill>
                  <a:schemeClr val="tx1"/>
                </a:solidFill>
                <a:latin typeface="Arial" charset="0"/>
                <a:ea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ea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ea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ea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ea typeface="Arial" charset="0"/>
                <a:cs typeface="Arial" charset="0"/>
              </a:defRPr>
            </a:lvl9pPr>
          </a:lstStyle>
          <a:p>
            <a:pPr algn="ctr" eaLnBrk="1" hangingPunct="1">
              <a:spcBef>
                <a:spcPct val="0"/>
              </a:spcBef>
              <a:buFontTx/>
              <a:buNone/>
            </a:pPr>
            <a:r>
              <a:rPr lang="it-IT" altLang="it-IT" sz="3600" b="1" i="1" dirty="0">
                <a:solidFill>
                  <a:srgbClr val="FF0000"/>
                </a:solidFill>
                <a:latin typeface="Comic Sans MS" charset="0"/>
              </a:rPr>
              <a:t>Rita</a:t>
            </a:r>
          </a:p>
          <a:p>
            <a:pPr algn="ctr" eaLnBrk="1" hangingPunct="1">
              <a:spcBef>
                <a:spcPct val="0"/>
              </a:spcBef>
              <a:buFontTx/>
              <a:buNone/>
            </a:pPr>
            <a:r>
              <a:rPr lang="it-IT" altLang="it-IT" b="1" i="1" dirty="0">
                <a:solidFill>
                  <a:srgbClr val="FF0000"/>
                </a:solidFill>
                <a:latin typeface="Comic Sans MS" charset="0"/>
              </a:rPr>
              <a:t>Tassazione Previdenza Complementare</a:t>
            </a:r>
          </a:p>
        </p:txBody>
      </p:sp>
      <p:sp>
        <p:nvSpPr>
          <p:cNvPr id="4" name="Rectangle 1"/>
          <p:cNvSpPr>
            <a:spLocks noChangeArrowheads="1"/>
          </p:cNvSpPr>
          <p:nvPr/>
        </p:nvSpPr>
        <p:spPr bwMode="auto">
          <a:xfrm>
            <a:off x="1981201" y="2504174"/>
            <a:ext cx="184731" cy="64633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none" lIns="91440" tIns="45720" rIns="91440" bIns="45720" numCol="1" anchor="ctr" anchorCtr="0" compatLnSpc="1">
            <a:prstTxWarp prst="textNoShape">
              <a:avLst/>
            </a:prstTxWarp>
            <a:spAutoFit/>
          </a:bodyPr>
          <a:lstStyle/>
          <a:p>
            <a:pPr eaLnBrk="0" fontAlgn="base" hangingPunct="0">
              <a:spcBef>
                <a:spcPct val="0"/>
              </a:spcBef>
              <a:spcAft>
                <a:spcPct val="0"/>
              </a:spcAft>
            </a:pPr>
            <a:r>
              <a:rPr lang="it-IT" altLang="it-IT">
                <a:latin typeface="Arial" charset="0"/>
              </a:rPr>
              <a:t/>
            </a:r>
            <a:br>
              <a:rPr lang="it-IT" altLang="it-IT">
                <a:latin typeface="Arial" charset="0"/>
              </a:rPr>
            </a:br>
            <a:endParaRPr lang="it-IT" altLang="it-IT">
              <a:latin typeface="Arial" charset="0"/>
            </a:endParaRPr>
          </a:p>
        </p:txBody>
      </p:sp>
      <p:sp>
        <p:nvSpPr>
          <p:cNvPr id="5" name="Rettangolo 4"/>
          <p:cNvSpPr/>
          <p:nvPr/>
        </p:nvSpPr>
        <p:spPr>
          <a:xfrm>
            <a:off x="1545427" y="1307955"/>
            <a:ext cx="9101146" cy="923330"/>
          </a:xfrm>
          <a:prstGeom prst="rect">
            <a:avLst/>
          </a:prstGeom>
          <a:noFill/>
        </p:spPr>
        <p:txBody>
          <a:bodyPr wrap="none" lIns="91440" tIns="45720" rIns="91440" bIns="45720">
            <a:spAutoFit/>
          </a:bodyPr>
          <a:lstStyle/>
          <a:p>
            <a:pPr algn="ctr"/>
            <a:r>
              <a:rPr lang="it-IT" sz="5400" b="1" dirty="0">
                <a:ln w="6600">
                  <a:solidFill>
                    <a:schemeClr val="accent2"/>
                  </a:solidFill>
                  <a:prstDash val="solid"/>
                </a:ln>
                <a:solidFill>
                  <a:srgbClr val="FFFFFF"/>
                </a:solidFill>
                <a:effectLst>
                  <a:outerShdw dist="38100" dir="2700000" algn="tl" rotWithShape="0">
                    <a:schemeClr val="accent2"/>
                  </a:outerShdw>
                </a:effectLst>
              </a:rPr>
              <a:t>Circolare COVIP 1174/2017</a:t>
            </a:r>
          </a:p>
        </p:txBody>
      </p:sp>
      <p:sp>
        <p:nvSpPr>
          <p:cNvPr id="10" name="Rectangle 3"/>
          <p:cNvSpPr>
            <a:spLocks noChangeArrowheads="1"/>
          </p:cNvSpPr>
          <p:nvPr/>
        </p:nvSpPr>
        <p:spPr bwMode="auto">
          <a:xfrm>
            <a:off x="1981200" y="2935183"/>
            <a:ext cx="9227368" cy="64633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anchor="ctr" anchorCtr="0" compatLnSpc="1">
            <a:prstTxWarp prst="textNoShape">
              <a:avLst/>
            </a:prstTxWarp>
            <a:spAutoFit/>
          </a:bodyPr>
          <a:lstStyle/>
          <a:p>
            <a:pPr eaLnBrk="0" fontAlgn="base" hangingPunct="0">
              <a:spcBef>
                <a:spcPct val="0"/>
              </a:spcBef>
              <a:spcAft>
                <a:spcPct val="0"/>
              </a:spcAft>
            </a:pPr>
            <a:r>
              <a:rPr lang="it-IT" altLang="it-IT">
                <a:latin typeface="Arial" charset="0"/>
              </a:rPr>
              <a:t> </a:t>
            </a:r>
          </a:p>
          <a:p>
            <a:pPr eaLnBrk="0" fontAlgn="base" hangingPunct="0">
              <a:spcBef>
                <a:spcPct val="0"/>
              </a:spcBef>
              <a:spcAft>
                <a:spcPct val="0"/>
              </a:spcAft>
            </a:pPr>
            <a:r>
              <a:rPr lang="it-IT" altLang="it-IT">
                <a:latin typeface="Arial" charset="0"/>
              </a:rPr>
              <a:t> </a:t>
            </a:r>
          </a:p>
        </p:txBody>
      </p:sp>
      <p:sp>
        <p:nvSpPr>
          <p:cNvPr id="6" name="Rectangle 1"/>
          <p:cNvSpPr>
            <a:spLocks noChangeArrowheads="1"/>
          </p:cNvSpPr>
          <p:nvPr/>
        </p:nvSpPr>
        <p:spPr bwMode="auto">
          <a:xfrm>
            <a:off x="1981201" y="3188772"/>
            <a:ext cx="184731" cy="3693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none" lIns="91440" tIns="45720" rIns="91440" bIns="45720" numCol="1" anchor="ctr" anchorCtr="0" compatLnSpc="1">
            <a:prstTxWarp prst="textNoShape">
              <a:avLst/>
            </a:prstTxWarp>
            <a:spAutoFit/>
          </a:bodyPr>
          <a:lstStyle/>
          <a:p>
            <a:pPr eaLnBrk="0" fontAlgn="base" hangingPunct="0">
              <a:spcBef>
                <a:spcPct val="0"/>
              </a:spcBef>
              <a:spcAft>
                <a:spcPct val="0"/>
              </a:spcAft>
            </a:pPr>
            <a:endParaRPr lang="it-IT" altLang="it-IT" dirty="0">
              <a:latin typeface="Arial" charset="0"/>
            </a:endParaRPr>
          </a:p>
        </p:txBody>
      </p:sp>
      <p:sp>
        <p:nvSpPr>
          <p:cNvPr id="7" name="Rettangolo 6"/>
          <p:cNvSpPr/>
          <p:nvPr/>
        </p:nvSpPr>
        <p:spPr>
          <a:xfrm>
            <a:off x="189807" y="2195128"/>
            <a:ext cx="11812386" cy="4524315"/>
          </a:xfrm>
          <a:prstGeom prst="rect">
            <a:avLst/>
          </a:prstGeom>
        </p:spPr>
        <p:txBody>
          <a:bodyPr wrap="square">
            <a:spAutoFit/>
          </a:bodyPr>
          <a:lstStyle/>
          <a:p>
            <a:r>
              <a:rPr lang="it-IT" sz="2400" dirty="0"/>
              <a:t>Requisiti</a:t>
            </a:r>
          </a:p>
          <a:p>
            <a:pPr algn="just"/>
            <a:r>
              <a:rPr lang="it-IT" sz="2400" dirty="0"/>
              <a:t>La sussistenza dei predetti requisiti sarà appositamente attestata </a:t>
            </a:r>
            <a:r>
              <a:rPr lang="it-IT" sz="2400" b="1" dirty="0"/>
              <a:t>dall’INPS</a:t>
            </a:r>
            <a:r>
              <a:rPr lang="it-IT" sz="2400" dirty="0"/>
              <a:t>. I soggetti interessati a fruire della RITA dovranno pertanto produrre alle forme pensionistiche complementari la certificazione rilasciata dall’Istituto, che sarà acquisita agli atti della forma. L’acquisizione di detta certificazione è, quindi, </a:t>
            </a:r>
            <a:r>
              <a:rPr lang="it-IT" sz="2400" b="1" dirty="0"/>
              <a:t>condizione indispensabile </a:t>
            </a:r>
            <a:r>
              <a:rPr lang="it-IT" sz="2400" dirty="0"/>
              <a:t>per l’erogazione della relativa prestazione. Oltre al possesso dei requisiti per l’APE attestato dall’apposita certificazione, </a:t>
            </a:r>
            <a:r>
              <a:rPr lang="it-IT" sz="2400" b="1" dirty="0"/>
              <a:t>la norma richiede che sia intervenuta la cessazione del rapporto di lavoro</a:t>
            </a:r>
            <a:r>
              <a:rPr lang="it-IT" sz="2400" dirty="0"/>
              <a:t>. Spetterà pertanto alle forme pensionistiche complementari accertare la sussistenza anche di detta situazione prima di procedere all’erogazione della RITA. Non sono, invece, previsti requisiti minimi di contribuzione alla previdenza complementare. </a:t>
            </a:r>
            <a:r>
              <a:rPr lang="it-IT" sz="2400" b="1" dirty="0"/>
              <a:t>Non è neppure richiesto che il soggetto abbia fruito dell’APE</a:t>
            </a:r>
            <a:r>
              <a:rPr lang="it-IT" sz="2400" dirty="0"/>
              <a:t>. È infatti rimessa alla scelta dei lavoratori la possibilità di avvalersi dell’APE e della RITA in modo congiunto ovvero alternativo.</a:t>
            </a:r>
          </a:p>
        </p:txBody>
      </p:sp>
    </p:spTree>
    <p:extLst>
      <p:ext uri="{BB962C8B-B14F-4D97-AF65-F5344CB8AC3E}">
        <p14:creationId xmlns:p14="http://schemas.microsoft.com/office/powerpoint/2010/main" xmlns="" val="2415286785"/>
      </p:ext>
    </p:extLst>
  </p:cSld>
  <p:clrMapOvr>
    <a:masterClrMapping/>
  </p:clrMapOvr>
  <p:transition spd="slow">
    <p:randomBar dir="vert"/>
  </p:transition>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7" name="Rettangolo 3"/>
          <p:cNvSpPr>
            <a:spLocks noChangeArrowheads="1"/>
          </p:cNvSpPr>
          <p:nvPr/>
        </p:nvSpPr>
        <p:spPr bwMode="auto">
          <a:xfrm>
            <a:off x="2232578" y="115889"/>
            <a:ext cx="7733206" cy="113877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charset="0"/>
                <a:ea typeface="Arial" charset="0"/>
                <a:cs typeface="Arial" charset="0"/>
              </a:defRPr>
            </a:lvl1pPr>
            <a:lvl2pPr marL="742950" indent="-285750">
              <a:spcBef>
                <a:spcPct val="20000"/>
              </a:spcBef>
              <a:buChar char="–"/>
              <a:defRPr sz="2800">
                <a:solidFill>
                  <a:schemeClr val="tx1"/>
                </a:solidFill>
                <a:latin typeface="Arial" charset="0"/>
                <a:ea typeface="Arial" charset="0"/>
                <a:cs typeface="Arial" charset="0"/>
              </a:defRPr>
            </a:lvl2pPr>
            <a:lvl3pPr marL="1143000" indent="-228600">
              <a:spcBef>
                <a:spcPct val="20000"/>
              </a:spcBef>
              <a:buChar char="•"/>
              <a:defRPr sz="2400">
                <a:solidFill>
                  <a:schemeClr val="tx1"/>
                </a:solidFill>
                <a:latin typeface="Arial" charset="0"/>
                <a:ea typeface="Arial" charset="0"/>
                <a:cs typeface="Arial" charset="0"/>
              </a:defRPr>
            </a:lvl3pPr>
            <a:lvl4pPr marL="1600200" indent="-228600">
              <a:spcBef>
                <a:spcPct val="20000"/>
              </a:spcBef>
              <a:buChar char="–"/>
              <a:defRPr sz="2000">
                <a:solidFill>
                  <a:schemeClr val="tx1"/>
                </a:solidFill>
                <a:latin typeface="Arial" charset="0"/>
                <a:ea typeface="Arial" charset="0"/>
                <a:cs typeface="Arial" charset="0"/>
              </a:defRPr>
            </a:lvl4pPr>
            <a:lvl5pPr marL="2057400" indent="-228600">
              <a:spcBef>
                <a:spcPct val="20000"/>
              </a:spcBef>
              <a:buChar char="»"/>
              <a:defRPr sz="2000">
                <a:solidFill>
                  <a:schemeClr val="tx1"/>
                </a:solidFill>
                <a:latin typeface="Arial" charset="0"/>
                <a:ea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ea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ea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ea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ea typeface="Arial" charset="0"/>
                <a:cs typeface="Arial" charset="0"/>
              </a:defRPr>
            </a:lvl9pPr>
          </a:lstStyle>
          <a:p>
            <a:pPr algn="ctr" eaLnBrk="1" hangingPunct="1">
              <a:spcBef>
                <a:spcPct val="0"/>
              </a:spcBef>
              <a:buFontTx/>
              <a:buNone/>
            </a:pPr>
            <a:r>
              <a:rPr lang="it-IT" altLang="it-IT" sz="3600" b="1" i="1" dirty="0">
                <a:solidFill>
                  <a:srgbClr val="FF0000"/>
                </a:solidFill>
                <a:latin typeface="Comic Sans MS" charset="0"/>
              </a:rPr>
              <a:t>Rita</a:t>
            </a:r>
          </a:p>
          <a:p>
            <a:pPr algn="ctr" eaLnBrk="1" hangingPunct="1">
              <a:spcBef>
                <a:spcPct val="0"/>
              </a:spcBef>
              <a:buFontTx/>
              <a:buNone/>
            </a:pPr>
            <a:r>
              <a:rPr lang="it-IT" altLang="it-IT" b="1" i="1" dirty="0">
                <a:solidFill>
                  <a:srgbClr val="FF0000"/>
                </a:solidFill>
                <a:latin typeface="Comic Sans MS" charset="0"/>
              </a:rPr>
              <a:t>Tassazione Previdenza Complementare</a:t>
            </a:r>
          </a:p>
        </p:txBody>
      </p:sp>
      <p:sp>
        <p:nvSpPr>
          <p:cNvPr id="4" name="Rectangle 1"/>
          <p:cNvSpPr>
            <a:spLocks noChangeArrowheads="1"/>
          </p:cNvSpPr>
          <p:nvPr/>
        </p:nvSpPr>
        <p:spPr bwMode="auto">
          <a:xfrm>
            <a:off x="1981201" y="2504174"/>
            <a:ext cx="184731" cy="64633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none" lIns="91440" tIns="45720" rIns="91440" bIns="45720" numCol="1" anchor="ctr" anchorCtr="0" compatLnSpc="1">
            <a:prstTxWarp prst="textNoShape">
              <a:avLst/>
            </a:prstTxWarp>
            <a:spAutoFit/>
          </a:bodyPr>
          <a:lstStyle/>
          <a:p>
            <a:pPr eaLnBrk="0" fontAlgn="base" hangingPunct="0">
              <a:spcBef>
                <a:spcPct val="0"/>
              </a:spcBef>
              <a:spcAft>
                <a:spcPct val="0"/>
              </a:spcAft>
            </a:pPr>
            <a:r>
              <a:rPr lang="it-IT" altLang="it-IT">
                <a:latin typeface="Arial" charset="0"/>
              </a:rPr>
              <a:t/>
            </a:r>
            <a:br>
              <a:rPr lang="it-IT" altLang="it-IT">
                <a:latin typeface="Arial" charset="0"/>
              </a:rPr>
            </a:br>
            <a:endParaRPr lang="it-IT" altLang="it-IT">
              <a:latin typeface="Arial" charset="0"/>
            </a:endParaRPr>
          </a:p>
        </p:txBody>
      </p:sp>
      <p:sp>
        <p:nvSpPr>
          <p:cNvPr id="5" name="Rettangolo 4"/>
          <p:cNvSpPr/>
          <p:nvPr/>
        </p:nvSpPr>
        <p:spPr>
          <a:xfrm>
            <a:off x="1545427" y="1605982"/>
            <a:ext cx="9101146" cy="923330"/>
          </a:xfrm>
          <a:prstGeom prst="rect">
            <a:avLst/>
          </a:prstGeom>
          <a:noFill/>
        </p:spPr>
        <p:txBody>
          <a:bodyPr wrap="none" lIns="91440" tIns="45720" rIns="91440" bIns="45720">
            <a:spAutoFit/>
          </a:bodyPr>
          <a:lstStyle/>
          <a:p>
            <a:pPr algn="ctr"/>
            <a:r>
              <a:rPr lang="it-IT" sz="5400" b="1" dirty="0">
                <a:ln w="6600">
                  <a:solidFill>
                    <a:schemeClr val="accent2"/>
                  </a:solidFill>
                  <a:prstDash val="solid"/>
                </a:ln>
                <a:solidFill>
                  <a:srgbClr val="FFFFFF"/>
                </a:solidFill>
                <a:effectLst>
                  <a:outerShdw dist="38100" dir="2700000" algn="tl" rotWithShape="0">
                    <a:schemeClr val="accent2"/>
                  </a:outerShdw>
                </a:effectLst>
              </a:rPr>
              <a:t>Circolare COVIP 1174/2017</a:t>
            </a:r>
          </a:p>
        </p:txBody>
      </p:sp>
      <p:sp>
        <p:nvSpPr>
          <p:cNvPr id="10" name="Rectangle 3"/>
          <p:cNvSpPr>
            <a:spLocks noChangeArrowheads="1"/>
          </p:cNvSpPr>
          <p:nvPr/>
        </p:nvSpPr>
        <p:spPr bwMode="auto">
          <a:xfrm>
            <a:off x="1981200" y="2935183"/>
            <a:ext cx="9227368" cy="64633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anchor="ctr" anchorCtr="0" compatLnSpc="1">
            <a:prstTxWarp prst="textNoShape">
              <a:avLst/>
            </a:prstTxWarp>
            <a:spAutoFit/>
          </a:bodyPr>
          <a:lstStyle/>
          <a:p>
            <a:pPr eaLnBrk="0" fontAlgn="base" hangingPunct="0">
              <a:spcBef>
                <a:spcPct val="0"/>
              </a:spcBef>
              <a:spcAft>
                <a:spcPct val="0"/>
              </a:spcAft>
            </a:pPr>
            <a:r>
              <a:rPr lang="it-IT" altLang="it-IT">
                <a:latin typeface="Arial" charset="0"/>
              </a:rPr>
              <a:t> </a:t>
            </a:r>
          </a:p>
          <a:p>
            <a:pPr eaLnBrk="0" fontAlgn="base" hangingPunct="0">
              <a:spcBef>
                <a:spcPct val="0"/>
              </a:spcBef>
              <a:spcAft>
                <a:spcPct val="0"/>
              </a:spcAft>
            </a:pPr>
            <a:r>
              <a:rPr lang="it-IT" altLang="it-IT">
                <a:latin typeface="Arial" charset="0"/>
              </a:rPr>
              <a:t> </a:t>
            </a:r>
          </a:p>
        </p:txBody>
      </p:sp>
      <p:sp>
        <p:nvSpPr>
          <p:cNvPr id="6" name="Rectangle 1"/>
          <p:cNvSpPr>
            <a:spLocks noChangeArrowheads="1"/>
          </p:cNvSpPr>
          <p:nvPr/>
        </p:nvSpPr>
        <p:spPr bwMode="auto">
          <a:xfrm>
            <a:off x="1981201" y="3188772"/>
            <a:ext cx="184731" cy="3693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none" lIns="91440" tIns="45720" rIns="91440" bIns="45720" numCol="1" anchor="ctr" anchorCtr="0" compatLnSpc="1">
            <a:prstTxWarp prst="textNoShape">
              <a:avLst/>
            </a:prstTxWarp>
            <a:spAutoFit/>
          </a:bodyPr>
          <a:lstStyle/>
          <a:p>
            <a:pPr eaLnBrk="0" fontAlgn="base" hangingPunct="0">
              <a:spcBef>
                <a:spcPct val="0"/>
              </a:spcBef>
              <a:spcAft>
                <a:spcPct val="0"/>
              </a:spcAft>
            </a:pPr>
            <a:endParaRPr lang="it-IT" altLang="it-IT" dirty="0">
              <a:latin typeface="Arial" charset="0"/>
            </a:endParaRPr>
          </a:p>
        </p:txBody>
      </p:sp>
      <p:sp>
        <p:nvSpPr>
          <p:cNvPr id="7" name="Rettangolo 6"/>
          <p:cNvSpPr/>
          <p:nvPr/>
        </p:nvSpPr>
        <p:spPr>
          <a:xfrm>
            <a:off x="189807" y="2520241"/>
            <a:ext cx="11812386" cy="3046988"/>
          </a:xfrm>
          <a:prstGeom prst="rect">
            <a:avLst/>
          </a:prstGeom>
        </p:spPr>
        <p:txBody>
          <a:bodyPr wrap="square">
            <a:spAutoFit/>
          </a:bodyPr>
          <a:lstStyle/>
          <a:p>
            <a:pPr algn="just"/>
            <a:r>
              <a:rPr lang="it-IT" sz="2400" dirty="0"/>
              <a:t>Un montante a sé:</a:t>
            </a:r>
          </a:p>
          <a:p>
            <a:pPr algn="just"/>
            <a:endParaRPr lang="it-IT" sz="2400" dirty="0"/>
          </a:p>
          <a:p>
            <a:pPr algn="just"/>
            <a:r>
              <a:rPr lang="it-IT" sz="2400" dirty="0"/>
              <a:t>la porzione di montante di cui si chiede il frazionamento continua ad essere mantenuta in gestione, così da poter beneficiare anche dei relativi rendimenti. Salvo diversa volontà dell’iscritto, da esprimersi al momento della richiesta, tale montante dovrà essere riversato nel Comparto più prudente della forma pensionistica complementare. </a:t>
            </a:r>
            <a:r>
              <a:rPr lang="it-IT" sz="2400" dirty="0">
                <a:solidFill>
                  <a:srgbClr val="FF0000"/>
                </a:solidFill>
              </a:rPr>
              <a:t>Le rate da erogare verranno ricalcolate di volta in volta e terranno quindi conto dell’incremento o della diminuzione del montante derivante dalla gestione dello stesso</a:t>
            </a:r>
          </a:p>
        </p:txBody>
      </p:sp>
    </p:spTree>
    <p:extLst>
      <p:ext uri="{BB962C8B-B14F-4D97-AF65-F5344CB8AC3E}">
        <p14:creationId xmlns:p14="http://schemas.microsoft.com/office/powerpoint/2010/main" xmlns="" val="2827317045"/>
      </p:ext>
    </p:extLst>
  </p:cSld>
  <p:clrMapOvr>
    <a:masterClrMapping/>
  </p:clrMapOvr>
  <p:transition spd="slow">
    <p:randomBar dir="vert"/>
  </p:transition>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7" name="Rettangolo 3"/>
          <p:cNvSpPr>
            <a:spLocks noChangeArrowheads="1"/>
          </p:cNvSpPr>
          <p:nvPr/>
        </p:nvSpPr>
        <p:spPr bwMode="auto">
          <a:xfrm>
            <a:off x="2232578" y="115889"/>
            <a:ext cx="7733206" cy="113877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charset="0"/>
                <a:ea typeface="Arial" charset="0"/>
                <a:cs typeface="Arial" charset="0"/>
              </a:defRPr>
            </a:lvl1pPr>
            <a:lvl2pPr marL="742950" indent="-285750">
              <a:spcBef>
                <a:spcPct val="20000"/>
              </a:spcBef>
              <a:buChar char="–"/>
              <a:defRPr sz="2800">
                <a:solidFill>
                  <a:schemeClr val="tx1"/>
                </a:solidFill>
                <a:latin typeface="Arial" charset="0"/>
                <a:ea typeface="Arial" charset="0"/>
                <a:cs typeface="Arial" charset="0"/>
              </a:defRPr>
            </a:lvl2pPr>
            <a:lvl3pPr marL="1143000" indent="-228600">
              <a:spcBef>
                <a:spcPct val="20000"/>
              </a:spcBef>
              <a:buChar char="•"/>
              <a:defRPr sz="2400">
                <a:solidFill>
                  <a:schemeClr val="tx1"/>
                </a:solidFill>
                <a:latin typeface="Arial" charset="0"/>
                <a:ea typeface="Arial" charset="0"/>
                <a:cs typeface="Arial" charset="0"/>
              </a:defRPr>
            </a:lvl3pPr>
            <a:lvl4pPr marL="1600200" indent="-228600">
              <a:spcBef>
                <a:spcPct val="20000"/>
              </a:spcBef>
              <a:buChar char="–"/>
              <a:defRPr sz="2000">
                <a:solidFill>
                  <a:schemeClr val="tx1"/>
                </a:solidFill>
                <a:latin typeface="Arial" charset="0"/>
                <a:ea typeface="Arial" charset="0"/>
                <a:cs typeface="Arial" charset="0"/>
              </a:defRPr>
            </a:lvl4pPr>
            <a:lvl5pPr marL="2057400" indent="-228600">
              <a:spcBef>
                <a:spcPct val="20000"/>
              </a:spcBef>
              <a:buChar char="»"/>
              <a:defRPr sz="2000">
                <a:solidFill>
                  <a:schemeClr val="tx1"/>
                </a:solidFill>
                <a:latin typeface="Arial" charset="0"/>
                <a:ea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ea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ea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ea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ea typeface="Arial" charset="0"/>
                <a:cs typeface="Arial" charset="0"/>
              </a:defRPr>
            </a:lvl9pPr>
          </a:lstStyle>
          <a:p>
            <a:pPr algn="ctr" eaLnBrk="1" hangingPunct="1">
              <a:spcBef>
                <a:spcPct val="0"/>
              </a:spcBef>
              <a:buFontTx/>
              <a:buNone/>
            </a:pPr>
            <a:r>
              <a:rPr lang="it-IT" altLang="it-IT" sz="3600" b="1" i="1" dirty="0">
                <a:solidFill>
                  <a:srgbClr val="FF0000"/>
                </a:solidFill>
                <a:latin typeface="Comic Sans MS" charset="0"/>
              </a:rPr>
              <a:t>Rita</a:t>
            </a:r>
          </a:p>
          <a:p>
            <a:pPr algn="ctr" eaLnBrk="1" hangingPunct="1">
              <a:spcBef>
                <a:spcPct val="0"/>
              </a:spcBef>
              <a:buFontTx/>
              <a:buNone/>
            </a:pPr>
            <a:r>
              <a:rPr lang="it-IT" altLang="it-IT" b="1" i="1" dirty="0">
                <a:solidFill>
                  <a:srgbClr val="FF0000"/>
                </a:solidFill>
                <a:latin typeface="Comic Sans MS" charset="0"/>
              </a:rPr>
              <a:t>Tassazione Previdenza Complementare</a:t>
            </a:r>
          </a:p>
        </p:txBody>
      </p:sp>
      <p:sp>
        <p:nvSpPr>
          <p:cNvPr id="4" name="Rectangle 1"/>
          <p:cNvSpPr>
            <a:spLocks noChangeArrowheads="1"/>
          </p:cNvSpPr>
          <p:nvPr/>
        </p:nvSpPr>
        <p:spPr bwMode="auto">
          <a:xfrm>
            <a:off x="1981201" y="2504174"/>
            <a:ext cx="184731" cy="64633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none" lIns="91440" tIns="45720" rIns="91440" bIns="45720" numCol="1" anchor="ctr" anchorCtr="0" compatLnSpc="1">
            <a:prstTxWarp prst="textNoShape">
              <a:avLst/>
            </a:prstTxWarp>
            <a:spAutoFit/>
          </a:bodyPr>
          <a:lstStyle/>
          <a:p>
            <a:pPr eaLnBrk="0" fontAlgn="base" hangingPunct="0">
              <a:spcBef>
                <a:spcPct val="0"/>
              </a:spcBef>
              <a:spcAft>
                <a:spcPct val="0"/>
              </a:spcAft>
            </a:pPr>
            <a:r>
              <a:rPr lang="it-IT" altLang="it-IT">
                <a:latin typeface="Arial" charset="0"/>
              </a:rPr>
              <a:t/>
            </a:r>
            <a:br>
              <a:rPr lang="it-IT" altLang="it-IT">
                <a:latin typeface="Arial" charset="0"/>
              </a:rPr>
            </a:br>
            <a:endParaRPr lang="it-IT" altLang="it-IT">
              <a:latin typeface="Arial" charset="0"/>
            </a:endParaRPr>
          </a:p>
        </p:txBody>
      </p:sp>
      <p:sp>
        <p:nvSpPr>
          <p:cNvPr id="5" name="Rettangolo 4"/>
          <p:cNvSpPr/>
          <p:nvPr/>
        </p:nvSpPr>
        <p:spPr>
          <a:xfrm>
            <a:off x="1545427" y="1700808"/>
            <a:ext cx="9101146" cy="923330"/>
          </a:xfrm>
          <a:prstGeom prst="rect">
            <a:avLst/>
          </a:prstGeom>
          <a:noFill/>
        </p:spPr>
        <p:txBody>
          <a:bodyPr wrap="none" lIns="91440" tIns="45720" rIns="91440" bIns="45720">
            <a:spAutoFit/>
          </a:bodyPr>
          <a:lstStyle/>
          <a:p>
            <a:pPr algn="ctr"/>
            <a:r>
              <a:rPr lang="it-IT" sz="5400" b="1" dirty="0">
                <a:ln w="6600">
                  <a:solidFill>
                    <a:schemeClr val="accent2"/>
                  </a:solidFill>
                  <a:prstDash val="solid"/>
                </a:ln>
                <a:solidFill>
                  <a:srgbClr val="FFFFFF"/>
                </a:solidFill>
                <a:effectLst>
                  <a:outerShdw dist="38100" dir="2700000" algn="tl" rotWithShape="0">
                    <a:schemeClr val="accent2"/>
                  </a:outerShdw>
                </a:effectLst>
              </a:rPr>
              <a:t>Circolare COVIP 1174/2017</a:t>
            </a:r>
          </a:p>
        </p:txBody>
      </p:sp>
      <p:sp>
        <p:nvSpPr>
          <p:cNvPr id="10" name="Rectangle 3"/>
          <p:cNvSpPr>
            <a:spLocks noChangeArrowheads="1"/>
          </p:cNvSpPr>
          <p:nvPr/>
        </p:nvSpPr>
        <p:spPr bwMode="auto">
          <a:xfrm>
            <a:off x="1981200" y="2935183"/>
            <a:ext cx="9227368" cy="64633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anchor="ctr" anchorCtr="0" compatLnSpc="1">
            <a:prstTxWarp prst="textNoShape">
              <a:avLst/>
            </a:prstTxWarp>
            <a:spAutoFit/>
          </a:bodyPr>
          <a:lstStyle/>
          <a:p>
            <a:pPr eaLnBrk="0" fontAlgn="base" hangingPunct="0">
              <a:spcBef>
                <a:spcPct val="0"/>
              </a:spcBef>
              <a:spcAft>
                <a:spcPct val="0"/>
              </a:spcAft>
            </a:pPr>
            <a:r>
              <a:rPr lang="it-IT" altLang="it-IT">
                <a:latin typeface="Arial" charset="0"/>
              </a:rPr>
              <a:t> </a:t>
            </a:r>
          </a:p>
          <a:p>
            <a:pPr eaLnBrk="0" fontAlgn="base" hangingPunct="0">
              <a:spcBef>
                <a:spcPct val="0"/>
              </a:spcBef>
              <a:spcAft>
                <a:spcPct val="0"/>
              </a:spcAft>
            </a:pPr>
            <a:r>
              <a:rPr lang="it-IT" altLang="it-IT">
                <a:latin typeface="Arial" charset="0"/>
              </a:rPr>
              <a:t> </a:t>
            </a:r>
          </a:p>
        </p:txBody>
      </p:sp>
      <p:sp>
        <p:nvSpPr>
          <p:cNvPr id="6" name="Rectangle 1"/>
          <p:cNvSpPr>
            <a:spLocks noChangeArrowheads="1"/>
          </p:cNvSpPr>
          <p:nvPr/>
        </p:nvSpPr>
        <p:spPr bwMode="auto">
          <a:xfrm>
            <a:off x="1981201" y="3188772"/>
            <a:ext cx="184731" cy="3693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none" lIns="91440" tIns="45720" rIns="91440" bIns="45720" numCol="1" anchor="ctr" anchorCtr="0" compatLnSpc="1">
            <a:prstTxWarp prst="textNoShape">
              <a:avLst/>
            </a:prstTxWarp>
            <a:spAutoFit/>
          </a:bodyPr>
          <a:lstStyle/>
          <a:p>
            <a:pPr eaLnBrk="0" fontAlgn="base" hangingPunct="0">
              <a:spcBef>
                <a:spcPct val="0"/>
              </a:spcBef>
              <a:spcAft>
                <a:spcPct val="0"/>
              </a:spcAft>
            </a:pPr>
            <a:endParaRPr lang="it-IT" altLang="it-IT" dirty="0">
              <a:latin typeface="Arial" charset="0"/>
            </a:endParaRPr>
          </a:p>
        </p:txBody>
      </p:sp>
      <p:sp>
        <p:nvSpPr>
          <p:cNvPr id="7" name="Rettangolo 6"/>
          <p:cNvSpPr/>
          <p:nvPr/>
        </p:nvSpPr>
        <p:spPr>
          <a:xfrm>
            <a:off x="189807" y="2682803"/>
            <a:ext cx="11812386" cy="1754326"/>
          </a:xfrm>
          <a:prstGeom prst="rect">
            <a:avLst/>
          </a:prstGeom>
        </p:spPr>
        <p:txBody>
          <a:bodyPr wrap="square">
            <a:spAutoFit/>
          </a:bodyPr>
          <a:lstStyle/>
          <a:p>
            <a:r>
              <a:rPr lang="it-IT" sz="2400" dirty="0"/>
              <a:t>Costi Gestionali:</a:t>
            </a:r>
          </a:p>
          <a:p>
            <a:pPr algn="just"/>
            <a:endParaRPr lang="it-IT" sz="2400" dirty="0">
              <a:solidFill>
                <a:srgbClr val="FF0000"/>
              </a:solidFill>
            </a:endParaRPr>
          </a:p>
          <a:p>
            <a:pPr algn="just"/>
            <a:r>
              <a:rPr lang="it-IT" sz="2000" dirty="0"/>
              <a:t>Quanto ai costi, il documento sulla “rendita integrativa temporanea anticipata” dovrà esplicitare chiaramente gli importi che saranno addebitati per l’erogazione di ogni rata, ovvero “una tantum”. Tali importi dovranno essere comunque contenuti e strettamente limitati alle spese amministrative effettivamente sostenute.</a:t>
            </a:r>
          </a:p>
        </p:txBody>
      </p:sp>
    </p:spTree>
    <p:extLst>
      <p:ext uri="{BB962C8B-B14F-4D97-AF65-F5344CB8AC3E}">
        <p14:creationId xmlns:p14="http://schemas.microsoft.com/office/powerpoint/2010/main" xmlns="" val="1113650114"/>
      </p:ext>
    </p:extLst>
  </p:cSld>
  <p:clrMapOvr>
    <a:masterClrMapping/>
  </p:clrMapOvr>
  <p:transition spd="slow">
    <p:randomBar dir="vert"/>
  </p:transition>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7" name="Rettangolo 3"/>
          <p:cNvSpPr>
            <a:spLocks noChangeArrowheads="1"/>
          </p:cNvSpPr>
          <p:nvPr/>
        </p:nvSpPr>
        <p:spPr bwMode="auto">
          <a:xfrm>
            <a:off x="2232578" y="115889"/>
            <a:ext cx="7733206" cy="113877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charset="0"/>
                <a:ea typeface="Arial" charset="0"/>
                <a:cs typeface="Arial" charset="0"/>
              </a:defRPr>
            </a:lvl1pPr>
            <a:lvl2pPr marL="742950" indent="-285750">
              <a:spcBef>
                <a:spcPct val="20000"/>
              </a:spcBef>
              <a:buChar char="–"/>
              <a:defRPr sz="2800">
                <a:solidFill>
                  <a:schemeClr val="tx1"/>
                </a:solidFill>
                <a:latin typeface="Arial" charset="0"/>
                <a:ea typeface="Arial" charset="0"/>
                <a:cs typeface="Arial" charset="0"/>
              </a:defRPr>
            </a:lvl2pPr>
            <a:lvl3pPr marL="1143000" indent="-228600">
              <a:spcBef>
                <a:spcPct val="20000"/>
              </a:spcBef>
              <a:buChar char="•"/>
              <a:defRPr sz="2400">
                <a:solidFill>
                  <a:schemeClr val="tx1"/>
                </a:solidFill>
                <a:latin typeface="Arial" charset="0"/>
                <a:ea typeface="Arial" charset="0"/>
                <a:cs typeface="Arial" charset="0"/>
              </a:defRPr>
            </a:lvl3pPr>
            <a:lvl4pPr marL="1600200" indent="-228600">
              <a:spcBef>
                <a:spcPct val="20000"/>
              </a:spcBef>
              <a:buChar char="–"/>
              <a:defRPr sz="2000">
                <a:solidFill>
                  <a:schemeClr val="tx1"/>
                </a:solidFill>
                <a:latin typeface="Arial" charset="0"/>
                <a:ea typeface="Arial" charset="0"/>
                <a:cs typeface="Arial" charset="0"/>
              </a:defRPr>
            </a:lvl4pPr>
            <a:lvl5pPr marL="2057400" indent="-228600">
              <a:spcBef>
                <a:spcPct val="20000"/>
              </a:spcBef>
              <a:buChar char="»"/>
              <a:defRPr sz="2000">
                <a:solidFill>
                  <a:schemeClr val="tx1"/>
                </a:solidFill>
                <a:latin typeface="Arial" charset="0"/>
                <a:ea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ea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ea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ea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ea typeface="Arial" charset="0"/>
                <a:cs typeface="Arial" charset="0"/>
              </a:defRPr>
            </a:lvl9pPr>
          </a:lstStyle>
          <a:p>
            <a:pPr algn="ctr" eaLnBrk="1" hangingPunct="1">
              <a:spcBef>
                <a:spcPct val="0"/>
              </a:spcBef>
              <a:buFontTx/>
              <a:buNone/>
            </a:pPr>
            <a:r>
              <a:rPr lang="it-IT" altLang="it-IT" sz="3600" b="1" i="1" dirty="0">
                <a:solidFill>
                  <a:srgbClr val="FF0000"/>
                </a:solidFill>
                <a:latin typeface="Comic Sans MS" charset="0"/>
              </a:rPr>
              <a:t>Rita</a:t>
            </a:r>
          </a:p>
          <a:p>
            <a:pPr algn="ctr" eaLnBrk="1" hangingPunct="1">
              <a:spcBef>
                <a:spcPct val="0"/>
              </a:spcBef>
              <a:buFontTx/>
              <a:buNone/>
            </a:pPr>
            <a:r>
              <a:rPr lang="it-IT" altLang="it-IT" b="1" i="1" dirty="0">
                <a:solidFill>
                  <a:srgbClr val="FF0000"/>
                </a:solidFill>
                <a:latin typeface="Comic Sans MS" charset="0"/>
              </a:rPr>
              <a:t>Tassazione Previdenza Complementare</a:t>
            </a:r>
          </a:p>
        </p:txBody>
      </p:sp>
      <p:sp>
        <p:nvSpPr>
          <p:cNvPr id="4" name="Rectangle 1"/>
          <p:cNvSpPr>
            <a:spLocks noChangeArrowheads="1"/>
          </p:cNvSpPr>
          <p:nvPr/>
        </p:nvSpPr>
        <p:spPr bwMode="auto">
          <a:xfrm>
            <a:off x="1981201" y="2504174"/>
            <a:ext cx="184731" cy="64633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none" lIns="91440" tIns="45720" rIns="91440" bIns="45720" numCol="1" anchor="ctr" anchorCtr="0" compatLnSpc="1">
            <a:prstTxWarp prst="textNoShape">
              <a:avLst/>
            </a:prstTxWarp>
            <a:spAutoFit/>
          </a:bodyPr>
          <a:lstStyle/>
          <a:p>
            <a:pPr eaLnBrk="0" fontAlgn="base" hangingPunct="0">
              <a:spcBef>
                <a:spcPct val="0"/>
              </a:spcBef>
              <a:spcAft>
                <a:spcPct val="0"/>
              </a:spcAft>
            </a:pPr>
            <a:r>
              <a:rPr lang="it-IT" altLang="it-IT">
                <a:latin typeface="Arial" charset="0"/>
              </a:rPr>
              <a:t/>
            </a:r>
            <a:br>
              <a:rPr lang="it-IT" altLang="it-IT">
                <a:latin typeface="Arial" charset="0"/>
              </a:rPr>
            </a:br>
            <a:endParaRPr lang="it-IT" altLang="it-IT">
              <a:latin typeface="Arial" charset="0"/>
            </a:endParaRPr>
          </a:p>
        </p:txBody>
      </p:sp>
      <p:sp>
        <p:nvSpPr>
          <p:cNvPr id="5" name="Rettangolo 4"/>
          <p:cNvSpPr/>
          <p:nvPr/>
        </p:nvSpPr>
        <p:spPr>
          <a:xfrm>
            <a:off x="4560772" y="1666943"/>
            <a:ext cx="3070456" cy="923330"/>
          </a:xfrm>
          <a:prstGeom prst="rect">
            <a:avLst/>
          </a:prstGeom>
          <a:noFill/>
        </p:spPr>
        <p:txBody>
          <a:bodyPr wrap="none" lIns="91440" tIns="45720" rIns="91440" bIns="45720">
            <a:spAutoFit/>
          </a:bodyPr>
          <a:lstStyle/>
          <a:p>
            <a:pPr algn="ctr"/>
            <a:r>
              <a:rPr lang="it-IT" sz="5400" b="1" dirty="0">
                <a:ln w="6600">
                  <a:solidFill>
                    <a:schemeClr val="accent2"/>
                  </a:solidFill>
                  <a:prstDash val="solid"/>
                </a:ln>
                <a:solidFill>
                  <a:srgbClr val="FFFFFF"/>
                </a:solidFill>
                <a:effectLst>
                  <a:outerShdw dist="38100" dir="2700000" algn="tl" rotWithShape="0">
                    <a:schemeClr val="accent2"/>
                  </a:outerShdw>
                </a:effectLst>
              </a:rPr>
              <a:t>Vantaggi</a:t>
            </a:r>
          </a:p>
        </p:txBody>
      </p:sp>
      <p:sp>
        <p:nvSpPr>
          <p:cNvPr id="10" name="Rectangle 3"/>
          <p:cNvSpPr>
            <a:spLocks noChangeArrowheads="1"/>
          </p:cNvSpPr>
          <p:nvPr/>
        </p:nvSpPr>
        <p:spPr bwMode="auto">
          <a:xfrm>
            <a:off x="1981200" y="2935183"/>
            <a:ext cx="9227368" cy="64633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anchor="ctr" anchorCtr="0" compatLnSpc="1">
            <a:prstTxWarp prst="textNoShape">
              <a:avLst/>
            </a:prstTxWarp>
            <a:spAutoFit/>
          </a:bodyPr>
          <a:lstStyle/>
          <a:p>
            <a:pPr eaLnBrk="0" fontAlgn="base" hangingPunct="0">
              <a:spcBef>
                <a:spcPct val="0"/>
              </a:spcBef>
              <a:spcAft>
                <a:spcPct val="0"/>
              </a:spcAft>
            </a:pPr>
            <a:r>
              <a:rPr lang="it-IT" altLang="it-IT">
                <a:latin typeface="Arial" charset="0"/>
              </a:rPr>
              <a:t> </a:t>
            </a:r>
          </a:p>
          <a:p>
            <a:pPr eaLnBrk="0" fontAlgn="base" hangingPunct="0">
              <a:spcBef>
                <a:spcPct val="0"/>
              </a:spcBef>
              <a:spcAft>
                <a:spcPct val="0"/>
              </a:spcAft>
            </a:pPr>
            <a:r>
              <a:rPr lang="it-IT" altLang="it-IT">
                <a:latin typeface="Arial" charset="0"/>
              </a:rPr>
              <a:t> </a:t>
            </a:r>
          </a:p>
        </p:txBody>
      </p:sp>
      <p:sp>
        <p:nvSpPr>
          <p:cNvPr id="6" name="Rectangle 1"/>
          <p:cNvSpPr>
            <a:spLocks noChangeArrowheads="1"/>
          </p:cNvSpPr>
          <p:nvPr/>
        </p:nvSpPr>
        <p:spPr bwMode="auto">
          <a:xfrm>
            <a:off x="1981201" y="3188772"/>
            <a:ext cx="184731" cy="3693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none" lIns="91440" tIns="45720" rIns="91440" bIns="45720" numCol="1" anchor="ctr" anchorCtr="0" compatLnSpc="1">
            <a:prstTxWarp prst="textNoShape">
              <a:avLst/>
            </a:prstTxWarp>
            <a:spAutoFit/>
          </a:bodyPr>
          <a:lstStyle/>
          <a:p>
            <a:pPr eaLnBrk="0" fontAlgn="base" hangingPunct="0">
              <a:spcBef>
                <a:spcPct val="0"/>
              </a:spcBef>
              <a:spcAft>
                <a:spcPct val="0"/>
              </a:spcAft>
            </a:pPr>
            <a:endParaRPr lang="it-IT" altLang="it-IT" dirty="0">
              <a:latin typeface="Arial" charset="0"/>
            </a:endParaRPr>
          </a:p>
        </p:txBody>
      </p:sp>
      <p:sp>
        <p:nvSpPr>
          <p:cNvPr id="7" name="Rettangolo 6"/>
          <p:cNvSpPr/>
          <p:nvPr/>
        </p:nvSpPr>
        <p:spPr>
          <a:xfrm>
            <a:off x="1412894" y="2787054"/>
            <a:ext cx="9366212" cy="2308324"/>
          </a:xfrm>
          <a:prstGeom prst="rect">
            <a:avLst/>
          </a:prstGeom>
        </p:spPr>
        <p:txBody>
          <a:bodyPr wrap="square">
            <a:spAutoFit/>
          </a:bodyPr>
          <a:lstStyle/>
          <a:p>
            <a:pPr marL="457200" indent="-457200">
              <a:buFont typeface="+mj-lt"/>
              <a:buAutoNum type="arabicPeriod"/>
            </a:pPr>
            <a:r>
              <a:rPr lang="it-IT" sz="3600" dirty="0"/>
              <a:t>Nessun prestito da restituire</a:t>
            </a:r>
          </a:p>
          <a:p>
            <a:pPr marL="457200" indent="-457200">
              <a:buFont typeface="+mj-lt"/>
              <a:buAutoNum type="arabicPeriod"/>
            </a:pPr>
            <a:r>
              <a:rPr lang="it-IT" sz="3600" dirty="0"/>
              <a:t>Regime fiscale di vantaggio</a:t>
            </a:r>
          </a:p>
          <a:p>
            <a:pPr marL="457200" indent="-457200">
              <a:buFont typeface="+mj-lt"/>
              <a:buAutoNum type="arabicPeriod"/>
            </a:pPr>
            <a:r>
              <a:rPr lang="it-IT" sz="3600" dirty="0"/>
              <a:t>Nessun costo assicurativo né tasso di interesse</a:t>
            </a:r>
          </a:p>
          <a:p>
            <a:pPr marL="457200" indent="-457200">
              <a:buFont typeface="+mj-lt"/>
              <a:buAutoNum type="arabicPeriod"/>
            </a:pPr>
            <a:r>
              <a:rPr lang="it-IT" sz="3600" dirty="0"/>
              <a:t>Nessun impatto sulla futura pensione.</a:t>
            </a:r>
          </a:p>
        </p:txBody>
      </p:sp>
    </p:spTree>
    <p:extLst>
      <p:ext uri="{BB962C8B-B14F-4D97-AF65-F5344CB8AC3E}">
        <p14:creationId xmlns:p14="http://schemas.microsoft.com/office/powerpoint/2010/main" xmlns="" val="2693149697"/>
      </p:ext>
    </p:extLst>
  </p:cSld>
  <p:clrMapOvr>
    <a:masterClrMapping/>
  </p:clrMapOvr>
  <p:transition spd="slow">
    <p:randomBar dir="vert"/>
  </p:transition>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 xmlns:a16="http://schemas.microsoft.com/office/drawing/2014/main" id="{1F762511-2858-4096-81A7-B3E275257596}"/>
              </a:ext>
            </a:extLst>
          </p:cNvPr>
          <p:cNvSpPr>
            <a:spLocks noGrp="1"/>
          </p:cNvSpPr>
          <p:nvPr>
            <p:ph type="title"/>
          </p:nvPr>
        </p:nvSpPr>
        <p:spPr/>
        <p:txBody>
          <a:bodyPr/>
          <a:lstStyle/>
          <a:p>
            <a:r>
              <a:rPr lang="it-IT" dirty="0"/>
              <a:t>Modulo Richiesta Mario Negri</a:t>
            </a:r>
          </a:p>
        </p:txBody>
      </p:sp>
      <p:pic>
        <p:nvPicPr>
          <p:cNvPr id="4" name="Segnaposto contenuto 3">
            <a:extLst>
              <a:ext uri="{FF2B5EF4-FFF2-40B4-BE49-F238E27FC236}">
                <a16:creationId xmlns="" xmlns:a16="http://schemas.microsoft.com/office/drawing/2014/main" id="{CAED4EDA-89A6-403C-B117-2A4DF4264F7A}"/>
              </a:ext>
            </a:extLst>
          </p:cNvPr>
          <p:cNvPicPr>
            <a:picLocks noGrp="1" noChangeAspect="1"/>
          </p:cNvPicPr>
          <p:nvPr>
            <p:ph idx="1"/>
          </p:nvPr>
        </p:nvPicPr>
        <p:blipFill>
          <a:blip r:embed="rId2"/>
          <a:stretch>
            <a:fillRect/>
          </a:stretch>
        </p:blipFill>
        <p:spPr>
          <a:xfrm>
            <a:off x="2329165" y="2359610"/>
            <a:ext cx="7533669" cy="4022725"/>
          </a:xfrm>
          <a:prstGeom prst="rect">
            <a:avLst/>
          </a:prstGeom>
        </p:spPr>
      </p:pic>
    </p:spTree>
    <p:extLst>
      <p:ext uri="{BB962C8B-B14F-4D97-AF65-F5344CB8AC3E}">
        <p14:creationId xmlns:p14="http://schemas.microsoft.com/office/powerpoint/2010/main" xmlns="" val="2143529206"/>
      </p:ext>
    </p:extLst>
  </p:cSld>
  <p:clrMapOvr>
    <a:masterClrMapping/>
  </p:clrMapOvr>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 xmlns:a16="http://schemas.microsoft.com/office/drawing/2014/main" id="{1F762511-2858-4096-81A7-B3E275257596}"/>
              </a:ext>
            </a:extLst>
          </p:cNvPr>
          <p:cNvSpPr>
            <a:spLocks noGrp="1"/>
          </p:cNvSpPr>
          <p:nvPr>
            <p:ph type="title"/>
          </p:nvPr>
        </p:nvSpPr>
        <p:spPr/>
        <p:txBody>
          <a:bodyPr/>
          <a:lstStyle/>
          <a:p>
            <a:r>
              <a:rPr lang="it-IT" dirty="0"/>
              <a:t>Modulo Richiesta Mario Negri</a:t>
            </a:r>
          </a:p>
        </p:txBody>
      </p:sp>
      <p:sp>
        <p:nvSpPr>
          <p:cNvPr id="5" name="Segnaposto contenuto 4">
            <a:extLst>
              <a:ext uri="{FF2B5EF4-FFF2-40B4-BE49-F238E27FC236}">
                <a16:creationId xmlns="" xmlns:a16="http://schemas.microsoft.com/office/drawing/2014/main" id="{6BC9C243-1E93-4C4D-86E4-8E29D9DED0ED}"/>
              </a:ext>
            </a:extLst>
          </p:cNvPr>
          <p:cNvSpPr>
            <a:spLocks noGrp="1"/>
          </p:cNvSpPr>
          <p:nvPr>
            <p:ph idx="1"/>
          </p:nvPr>
        </p:nvSpPr>
        <p:spPr/>
        <p:txBody>
          <a:bodyPr/>
          <a:lstStyle/>
          <a:p>
            <a:endParaRPr lang="it-IT"/>
          </a:p>
        </p:txBody>
      </p:sp>
      <p:pic>
        <p:nvPicPr>
          <p:cNvPr id="6" name="Immagine 5">
            <a:extLst>
              <a:ext uri="{FF2B5EF4-FFF2-40B4-BE49-F238E27FC236}">
                <a16:creationId xmlns="" xmlns:a16="http://schemas.microsoft.com/office/drawing/2014/main" id="{07F3F55D-C6BC-4A69-BC58-BC7D96198741}"/>
              </a:ext>
            </a:extLst>
          </p:cNvPr>
          <p:cNvPicPr>
            <a:picLocks noChangeAspect="1"/>
          </p:cNvPicPr>
          <p:nvPr/>
        </p:nvPicPr>
        <p:blipFill>
          <a:blip r:embed="rId2"/>
          <a:stretch>
            <a:fillRect/>
          </a:stretch>
        </p:blipFill>
        <p:spPr>
          <a:xfrm>
            <a:off x="2163241" y="2366822"/>
            <a:ext cx="7865518" cy="4148746"/>
          </a:xfrm>
          <a:prstGeom prst="rect">
            <a:avLst/>
          </a:prstGeom>
        </p:spPr>
      </p:pic>
    </p:spTree>
    <p:extLst>
      <p:ext uri="{BB962C8B-B14F-4D97-AF65-F5344CB8AC3E}">
        <p14:creationId xmlns:p14="http://schemas.microsoft.com/office/powerpoint/2010/main" xmlns="" val="3445395481"/>
      </p:ext>
    </p:extLst>
  </p:cSld>
  <p:clrMapOvr>
    <a:masterClrMapping/>
  </p:clrMapOvr>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 xmlns:a16="http://schemas.microsoft.com/office/drawing/2014/main" id="{1F762511-2858-4096-81A7-B3E275257596}"/>
              </a:ext>
            </a:extLst>
          </p:cNvPr>
          <p:cNvSpPr>
            <a:spLocks noGrp="1"/>
          </p:cNvSpPr>
          <p:nvPr>
            <p:ph type="title"/>
          </p:nvPr>
        </p:nvSpPr>
        <p:spPr/>
        <p:txBody>
          <a:bodyPr/>
          <a:lstStyle/>
          <a:p>
            <a:r>
              <a:rPr lang="it-IT" dirty="0"/>
              <a:t>Modulo Richiesta Mario Negri</a:t>
            </a:r>
          </a:p>
        </p:txBody>
      </p:sp>
      <p:sp>
        <p:nvSpPr>
          <p:cNvPr id="5" name="Segnaposto contenuto 4">
            <a:extLst>
              <a:ext uri="{FF2B5EF4-FFF2-40B4-BE49-F238E27FC236}">
                <a16:creationId xmlns="" xmlns:a16="http://schemas.microsoft.com/office/drawing/2014/main" id="{6BC9C243-1E93-4C4D-86E4-8E29D9DED0ED}"/>
              </a:ext>
            </a:extLst>
          </p:cNvPr>
          <p:cNvSpPr>
            <a:spLocks noGrp="1"/>
          </p:cNvSpPr>
          <p:nvPr>
            <p:ph idx="1"/>
          </p:nvPr>
        </p:nvSpPr>
        <p:spPr/>
        <p:txBody>
          <a:bodyPr/>
          <a:lstStyle/>
          <a:p>
            <a:endParaRPr lang="it-IT"/>
          </a:p>
        </p:txBody>
      </p:sp>
      <p:pic>
        <p:nvPicPr>
          <p:cNvPr id="3" name="Immagine 2">
            <a:extLst>
              <a:ext uri="{FF2B5EF4-FFF2-40B4-BE49-F238E27FC236}">
                <a16:creationId xmlns="" xmlns:a16="http://schemas.microsoft.com/office/drawing/2014/main" id="{8CCBC93A-514B-43EE-B1BE-F1A087F9DBE6}"/>
              </a:ext>
            </a:extLst>
          </p:cNvPr>
          <p:cNvPicPr>
            <a:picLocks noChangeAspect="1"/>
          </p:cNvPicPr>
          <p:nvPr/>
        </p:nvPicPr>
        <p:blipFill>
          <a:blip r:embed="rId2"/>
          <a:stretch>
            <a:fillRect/>
          </a:stretch>
        </p:blipFill>
        <p:spPr>
          <a:xfrm>
            <a:off x="1866900" y="2523542"/>
            <a:ext cx="8458200" cy="3600450"/>
          </a:xfrm>
          <a:prstGeom prst="rect">
            <a:avLst/>
          </a:prstGeom>
        </p:spPr>
      </p:pic>
    </p:spTree>
    <p:extLst>
      <p:ext uri="{BB962C8B-B14F-4D97-AF65-F5344CB8AC3E}">
        <p14:creationId xmlns:p14="http://schemas.microsoft.com/office/powerpoint/2010/main" xmlns="" val="2236644873"/>
      </p:ext>
    </p:extLst>
  </p:cSld>
  <p:clrMapOvr>
    <a:masterClrMapping/>
  </p:clrMapOvr>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 xmlns:a16="http://schemas.microsoft.com/office/drawing/2014/main" id="{B1DD1A7A-891B-44FF-8698-5DC0BEDB1A0B}"/>
              </a:ext>
            </a:extLst>
          </p:cNvPr>
          <p:cNvSpPr>
            <a:spLocks noGrp="1"/>
          </p:cNvSpPr>
          <p:nvPr>
            <p:ph type="title"/>
          </p:nvPr>
        </p:nvSpPr>
        <p:spPr/>
        <p:txBody>
          <a:bodyPr anchor="ctr"/>
          <a:lstStyle/>
          <a:p>
            <a:r>
              <a:rPr lang="it-IT" dirty="0"/>
              <a:t>RITA</a:t>
            </a:r>
          </a:p>
        </p:txBody>
      </p:sp>
      <p:sp>
        <p:nvSpPr>
          <p:cNvPr id="3" name="Segnaposto contenuto 2">
            <a:extLst>
              <a:ext uri="{FF2B5EF4-FFF2-40B4-BE49-F238E27FC236}">
                <a16:creationId xmlns="" xmlns:a16="http://schemas.microsoft.com/office/drawing/2014/main" id="{2FEE3696-A68D-48D9-ACD2-92B81781A71E}"/>
              </a:ext>
            </a:extLst>
          </p:cNvPr>
          <p:cNvSpPr>
            <a:spLocks noGrp="1"/>
          </p:cNvSpPr>
          <p:nvPr>
            <p:ph idx="1"/>
          </p:nvPr>
        </p:nvSpPr>
        <p:spPr>
          <a:xfrm>
            <a:off x="877824" y="1752888"/>
            <a:ext cx="10588752" cy="4725663"/>
          </a:xfrm>
          <a:noFill/>
        </p:spPr>
        <p:txBody>
          <a:bodyPr>
            <a:noAutofit/>
          </a:bodyPr>
          <a:lstStyle/>
          <a:p>
            <a:pPr algn="ctr"/>
            <a:r>
              <a:rPr lang="it-IT" b="1" u="sng" dirty="0"/>
              <a:t>Art. 1, comma 168, L. 205/2017</a:t>
            </a:r>
          </a:p>
          <a:p>
            <a:r>
              <a:rPr lang="it-IT" dirty="0"/>
              <a:t>Al decreto legislativo 5 dicembre 2005, n. 252, sono apportate le seguenti modificazioni:</a:t>
            </a:r>
          </a:p>
          <a:p>
            <a:r>
              <a:rPr lang="it-IT" dirty="0"/>
              <a:t>a) all’articolo 11, il comma 4 è sostituito dai seguenti:</a:t>
            </a:r>
          </a:p>
          <a:p>
            <a:r>
              <a:rPr lang="it-IT" dirty="0"/>
              <a:t>4. Ai </a:t>
            </a:r>
            <a:r>
              <a:rPr lang="it-IT" b="1" i="1" dirty="0"/>
              <a:t>lavoratori che cessino l’attività lavorativa e maturino l’età anagrafica per la pensione di vecchiaia nel regime obbligatorio di appartenenza entro i cinque anni successivi</a:t>
            </a:r>
            <a:r>
              <a:rPr lang="it-IT" dirty="0"/>
              <a:t>, e che abbiano maturato alla data di presentazione della domanda di accesso alla rendita integrativa di cui al presente comma un </a:t>
            </a:r>
            <a:r>
              <a:rPr lang="it-IT" b="1" i="1" dirty="0"/>
              <a:t>requisito contributivo complessivo di almeno venti anni nei regimi obbligatori di appartenenza</a:t>
            </a:r>
            <a:r>
              <a:rPr lang="it-IT" dirty="0"/>
              <a:t>, le prestazioni delle forme pensionistiche complementari, con esclusione di quelle in regime di prestazione definita, possono essere erogate, in tutto o in parte, su richiesta dell’aderente, in forma di rendita temporanea, denominata </a:t>
            </a:r>
            <a:r>
              <a:rPr lang="it-IT" b="1" i="1" dirty="0"/>
              <a:t>"Rendita integrativa temporanea anticipata" (RITA), decorrente dal momento dell’accettazione della richiesta fino al conseguimento dell’età anagrafica prevista per la pensione di vecchiaia e consistente nell’erogazione frazionata di un capitale, per il periodo considerato, pari al montante accumulato richiesto. </a:t>
            </a:r>
            <a:r>
              <a:rPr lang="it-IT" dirty="0"/>
              <a:t>Ai fini della richiesta di rendita e in capitale del montante residuo non rileva la parte di prestazione richiesta a titolo di rendita integrativa temporanea anticipata.</a:t>
            </a:r>
            <a:endParaRPr lang="it-IT" b="1" u="sng" dirty="0"/>
          </a:p>
        </p:txBody>
      </p:sp>
    </p:spTree>
    <p:extLst>
      <p:ext uri="{BB962C8B-B14F-4D97-AF65-F5344CB8AC3E}">
        <p14:creationId xmlns:p14="http://schemas.microsoft.com/office/powerpoint/2010/main" xmlns="" val="346000154"/>
      </p:ext>
    </p:extLst>
  </p:cSld>
  <p:clrMapOvr>
    <a:masterClrMapping/>
  </p:clrMapOvr>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 xmlns:a16="http://schemas.microsoft.com/office/drawing/2014/main" id="{B1DD1A7A-891B-44FF-8698-5DC0BEDB1A0B}"/>
              </a:ext>
            </a:extLst>
          </p:cNvPr>
          <p:cNvSpPr>
            <a:spLocks noGrp="1"/>
          </p:cNvSpPr>
          <p:nvPr>
            <p:ph type="title"/>
          </p:nvPr>
        </p:nvSpPr>
        <p:spPr/>
        <p:txBody>
          <a:bodyPr/>
          <a:lstStyle/>
          <a:p>
            <a:r>
              <a:rPr lang="it-IT" dirty="0"/>
              <a:t>RITA</a:t>
            </a:r>
          </a:p>
        </p:txBody>
      </p:sp>
      <p:sp>
        <p:nvSpPr>
          <p:cNvPr id="3" name="Segnaposto contenuto 2">
            <a:extLst>
              <a:ext uri="{FF2B5EF4-FFF2-40B4-BE49-F238E27FC236}">
                <a16:creationId xmlns="" xmlns:a16="http://schemas.microsoft.com/office/drawing/2014/main" id="{2FEE3696-A68D-48D9-ACD2-92B81781A71E}"/>
              </a:ext>
            </a:extLst>
          </p:cNvPr>
          <p:cNvSpPr>
            <a:spLocks noGrp="1"/>
          </p:cNvSpPr>
          <p:nvPr>
            <p:ph idx="1"/>
          </p:nvPr>
        </p:nvSpPr>
        <p:spPr>
          <a:xfrm>
            <a:off x="785091" y="1762604"/>
            <a:ext cx="10529454" cy="4305688"/>
          </a:xfrm>
          <a:noFill/>
        </p:spPr>
        <p:txBody>
          <a:bodyPr>
            <a:noAutofit/>
          </a:bodyPr>
          <a:lstStyle/>
          <a:p>
            <a:pPr algn="ctr"/>
            <a:r>
              <a:rPr lang="it-IT" b="1" dirty="0"/>
              <a:t>Nuova formulazione del comma 4</a:t>
            </a:r>
          </a:p>
          <a:p>
            <a:r>
              <a:rPr lang="it-IT" dirty="0"/>
              <a:t>Possibilità che le </a:t>
            </a:r>
            <a:r>
              <a:rPr lang="it-IT" b="1" dirty="0"/>
              <a:t>prestazioni </a:t>
            </a:r>
            <a:r>
              <a:rPr lang="it-IT" dirty="0"/>
              <a:t>delle forme pensionistiche (ad esclusione di quelle a prestazione definita) </a:t>
            </a:r>
            <a:r>
              <a:rPr lang="it-IT" b="1" dirty="0"/>
              <a:t>siano erogate </a:t>
            </a:r>
            <a:r>
              <a:rPr lang="it-IT" dirty="0"/>
              <a:t>(totalmente o parzialmente) </a:t>
            </a:r>
            <a:r>
              <a:rPr lang="it-IT" b="1" dirty="0"/>
              <a:t>sotto forma di RITA </a:t>
            </a:r>
            <a:r>
              <a:rPr lang="it-IT" dirty="0"/>
              <a:t>ai lavoratori che:</a:t>
            </a:r>
          </a:p>
          <a:p>
            <a:pPr marL="90488" indent="1588">
              <a:buFont typeface="Wingdings" panose="05000000000000000000" pitchFamily="2" charset="2"/>
              <a:buChar char="§"/>
            </a:pPr>
            <a:r>
              <a:rPr lang="it-IT" dirty="0"/>
              <a:t> cessino l’attività lavorativa</a:t>
            </a:r>
          </a:p>
          <a:p>
            <a:pPr marL="90488" indent="1588">
              <a:buFont typeface="Wingdings" panose="05000000000000000000" pitchFamily="2" charset="2"/>
              <a:buChar char="§"/>
            </a:pPr>
            <a:r>
              <a:rPr lang="it-IT" dirty="0"/>
              <a:t> maturino l’età anagrafica per la pensione di </a:t>
            </a:r>
            <a:r>
              <a:rPr lang="it-IT" dirty="0">
                <a:solidFill>
                  <a:srgbClr val="FF0000"/>
                </a:solidFill>
              </a:rPr>
              <a:t>vecchiaia</a:t>
            </a:r>
            <a:r>
              <a:rPr lang="it-IT" dirty="0"/>
              <a:t> nel regime obbligatorio di appartenenza </a:t>
            </a:r>
            <a:r>
              <a:rPr lang="it-IT" b="1" dirty="0"/>
              <a:t>entro i 5 anni successivi</a:t>
            </a:r>
            <a:endParaRPr lang="it-IT" dirty="0"/>
          </a:p>
          <a:p>
            <a:pPr marL="90488" indent="1588">
              <a:buFont typeface="Wingdings" panose="05000000000000000000" pitchFamily="2" charset="2"/>
              <a:buChar char="§"/>
            </a:pPr>
            <a:r>
              <a:rPr lang="it-IT" dirty="0"/>
              <a:t> abbiano maturato alla data di presentazione della domanda di accesso alla RITA un </a:t>
            </a:r>
            <a:r>
              <a:rPr lang="it-IT" b="1" dirty="0"/>
              <a:t>requisito contributivo </a:t>
            </a:r>
            <a:r>
              <a:rPr lang="it-IT" dirty="0"/>
              <a:t>complessivo di </a:t>
            </a:r>
            <a:r>
              <a:rPr lang="it-IT" b="1" dirty="0"/>
              <a:t>almeno 20 anni </a:t>
            </a:r>
            <a:r>
              <a:rPr lang="it-IT" dirty="0"/>
              <a:t>nei regimi obbligatori di appartenenza. </a:t>
            </a:r>
          </a:p>
          <a:p>
            <a:pPr marL="90488" indent="0">
              <a:buNone/>
            </a:pPr>
            <a:r>
              <a:rPr lang="it-IT" dirty="0"/>
              <a:t>L’erogazione avviene, su richiesta dell'aderente, dal momento dell’accettazione della richiesta fino al conseguimento dell’età anagrafica prevista per la pensione di vecchiaia. </a:t>
            </a:r>
          </a:p>
          <a:p>
            <a:pPr marL="90488" indent="0">
              <a:buNone/>
            </a:pPr>
            <a:r>
              <a:rPr lang="it-IT" dirty="0"/>
              <a:t>La RITA consiste nell’</a:t>
            </a:r>
            <a:r>
              <a:rPr lang="it-IT" b="1" dirty="0"/>
              <a:t>erogazione frazionata di un capitale</a:t>
            </a:r>
            <a:r>
              <a:rPr lang="it-IT" dirty="0"/>
              <a:t>, per il periodo considerato, del montante accumulato richiesto.</a:t>
            </a:r>
          </a:p>
        </p:txBody>
      </p:sp>
    </p:spTree>
    <p:extLst>
      <p:ext uri="{BB962C8B-B14F-4D97-AF65-F5344CB8AC3E}">
        <p14:creationId xmlns:p14="http://schemas.microsoft.com/office/powerpoint/2010/main" xmlns="" val="549575453"/>
      </p:ext>
    </p:extLst>
  </p:cSld>
  <p:clrMapOvr>
    <a:masterClrMapping/>
  </p:clrMapOvr>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 xmlns:a16="http://schemas.microsoft.com/office/drawing/2014/main" id="{B1DD1A7A-891B-44FF-8698-5DC0BEDB1A0B}"/>
              </a:ext>
            </a:extLst>
          </p:cNvPr>
          <p:cNvSpPr>
            <a:spLocks noGrp="1"/>
          </p:cNvSpPr>
          <p:nvPr>
            <p:ph type="title"/>
          </p:nvPr>
        </p:nvSpPr>
        <p:spPr/>
        <p:txBody>
          <a:bodyPr/>
          <a:lstStyle/>
          <a:p>
            <a:r>
              <a:rPr lang="it-IT" dirty="0"/>
              <a:t>RITA</a:t>
            </a:r>
          </a:p>
        </p:txBody>
      </p:sp>
      <p:sp>
        <p:nvSpPr>
          <p:cNvPr id="3" name="Segnaposto contenuto 2">
            <a:extLst>
              <a:ext uri="{FF2B5EF4-FFF2-40B4-BE49-F238E27FC236}">
                <a16:creationId xmlns="" xmlns:a16="http://schemas.microsoft.com/office/drawing/2014/main" id="{2FEE3696-A68D-48D9-ACD2-92B81781A71E}"/>
              </a:ext>
            </a:extLst>
          </p:cNvPr>
          <p:cNvSpPr>
            <a:spLocks noGrp="1"/>
          </p:cNvSpPr>
          <p:nvPr>
            <p:ph idx="1"/>
          </p:nvPr>
        </p:nvSpPr>
        <p:spPr>
          <a:xfrm>
            <a:off x="785091" y="1762604"/>
            <a:ext cx="10529454" cy="4305688"/>
          </a:xfrm>
          <a:noFill/>
        </p:spPr>
        <p:txBody>
          <a:bodyPr>
            <a:noAutofit/>
          </a:bodyPr>
          <a:lstStyle/>
          <a:p>
            <a:pPr algn="ctr"/>
            <a:r>
              <a:rPr lang="it-IT" b="1" u="sng" dirty="0"/>
              <a:t>Art. 1, comma 168, L. 205/2017</a:t>
            </a:r>
          </a:p>
          <a:p>
            <a:pPr marL="92075" indent="0">
              <a:buNone/>
            </a:pPr>
            <a:r>
              <a:rPr lang="it-IT" dirty="0"/>
              <a:t>4-bis. La rendita anticipata di cui al comma 4 è riconosciuta altresì ai </a:t>
            </a:r>
            <a:r>
              <a:rPr lang="it-IT" b="1" i="1" dirty="0"/>
              <a:t>lavoratori che risultino inoccupati per un periodo di tempo superiore a ventiquattro mesi e che maturino l’età anagrafica per la pensione di vecchiaia nel regime obbligatorio di appartenenza entro i dieci anni successivi.</a:t>
            </a:r>
          </a:p>
          <a:p>
            <a:r>
              <a:rPr lang="it-IT" dirty="0"/>
              <a:t>4-ter. La parte imponibile della rendita anticipata di cui al comma 4, determinata secondo le disposizioni vigenti nei periodi di maturazione della prestazione pensionistica complementare, è assoggettata alla </a:t>
            </a:r>
            <a:r>
              <a:rPr lang="it-IT" b="1" i="1" dirty="0"/>
              <a:t>ritenuta a titolo d’imposta con l’aliquota del 15 per cento ridotta di una quota pari a 0,30 punti percentuali per ogni anno eccedente il quindicesimo anno di partecipazione a forme pensionistiche complementari con un limite massimo di riduzione di 6 punti percentuali. </a:t>
            </a:r>
            <a:r>
              <a:rPr lang="it-IT" dirty="0"/>
              <a:t>A tal fine, se la data di iscrizione alla forma di previdenza complementare è anteriore al 1° gennaio 2007, gli </a:t>
            </a:r>
            <a:r>
              <a:rPr lang="it-IT" b="1" i="1" dirty="0"/>
              <a:t>anni di iscrizione prima del 2007 sono computati fino a un massimo di quindici. </a:t>
            </a:r>
            <a:r>
              <a:rPr lang="it-IT" dirty="0"/>
              <a:t>Il percettore della rendita anticipata ha facoltà di non avvalersi della tassazione sostitutiva di cui al presente comma facendolo constare espressamente nella dichiarazione dei redditi; in tal caso la rendita anticipata è assoggettata a tassazione ordinaria.</a:t>
            </a:r>
          </a:p>
        </p:txBody>
      </p:sp>
    </p:spTree>
    <p:extLst>
      <p:ext uri="{BB962C8B-B14F-4D97-AF65-F5344CB8AC3E}">
        <p14:creationId xmlns:p14="http://schemas.microsoft.com/office/powerpoint/2010/main" xmlns="" val="542112087"/>
      </p:ext>
    </p:extLst>
  </p:cSld>
  <p:clrMapOvr>
    <a:masterClrMapping/>
  </p:clrMapOvr>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7" name="Rettangolo 3"/>
          <p:cNvSpPr>
            <a:spLocks noChangeArrowheads="1"/>
          </p:cNvSpPr>
          <p:nvPr/>
        </p:nvSpPr>
        <p:spPr bwMode="auto">
          <a:xfrm>
            <a:off x="2548373" y="115889"/>
            <a:ext cx="7101624" cy="113877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charset="0"/>
                <a:ea typeface="Arial" charset="0"/>
                <a:cs typeface="Arial" charset="0"/>
              </a:defRPr>
            </a:lvl1pPr>
            <a:lvl2pPr marL="742950" indent="-285750">
              <a:spcBef>
                <a:spcPct val="20000"/>
              </a:spcBef>
              <a:buChar char="–"/>
              <a:defRPr sz="2800">
                <a:solidFill>
                  <a:schemeClr val="tx1"/>
                </a:solidFill>
                <a:latin typeface="Arial" charset="0"/>
                <a:ea typeface="Arial" charset="0"/>
                <a:cs typeface="Arial" charset="0"/>
              </a:defRPr>
            </a:lvl2pPr>
            <a:lvl3pPr marL="1143000" indent="-228600">
              <a:spcBef>
                <a:spcPct val="20000"/>
              </a:spcBef>
              <a:buChar char="•"/>
              <a:defRPr sz="2400">
                <a:solidFill>
                  <a:schemeClr val="tx1"/>
                </a:solidFill>
                <a:latin typeface="Arial" charset="0"/>
                <a:ea typeface="Arial" charset="0"/>
                <a:cs typeface="Arial" charset="0"/>
              </a:defRPr>
            </a:lvl3pPr>
            <a:lvl4pPr marL="1600200" indent="-228600">
              <a:spcBef>
                <a:spcPct val="20000"/>
              </a:spcBef>
              <a:buChar char="–"/>
              <a:defRPr sz="2000">
                <a:solidFill>
                  <a:schemeClr val="tx1"/>
                </a:solidFill>
                <a:latin typeface="Arial" charset="0"/>
                <a:ea typeface="Arial" charset="0"/>
                <a:cs typeface="Arial" charset="0"/>
              </a:defRPr>
            </a:lvl4pPr>
            <a:lvl5pPr marL="2057400" indent="-228600">
              <a:spcBef>
                <a:spcPct val="20000"/>
              </a:spcBef>
              <a:buChar char="»"/>
              <a:defRPr sz="2000">
                <a:solidFill>
                  <a:schemeClr val="tx1"/>
                </a:solidFill>
                <a:latin typeface="Arial" charset="0"/>
                <a:ea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ea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ea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ea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ea typeface="Arial" charset="0"/>
                <a:cs typeface="Arial" charset="0"/>
              </a:defRPr>
            </a:lvl9pPr>
          </a:lstStyle>
          <a:p>
            <a:pPr algn="ctr" eaLnBrk="1" hangingPunct="1">
              <a:spcBef>
                <a:spcPct val="0"/>
              </a:spcBef>
              <a:buFontTx/>
              <a:buNone/>
            </a:pPr>
            <a:r>
              <a:rPr lang="it-IT" altLang="it-IT" sz="3600" b="1" i="1" dirty="0">
                <a:solidFill>
                  <a:srgbClr val="FF0000"/>
                </a:solidFill>
                <a:latin typeface="Comic Sans MS" charset="0"/>
              </a:rPr>
              <a:t>L. 124/2017</a:t>
            </a:r>
          </a:p>
          <a:p>
            <a:pPr algn="ctr" eaLnBrk="1" hangingPunct="1">
              <a:spcBef>
                <a:spcPct val="0"/>
              </a:spcBef>
              <a:buFontTx/>
              <a:buNone/>
            </a:pPr>
            <a:r>
              <a:rPr lang="it-IT" altLang="it-IT" b="1" i="1" dirty="0">
                <a:solidFill>
                  <a:srgbClr val="FF0000"/>
                </a:solidFill>
                <a:latin typeface="Comic Sans MS" charset="0"/>
              </a:rPr>
              <a:t>Riforma previdenza complementare</a:t>
            </a:r>
          </a:p>
        </p:txBody>
      </p:sp>
      <p:sp>
        <p:nvSpPr>
          <p:cNvPr id="4" name="Rectangle 1"/>
          <p:cNvSpPr>
            <a:spLocks noChangeArrowheads="1"/>
          </p:cNvSpPr>
          <p:nvPr/>
        </p:nvSpPr>
        <p:spPr bwMode="auto">
          <a:xfrm>
            <a:off x="1981201" y="2504174"/>
            <a:ext cx="184731" cy="64633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none" lIns="91440" tIns="45720" rIns="91440" bIns="45720" numCol="1" anchor="ctr" anchorCtr="0" compatLnSpc="1">
            <a:prstTxWarp prst="textNoShape">
              <a:avLst/>
            </a:prstTxWarp>
            <a:spAutoFit/>
          </a:bodyPr>
          <a:lstStyle/>
          <a:p>
            <a:pPr eaLnBrk="0" fontAlgn="base" hangingPunct="0">
              <a:spcBef>
                <a:spcPct val="0"/>
              </a:spcBef>
              <a:spcAft>
                <a:spcPct val="0"/>
              </a:spcAft>
            </a:pPr>
            <a:r>
              <a:rPr lang="it-IT" altLang="it-IT">
                <a:latin typeface="Arial" charset="0"/>
              </a:rPr>
              <a:t/>
            </a:r>
            <a:br>
              <a:rPr lang="it-IT" altLang="it-IT">
                <a:latin typeface="Arial" charset="0"/>
              </a:rPr>
            </a:br>
            <a:endParaRPr lang="it-IT" altLang="it-IT">
              <a:latin typeface="Arial" charset="0"/>
            </a:endParaRPr>
          </a:p>
        </p:txBody>
      </p:sp>
      <p:sp>
        <p:nvSpPr>
          <p:cNvPr id="10" name="Rectangle 3"/>
          <p:cNvSpPr>
            <a:spLocks noChangeArrowheads="1"/>
          </p:cNvSpPr>
          <p:nvPr/>
        </p:nvSpPr>
        <p:spPr bwMode="auto">
          <a:xfrm>
            <a:off x="853382" y="1587382"/>
            <a:ext cx="10485237" cy="375487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anchor="ctr" anchorCtr="0" compatLnSpc="1">
            <a:prstTxWarp prst="textNoShape">
              <a:avLst/>
            </a:prstTxWarp>
            <a:spAutoFit/>
          </a:bodyPr>
          <a:lstStyle/>
          <a:p>
            <a:pPr algn="just" eaLnBrk="0" fontAlgn="base" hangingPunct="0">
              <a:spcBef>
                <a:spcPct val="0"/>
              </a:spcBef>
              <a:spcAft>
                <a:spcPct val="0"/>
              </a:spcAft>
            </a:pPr>
            <a:r>
              <a:rPr lang="it-IT" dirty="0"/>
              <a:t>Art. 1 c. 38</a:t>
            </a:r>
          </a:p>
          <a:p>
            <a:pPr algn="just" eaLnBrk="0" fontAlgn="base" hangingPunct="0">
              <a:spcBef>
                <a:spcPct val="0"/>
              </a:spcBef>
              <a:spcAft>
                <a:spcPct val="0"/>
              </a:spcAft>
            </a:pPr>
            <a:endParaRPr lang="it-IT" dirty="0"/>
          </a:p>
          <a:p>
            <a:pPr algn="just" eaLnBrk="0" fontAlgn="base" hangingPunct="0">
              <a:spcBef>
                <a:spcPct val="0"/>
              </a:spcBef>
              <a:spcAft>
                <a:spcPct val="0"/>
              </a:spcAft>
            </a:pPr>
            <a:r>
              <a:rPr lang="it-IT" dirty="0"/>
              <a:t>4. Le forme pensionistiche complementari prevedono che, </a:t>
            </a:r>
            <a:r>
              <a:rPr lang="it-IT" b="1" dirty="0"/>
              <a:t>in caso di cessazione dell'attività lavorativa che comporti l'inoccupazione per un periodo di tempo superiore a ventiquattro mesi, le prestazioni pensionistiche o parti di esse siano, su richiesta dell'aderente, consentite con un anticipo di cinque anni </a:t>
            </a:r>
            <a:r>
              <a:rPr lang="it-IT" dirty="0"/>
              <a:t>rispetto ai requisiti per l'accesso alle prestazioni nel regime obbligatorio di appartenenza e che in tal caso possano essere erogate, su richiesta dell'aderente, in forma di rendita temporanea, fino al conseguimento dei requisiti di accesso alle prestazioni nel regime obbligatorio. </a:t>
            </a:r>
          </a:p>
          <a:p>
            <a:pPr algn="just" eaLnBrk="0" fontAlgn="base" hangingPunct="0">
              <a:spcBef>
                <a:spcPct val="0"/>
              </a:spcBef>
              <a:spcAft>
                <a:spcPct val="0"/>
              </a:spcAft>
            </a:pPr>
            <a:endParaRPr lang="it-IT" dirty="0"/>
          </a:p>
          <a:p>
            <a:pPr algn="just" eaLnBrk="0" fontAlgn="base" hangingPunct="0">
              <a:spcBef>
                <a:spcPct val="0"/>
              </a:spcBef>
              <a:spcAft>
                <a:spcPct val="0"/>
              </a:spcAft>
            </a:pPr>
            <a:r>
              <a:rPr lang="it-IT" dirty="0"/>
              <a:t>Gli statuti e i regolamenti delle forme pensionistiche complementari possono innalzare l'anticipo di cui al periodo precedente fino a un massimo di dieci anni</a:t>
            </a:r>
          </a:p>
          <a:p>
            <a:pPr algn="just" eaLnBrk="0" fontAlgn="base" hangingPunct="0">
              <a:spcBef>
                <a:spcPct val="0"/>
              </a:spcBef>
              <a:spcAft>
                <a:spcPct val="0"/>
              </a:spcAft>
            </a:pPr>
            <a:endParaRPr lang="it-IT" altLang="it-IT" sz="2000" dirty="0">
              <a:latin typeface="Arial" charset="0"/>
            </a:endParaRPr>
          </a:p>
          <a:p>
            <a:pPr algn="just" eaLnBrk="0" fontAlgn="base" hangingPunct="0">
              <a:spcBef>
                <a:spcPct val="0"/>
              </a:spcBef>
              <a:spcAft>
                <a:spcPct val="0"/>
              </a:spcAft>
            </a:pPr>
            <a:r>
              <a:rPr lang="it-IT" altLang="it-IT" sz="2000" i="1" dirty="0">
                <a:solidFill>
                  <a:srgbClr val="FF0000"/>
                </a:solidFill>
                <a:latin typeface="Arial" charset="0"/>
              </a:rPr>
              <a:t>Abrogato</a:t>
            </a:r>
          </a:p>
        </p:txBody>
      </p:sp>
      <p:sp>
        <p:nvSpPr>
          <p:cNvPr id="6" name="Rectangle 1"/>
          <p:cNvSpPr>
            <a:spLocks noChangeArrowheads="1"/>
          </p:cNvSpPr>
          <p:nvPr/>
        </p:nvSpPr>
        <p:spPr bwMode="auto">
          <a:xfrm>
            <a:off x="1981201" y="3188772"/>
            <a:ext cx="184731" cy="3693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none" lIns="91440" tIns="45720" rIns="91440" bIns="45720" numCol="1" anchor="ctr" anchorCtr="0" compatLnSpc="1">
            <a:prstTxWarp prst="textNoShape">
              <a:avLst/>
            </a:prstTxWarp>
            <a:spAutoFit/>
          </a:bodyPr>
          <a:lstStyle/>
          <a:p>
            <a:pPr eaLnBrk="0" fontAlgn="base" hangingPunct="0">
              <a:spcBef>
                <a:spcPct val="0"/>
              </a:spcBef>
              <a:spcAft>
                <a:spcPct val="0"/>
              </a:spcAft>
            </a:pPr>
            <a:endParaRPr lang="it-IT" altLang="it-IT" dirty="0">
              <a:latin typeface="Arial" charset="0"/>
            </a:endParaRPr>
          </a:p>
        </p:txBody>
      </p:sp>
    </p:spTree>
    <p:extLst>
      <p:ext uri="{BB962C8B-B14F-4D97-AF65-F5344CB8AC3E}">
        <p14:creationId xmlns:p14="http://schemas.microsoft.com/office/powerpoint/2010/main" xmlns="" val="307583005"/>
      </p:ext>
    </p:extLst>
  </p:cSld>
  <p:clrMapOvr>
    <a:masterClrMapping/>
  </p:clrMapOvr>
  <p:transition spd="slow">
    <p:randomBar dir="vert"/>
  </p:transition>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 xmlns:a16="http://schemas.microsoft.com/office/drawing/2014/main" id="{B1DD1A7A-891B-44FF-8698-5DC0BEDB1A0B}"/>
              </a:ext>
            </a:extLst>
          </p:cNvPr>
          <p:cNvSpPr>
            <a:spLocks noGrp="1"/>
          </p:cNvSpPr>
          <p:nvPr>
            <p:ph type="title"/>
          </p:nvPr>
        </p:nvSpPr>
        <p:spPr/>
        <p:txBody>
          <a:bodyPr/>
          <a:lstStyle/>
          <a:p>
            <a:r>
              <a:rPr lang="it-IT" dirty="0"/>
              <a:t>RITA</a:t>
            </a:r>
          </a:p>
        </p:txBody>
      </p:sp>
      <p:sp>
        <p:nvSpPr>
          <p:cNvPr id="3" name="Segnaposto contenuto 2">
            <a:extLst>
              <a:ext uri="{FF2B5EF4-FFF2-40B4-BE49-F238E27FC236}">
                <a16:creationId xmlns="" xmlns:a16="http://schemas.microsoft.com/office/drawing/2014/main" id="{2FEE3696-A68D-48D9-ACD2-92B81781A71E}"/>
              </a:ext>
            </a:extLst>
          </p:cNvPr>
          <p:cNvSpPr>
            <a:spLocks noGrp="1"/>
          </p:cNvSpPr>
          <p:nvPr>
            <p:ph idx="1"/>
          </p:nvPr>
        </p:nvSpPr>
        <p:spPr>
          <a:xfrm>
            <a:off x="831273" y="2423332"/>
            <a:ext cx="10529454" cy="4305688"/>
          </a:xfrm>
          <a:noFill/>
        </p:spPr>
        <p:txBody>
          <a:bodyPr>
            <a:noAutofit/>
          </a:bodyPr>
          <a:lstStyle/>
          <a:p>
            <a:pPr algn="ctr"/>
            <a:r>
              <a:rPr lang="it-IT" b="1" dirty="0"/>
              <a:t>Nuovo comma 4-bis, art. 11 D.lgs. 252/2005</a:t>
            </a:r>
          </a:p>
          <a:p>
            <a:r>
              <a:rPr lang="it-IT" b="1" dirty="0"/>
              <a:t>Riconosce la RITA </a:t>
            </a:r>
            <a:r>
              <a:rPr lang="it-IT" dirty="0"/>
              <a:t>anche ai l</a:t>
            </a:r>
            <a:r>
              <a:rPr lang="it-IT" b="1" dirty="0"/>
              <a:t>avoratori che:</a:t>
            </a:r>
          </a:p>
          <a:p>
            <a:pPr>
              <a:buFont typeface="Wingdings" panose="05000000000000000000" pitchFamily="2" charset="2"/>
              <a:buChar char="§"/>
            </a:pPr>
            <a:r>
              <a:rPr lang="it-IT" b="1" dirty="0"/>
              <a:t> risultino inoccupati per un periodo di tempo superiore a 24 mesi</a:t>
            </a:r>
            <a:r>
              <a:rPr lang="it-IT" dirty="0"/>
              <a:t> </a:t>
            </a:r>
          </a:p>
          <a:p>
            <a:pPr>
              <a:buFont typeface="Wingdings" panose="05000000000000000000" pitchFamily="2" charset="2"/>
              <a:buChar char="§"/>
            </a:pPr>
            <a:r>
              <a:rPr lang="it-IT" dirty="0"/>
              <a:t> maturino l’età anagrafica per la pensione di vecchiaia nel regime obbligatorio di appartenenza </a:t>
            </a:r>
            <a:r>
              <a:rPr lang="it-IT" b="1" dirty="0"/>
              <a:t>entro i 10 anni successivi.</a:t>
            </a:r>
          </a:p>
          <a:p>
            <a:pPr>
              <a:buFont typeface="Wingdings" panose="05000000000000000000" pitchFamily="2" charset="2"/>
              <a:buChar char="§"/>
            </a:pPr>
            <a:endParaRPr lang="it-IT" b="1" dirty="0"/>
          </a:p>
          <a:p>
            <a:pPr>
              <a:buFont typeface="Wingdings" panose="05000000000000000000" pitchFamily="2" charset="2"/>
              <a:buChar char="§"/>
            </a:pPr>
            <a:r>
              <a:rPr lang="it-IT" b="1" dirty="0"/>
              <a:t>Prende il posto della rendita introdotta dalla L. 124/2017</a:t>
            </a:r>
          </a:p>
        </p:txBody>
      </p:sp>
    </p:spTree>
    <p:extLst>
      <p:ext uri="{BB962C8B-B14F-4D97-AF65-F5344CB8AC3E}">
        <p14:creationId xmlns:p14="http://schemas.microsoft.com/office/powerpoint/2010/main" xmlns="" val="118621054"/>
      </p:ext>
    </p:extLst>
  </p:cSld>
  <p:clrMapOvr>
    <a:masterClrMapping/>
  </p:clrMapOvr>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 xmlns:a16="http://schemas.microsoft.com/office/drawing/2014/main" id="{B1DD1A7A-891B-44FF-8698-5DC0BEDB1A0B}"/>
              </a:ext>
            </a:extLst>
          </p:cNvPr>
          <p:cNvSpPr>
            <a:spLocks noGrp="1"/>
          </p:cNvSpPr>
          <p:nvPr>
            <p:ph type="title"/>
          </p:nvPr>
        </p:nvSpPr>
        <p:spPr/>
        <p:txBody>
          <a:bodyPr/>
          <a:lstStyle/>
          <a:p>
            <a:r>
              <a:rPr lang="it-IT" dirty="0"/>
              <a:t>RITA</a:t>
            </a:r>
          </a:p>
        </p:txBody>
      </p:sp>
      <p:sp>
        <p:nvSpPr>
          <p:cNvPr id="3" name="Segnaposto contenuto 2">
            <a:extLst>
              <a:ext uri="{FF2B5EF4-FFF2-40B4-BE49-F238E27FC236}">
                <a16:creationId xmlns="" xmlns:a16="http://schemas.microsoft.com/office/drawing/2014/main" id="{2FEE3696-A68D-48D9-ACD2-92B81781A71E}"/>
              </a:ext>
            </a:extLst>
          </p:cNvPr>
          <p:cNvSpPr>
            <a:spLocks noGrp="1"/>
          </p:cNvSpPr>
          <p:nvPr>
            <p:ph idx="1"/>
          </p:nvPr>
        </p:nvSpPr>
        <p:spPr>
          <a:xfrm>
            <a:off x="785091" y="1762604"/>
            <a:ext cx="10529454" cy="4305688"/>
          </a:xfrm>
          <a:noFill/>
        </p:spPr>
        <p:txBody>
          <a:bodyPr>
            <a:noAutofit/>
          </a:bodyPr>
          <a:lstStyle/>
          <a:p>
            <a:pPr algn="ctr"/>
            <a:r>
              <a:rPr lang="it-IT" b="1" dirty="0"/>
              <a:t>Nuovo comma 4-ter</a:t>
            </a:r>
          </a:p>
          <a:p>
            <a:pPr marL="0" indent="0">
              <a:buNone/>
            </a:pPr>
            <a:r>
              <a:rPr lang="it-IT" dirty="0"/>
              <a:t>La parte imponibile della RITA, determinata secondo le disposizioni vigenti nei periodi di maturazione della prestazione pensionistica complementare, viene assoggettata alla </a:t>
            </a:r>
            <a:r>
              <a:rPr lang="it-IT" b="1" dirty="0"/>
              <a:t>ritenuta a titolo d'imposta </a:t>
            </a:r>
            <a:r>
              <a:rPr lang="it-IT" dirty="0"/>
              <a:t>con l’aliquota del 15%, ridotta di una quota pari a 0,30 punti percentuali per ogni anno eccedente il quindicesimo anno di partecipazione a forme pensionistiche complementari con un limite massimo di riduzione di 6 punti percentuali. </a:t>
            </a:r>
          </a:p>
          <a:p>
            <a:pPr marL="0" indent="0">
              <a:buNone/>
            </a:pPr>
            <a:r>
              <a:rPr lang="it-IT" dirty="0"/>
              <a:t>Se la data di iscrizione alla forma di previdenza complementare è anteriore al 1° gennaio 2007, gli anni di iscrizione prima del 2007 sono computati fino a un massimo di 15. </a:t>
            </a:r>
          </a:p>
          <a:p>
            <a:pPr marL="0" indent="0">
              <a:buNone/>
            </a:pPr>
            <a:r>
              <a:rPr lang="it-IT" dirty="0"/>
              <a:t>È riconosciuta la facoltà, al percettore della rendita, di non avvalersi della tassazione sostitutiva richiamata in precedenza, mediante evidenziazione di tale scelta nella dichiarazione dei redditi, nel qual caso la RITA è assoggettata a </a:t>
            </a:r>
            <a:r>
              <a:rPr lang="it-IT" b="1" dirty="0"/>
              <a:t>tassazione ordinaria.</a:t>
            </a:r>
            <a:r>
              <a:rPr lang="it-IT" dirty="0"/>
              <a:t> </a:t>
            </a:r>
          </a:p>
        </p:txBody>
      </p:sp>
    </p:spTree>
    <p:extLst>
      <p:ext uri="{BB962C8B-B14F-4D97-AF65-F5344CB8AC3E}">
        <p14:creationId xmlns:p14="http://schemas.microsoft.com/office/powerpoint/2010/main" xmlns="" val="2496767533"/>
      </p:ext>
    </p:extLst>
  </p:cSld>
  <p:clrMapOvr>
    <a:masterClrMapping/>
  </p:clrMapOvr>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 xmlns:a16="http://schemas.microsoft.com/office/drawing/2014/main" id="{B1DD1A7A-891B-44FF-8698-5DC0BEDB1A0B}"/>
              </a:ext>
            </a:extLst>
          </p:cNvPr>
          <p:cNvSpPr>
            <a:spLocks noGrp="1"/>
          </p:cNvSpPr>
          <p:nvPr>
            <p:ph type="title"/>
          </p:nvPr>
        </p:nvSpPr>
        <p:spPr/>
        <p:txBody>
          <a:bodyPr/>
          <a:lstStyle/>
          <a:p>
            <a:r>
              <a:rPr lang="it-IT" dirty="0"/>
              <a:t>RITA</a:t>
            </a:r>
          </a:p>
        </p:txBody>
      </p:sp>
      <p:sp>
        <p:nvSpPr>
          <p:cNvPr id="3" name="Segnaposto contenuto 2">
            <a:extLst>
              <a:ext uri="{FF2B5EF4-FFF2-40B4-BE49-F238E27FC236}">
                <a16:creationId xmlns="" xmlns:a16="http://schemas.microsoft.com/office/drawing/2014/main" id="{2FEE3696-A68D-48D9-ACD2-92B81781A71E}"/>
              </a:ext>
            </a:extLst>
          </p:cNvPr>
          <p:cNvSpPr>
            <a:spLocks noGrp="1"/>
          </p:cNvSpPr>
          <p:nvPr>
            <p:ph idx="1"/>
          </p:nvPr>
        </p:nvSpPr>
        <p:spPr>
          <a:xfrm>
            <a:off x="831273" y="2942475"/>
            <a:ext cx="10529454" cy="4305688"/>
          </a:xfrm>
          <a:noFill/>
        </p:spPr>
        <p:txBody>
          <a:bodyPr>
            <a:noAutofit/>
          </a:bodyPr>
          <a:lstStyle/>
          <a:p>
            <a:pPr algn="ctr"/>
            <a:r>
              <a:rPr lang="it-IT" b="1" u="sng" dirty="0"/>
              <a:t>Art. 1, comma 168, L. 205/2017</a:t>
            </a:r>
          </a:p>
          <a:p>
            <a:r>
              <a:rPr lang="it-IT" dirty="0"/>
              <a:t>4-quater. </a:t>
            </a:r>
            <a:r>
              <a:rPr lang="it-IT" b="1" i="1" dirty="0"/>
              <a:t>Le somme erogate a titolo di RITA sono imputate, ai fini della determinazione del relativo imponibile, prioritariamente agli importi della prestazione medesima maturati fino al 31 dicembre 2000 e, per la parte eccedente, prima a quelli maturati dal 1º gennaio 2001 al 31 dicembre 2006 e successivamente a quelli maturati dal 1º gennaio 2007.</a:t>
            </a:r>
          </a:p>
          <a:p>
            <a:r>
              <a:rPr lang="it-IT" dirty="0"/>
              <a:t>4-quinquies. Le disposizioni di cui ai commi da 4 a 4-quater si applicano </a:t>
            </a:r>
            <a:r>
              <a:rPr lang="it-IT" b="1" i="1" dirty="0"/>
              <a:t>anche ai dipendenti pubblici che aderiscono alle forme pensionistiche complementari loro destinate.</a:t>
            </a:r>
          </a:p>
        </p:txBody>
      </p:sp>
    </p:spTree>
    <p:extLst>
      <p:ext uri="{BB962C8B-B14F-4D97-AF65-F5344CB8AC3E}">
        <p14:creationId xmlns:p14="http://schemas.microsoft.com/office/powerpoint/2010/main" xmlns="" val="4253372800"/>
      </p:ext>
    </p:extLst>
  </p:cSld>
  <p:clrMapOvr>
    <a:masterClrMapping/>
  </p:clrMapOvr>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 xmlns:a16="http://schemas.microsoft.com/office/drawing/2014/main" id="{B1DD1A7A-891B-44FF-8698-5DC0BEDB1A0B}"/>
              </a:ext>
            </a:extLst>
          </p:cNvPr>
          <p:cNvSpPr>
            <a:spLocks noGrp="1"/>
          </p:cNvSpPr>
          <p:nvPr>
            <p:ph type="title"/>
          </p:nvPr>
        </p:nvSpPr>
        <p:spPr/>
        <p:txBody>
          <a:bodyPr/>
          <a:lstStyle/>
          <a:p>
            <a:r>
              <a:rPr lang="it-IT" dirty="0"/>
              <a:t>RITA</a:t>
            </a:r>
          </a:p>
        </p:txBody>
      </p:sp>
      <p:sp>
        <p:nvSpPr>
          <p:cNvPr id="3" name="Segnaposto contenuto 2">
            <a:extLst>
              <a:ext uri="{FF2B5EF4-FFF2-40B4-BE49-F238E27FC236}">
                <a16:creationId xmlns="" xmlns:a16="http://schemas.microsoft.com/office/drawing/2014/main" id="{2FEE3696-A68D-48D9-ACD2-92B81781A71E}"/>
              </a:ext>
            </a:extLst>
          </p:cNvPr>
          <p:cNvSpPr>
            <a:spLocks noGrp="1"/>
          </p:cNvSpPr>
          <p:nvPr>
            <p:ph idx="1"/>
          </p:nvPr>
        </p:nvSpPr>
        <p:spPr>
          <a:xfrm>
            <a:off x="785091" y="1762604"/>
            <a:ext cx="10529454" cy="4305688"/>
          </a:xfrm>
          <a:noFill/>
        </p:spPr>
        <p:txBody>
          <a:bodyPr>
            <a:noAutofit/>
          </a:bodyPr>
          <a:lstStyle/>
          <a:p>
            <a:pPr marL="0" indent="0" algn="ctr">
              <a:buNone/>
            </a:pPr>
            <a:r>
              <a:rPr lang="it-IT" b="1" dirty="0"/>
              <a:t>Nuovo comma 4-quater</a:t>
            </a:r>
          </a:p>
          <a:p>
            <a:r>
              <a:rPr lang="it-IT" dirty="0"/>
              <a:t>Le somme erogate a titolo di RITA sono imputate, ai fini della determinazione del relativo imponibile, prioritariamente agli importi della prestazione medesima maturati fino al 31 dicembre 2000 e, per la parte eccedente, prima a quelli maturati dal 1° gennaio 2001 al 31 dicembre 2006 e successivamente a quelli maturati dal 1° gennaio 2007.</a:t>
            </a:r>
          </a:p>
          <a:p>
            <a:endParaRPr lang="it-IT" dirty="0"/>
          </a:p>
          <a:p>
            <a:pPr algn="ctr"/>
            <a:r>
              <a:rPr lang="it-IT" b="1" dirty="0"/>
              <a:t>Nuovo comma 4-quinquies</a:t>
            </a:r>
          </a:p>
          <a:p>
            <a:r>
              <a:rPr lang="it-IT" dirty="0"/>
              <a:t>Le precedenti disposizioni trovano applicazione (anche in questo caso ribadendo quanto già previsto dalla L. 232/2016) anche nei confronti dei </a:t>
            </a:r>
            <a:r>
              <a:rPr lang="it-IT" b="1" dirty="0"/>
              <a:t>dipendenti pubblici </a:t>
            </a:r>
            <a:r>
              <a:rPr lang="it-IT" dirty="0"/>
              <a:t>che aderiscano alle forme pensionistiche complementari loro destinate.</a:t>
            </a:r>
          </a:p>
          <a:p>
            <a:pPr algn="ctr"/>
            <a:endParaRPr lang="it-IT" b="1" dirty="0"/>
          </a:p>
          <a:p>
            <a:pPr marL="0" indent="0" algn="ctr">
              <a:buNone/>
            </a:pPr>
            <a:endParaRPr lang="it-IT" b="1" dirty="0"/>
          </a:p>
        </p:txBody>
      </p:sp>
    </p:spTree>
    <p:extLst>
      <p:ext uri="{BB962C8B-B14F-4D97-AF65-F5344CB8AC3E}">
        <p14:creationId xmlns:p14="http://schemas.microsoft.com/office/powerpoint/2010/main" xmlns="" val="376852508"/>
      </p:ext>
    </p:extLst>
  </p:cSld>
  <p:clrMapOvr>
    <a:masterClrMapping/>
  </p:clrMapOvr>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 xmlns:a16="http://schemas.microsoft.com/office/drawing/2014/main" id="{B1DD1A7A-891B-44FF-8698-5DC0BEDB1A0B}"/>
              </a:ext>
            </a:extLst>
          </p:cNvPr>
          <p:cNvSpPr>
            <a:spLocks noGrp="1"/>
          </p:cNvSpPr>
          <p:nvPr>
            <p:ph type="title"/>
          </p:nvPr>
        </p:nvSpPr>
        <p:spPr/>
        <p:txBody>
          <a:bodyPr/>
          <a:lstStyle/>
          <a:p>
            <a:r>
              <a:rPr lang="it-IT" dirty="0"/>
              <a:t>RITA</a:t>
            </a:r>
          </a:p>
        </p:txBody>
      </p:sp>
      <p:sp>
        <p:nvSpPr>
          <p:cNvPr id="3" name="Segnaposto contenuto 2">
            <a:extLst>
              <a:ext uri="{FF2B5EF4-FFF2-40B4-BE49-F238E27FC236}">
                <a16:creationId xmlns="" xmlns:a16="http://schemas.microsoft.com/office/drawing/2014/main" id="{2FEE3696-A68D-48D9-ACD2-92B81781A71E}"/>
              </a:ext>
            </a:extLst>
          </p:cNvPr>
          <p:cNvSpPr>
            <a:spLocks noGrp="1"/>
          </p:cNvSpPr>
          <p:nvPr>
            <p:ph idx="1"/>
          </p:nvPr>
        </p:nvSpPr>
        <p:spPr>
          <a:xfrm>
            <a:off x="785091" y="1762604"/>
            <a:ext cx="10529454" cy="4305688"/>
          </a:xfrm>
          <a:noFill/>
        </p:spPr>
        <p:txBody>
          <a:bodyPr>
            <a:noAutofit/>
          </a:bodyPr>
          <a:lstStyle/>
          <a:p>
            <a:pPr algn="ctr"/>
            <a:r>
              <a:rPr lang="it-IT" b="1" u="sng" dirty="0"/>
              <a:t>Art. 1, comma 168</a:t>
            </a:r>
          </a:p>
          <a:p>
            <a:r>
              <a:rPr lang="it-IT" dirty="0"/>
              <a:t>b) all’articolo 14, comma 2, lettera c), l’ultimo periodo è soppresso.</a:t>
            </a:r>
          </a:p>
          <a:p>
            <a:endParaRPr lang="it-IT" b="1" i="1" dirty="0"/>
          </a:p>
          <a:p>
            <a:r>
              <a:rPr lang="it-IT" i="1" dirty="0"/>
              <a:t>Tale facoltà (di riscatto) non può essere esercitata nel quinquennio precedente la maturazione dei requisiti di accesso alle prestazioni pensionistiche complementari o nel maggior periodo eventualmente fissato dalle forme pensionistiche complementari ai sensi del secondo periodo del comma 4 dell'articolo 11; in questi casi si applicano le previsioni del medesimo comma 4 dell'articolo 11.</a:t>
            </a:r>
          </a:p>
          <a:p>
            <a:r>
              <a:rPr lang="it-IT" b="1" i="1" dirty="0"/>
              <a:t>La norma sopprime l’ultimo periodo della lettera c) del comma 2 dell’articolo 14 del </a:t>
            </a:r>
            <a:r>
              <a:rPr lang="it-IT" b="1" i="1" dirty="0" err="1"/>
              <a:t>D.Lgs.</a:t>
            </a:r>
            <a:r>
              <a:rPr lang="it-IT" b="1" i="1" dirty="0"/>
              <a:t> 252/2005 che, nel testo previgente, </a:t>
            </a:r>
            <a:r>
              <a:rPr lang="it-IT" b="1" i="1" dirty="0">
                <a:solidFill>
                  <a:srgbClr val="FF0000"/>
                </a:solidFill>
              </a:rPr>
              <a:t>vietava di richiedere il riscatto totale nel quinquennio precedente la maturazione dei requisiti di accesso alle prestazioni pensionistiche complementari per coloro che rimangono inoccupati per un periodo di tempo superiore a 48 mesi</a:t>
            </a:r>
          </a:p>
        </p:txBody>
      </p:sp>
    </p:spTree>
    <p:extLst>
      <p:ext uri="{BB962C8B-B14F-4D97-AF65-F5344CB8AC3E}">
        <p14:creationId xmlns:p14="http://schemas.microsoft.com/office/powerpoint/2010/main" xmlns="" val="2276077727"/>
      </p:ext>
    </p:extLst>
  </p:cSld>
  <p:clrMapOvr>
    <a:masterClrMapping/>
  </p:clrMapOvr>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 xmlns:a16="http://schemas.microsoft.com/office/drawing/2014/main" id="{B1DD1A7A-891B-44FF-8698-5DC0BEDB1A0B}"/>
              </a:ext>
            </a:extLst>
          </p:cNvPr>
          <p:cNvSpPr>
            <a:spLocks noGrp="1"/>
          </p:cNvSpPr>
          <p:nvPr>
            <p:ph type="title"/>
          </p:nvPr>
        </p:nvSpPr>
        <p:spPr/>
        <p:txBody>
          <a:bodyPr/>
          <a:lstStyle/>
          <a:p>
            <a:r>
              <a:rPr lang="it-IT" dirty="0"/>
              <a:t>RITA</a:t>
            </a:r>
          </a:p>
        </p:txBody>
      </p:sp>
      <p:sp>
        <p:nvSpPr>
          <p:cNvPr id="3" name="Segnaposto contenuto 2">
            <a:extLst>
              <a:ext uri="{FF2B5EF4-FFF2-40B4-BE49-F238E27FC236}">
                <a16:creationId xmlns="" xmlns:a16="http://schemas.microsoft.com/office/drawing/2014/main" id="{2FEE3696-A68D-48D9-ACD2-92B81781A71E}"/>
              </a:ext>
            </a:extLst>
          </p:cNvPr>
          <p:cNvSpPr>
            <a:spLocks noGrp="1"/>
          </p:cNvSpPr>
          <p:nvPr>
            <p:ph idx="1"/>
          </p:nvPr>
        </p:nvSpPr>
        <p:spPr>
          <a:xfrm>
            <a:off x="785091" y="1676043"/>
            <a:ext cx="10529454" cy="4749031"/>
          </a:xfrm>
          <a:noFill/>
        </p:spPr>
        <p:txBody>
          <a:bodyPr>
            <a:noAutofit/>
          </a:bodyPr>
          <a:lstStyle/>
          <a:p>
            <a:pPr algn="ctr"/>
            <a:r>
              <a:rPr lang="it-IT" b="1" u="sng" dirty="0"/>
              <a:t>Art. 1, comma 169 – lettera a)</a:t>
            </a:r>
          </a:p>
          <a:p>
            <a:r>
              <a:rPr lang="it-IT" dirty="0"/>
              <a:t>All’articolo 1 della legge 11 dicembre 2016, n. 232, sono apportate le seguenti modificazioni:</a:t>
            </a:r>
          </a:p>
          <a:p>
            <a:r>
              <a:rPr lang="it-IT" dirty="0"/>
              <a:t>a) i commi da 188 a 191 sono abrogati;</a:t>
            </a:r>
          </a:p>
          <a:p>
            <a:endParaRPr lang="it-IT" dirty="0"/>
          </a:p>
          <a:p>
            <a:pPr marL="92075" indent="0" algn="just">
              <a:spcBef>
                <a:spcPct val="0"/>
              </a:spcBef>
              <a:buFontTx/>
              <a:buNone/>
            </a:pPr>
            <a:r>
              <a:rPr lang="it-IT" sz="1800" dirty="0"/>
              <a:t>188. A decorrere </a:t>
            </a:r>
            <a:r>
              <a:rPr lang="it-IT" sz="1800" b="1" dirty="0"/>
              <a:t>dal 1° maggio 2017, in via sperimentale fino al 31 dicembre 2018</a:t>
            </a:r>
            <a:r>
              <a:rPr lang="it-IT" sz="1800" dirty="0"/>
              <a:t>, per i lavoratori in possesso dei requisiti di età, contributivi e di maturazione del diritto a pensione di vecchiaia di cui al comma 167 del presente articolo e in possesso della certificazione di cui al comma 168 del presente articolo, </a:t>
            </a:r>
            <a:r>
              <a:rPr lang="it-IT" sz="1800" b="1" dirty="0"/>
              <a:t>a seguito della cessazione del rapporto di lavoro</a:t>
            </a:r>
            <a:r>
              <a:rPr lang="it-IT" sz="1800" dirty="0"/>
              <a:t>, le prestazioni delle forme pensionistiche complementari di cui al decreto legislativo 5 dicembre 2005, n. 252, con esclusione di quelle in regime di prestazione definita, possono essere erogate, in tutto o in parte, su richiesta dell'aderente, in forma di rendita temporanea, denominata «Rendita integrativa temporanea anticipata» (RITA), decorrente dal momento dell'accettazione della richiesta fino al conseguimento dei predetti requisiti di accesso alle prestazioni nel regime obbligatorio e consistente nell'erogazione frazionata, per il periodo considerato, del montante accumulato richiesto.</a:t>
            </a:r>
          </a:p>
          <a:p>
            <a:pPr marL="92075" indent="0" algn="just">
              <a:spcBef>
                <a:spcPct val="0"/>
              </a:spcBef>
              <a:buFontTx/>
              <a:buNone/>
            </a:pPr>
            <a:endParaRPr lang="it-IT" sz="1800" dirty="0"/>
          </a:p>
          <a:p>
            <a:pPr marL="92075" indent="0" algn="just">
              <a:spcBef>
                <a:spcPct val="0"/>
              </a:spcBef>
              <a:buFontTx/>
              <a:buNone/>
            </a:pPr>
            <a:r>
              <a:rPr lang="it-IT" sz="1800" dirty="0"/>
              <a:t>191. Le disposizioni di cui ai commi 188, 189 e 190 si applicano anche ai dipendenti pubblici che hanno aderito alle forme pensionistiche complementari loro destinate.</a:t>
            </a:r>
          </a:p>
          <a:p>
            <a:pPr marL="92075" indent="0" algn="just">
              <a:spcBef>
                <a:spcPct val="0"/>
              </a:spcBef>
              <a:buFontTx/>
              <a:buNone/>
            </a:pPr>
            <a:endParaRPr lang="it-IT" altLang="it-IT" sz="1800" dirty="0"/>
          </a:p>
          <a:p>
            <a:endParaRPr lang="it-IT" sz="1800" dirty="0"/>
          </a:p>
        </p:txBody>
      </p:sp>
    </p:spTree>
    <p:extLst>
      <p:ext uri="{BB962C8B-B14F-4D97-AF65-F5344CB8AC3E}">
        <p14:creationId xmlns:p14="http://schemas.microsoft.com/office/powerpoint/2010/main" xmlns="" val="248325941"/>
      </p:ext>
    </p:extLst>
  </p:cSld>
  <p:clrMapOvr>
    <a:masterClrMapping/>
  </p:clrMapOvr>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 xmlns:a16="http://schemas.microsoft.com/office/drawing/2014/main" id="{B1DD1A7A-891B-44FF-8698-5DC0BEDB1A0B}"/>
              </a:ext>
            </a:extLst>
          </p:cNvPr>
          <p:cNvSpPr>
            <a:spLocks noGrp="1"/>
          </p:cNvSpPr>
          <p:nvPr>
            <p:ph type="title"/>
          </p:nvPr>
        </p:nvSpPr>
        <p:spPr/>
        <p:txBody>
          <a:bodyPr/>
          <a:lstStyle/>
          <a:p>
            <a:r>
              <a:rPr lang="it-IT" dirty="0"/>
              <a:t>RITA</a:t>
            </a:r>
          </a:p>
        </p:txBody>
      </p:sp>
      <p:sp>
        <p:nvSpPr>
          <p:cNvPr id="3" name="Segnaposto contenuto 2">
            <a:extLst>
              <a:ext uri="{FF2B5EF4-FFF2-40B4-BE49-F238E27FC236}">
                <a16:creationId xmlns="" xmlns:a16="http://schemas.microsoft.com/office/drawing/2014/main" id="{2FEE3696-A68D-48D9-ACD2-92B81781A71E}"/>
              </a:ext>
            </a:extLst>
          </p:cNvPr>
          <p:cNvSpPr>
            <a:spLocks noGrp="1"/>
          </p:cNvSpPr>
          <p:nvPr>
            <p:ph idx="1"/>
          </p:nvPr>
        </p:nvSpPr>
        <p:spPr>
          <a:xfrm>
            <a:off x="785091" y="1725659"/>
            <a:ext cx="10529454" cy="4749031"/>
          </a:xfrm>
          <a:noFill/>
        </p:spPr>
        <p:txBody>
          <a:bodyPr>
            <a:noAutofit/>
          </a:bodyPr>
          <a:lstStyle/>
          <a:p>
            <a:pPr algn="ctr"/>
            <a:r>
              <a:rPr lang="it-IT" b="1" u="sng" dirty="0"/>
              <a:t>Art. 1, comma 169 – lettera b)</a:t>
            </a:r>
          </a:p>
          <a:p>
            <a:r>
              <a:rPr lang="it-IT" dirty="0"/>
              <a:t>All’articolo 1 della legge 11 dicembre 2016, n. 232, sono apportate le seguenti modificazioni:</a:t>
            </a:r>
          </a:p>
          <a:p>
            <a:r>
              <a:rPr lang="it-IT" dirty="0"/>
              <a:t>b) al comma 192, dopo le parole «che accedono a RITA» sono inserite le seguenti: «di cui all’articolo 11, comma 4, del decreto legislativo 5 dicembre 2005, n. 252»</a:t>
            </a:r>
          </a:p>
          <a:p>
            <a:endParaRPr lang="it-IT" dirty="0"/>
          </a:p>
          <a:p>
            <a:pPr algn="ctr"/>
            <a:r>
              <a:rPr lang="it-IT" i="1" dirty="0"/>
              <a:t>Per i lavoratori di cui agli articoli 1, comma 2, e 70, comma 4, del decreto legislativo 30 marzo 2001, n. 165, </a:t>
            </a:r>
            <a:r>
              <a:rPr lang="it-IT" i="1" dirty="0" err="1"/>
              <a:t>nonchè</a:t>
            </a:r>
            <a:r>
              <a:rPr lang="it-IT" i="1" dirty="0"/>
              <a:t> per il personale degli enti pubblici di ricerca, che accedono a RITA </a:t>
            </a:r>
            <a:r>
              <a:rPr lang="it-IT" b="1" i="1" dirty="0"/>
              <a:t>di cui all’articolo 11, comma 4, del decreto legislativo 5 dicembre 2005, n. 252</a:t>
            </a:r>
            <a:r>
              <a:rPr lang="it-IT" i="1" dirty="0"/>
              <a:t>, e cessano dal rapporto di lavoro, il trattamento di fine rapporto e di fine servizio sono corrisposti al momento in cui il soggetto avrebbe maturato il diritto alla corresponsione degli stessi secondo le disposizioni dell'articolo 24, comma 6, del decreto-legge 6 dicembre 2011, n. 201, convertito, con modificazioni, dalla legge 22 dicembre 2011, n. 214, e la disciplina vigente in materia di corresponsione del trattamento di fine servizio comunque denominato.</a:t>
            </a:r>
          </a:p>
        </p:txBody>
      </p:sp>
    </p:spTree>
    <p:extLst>
      <p:ext uri="{BB962C8B-B14F-4D97-AF65-F5344CB8AC3E}">
        <p14:creationId xmlns:p14="http://schemas.microsoft.com/office/powerpoint/2010/main" xmlns="" val="2066580638"/>
      </p:ext>
    </p:extLst>
  </p:cSld>
  <p:clrMapOvr>
    <a:masterClrMapping/>
  </p:clrMapOvr>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 xmlns:a16="http://schemas.microsoft.com/office/drawing/2014/main" id="{B1DD1A7A-891B-44FF-8698-5DC0BEDB1A0B}"/>
              </a:ext>
            </a:extLst>
          </p:cNvPr>
          <p:cNvSpPr>
            <a:spLocks noGrp="1"/>
          </p:cNvSpPr>
          <p:nvPr>
            <p:ph type="title"/>
          </p:nvPr>
        </p:nvSpPr>
        <p:spPr/>
        <p:txBody>
          <a:bodyPr/>
          <a:lstStyle/>
          <a:p>
            <a:r>
              <a:rPr lang="it-IT" dirty="0"/>
              <a:t>RITA</a:t>
            </a:r>
            <a:br>
              <a:rPr lang="it-IT" dirty="0"/>
            </a:br>
            <a:r>
              <a:rPr lang="it-IT" i="1" dirty="0"/>
              <a:t>Circolare </a:t>
            </a:r>
            <a:r>
              <a:rPr lang="it-IT" i="1" dirty="0" err="1"/>
              <a:t>covip</a:t>
            </a:r>
            <a:r>
              <a:rPr lang="it-IT" i="1" dirty="0"/>
              <a:t> 888/2018</a:t>
            </a:r>
            <a:endParaRPr lang="it-IT" dirty="0"/>
          </a:p>
        </p:txBody>
      </p:sp>
      <p:sp>
        <p:nvSpPr>
          <p:cNvPr id="5" name="Segnaposto contenuto 4">
            <a:extLst>
              <a:ext uri="{FF2B5EF4-FFF2-40B4-BE49-F238E27FC236}">
                <a16:creationId xmlns="" xmlns:a16="http://schemas.microsoft.com/office/drawing/2014/main" id="{8F657C49-C6F0-403D-8908-178A24CB3551}"/>
              </a:ext>
            </a:extLst>
          </p:cNvPr>
          <p:cNvSpPr>
            <a:spLocks noGrp="1"/>
          </p:cNvSpPr>
          <p:nvPr>
            <p:ph idx="1"/>
          </p:nvPr>
        </p:nvSpPr>
        <p:spPr>
          <a:xfrm>
            <a:off x="631231" y="2638044"/>
            <a:ext cx="9329633" cy="3804051"/>
          </a:xfrm>
        </p:spPr>
        <p:txBody>
          <a:bodyPr>
            <a:normAutofit fontScale="77500" lnSpcReduction="20000"/>
          </a:bodyPr>
          <a:lstStyle/>
          <a:p>
            <a:r>
              <a:rPr lang="it-IT" b="1" i="1" u="sng" dirty="0"/>
              <a:t>Requisiti di accesso</a:t>
            </a:r>
            <a:endParaRPr lang="it-IT" dirty="0"/>
          </a:p>
          <a:p>
            <a:pPr marL="0" indent="0">
              <a:buNone/>
            </a:pPr>
            <a:endParaRPr lang="it-IT" dirty="0"/>
          </a:p>
          <a:p>
            <a:r>
              <a:rPr lang="it-IT" dirty="0"/>
              <a:t>La RITA è accessibile al ricorrere dei seguenti presupposti:</a:t>
            </a:r>
          </a:p>
          <a:p>
            <a:r>
              <a:rPr lang="it-IT" b="1" dirty="0"/>
              <a:t>1° caso (erogazione frazionata in un periodo di anticipo massimo di 5 anni)</a:t>
            </a:r>
            <a:endParaRPr lang="it-IT" dirty="0"/>
          </a:p>
          <a:p>
            <a:pPr lvl="0"/>
            <a:r>
              <a:rPr lang="it-IT" b="1" dirty="0"/>
              <a:t>cessazione del rapporto </a:t>
            </a:r>
            <a:endParaRPr lang="it-IT" dirty="0"/>
          </a:p>
          <a:p>
            <a:pPr lvl="0"/>
            <a:r>
              <a:rPr lang="it-IT" dirty="0"/>
              <a:t>non più di </a:t>
            </a:r>
            <a:r>
              <a:rPr lang="it-IT" b="1" dirty="0"/>
              <a:t>5 anni </a:t>
            </a:r>
            <a:r>
              <a:rPr lang="it-IT" dirty="0"/>
              <a:t>alla maturazione dell’</a:t>
            </a:r>
            <a:r>
              <a:rPr lang="it-IT" u="sng" dirty="0"/>
              <a:t>età per la pensione di vecchiaia </a:t>
            </a:r>
            <a:r>
              <a:rPr lang="it-IT" dirty="0"/>
              <a:t>(accessibile dai 61 anni e 7 mesi per la RITA erogabile fino al 31/12/2018, da 62 anni per la RITA erogabile in data successiva al 1° gennaio2019)</a:t>
            </a:r>
          </a:p>
          <a:p>
            <a:pPr lvl="0"/>
            <a:r>
              <a:rPr lang="it-IT" dirty="0"/>
              <a:t>requisito contributivo minimo di 20 anni Previdenza I pilastro</a:t>
            </a:r>
          </a:p>
          <a:p>
            <a:r>
              <a:rPr lang="it-IT" b="1" dirty="0"/>
              <a:t>2° caso (erogazione frazionata in un periodo di anticipo massimo di 10 anni)</a:t>
            </a:r>
            <a:endParaRPr lang="it-IT" dirty="0"/>
          </a:p>
          <a:p>
            <a:pPr lvl="0"/>
            <a:r>
              <a:rPr lang="it-IT" b="1" dirty="0"/>
              <a:t>inoccupazione superiore a 24 mesi (successiva alla cessazione del rapporto di lavoro)</a:t>
            </a:r>
            <a:endParaRPr lang="it-IT" dirty="0"/>
          </a:p>
          <a:p>
            <a:pPr lvl="0"/>
            <a:r>
              <a:rPr lang="it-IT" dirty="0"/>
              <a:t>non più di </a:t>
            </a:r>
            <a:r>
              <a:rPr lang="it-IT" b="1" dirty="0"/>
              <a:t>10 anni </a:t>
            </a:r>
            <a:r>
              <a:rPr lang="it-IT" dirty="0"/>
              <a:t>alla maturazione </a:t>
            </a:r>
            <a:r>
              <a:rPr lang="it-IT" u="sng" dirty="0"/>
              <a:t>dell’età per la pensione di vecchiaia </a:t>
            </a:r>
            <a:r>
              <a:rPr lang="it-IT" dirty="0"/>
              <a:t>(accessibile dai 56 anni e 7 mesi per la RITA erogabile fino al 31/12/2018, da 57 anni per la RITA erogabile in data successiva al 1° gennaio2019)</a:t>
            </a:r>
          </a:p>
          <a:p>
            <a:r>
              <a:rPr lang="it-IT" u="sng" dirty="0"/>
              <a:t>In ogni caso sono necessari anche 5 anni di partecipazione al sistema di previdenza complementare (cfr. circolare </a:t>
            </a:r>
            <a:r>
              <a:rPr lang="it-IT" u="sng" dirty="0" err="1"/>
              <a:t>Covip</a:t>
            </a:r>
            <a:r>
              <a:rPr lang="it-IT" u="sng" dirty="0"/>
              <a:t> n. 888/2018).</a:t>
            </a:r>
            <a:endParaRPr lang="it-IT" dirty="0"/>
          </a:p>
          <a:p>
            <a:endParaRPr lang="it-IT" dirty="0"/>
          </a:p>
        </p:txBody>
      </p:sp>
    </p:spTree>
    <p:extLst>
      <p:ext uri="{BB962C8B-B14F-4D97-AF65-F5344CB8AC3E}">
        <p14:creationId xmlns:p14="http://schemas.microsoft.com/office/powerpoint/2010/main" xmlns="" val="3820502082"/>
      </p:ext>
    </p:extLst>
  </p:cSld>
  <p:clrMapOvr>
    <a:masterClrMapping/>
  </p:clrMapOvr>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 xmlns:a16="http://schemas.microsoft.com/office/drawing/2014/main" id="{B1DD1A7A-891B-44FF-8698-5DC0BEDB1A0B}"/>
              </a:ext>
            </a:extLst>
          </p:cNvPr>
          <p:cNvSpPr>
            <a:spLocks noGrp="1"/>
          </p:cNvSpPr>
          <p:nvPr>
            <p:ph type="title"/>
          </p:nvPr>
        </p:nvSpPr>
        <p:spPr/>
        <p:txBody>
          <a:bodyPr/>
          <a:lstStyle/>
          <a:p>
            <a:r>
              <a:rPr lang="it-IT" dirty="0"/>
              <a:t>RITA</a:t>
            </a:r>
            <a:br>
              <a:rPr lang="it-IT" dirty="0"/>
            </a:br>
            <a:r>
              <a:rPr lang="it-IT" i="1" dirty="0"/>
              <a:t>Circolare </a:t>
            </a:r>
            <a:r>
              <a:rPr lang="it-IT" i="1" dirty="0" err="1"/>
              <a:t>covip</a:t>
            </a:r>
            <a:r>
              <a:rPr lang="it-IT" i="1" dirty="0"/>
              <a:t> 888/2018</a:t>
            </a:r>
            <a:endParaRPr lang="it-IT" dirty="0"/>
          </a:p>
        </p:txBody>
      </p:sp>
      <p:sp>
        <p:nvSpPr>
          <p:cNvPr id="5" name="Segnaposto contenuto 4">
            <a:extLst>
              <a:ext uri="{FF2B5EF4-FFF2-40B4-BE49-F238E27FC236}">
                <a16:creationId xmlns="" xmlns:a16="http://schemas.microsoft.com/office/drawing/2014/main" id="{8F657C49-C6F0-403D-8908-178A24CB3551}"/>
              </a:ext>
            </a:extLst>
          </p:cNvPr>
          <p:cNvSpPr>
            <a:spLocks noGrp="1"/>
          </p:cNvSpPr>
          <p:nvPr>
            <p:ph idx="1"/>
          </p:nvPr>
        </p:nvSpPr>
        <p:spPr>
          <a:xfrm>
            <a:off x="631231" y="2638044"/>
            <a:ext cx="9329633" cy="3804051"/>
          </a:xfrm>
        </p:spPr>
        <p:txBody>
          <a:bodyPr>
            <a:normAutofit fontScale="92500" lnSpcReduction="10000"/>
          </a:bodyPr>
          <a:lstStyle/>
          <a:p>
            <a:r>
              <a:rPr lang="it-IT" dirty="0" err="1"/>
              <a:t>Covip</a:t>
            </a:r>
            <a:r>
              <a:rPr lang="it-IT" dirty="0"/>
              <a:t> nella circolare n. 888/2018 ha precisato che il </a:t>
            </a:r>
            <a:r>
              <a:rPr lang="it-IT" dirty="0">
                <a:solidFill>
                  <a:srgbClr val="FF0000"/>
                </a:solidFill>
              </a:rPr>
              <a:t>montante dedicato alla RITA continua ad essere investito nel comparto più prudente</a:t>
            </a:r>
            <a:r>
              <a:rPr lang="it-IT" dirty="0"/>
              <a:t> a meno che l’iscritto non effettui una scelta differente in fase di attivazione della RITA. In ogni caso </a:t>
            </a:r>
            <a:r>
              <a:rPr lang="it-IT" dirty="0" err="1"/>
              <a:t>Covip</a:t>
            </a:r>
            <a:r>
              <a:rPr lang="it-IT" dirty="0"/>
              <a:t> ammette la possibilità di cambio comparto (switch) in corso di erogazione (tra uno switch e l’altro devono decorrere almeno 12 mesi). Altro chiarimento fornito dall’Autorità di vigilanza riguarda la possibilità di </a:t>
            </a:r>
            <a:r>
              <a:rPr lang="it-IT" dirty="0">
                <a:solidFill>
                  <a:srgbClr val="FF0000"/>
                </a:solidFill>
              </a:rPr>
              <a:t>revoca della prestazione richiesta. In tal caso si interrompe l’erogazione frazionata del montante dedicato alla RITA e la posizione continuerà a seguire la fase di accumulo secondo le regole ordinarie</a:t>
            </a:r>
            <a:r>
              <a:rPr lang="it-IT" dirty="0"/>
              <a:t>. La revoca della RITA si avrà anche in caso di trasferimento della posizione ad altro fondo pensione. Riguardo ai </a:t>
            </a:r>
            <a:r>
              <a:rPr lang="it-IT" dirty="0">
                <a:solidFill>
                  <a:srgbClr val="FF0000"/>
                </a:solidFill>
              </a:rPr>
              <a:t>limiti di cedibilità, sequestrabilità e pignorabilità la RITA è intangibile per 4/5 al pari della prestazione in capitale/rendita e delle anticipazioni per spese sanitarie. (</a:t>
            </a:r>
            <a:r>
              <a:rPr lang="it-IT" dirty="0" err="1">
                <a:solidFill>
                  <a:srgbClr val="FF0000"/>
                </a:solidFill>
              </a:rPr>
              <a:t>cfr</a:t>
            </a:r>
            <a:r>
              <a:rPr lang="it-IT" dirty="0">
                <a:solidFill>
                  <a:srgbClr val="FF0000"/>
                </a:solidFill>
              </a:rPr>
              <a:t> art.11, comma 10, D.lgs. 252/2005).</a:t>
            </a:r>
          </a:p>
          <a:p>
            <a:r>
              <a:rPr lang="it-IT" dirty="0"/>
              <a:t>In caso di decesso dell’iscritto le rate di </a:t>
            </a:r>
            <a:r>
              <a:rPr lang="it-IT" dirty="0">
                <a:solidFill>
                  <a:srgbClr val="FF0000"/>
                </a:solidFill>
              </a:rPr>
              <a:t>RITA non ancora percepite seguiranno la disciplina del riscatto per premorienza di cui all’art. 14, comma 3, D.lgs. 252/2005 e art. 10, comma 3-ter, D.lgs. 124/93: il montante residuo è pertanto acquisito </a:t>
            </a:r>
            <a:r>
              <a:rPr lang="it-IT" i="1" dirty="0">
                <a:solidFill>
                  <a:srgbClr val="FF0000"/>
                </a:solidFill>
              </a:rPr>
              <a:t>iure proprio</a:t>
            </a:r>
            <a:r>
              <a:rPr lang="it-IT" dirty="0">
                <a:solidFill>
                  <a:srgbClr val="FF0000"/>
                </a:solidFill>
              </a:rPr>
              <a:t> dagli aventi titolo, non rientra nell’asse ereditario e non sconta l’imposta di successione.</a:t>
            </a:r>
          </a:p>
          <a:p>
            <a:endParaRPr lang="it-IT" dirty="0"/>
          </a:p>
        </p:txBody>
      </p:sp>
    </p:spTree>
    <p:extLst>
      <p:ext uri="{BB962C8B-B14F-4D97-AF65-F5344CB8AC3E}">
        <p14:creationId xmlns:p14="http://schemas.microsoft.com/office/powerpoint/2010/main" xmlns="" val="2126883452"/>
      </p:ext>
    </p:extLst>
  </p:cSld>
  <p:clrMapOvr>
    <a:masterClrMapping/>
  </p:clrMapOvr>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 xmlns:a16="http://schemas.microsoft.com/office/drawing/2014/main" id="{B1DD1A7A-891B-44FF-8698-5DC0BEDB1A0B}"/>
              </a:ext>
            </a:extLst>
          </p:cNvPr>
          <p:cNvSpPr>
            <a:spLocks noGrp="1"/>
          </p:cNvSpPr>
          <p:nvPr>
            <p:ph type="title"/>
          </p:nvPr>
        </p:nvSpPr>
        <p:spPr/>
        <p:txBody>
          <a:bodyPr/>
          <a:lstStyle/>
          <a:p>
            <a:r>
              <a:rPr lang="it-IT" dirty="0"/>
              <a:t>RITA</a:t>
            </a:r>
            <a:br>
              <a:rPr lang="it-IT" dirty="0"/>
            </a:br>
            <a:r>
              <a:rPr lang="it-IT" i="1" dirty="0"/>
              <a:t>Circolare </a:t>
            </a:r>
            <a:r>
              <a:rPr lang="it-IT" i="1" dirty="0" err="1"/>
              <a:t>covip</a:t>
            </a:r>
            <a:r>
              <a:rPr lang="it-IT" i="1" dirty="0"/>
              <a:t> 888/2018</a:t>
            </a:r>
            <a:endParaRPr lang="it-IT" dirty="0"/>
          </a:p>
        </p:txBody>
      </p:sp>
      <p:graphicFrame>
        <p:nvGraphicFramePr>
          <p:cNvPr id="6" name="Segnaposto contenuto 5">
            <a:extLst>
              <a:ext uri="{FF2B5EF4-FFF2-40B4-BE49-F238E27FC236}">
                <a16:creationId xmlns="" xmlns:a16="http://schemas.microsoft.com/office/drawing/2014/main" id="{40FD0D08-2BB2-4EA4-8759-8AE6788AB55B}"/>
              </a:ext>
            </a:extLst>
          </p:cNvPr>
          <p:cNvGraphicFramePr>
            <a:graphicFrameLocks noGrp="1"/>
          </p:cNvGraphicFramePr>
          <p:nvPr>
            <p:ph idx="1"/>
            <p:extLst>
              <p:ext uri="{D42A27DB-BD31-4B8C-83A1-F6EECF244321}">
                <p14:modId xmlns:p14="http://schemas.microsoft.com/office/powerpoint/2010/main" xmlns="" val="522077082"/>
              </p:ext>
            </p:extLst>
          </p:nvPr>
        </p:nvGraphicFramePr>
        <p:xfrm>
          <a:off x="1758008" y="3120758"/>
          <a:ext cx="8489172" cy="3687097"/>
        </p:xfrm>
        <a:graphic>
          <a:graphicData uri="http://schemas.openxmlformats.org/drawingml/2006/table">
            <a:tbl>
              <a:tblPr firstRow="1" firstCol="1" bandRow="1">
                <a:tableStyleId>{5C22544A-7EE6-4342-B048-85BDC9FD1C3A}</a:tableStyleId>
              </a:tblPr>
              <a:tblGrid>
                <a:gridCol w="2866973">
                  <a:extLst>
                    <a:ext uri="{9D8B030D-6E8A-4147-A177-3AD203B41FA5}">
                      <a16:colId xmlns="" xmlns:a16="http://schemas.microsoft.com/office/drawing/2014/main" val="1018702558"/>
                    </a:ext>
                  </a:extLst>
                </a:gridCol>
                <a:gridCol w="5622199">
                  <a:extLst>
                    <a:ext uri="{9D8B030D-6E8A-4147-A177-3AD203B41FA5}">
                      <a16:colId xmlns="" xmlns:a16="http://schemas.microsoft.com/office/drawing/2014/main" val="1330192091"/>
                    </a:ext>
                  </a:extLst>
                </a:gridCol>
              </a:tblGrid>
              <a:tr h="250156">
                <a:tc>
                  <a:txBody>
                    <a:bodyPr/>
                    <a:lstStyle/>
                    <a:p>
                      <a:pPr algn="just">
                        <a:lnSpc>
                          <a:spcPct val="107000"/>
                        </a:lnSpc>
                        <a:spcAft>
                          <a:spcPts val="0"/>
                        </a:spcAft>
                      </a:pPr>
                      <a:r>
                        <a:rPr lang="it-IT" sz="1400" dirty="0">
                          <a:effectLst/>
                        </a:rPr>
                        <a:t>Periodo</a:t>
                      </a:r>
                      <a:endParaRPr lang="it-IT"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it-IT" sz="1400" dirty="0">
                          <a:effectLst/>
                        </a:rPr>
                        <a:t>Imponibile</a:t>
                      </a:r>
                      <a:endParaRPr lang="it-IT"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 xmlns:a16="http://schemas.microsoft.com/office/drawing/2014/main" val="1515271223"/>
                  </a:ext>
                </a:extLst>
              </a:tr>
              <a:tr h="513062">
                <a:tc>
                  <a:txBody>
                    <a:bodyPr/>
                    <a:lstStyle/>
                    <a:p>
                      <a:pPr algn="just">
                        <a:lnSpc>
                          <a:spcPct val="107000"/>
                        </a:lnSpc>
                        <a:spcAft>
                          <a:spcPts val="0"/>
                        </a:spcAft>
                      </a:pPr>
                      <a:r>
                        <a:rPr lang="it-IT" sz="1600">
                          <a:effectLst/>
                        </a:rPr>
                        <a:t>Fino al 31.12.2000</a:t>
                      </a:r>
                      <a:endParaRPr lang="it-IT"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it-IT" sz="1600">
                          <a:effectLst/>
                        </a:rPr>
                        <a:t>Prestazione in forma capitale al netto dei contributi già versati in misura non eccedente il 4% della retribuzione annua.</a:t>
                      </a:r>
                      <a:endParaRPr lang="it-IT"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 xmlns:a16="http://schemas.microsoft.com/office/drawing/2014/main" val="2071741847"/>
                  </a:ext>
                </a:extLst>
              </a:tr>
              <a:tr h="570481">
                <a:tc>
                  <a:txBody>
                    <a:bodyPr/>
                    <a:lstStyle/>
                    <a:p>
                      <a:pPr algn="just">
                        <a:lnSpc>
                          <a:spcPct val="107000"/>
                        </a:lnSpc>
                        <a:spcAft>
                          <a:spcPts val="0"/>
                        </a:spcAft>
                      </a:pPr>
                      <a:r>
                        <a:rPr lang="it-IT" sz="1600">
                          <a:effectLst/>
                        </a:rPr>
                        <a:t>Dall’1.1.2001 al 31.12.2006</a:t>
                      </a:r>
                      <a:endParaRPr lang="it-IT"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it-IT" sz="1600">
                          <a:effectLst/>
                        </a:rPr>
                        <a:t>Prestazione in forma di capitale al netto della parte corrispondente ai redditi già assoggettati ad imposta.</a:t>
                      </a:r>
                      <a:endParaRPr lang="it-IT"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 xmlns:a16="http://schemas.microsoft.com/office/drawing/2014/main" val="2687902966"/>
                  </a:ext>
                </a:extLst>
              </a:tr>
              <a:tr h="2353398">
                <a:tc>
                  <a:txBody>
                    <a:bodyPr/>
                    <a:lstStyle/>
                    <a:p>
                      <a:pPr algn="just">
                        <a:lnSpc>
                          <a:spcPct val="107000"/>
                        </a:lnSpc>
                        <a:spcAft>
                          <a:spcPts val="0"/>
                        </a:spcAft>
                      </a:pPr>
                      <a:r>
                        <a:rPr lang="it-IT" sz="1600" dirty="0">
                          <a:effectLst/>
                        </a:rPr>
                        <a:t>Dall’1.1.2007</a:t>
                      </a:r>
                      <a:endParaRPr lang="it-IT"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it-IT" sz="1600" dirty="0">
                          <a:effectLst/>
                        </a:rPr>
                        <a:t>Prestazione in forma di capitale al netto della parte corrispondente ai redditi già assoggettati ad imposta.</a:t>
                      </a:r>
                    </a:p>
                    <a:p>
                      <a:pPr algn="just">
                        <a:lnSpc>
                          <a:spcPct val="107000"/>
                        </a:lnSpc>
                        <a:spcAft>
                          <a:spcPts val="0"/>
                        </a:spcAft>
                      </a:pPr>
                      <a:r>
                        <a:rPr lang="it-IT" sz="1600" dirty="0">
                          <a:effectLst/>
                        </a:rPr>
                        <a:t>Non concorrono alla formazione dell’imponibile le quote (anche integrali) dei premi di risultato - corrisposti dall’azienda per effetto degli incrementi di produttività, redditività, qualità, efficienza ed innovazione, in esecuzione di contratti collettivi territoriali o aziendali – convertite in contributi alle forme di previdenza complementare anche se eccedente i limiti di deducibilità di cui all’art. 8 del D.lgs. 252/2005.</a:t>
                      </a:r>
                      <a:endParaRPr lang="it-IT"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 xmlns:a16="http://schemas.microsoft.com/office/drawing/2014/main" val="3257369118"/>
                  </a:ext>
                </a:extLst>
              </a:tr>
            </a:tbl>
          </a:graphicData>
        </a:graphic>
      </p:graphicFrame>
      <p:sp>
        <p:nvSpPr>
          <p:cNvPr id="7" name="Rettangolo 6">
            <a:extLst>
              <a:ext uri="{FF2B5EF4-FFF2-40B4-BE49-F238E27FC236}">
                <a16:creationId xmlns="" xmlns:a16="http://schemas.microsoft.com/office/drawing/2014/main" id="{73115E49-4EF0-40E6-8FBA-B571105C8603}"/>
              </a:ext>
            </a:extLst>
          </p:cNvPr>
          <p:cNvSpPr/>
          <p:nvPr/>
        </p:nvSpPr>
        <p:spPr>
          <a:xfrm>
            <a:off x="2368056" y="2257706"/>
            <a:ext cx="7455888" cy="981487"/>
          </a:xfrm>
          <a:prstGeom prst="rect">
            <a:avLst/>
          </a:prstGeom>
          <a:noFill/>
        </p:spPr>
        <p:txBody>
          <a:bodyPr wrap="none" lIns="91440" tIns="45720" rIns="91440" bIns="45720">
            <a:spAutoFit/>
          </a:bodyPr>
          <a:lstStyle/>
          <a:p>
            <a:pPr algn="ctr">
              <a:lnSpc>
                <a:spcPct val="107000"/>
              </a:lnSpc>
              <a:spcAft>
                <a:spcPts val="0"/>
              </a:spcAft>
            </a:pPr>
            <a:r>
              <a:rPr lang="it-IT" sz="5400" b="1" cap="none" spc="50" dirty="0">
                <a:ln w="9525" cmpd="sng">
                  <a:solidFill>
                    <a:schemeClr val="accent1"/>
                  </a:solidFill>
                  <a:prstDash val="solid"/>
                </a:ln>
                <a:solidFill>
                  <a:srgbClr val="70AD47">
                    <a:tint val="1000"/>
                  </a:srgbClr>
                </a:solidFill>
                <a:effectLst>
                  <a:glow rad="38100">
                    <a:schemeClr val="accent1">
                      <a:alpha val="40000"/>
                    </a:schemeClr>
                  </a:glow>
                </a:effectLst>
              </a:rPr>
              <a:t>Imponibile fiscale Rita</a:t>
            </a:r>
          </a:p>
        </p:txBody>
      </p:sp>
    </p:spTree>
    <p:extLst>
      <p:ext uri="{BB962C8B-B14F-4D97-AF65-F5344CB8AC3E}">
        <p14:creationId xmlns:p14="http://schemas.microsoft.com/office/powerpoint/2010/main" xmlns="" val="1533027503"/>
      </p:ext>
    </p:extLst>
  </p:cSld>
  <p:clrMapOvr>
    <a:masterClrMapping/>
  </p:clrMapOvr>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 xmlns:a16="http://schemas.microsoft.com/office/drawing/2014/main" id="{B1DD1A7A-891B-44FF-8698-5DC0BEDB1A0B}"/>
              </a:ext>
            </a:extLst>
          </p:cNvPr>
          <p:cNvSpPr>
            <a:spLocks noGrp="1"/>
          </p:cNvSpPr>
          <p:nvPr>
            <p:ph type="title"/>
          </p:nvPr>
        </p:nvSpPr>
        <p:spPr/>
        <p:txBody>
          <a:bodyPr/>
          <a:lstStyle/>
          <a:p>
            <a:r>
              <a:rPr lang="it-IT" dirty="0"/>
              <a:t>RITA</a:t>
            </a:r>
            <a:br>
              <a:rPr lang="it-IT" dirty="0"/>
            </a:br>
            <a:r>
              <a:rPr lang="it-IT" i="1" dirty="0"/>
              <a:t>Circolare </a:t>
            </a:r>
            <a:r>
              <a:rPr lang="it-IT" i="1" dirty="0" err="1"/>
              <a:t>covip</a:t>
            </a:r>
            <a:r>
              <a:rPr lang="it-IT" i="1" dirty="0"/>
              <a:t> 888/2018</a:t>
            </a:r>
            <a:endParaRPr lang="it-IT" dirty="0"/>
          </a:p>
        </p:txBody>
      </p:sp>
      <p:sp>
        <p:nvSpPr>
          <p:cNvPr id="7" name="Rettangolo 6">
            <a:extLst>
              <a:ext uri="{FF2B5EF4-FFF2-40B4-BE49-F238E27FC236}">
                <a16:creationId xmlns="" xmlns:a16="http://schemas.microsoft.com/office/drawing/2014/main" id="{73115E49-4EF0-40E6-8FBA-B571105C8603}"/>
              </a:ext>
            </a:extLst>
          </p:cNvPr>
          <p:cNvSpPr/>
          <p:nvPr/>
        </p:nvSpPr>
        <p:spPr>
          <a:xfrm>
            <a:off x="541058" y="2257706"/>
            <a:ext cx="11109901" cy="981487"/>
          </a:xfrm>
          <a:prstGeom prst="rect">
            <a:avLst/>
          </a:prstGeom>
          <a:noFill/>
        </p:spPr>
        <p:txBody>
          <a:bodyPr wrap="none" lIns="91440" tIns="45720" rIns="91440" bIns="45720">
            <a:spAutoFit/>
          </a:bodyPr>
          <a:lstStyle/>
          <a:p>
            <a:pPr algn="ctr">
              <a:lnSpc>
                <a:spcPct val="107000"/>
              </a:lnSpc>
              <a:spcAft>
                <a:spcPts val="0"/>
              </a:spcAft>
            </a:pPr>
            <a:r>
              <a:rPr lang="it-IT" sz="5400" b="1" cap="none" spc="50" dirty="0">
                <a:ln w="9525" cmpd="sng">
                  <a:solidFill>
                    <a:schemeClr val="accent1"/>
                  </a:solidFill>
                  <a:prstDash val="solid"/>
                </a:ln>
                <a:solidFill>
                  <a:srgbClr val="70AD47">
                    <a:tint val="1000"/>
                  </a:srgbClr>
                </a:solidFill>
                <a:effectLst>
                  <a:glow rad="38100">
                    <a:schemeClr val="accent1">
                      <a:alpha val="40000"/>
                    </a:schemeClr>
                  </a:glow>
                </a:effectLst>
              </a:rPr>
              <a:t>Opzione per tassazione ordinaria</a:t>
            </a:r>
          </a:p>
        </p:txBody>
      </p:sp>
      <p:sp>
        <p:nvSpPr>
          <p:cNvPr id="4" name="Segnaposto contenuto 3">
            <a:extLst>
              <a:ext uri="{FF2B5EF4-FFF2-40B4-BE49-F238E27FC236}">
                <a16:creationId xmlns="" xmlns:a16="http://schemas.microsoft.com/office/drawing/2014/main" id="{A893D87C-CC0D-4098-A93E-205A059F6CCD}"/>
              </a:ext>
            </a:extLst>
          </p:cNvPr>
          <p:cNvSpPr>
            <a:spLocks noGrp="1"/>
          </p:cNvSpPr>
          <p:nvPr>
            <p:ph idx="1"/>
          </p:nvPr>
        </p:nvSpPr>
        <p:spPr/>
        <p:txBody>
          <a:bodyPr/>
          <a:lstStyle/>
          <a:p>
            <a:endParaRPr lang="it-IT"/>
          </a:p>
        </p:txBody>
      </p:sp>
      <p:sp>
        <p:nvSpPr>
          <p:cNvPr id="5" name="Rettangolo 4">
            <a:extLst>
              <a:ext uri="{FF2B5EF4-FFF2-40B4-BE49-F238E27FC236}">
                <a16:creationId xmlns="" xmlns:a16="http://schemas.microsoft.com/office/drawing/2014/main" id="{0A9D7BD4-FA77-4AAF-8660-15BE136D8337}"/>
              </a:ext>
            </a:extLst>
          </p:cNvPr>
          <p:cNvSpPr/>
          <p:nvPr/>
        </p:nvSpPr>
        <p:spPr>
          <a:xfrm>
            <a:off x="2073427" y="3429000"/>
            <a:ext cx="7887437" cy="3055965"/>
          </a:xfrm>
          <a:prstGeom prst="rect">
            <a:avLst/>
          </a:prstGeom>
        </p:spPr>
        <p:txBody>
          <a:bodyPr wrap="square">
            <a:spAutoFit/>
          </a:bodyPr>
          <a:lstStyle/>
          <a:p>
            <a:pPr algn="just">
              <a:lnSpc>
                <a:spcPct val="107000"/>
              </a:lnSpc>
              <a:spcAft>
                <a:spcPts val="0"/>
              </a:spcAft>
            </a:pPr>
            <a:r>
              <a:rPr lang="it-IT" dirty="0">
                <a:solidFill>
                  <a:srgbClr val="222222"/>
                </a:solidFill>
                <a:latin typeface="Calibri" panose="020F0502020204030204" pitchFamily="34" charset="0"/>
                <a:ea typeface="Times New Roman" panose="02020603050405020304" pitchFamily="18" charset="0"/>
                <a:cs typeface="Calibri" panose="020F0502020204030204" pitchFamily="34" charset="0"/>
              </a:rPr>
              <a:t>La legge di stabilità del 2018 ha anche introdotto, al c. 4-ter, la possibilità per l’assicurato che richieda la RITA, di optare per l’applicazione integrale della tassazione ordinaria attraverso la propria dichiarazione dei redditi (</a:t>
            </a:r>
            <a:r>
              <a:rPr lang="it-IT" dirty="0" err="1">
                <a:solidFill>
                  <a:srgbClr val="222222"/>
                </a:solidFill>
                <a:latin typeface="Calibri" panose="020F0502020204030204" pitchFamily="34" charset="0"/>
                <a:ea typeface="Times New Roman" panose="02020603050405020304" pitchFamily="18" charset="0"/>
                <a:cs typeface="Calibri" panose="020F0502020204030204" pitchFamily="34" charset="0"/>
              </a:rPr>
              <a:t>Mod</a:t>
            </a:r>
            <a:r>
              <a:rPr lang="it-IT" dirty="0">
                <a:solidFill>
                  <a:srgbClr val="222222"/>
                </a:solidFill>
                <a:latin typeface="Calibri" panose="020F0502020204030204" pitchFamily="34" charset="0"/>
                <a:ea typeface="Times New Roman" panose="02020603050405020304" pitchFamily="18" charset="0"/>
                <a:cs typeface="Calibri" panose="020F0502020204030204" pitchFamily="34" charset="0"/>
              </a:rPr>
              <a:t>. 730 o Redditi P.F.). Tale opzione, apparentemente meno vantaggiosa, potrebbe risultare a conti fatti la più conveniente nel caso della contemporanea presenza, parallelamente alla percezione di RITA, di oneri deducibili (art. 10 TUIR) tali da ridurre il peso fiscale fino ad azzerarlo. L’onere deducibile non sarebbe infatti (come nel caso del TFR o degli incentivi all’esodo soggetti a tassazione separata) sfruttabile nel caso della sola presenza nell’anno d’imposta della RITA in quanto soggetta ordinariamente a tassazione sostitutiva.</a:t>
            </a:r>
            <a:endParaRPr lang="it-IT"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xmlns="" val="4209526617"/>
      </p:ext>
    </p:extLst>
  </p:cSld>
  <p:clrMapOvr>
    <a:masterClrMapping/>
  </p:clrMapOvr>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 xmlns:a16="http://schemas.microsoft.com/office/drawing/2014/main" id="{B1DD1A7A-891B-44FF-8698-5DC0BEDB1A0B}"/>
              </a:ext>
            </a:extLst>
          </p:cNvPr>
          <p:cNvSpPr>
            <a:spLocks noGrp="1"/>
          </p:cNvSpPr>
          <p:nvPr>
            <p:ph type="title"/>
          </p:nvPr>
        </p:nvSpPr>
        <p:spPr/>
        <p:txBody>
          <a:bodyPr/>
          <a:lstStyle/>
          <a:p>
            <a:r>
              <a:rPr lang="it-IT" dirty="0"/>
              <a:t>RITA</a:t>
            </a:r>
            <a:br>
              <a:rPr lang="it-IT" dirty="0"/>
            </a:br>
            <a:r>
              <a:rPr lang="it-IT" i="1" dirty="0"/>
              <a:t>Casi pratici</a:t>
            </a:r>
            <a:endParaRPr lang="it-IT" dirty="0"/>
          </a:p>
        </p:txBody>
      </p:sp>
      <p:sp>
        <p:nvSpPr>
          <p:cNvPr id="4" name="Segnaposto contenuto 3">
            <a:extLst>
              <a:ext uri="{FF2B5EF4-FFF2-40B4-BE49-F238E27FC236}">
                <a16:creationId xmlns="" xmlns:a16="http://schemas.microsoft.com/office/drawing/2014/main" id="{A893D87C-CC0D-4098-A93E-205A059F6CCD}"/>
              </a:ext>
            </a:extLst>
          </p:cNvPr>
          <p:cNvSpPr>
            <a:spLocks noGrp="1"/>
          </p:cNvSpPr>
          <p:nvPr>
            <p:ph idx="1"/>
          </p:nvPr>
        </p:nvSpPr>
        <p:spPr/>
        <p:txBody>
          <a:bodyPr/>
          <a:lstStyle/>
          <a:p>
            <a:endParaRPr lang="it-IT" dirty="0"/>
          </a:p>
        </p:txBody>
      </p:sp>
      <p:sp>
        <p:nvSpPr>
          <p:cNvPr id="3" name="Rettangolo 2">
            <a:extLst>
              <a:ext uri="{FF2B5EF4-FFF2-40B4-BE49-F238E27FC236}">
                <a16:creationId xmlns="" xmlns:a16="http://schemas.microsoft.com/office/drawing/2014/main" id="{3D3A5B88-B0D5-4330-A59B-A72EF48BA337}"/>
              </a:ext>
            </a:extLst>
          </p:cNvPr>
          <p:cNvSpPr/>
          <p:nvPr/>
        </p:nvSpPr>
        <p:spPr>
          <a:xfrm>
            <a:off x="843608" y="3064144"/>
            <a:ext cx="9026013" cy="2463238"/>
          </a:xfrm>
          <a:prstGeom prst="rect">
            <a:avLst/>
          </a:prstGeom>
        </p:spPr>
        <p:txBody>
          <a:bodyPr wrap="square">
            <a:spAutoFit/>
          </a:bodyPr>
          <a:lstStyle/>
          <a:p>
            <a:pPr marL="342900" lvl="0" indent="-342900" algn="just">
              <a:lnSpc>
                <a:spcPct val="107000"/>
              </a:lnSpc>
              <a:spcAft>
                <a:spcPts val="0"/>
              </a:spcAft>
              <a:buFont typeface="Symbol" panose="05050102010706020507" pitchFamily="18" charset="2"/>
              <a:buChar char=""/>
            </a:pPr>
            <a:r>
              <a:rPr lang="it-IT" dirty="0">
                <a:latin typeface="Calibri" panose="020F0502020204030204" pitchFamily="34" charset="0"/>
                <a:ea typeface="Calibri" panose="020F0502020204030204" pitchFamily="34" charset="0"/>
                <a:cs typeface="Times New Roman" panose="02020603050405020304" pitchFamily="18" charset="0"/>
              </a:rPr>
              <a:t>Il soggetto con una inoccupazione superiore a 48 mesi che si trovi a 10 anni di distanza dalla pensione di vecchiaia potrebbe optare alternativamente per il </a:t>
            </a:r>
            <a:r>
              <a:rPr lang="it-IT" b="1" dirty="0">
                <a:latin typeface="Calibri" panose="020F0502020204030204" pitchFamily="34" charset="0"/>
                <a:ea typeface="Calibri" panose="020F0502020204030204" pitchFamily="34" charset="0"/>
                <a:cs typeface="Times New Roman" panose="02020603050405020304" pitchFamily="18" charset="0"/>
              </a:rPr>
              <a:t>riscatto totale</a:t>
            </a:r>
            <a:r>
              <a:rPr lang="it-IT" dirty="0">
                <a:latin typeface="Calibri" panose="020F0502020204030204" pitchFamily="34" charset="0"/>
                <a:ea typeface="Calibri" panose="020F0502020204030204" pitchFamily="34" charset="0"/>
                <a:cs typeface="Times New Roman" panose="02020603050405020304" pitchFamily="18" charset="0"/>
              </a:rPr>
              <a:t> ovvero per la </a:t>
            </a:r>
            <a:r>
              <a:rPr lang="it-IT" b="1" dirty="0">
                <a:latin typeface="Calibri" panose="020F0502020204030204" pitchFamily="34" charset="0"/>
                <a:ea typeface="Calibri" panose="020F0502020204030204" pitchFamily="34" charset="0"/>
                <a:cs typeface="Times New Roman" panose="02020603050405020304" pitchFamily="18" charset="0"/>
              </a:rPr>
              <a:t>RITA</a:t>
            </a:r>
            <a:r>
              <a:rPr lang="it-IT" dirty="0">
                <a:latin typeface="Calibri" panose="020F0502020204030204" pitchFamily="34" charset="0"/>
                <a:ea typeface="Calibri" panose="020F0502020204030204" pitchFamily="34" charset="0"/>
                <a:cs typeface="Times New Roman" panose="02020603050405020304" pitchFamily="18" charset="0"/>
              </a:rPr>
              <a:t>;</a:t>
            </a:r>
          </a:p>
          <a:p>
            <a:pPr marL="342900" lvl="0" indent="-342900" algn="just">
              <a:lnSpc>
                <a:spcPct val="107000"/>
              </a:lnSpc>
              <a:spcAft>
                <a:spcPts val="0"/>
              </a:spcAft>
              <a:buFont typeface="Symbol" panose="05050102010706020507" pitchFamily="18" charset="2"/>
              <a:buChar char=""/>
            </a:pPr>
            <a:r>
              <a:rPr lang="it-IT" dirty="0">
                <a:latin typeface="Calibri" panose="020F0502020204030204" pitchFamily="34" charset="0"/>
                <a:ea typeface="Calibri" panose="020F0502020204030204" pitchFamily="34" charset="0"/>
                <a:cs typeface="Times New Roman" panose="02020603050405020304" pitchFamily="18" charset="0"/>
              </a:rPr>
              <a:t>il soggetto colpito da invalidità permanente che cessi il rapporto di lavoro e che si trovi a distanza di 5 anni dalla pensione di vecchiaia potrà chiedere alternativamente il </a:t>
            </a:r>
            <a:r>
              <a:rPr lang="it-IT" b="1" dirty="0">
                <a:latin typeface="Calibri" panose="020F0502020204030204" pitchFamily="34" charset="0"/>
                <a:ea typeface="Calibri" panose="020F0502020204030204" pitchFamily="34" charset="0"/>
                <a:cs typeface="Times New Roman" panose="02020603050405020304" pitchFamily="18" charset="0"/>
              </a:rPr>
              <a:t>riscatto</a:t>
            </a:r>
            <a:r>
              <a:rPr lang="it-IT" dirty="0">
                <a:latin typeface="Calibri" panose="020F0502020204030204" pitchFamily="34" charset="0"/>
                <a:ea typeface="Calibri" panose="020F0502020204030204" pitchFamily="34" charset="0"/>
                <a:cs typeface="Times New Roman" panose="02020603050405020304" pitchFamily="18" charset="0"/>
              </a:rPr>
              <a:t> ovvero la </a:t>
            </a:r>
            <a:r>
              <a:rPr lang="it-IT" b="1" dirty="0">
                <a:latin typeface="Calibri" panose="020F0502020204030204" pitchFamily="34" charset="0"/>
                <a:ea typeface="Calibri" panose="020F0502020204030204" pitchFamily="34" charset="0"/>
                <a:cs typeface="Times New Roman" panose="02020603050405020304" pitchFamily="18" charset="0"/>
              </a:rPr>
              <a:t>RITA</a:t>
            </a:r>
            <a:r>
              <a:rPr lang="it-IT" dirty="0">
                <a:latin typeface="Calibri" panose="020F0502020204030204" pitchFamily="34" charset="0"/>
                <a:ea typeface="Calibri" panose="020F0502020204030204" pitchFamily="34" charset="0"/>
                <a:cs typeface="Times New Roman" panose="02020603050405020304" pitchFamily="18" charset="0"/>
              </a:rPr>
              <a:t> (se ha maturato 5 anni di partecipazione al sistema di previdenza complementare e se ha anche 20 anni di contributi nel regime obbligatorio di appartenenza);</a:t>
            </a:r>
          </a:p>
        </p:txBody>
      </p:sp>
    </p:spTree>
    <p:extLst>
      <p:ext uri="{BB962C8B-B14F-4D97-AF65-F5344CB8AC3E}">
        <p14:creationId xmlns:p14="http://schemas.microsoft.com/office/powerpoint/2010/main" xmlns="" val="3287372988"/>
      </p:ext>
    </p:extLst>
  </p:cSld>
  <p:clrMapOvr>
    <a:masterClrMapping/>
  </p:clrMapOvr>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 xmlns:a16="http://schemas.microsoft.com/office/drawing/2014/main" id="{B1DD1A7A-891B-44FF-8698-5DC0BEDB1A0B}"/>
              </a:ext>
            </a:extLst>
          </p:cNvPr>
          <p:cNvSpPr>
            <a:spLocks noGrp="1"/>
          </p:cNvSpPr>
          <p:nvPr>
            <p:ph type="title"/>
          </p:nvPr>
        </p:nvSpPr>
        <p:spPr/>
        <p:txBody>
          <a:bodyPr/>
          <a:lstStyle/>
          <a:p>
            <a:r>
              <a:rPr lang="it-IT" dirty="0"/>
              <a:t>RITA</a:t>
            </a:r>
            <a:br>
              <a:rPr lang="it-IT" dirty="0"/>
            </a:br>
            <a:r>
              <a:rPr lang="it-IT" i="1" dirty="0"/>
              <a:t>Casi pratici</a:t>
            </a:r>
            <a:endParaRPr lang="it-IT" dirty="0"/>
          </a:p>
        </p:txBody>
      </p:sp>
      <p:sp>
        <p:nvSpPr>
          <p:cNvPr id="4" name="Segnaposto contenuto 3">
            <a:extLst>
              <a:ext uri="{FF2B5EF4-FFF2-40B4-BE49-F238E27FC236}">
                <a16:creationId xmlns="" xmlns:a16="http://schemas.microsoft.com/office/drawing/2014/main" id="{A893D87C-CC0D-4098-A93E-205A059F6CCD}"/>
              </a:ext>
            </a:extLst>
          </p:cNvPr>
          <p:cNvSpPr>
            <a:spLocks noGrp="1"/>
          </p:cNvSpPr>
          <p:nvPr>
            <p:ph idx="1"/>
          </p:nvPr>
        </p:nvSpPr>
        <p:spPr/>
        <p:txBody>
          <a:bodyPr/>
          <a:lstStyle/>
          <a:p>
            <a:endParaRPr lang="it-IT" dirty="0"/>
          </a:p>
        </p:txBody>
      </p:sp>
      <p:sp>
        <p:nvSpPr>
          <p:cNvPr id="3" name="Rettangolo 2">
            <a:extLst>
              <a:ext uri="{FF2B5EF4-FFF2-40B4-BE49-F238E27FC236}">
                <a16:creationId xmlns="" xmlns:a16="http://schemas.microsoft.com/office/drawing/2014/main" id="{3D3A5B88-B0D5-4330-A59B-A72EF48BA337}"/>
              </a:ext>
            </a:extLst>
          </p:cNvPr>
          <p:cNvSpPr/>
          <p:nvPr/>
        </p:nvSpPr>
        <p:spPr>
          <a:xfrm>
            <a:off x="1044186" y="2539101"/>
            <a:ext cx="9026013" cy="4241418"/>
          </a:xfrm>
          <a:prstGeom prst="rect">
            <a:avLst/>
          </a:prstGeom>
        </p:spPr>
        <p:txBody>
          <a:bodyPr wrap="square">
            <a:spAutoFit/>
          </a:bodyPr>
          <a:lstStyle/>
          <a:p>
            <a:pPr marL="342900" lvl="0" indent="-342900" algn="just">
              <a:lnSpc>
                <a:spcPct val="107000"/>
              </a:lnSpc>
              <a:spcAft>
                <a:spcPts val="0"/>
              </a:spcAft>
              <a:buFont typeface="Symbol" panose="05050102010706020507" pitchFamily="18" charset="2"/>
              <a:buChar char=""/>
            </a:pPr>
            <a:r>
              <a:rPr lang="it-IT" dirty="0">
                <a:latin typeface="Calibri" panose="020F0502020204030204" pitchFamily="34" charset="0"/>
                <a:ea typeface="Calibri" panose="020F0502020204030204" pitchFamily="34" charset="0"/>
                <a:cs typeface="Times New Roman" panose="02020603050405020304" pitchFamily="18" charset="0"/>
              </a:rPr>
              <a:t>Il soggetto che interrompe l’attività lavorativa per pensione anticipata che ha maturato 5 anni di partecipazione al sistema di previdenza complementare potrà optare alternativamente per la </a:t>
            </a:r>
            <a:r>
              <a:rPr lang="it-IT" b="1" dirty="0">
                <a:latin typeface="Calibri" panose="020F0502020204030204" pitchFamily="34" charset="0"/>
                <a:ea typeface="Calibri" panose="020F0502020204030204" pitchFamily="34" charset="0"/>
                <a:cs typeface="Times New Roman" panose="02020603050405020304" pitchFamily="18" charset="0"/>
              </a:rPr>
              <a:t>RITA</a:t>
            </a:r>
            <a:r>
              <a:rPr lang="it-IT" dirty="0">
                <a:latin typeface="Calibri" panose="020F0502020204030204" pitchFamily="34" charset="0"/>
                <a:ea typeface="Calibri" panose="020F0502020204030204" pitchFamily="34" charset="0"/>
                <a:cs typeface="Times New Roman" panose="02020603050405020304" pitchFamily="18" charset="0"/>
              </a:rPr>
              <a:t> ovvero per la </a:t>
            </a:r>
            <a:r>
              <a:rPr lang="it-IT" b="1" dirty="0">
                <a:latin typeface="Calibri" panose="020F0502020204030204" pitchFamily="34" charset="0"/>
                <a:ea typeface="Calibri" panose="020F0502020204030204" pitchFamily="34" charset="0"/>
                <a:cs typeface="Times New Roman" panose="02020603050405020304" pitchFamily="18" charset="0"/>
              </a:rPr>
              <a:t>prestazione ordinaria capitale/rendita</a:t>
            </a:r>
            <a:r>
              <a:rPr lang="it-IT" dirty="0">
                <a:latin typeface="Calibri" panose="020F0502020204030204" pitchFamily="34" charset="0"/>
                <a:ea typeface="Calibri" panose="020F0502020204030204" pitchFamily="34" charset="0"/>
                <a:cs typeface="Times New Roman" panose="02020603050405020304" pitchFamily="18" charset="0"/>
              </a:rPr>
              <a:t>;</a:t>
            </a:r>
          </a:p>
          <a:p>
            <a:pPr marL="342900" lvl="0" indent="-342900" algn="just">
              <a:lnSpc>
                <a:spcPct val="107000"/>
              </a:lnSpc>
              <a:spcAft>
                <a:spcPts val="0"/>
              </a:spcAft>
              <a:buFont typeface="Symbol" panose="05050102010706020507" pitchFamily="18" charset="2"/>
              <a:buChar char=""/>
            </a:pPr>
            <a:r>
              <a:rPr lang="it-IT" dirty="0">
                <a:latin typeface="Calibri" panose="020F0502020204030204" pitchFamily="34" charset="0"/>
                <a:ea typeface="Calibri" panose="020F0502020204030204" pitchFamily="34" charset="0"/>
                <a:cs typeface="Times New Roman" panose="02020603050405020304" pitchFamily="18" charset="0"/>
              </a:rPr>
              <a:t>Il soggetto che accede all’esodo incentivato/</a:t>
            </a:r>
            <a:r>
              <a:rPr lang="it-IT" dirty="0" err="1">
                <a:latin typeface="Calibri" panose="020F0502020204030204" pitchFamily="34" charset="0"/>
                <a:ea typeface="Calibri" panose="020F0502020204030204" pitchFamily="34" charset="0"/>
                <a:cs typeface="Times New Roman" panose="02020603050405020304" pitchFamily="18" charset="0"/>
              </a:rPr>
              <a:t>isopensione</a:t>
            </a:r>
            <a:r>
              <a:rPr lang="it-IT" dirty="0">
                <a:latin typeface="Calibri" panose="020F0502020204030204" pitchFamily="34" charset="0"/>
                <a:ea typeface="Calibri" panose="020F0502020204030204" pitchFamily="34" charset="0"/>
                <a:cs typeface="Times New Roman" panose="02020603050405020304" pitchFamily="18" charset="0"/>
              </a:rPr>
              <a:t>/fondo esuberi che abbia maturato 5 anni di partecipazione al sistema di previdenza complementare con 20 anni di contributi nel regime obbligatorio e che si trovi a 5 anni di distanza dalla pensione di vecchiaia potrà optare per la RITA oppure restano possibili le facoltà già ammesse da </a:t>
            </a:r>
            <a:r>
              <a:rPr lang="it-IT" dirty="0" err="1">
                <a:latin typeface="Calibri" panose="020F0502020204030204" pitchFamily="34" charset="0"/>
                <a:ea typeface="Calibri" panose="020F0502020204030204" pitchFamily="34" charset="0"/>
                <a:cs typeface="Times New Roman" panose="02020603050405020304" pitchFamily="18" charset="0"/>
              </a:rPr>
              <a:t>Covip</a:t>
            </a:r>
            <a:r>
              <a:rPr lang="it-IT" dirty="0">
                <a:latin typeface="Calibri" panose="020F0502020204030204" pitchFamily="34" charset="0"/>
                <a:ea typeface="Calibri" panose="020F0502020204030204" pitchFamily="34" charset="0"/>
                <a:cs typeface="Times New Roman" panose="02020603050405020304" pitchFamily="18" charset="0"/>
              </a:rPr>
              <a:t> e dall’Agenzia delle Entrate con la risoluzione n. 399/2008: </a:t>
            </a:r>
            <a:r>
              <a:rPr lang="it-IT" b="1" dirty="0">
                <a:latin typeface="Calibri" panose="020F0502020204030204" pitchFamily="34" charset="0"/>
                <a:ea typeface="Calibri" panose="020F0502020204030204" pitchFamily="34" charset="0"/>
                <a:cs typeface="Times New Roman" panose="02020603050405020304" pitchFamily="18" charset="0"/>
              </a:rPr>
              <a:t>riscatto parziale</a:t>
            </a:r>
            <a:r>
              <a:rPr lang="it-IT" dirty="0">
                <a:latin typeface="Calibri" panose="020F0502020204030204" pitchFamily="34" charset="0"/>
                <a:ea typeface="Calibri" panose="020F0502020204030204" pitchFamily="34" charset="0"/>
                <a:cs typeface="Times New Roman" panose="02020603050405020304" pitchFamily="18" charset="0"/>
              </a:rPr>
              <a:t> al 50% fiscalmente agevolato; per la restante parte potrà chiedere il </a:t>
            </a:r>
            <a:r>
              <a:rPr lang="it-IT" b="1" dirty="0">
                <a:latin typeface="Calibri" panose="020F0502020204030204" pitchFamily="34" charset="0"/>
                <a:ea typeface="Calibri" panose="020F0502020204030204" pitchFamily="34" charset="0"/>
                <a:cs typeface="Times New Roman" panose="02020603050405020304" pitchFamily="18" charset="0"/>
              </a:rPr>
              <a:t>riscatto</a:t>
            </a:r>
            <a:r>
              <a:rPr lang="it-IT" dirty="0">
                <a:latin typeface="Calibri" panose="020F0502020204030204" pitchFamily="34" charset="0"/>
                <a:ea typeface="Calibri" panose="020F0502020204030204" pitchFamily="34" charset="0"/>
                <a:cs typeface="Times New Roman" panose="02020603050405020304" pitchFamily="18" charset="0"/>
              </a:rPr>
              <a:t> per perdita dei requisiti ovvero attendere la maturazione dei requisiti pensionistici e richiedere la prestazione ordinaria </a:t>
            </a:r>
            <a:r>
              <a:rPr lang="it-IT" b="1" dirty="0">
                <a:latin typeface="Calibri" panose="020F0502020204030204" pitchFamily="34" charset="0"/>
                <a:ea typeface="Calibri" panose="020F0502020204030204" pitchFamily="34" charset="0"/>
                <a:cs typeface="Times New Roman" panose="02020603050405020304" pitchFamily="18" charset="0"/>
              </a:rPr>
              <a:t>capitale/rendita</a:t>
            </a:r>
            <a:r>
              <a:rPr lang="it-IT" dirty="0">
                <a:latin typeface="Calibri" panose="020F0502020204030204" pitchFamily="34" charset="0"/>
                <a:ea typeface="Calibri" panose="020F0502020204030204" pitchFamily="34" charset="0"/>
                <a:cs typeface="Times New Roman" panose="02020603050405020304" pitchFamily="18" charset="0"/>
              </a:rPr>
              <a:t>.</a:t>
            </a:r>
          </a:p>
          <a:p>
            <a:pPr marL="457200" algn="just">
              <a:lnSpc>
                <a:spcPct val="107000"/>
              </a:lnSpc>
              <a:spcAft>
                <a:spcPts val="0"/>
              </a:spcAft>
            </a:pPr>
            <a:r>
              <a:rPr lang="it-IT" dirty="0">
                <a:latin typeface="Calibri" panose="020F0502020204030204" pitchFamily="34" charset="0"/>
                <a:ea typeface="Calibri" panose="020F0502020204030204" pitchFamily="34" charset="0"/>
                <a:cs typeface="Times New Roman" panose="02020603050405020304" pitchFamily="18" charset="0"/>
              </a:rPr>
              <a:t>Infine se il piano di esodo colloca il soggetto in una distanza temporale superiore a 5 anni dall’età per la pensione di vecchiaia, allora l’interessato potrà chiedere la </a:t>
            </a:r>
            <a:r>
              <a:rPr lang="it-IT" b="1" dirty="0">
                <a:latin typeface="Calibri" panose="020F0502020204030204" pitchFamily="34" charset="0"/>
                <a:ea typeface="Calibri" panose="020F0502020204030204" pitchFamily="34" charset="0"/>
                <a:cs typeface="Times New Roman" panose="02020603050405020304" pitchFamily="18" charset="0"/>
              </a:rPr>
              <a:t>RITA</a:t>
            </a:r>
            <a:r>
              <a:rPr lang="it-IT" dirty="0">
                <a:latin typeface="Calibri" panose="020F0502020204030204" pitchFamily="34" charset="0"/>
                <a:ea typeface="Calibri" panose="020F0502020204030204" pitchFamily="34" charset="0"/>
                <a:cs typeface="Times New Roman" panose="02020603050405020304" pitchFamily="18" charset="0"/>
              </a:rPr>
              <a:t> decorso un periodo di inoccupazione superiore a 24 mesi.</a:t>
            </a:r>
          </a:p>
        </p:txBody>
      </p:sp>
    </p:spTree>
    <p:extLst>
      <p:ext uri="{BB962C8B-B14F-4D97-AF65-F5344CB8AC3E}">
        <p14:creationId xmlns:p14="http://schemas.microsoft.com/office/powerpoint/2010/main" xmlns="" val="2025673470"/>
      </p:ext>
    </p:extLst>
  </p:cSld>
  <p:clrMapOvr>
    <a:masterClrMapping/>
  </p:clrMapOvr>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ttangolo 4"/>
          <p:cNvSpPr/>
          <p:nvPr/>
        </p:nvSpPr>
        <p:spPr>
          <a:xfrm>
            <a:off x="3324409" y="204275"/>
            <a:ext cx="6024406" cy="4247317"/>
          </a:xfrm>
          <a:prstGeom prst="rect">
            <a:avLst/>
          </a:prstGeom>
          <a:noFill/>
        </p:spPr>
        <p:txBody>
          <a:bodyPr wrap="none">
            <a:spAutoFit/>
          </a:bodyPr>
          <a:lstStyle/>
          <a:p>
            <a:pPr algn="ctr">
              <a:defRPr/>
            </a:pPr>
            <a:r>
              <a:rPr lang="it-IT" sz="5400" b="1" dirty="0">
                <a:ln w="12700">
                  <a:solidFill>
                    <a:schemeClr val="tx2">
                      <a:lumMod val="75000"/>
                    </a:schemeClr>
                  </a:solidFill>
                  <a:prstDash val="solid"/>
                </a:ln>
                <a:solidFill>
                  <a:srgbClr val="FF0000"/>
                </a:solidFill>
                <a:effectLst>
                  <a:outerShdw dist="38100" dir="2640000" algn="bl" rotWithShape="0">
                    <a:schemeClr val="tx2">
                      <a:lumMod val="75000"/>
                    </a:schemeClr>
                  </a:outerShdw>
                </a:effectLst>
              </a:rPr>
              <a:t>L’</a:t>
            </a:r>
            <a:r>
              <a:rPr lang="it-IT" sz="5400" b="1" dirty="0" err="1">
                <a:ln w="12700">
                  <a:solidFill>
                    <a:schemeClr val="tx2">
                      <a:lumMod val="75000"/>
                    </a:schemeClr>
                  </a:solidFill>
                  <a:prstDash val="solid"/>
                </a:ln>
                <a:solidFill>
                  <a:srgbClr val="FF0000"/>
                </a:solidFill>
                <a:effectLst>
                  <a:outerShdw dist="38100" dir="2640000" algn="bl" rotWithShape="0">
                    <a:schemeClr val="tx2">
                      <a:lumMod val="75000"/>
                    </a:schemeClr>
                  </a:outerShdw>
                </a:effectLst>
              </a:rPr>
              <a:t>isopensione</a:t>
            </a:r>
            <a:endParaRPr lang="it-IT" sz="5400" b="1" dirty="0">
              <a:ln w="12700">
                <a:solidFill>
                  <a:schemeClr val="tx2">
                    <a:lumMod val="75000"/>
                  </a:schemeClr>
                </a:solidFill>
                <a:prstDash val="solid"/>
              </a:ln>
              <a:solidFill>
                <a:srgbClr val="FF0000"/>
              </a:solidFill>
              <a:effectLst>
                <a:outerShdw dist="38100" dir="2640000" algn="bl" rotWithShape="0">
                  <a:schemeClr val="tx2">
                    <a:lumMod val="75000"/>
                  </a:schemeClr>
                </a:outerShdw>
              </a:effectLst>
            </a:endParaRPr>
          </a:p>
          <a:p>
            <a:pPr algn="ctr">
              <a:defRPr/>
            </a:pPr>
            <a:endParaRPr lang="it-IT" sz="5400" b="1" dirty="0">
              <a:ln w="12700">
                <a:solidFill>
                  <a:schemeClr val="tx2">
                    <a:lumMod val="75000"/>
                  </a:schemeClr>
                </a:solidFill>
                <a:prstDash val="solid"/>
              </a:ln>
              <a:solidFill>
                <a:srgbClr val="FF0000"/>
              </a:solidFill>
              <a:effectLst>
                <a:outerShdw dist="38100" dir="2640000" algn="bl" rotWithShape="0">
                  <a:schemeClr val="tx2">
                    <a:lumMod val="75000"/>
                  </a:schemeClr>
                </a:outerShdw>
              </a:effectLst>
            </a:endParaRPr>
          </a:p>
          <a:p>
            <a:pPr algn="ctr">
              <a:defRPr/>
            </a:pPr>
            <a:r>
              <a:rPr lang="it-IT" sz="5400" b="1" dirty="0">
                <a:ln w="12700">
                  <a:solidFill>
                    <a:schemeClr val="tx2">
                      <a:lumMod val="75000"/>
                    </a:schemeClr>
                  </a:solidFill>
                  <a:prstDash val="solid"/>
                </a:ln>
                <a:solidFill>
                  <a:srgbClr val="FF0000"/>
                </a:solidFill>
                <a:effectLst>
                  <a:outerShdw dist="38100" dir="2640000" algn="bl" rotWithShape="0">
                    <a:schemeClr val="tx2">
                      <a:lumMod val="75000"/>
                    </a:schemeClr>
                  </a:outerShdw>
                </a:effectLst>
              </a:rPr>
              <a:t>Esodo fideiussorio</a:t>
            </a:r>
          </a:p>
          <a:p>
            <a:pPr algn="ctr">
              <a:defRPr/>
            </a:pPr>
            <a:endParaRPr lang="it-IT" sz="5400" b="1" dirty="0">
              <a:ln w="12700">
                <a:solidFill>
                  <a:schemeClr val="tx2">
                    <a:lumMod val="75000"/>
                  </a:schemeClr>
                </a:solidFill>
                <a:prstDash val="solid"/>
              </a:ln>
              <a:solidFill>
                <a:srgbClr val="FF0000"/>
              </a:solidFill>
              <a:effectLst>
                <a:outerShdw dist="38100" dir="2640000" algn="bl" rotWithShape="0">
                  <a:schemeClr val="tx2">
                    <a:lumMod val="75000"/>
                  </a:schemeClr>
                </a:outerShdw>
              </a:effectLst>
            </a:endParaRPr>
          </a:p>
          <a:p>
            <a:pPr algn="ctr">
              <a:defRPr/>
            </a:pPr>
            <a:r>
              <a:rPr lang="it-IT" sz="5400" b="1" dirty="0">
                <a:ln w="12700">
                  <a:solidFill>
                    <a:schemeClr val="tx2">
                      <a:lumMod val="75000"/>
                    </a:schemeClr>
                  </a:solidFill>
                  <a:prstDash val="solid"/>
                </a:ln>
                <a:solidFill>
                  <a:srgbClr val="FF0000"/>
                </a:solidFill>
                <a:effectLst>
                  <a:outerShdw dist="38100" dir="2640000" algn="bl" rotWithShape="0">
                    <a:schemeClr val="tx2">
                      <a:lumMod val="75000"/>
                    </a:schemeClr>
                  </a:outerShdw>
                </a:effectLst>
              </a:rPr>
              <a:t>Art. 4 L. 92/2012</a:t>
            </a:r>
          </a:p>
        </p:txBody>
      </p:sp>
      <p:sp>
        <p:nvSpPr>
          <p:cNvPr id="6" name="Segnaposto contenuto 5">
            <a:extLst>
              <a:ext uri="{FF2B5EF4-FFF2-40B4-BE49-F238E27FC236}">
                <a16:creationId xmlns="" xmlns:a16="http://schemas.microsoft.com/office/drawing/2014/main" id="{CB754B72-B545-46BE-829C-5EB6B37B9B3F}"/>
              </a:ext>
            </a:extLst>
          </p:cNvPr>
          <p:cNvSpPr>
            <a:spLocks noGrp="1"/>
          </p:cNvSpPr>
          <p:nvPr>
            <p:ph sz="half" idx="1"/>
          </p:nvPr>
        </p:nvSpPr>
        <p:spPr/>
        <p:txBody>
          <a:bodyPr/>
          <a:lstStyle/>
          <a:p>
            <a:endParaRPr lang="it-IT" dirty="0"/>
          </a:p>
        </p:txBody>
      </p:sp>
      <p:sp>
        <p:nvSpPr>
          <p:cNvPr id="2" name="AutoShape 2" descr="Risultati immagini per scivolo">
            <a:extLst>
              <a:ext uri="{FF2B5EF4-FFF2-40B4-BE49-F238E27FC236}">
                <a16:creationId xmlns="" xmlns:a16="http://schemas.microsoft.com/office/drawing/2014/main" id="{2ADEEABE-AFF9-47DC-9A97-B0E177C03D15}"/>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it-IT"/>
          </a:p>
        </p:txBody>
      </p:sp>
      <p:sp>
        <p:nvSpPr>
          <p:cNvPr id="3" name="AutoShape 4" descr="Risultati immagini per scivolo">
            <a:extLst>
              <a:ext uri="{FF2B5EF4-FFF2-40B4-BE49-F238E27FC236}">
                <a16:creationId xmlns="" xmlns:a16="http://schemas.microsoft.com/office/drawing/2014/main" id="{1E55BFEC-3AD5-45E2-A5D2-92E0BD7EABD5}"/>
              </a:ext>
            </a:extLst>
          </p:cNvPr>
          <p:cNvSpPr>
            <a:spLocks noChangeAspect="1" noChangeArrowheads="1"/>
          </p:cNvSpPr>
          <p:nvPr/>
        </p:nvSpPr>
        <p:spPr bwMode="auto">
          <a:xfrm>
            <a:off x="6096000" y="3429000"/>
            <a:ext cx="304800" cy="304800"/>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it-IT"/>
          </a:p>
        </p:txBody>
      </p:sp>
      <p:pic>
        <p:nvPicPr>
          <p:cNvPr id="4" name="Immagine 3">
            <a:extLst>
              <a:ext uri="{FF2B5EF4-FFF2-40B4-BE49-F238E27FC236}">
                <a16:creationId xmlns="" xmlns:a16="http://schemas.microsoft.com/office/drawing/2014/main" id="{B07EB110-BD59-40AD-9B50-788DF8DD9BBE}"/>
              </a:ext>
            </a:extLst>
          </p:cNvPr>
          <p:cNvPicPr>
            <a:picLocks noChangeAspect="1"/>
          </p:cNvPicPr>
          <p:nvPr/>
        </p:nvPicPr>
        <p:blipFill>
          <a:blip r:embed="rId2"/>
          <a:stretch>
            <a:fillRect/>
          </a:stretch>
        </p:blipFill>
        <p:spPr>
          <a:xfrm>
            <a:off x="4582554" y="4362447"/>
            <a:ext cx="3331692" cy="2495553"/>
          </a:xfrm>
          <a:prstGeom prst="rect">
            <a:avLst/>
          </a:prstGeom>
        </p:spPr>
      </p:pic>
    </p:spTree>
    <p:extLst>
      <p:ext uri="{BB962C8B-B14F-4D97-AF65-F5344CB8AC3E}">
        <p14:creationId xmlns:p14="http://schemas.microsoft.com/office/powerpoint/2010/main" xmlns="" val="532184864"/>
      </p:ext>
    </p:extLst>
  </p:cSld>
  <p:clrMapOvr>
    <a:masterClrMapping/>
  </p:clrMapOvr>
  <p:transition spd="slow">
    <p:randomBar dir="vert"/>
  </p:transition>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ttangolo 13"/>
          <p:cNvSpPr>
            <a:spLocks noChangeArrowheads="1"/>
          </p:cNvSpPr>
          <p:nvPr/>
        </p:nvSpPr>
        <p:spPr bwMode="auto">
          <a:xfrm>
            <a:off x="1842676" y="4611178"/>
            <a:ext cx="8353836" cy="1981712"/>
          </a:xfrm>
          <a:prstGeom prst="rect">
            <a:avLst/>
          </a:prstGeom>
          <a:noFill/>
          <a:ln w="9525">
            <a:solidFill>
              <a:schemeClr val="accent1"/>
            </a:solidFill>
            <a:miter lim="800000"/>
            <a:headEnd/>
            <a:tailEnd/>
          </a:ln>
          <a:extLst>
            <a:ext uri="{909E8E84-426E-40DD-AFC4-6F175D3DCCD1}">
              <a14:hiddenFill xmlns:a14="http://schemas.microsoft.com/office/drawing/2010/main" xmlns="">
                <a:solidFill>
                  <a:srgbClr val="FFFFFF"/>
                </a:solidFill>
              </a14:hiddenFill>
            </a:ext>
          </a:extLst>
        </p:spPr>
        <p:txBody>
          <a:bodyPr wrap="square">
            <a:spAutoFit/>
          </a:bodyPr>
          <a:lstStyle>
            <a:lvl1pPr>
              <a:spcBef>
                <a:spcPct val="20000"/>
              </a:spcBef>
              <a:buChar char="•"/>
              <a:defRPr sz="3200">
                <a:solidFill>
                  <a:schemeClr val="tx1"/>
                </a:solidFill>
                <a:latin typeface="Arial" charset="0"/>
                <a:ea typeface="Arial" charset="0"/>
                <a:cs typeface="Arial" charset="0"/>
              </a:defRPr>
            </a:lvl1pPr>
            <a:lvl2pPr marL="742950" indent="-285750">
              <a:spcBef>
                <a:spcPct val="20000"/>
              </a:spcBef>
              <a:buChar char="–"/>
              <a:defRPr sz="2800">
                <a:solidFill>
                  <a:schemeClr val="tx1"/>
                </a:solidFill>
                <a:latin typeface="Arial" charset="0"/>
                <a:ea typeface="Arial" charset="0"/>
                <a:cs typeface="Arial" charset="0"/>
              </a:defRPr>
            </a:lvl2pPr>
            <a:lvl3pPr marL="1143000" indent="-228600">
              <a:spcBef>
                <a:spcPct val="20000"/>
              </a:spcBef>
              <a:buChar char="•"/>
              <a:defRPr sz="2400">
                <a:solidFill>
                  <a:schemeClr val="tx1"/>
                </a:solidFill>
                <a:latin typeface="Arial" charset="0"/>
                <a:ea typeface="Arial" charset="0"/>
                <a:cs typeface="Arial" charset="0"/>
              </a:defRPr>
            </a:lvl3pPr>
            <a:lvl4pPr marL="1600200" indent="-228600">
              <a:spcBef>
                <a:spcPct val="20000"/>
              </a:spcBef>
              <a:buChar char="–"/>
              <a:defRPr sz="2000">
                <a:solidFill>
                  <a:schemeClr val="tx1"/>
                </a:solidFill>
                <a:latin typeface="Arial" charset="0"/>
                <a:ea typeface="Arial" charset="0"/>
                <a:cs typeface="Arial" charset="0"/>
              </a:defRPr>
            </a:lvl4pPr>
            <a:lvl5pPr marL="2057400" indent="-228600">
              <a:spcBef>
                <a:spcPct val="20000"/>
              </a:spcBef>
              <a:buChar char="»"/>
              <a:defRPr sz="2000">
                <a:solidFill>
                  <a:schemeClr val="tx1"/>
                </a:solidFill>
                <a:latin typeface="Arial" charset="0"/>
                <a:ea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ea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ea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ea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ea typeface="Arial" charset="0"/>
                <a:cs typeface="Arial" charset="0"/>
              </a:defRPr>
            </a:lvl9pPr>
          </a:lstStyle>
          <a:p>
            <a:pPr eaLnBrk="1" hangingPunct="1">
              <a:spcBef>
                <a:spcPct val="0"/>
              </a:spcBef>
              <a:buFontTx/>
              <a:buNone/>
            </a:pPr>
            <a:endParaRPr lang="it-IT" altLang="it-IT" sz="2400" dirty="0">
              <a:solidFill>
                <a:srgbClr val="000090"/>
              </a:solidFill>
              <a:latin typeface="Comic Sans MS" charset="0"/>
            </a:endParaRPr>
          </a:p>
          <a:p>
            <a:pPr eaLnBrk="1" hangingPunct="1">
              <a:spcBef>
                <a:spcPct val="0"/>
              </a:spcBef>
              <a:buFontTx/>
              <a:buAutoNum type="arabicPeriod"/>
            </a:pPr>
            <a:r>
              <a:rPr lang="it-IT" altLang="it-IT" sz="2400" b="1" dirty="0">
                <a:solidFill>
                  <a:srgbClr val="000090"/>
                </a:solidFill>
                <a:latin typeface="Comic Sans MS" charset="0"/>
              </a:rPr>
              <a:t>Individua bacini di esubero con comunicazione al Sindacato</a:t>
            </a:r>
          </a:p>
          <a:p>
            <a:pPr algn="just" eaLnBrk="1" hangingPunct="1">
              <a:spcBef>
                <a:spcPct val="0"/>
              </a:spcBef>
              <a:buFontTx/>
              <a:buAutoNum type="arabicPeriod"/>
            </a:pPr>
            <a:r>
              <a:rPr lang="it-IT" altLang="it-IT" sz="2400" b="1" dirty="0">
                <a:solidFill>
                  <a:srgbClr val="000090"/>
                </a:solidFill>
                <a:latin typeface="Comic Sans MS" charset="0"/>
              </a:rPr>
              <a:t>Accordo sindacale con RSA/RSU (adesione volontaria o procedura ex L. 223/1991);</a:t>
            </a:r>
            <a:endParaRPr lang="it-IT" altLang="it-IT" sz="2000" dirty="0">
              <a:solidFill>
                <a:srgbClr val="000090"/>
              </a:solidFill>
              <a:latin typeface="Comic Sans MS" charset="0"/>
            </a:endParaRPr>
          </a:p>
        </p:txBody>
      </p:sp>
      <p:sp>
        <p:nvSpPr>
          <p:cNvPr id="28674" name="Rettangolo 5"/>
          <p:cNvSpPr>
            <a:spLocks noChangeArrowheads="1"/>
          </p:cNvSpPr>
          <p:nvPr/>
        </p:nvSpPr>
        <p:spPr bwMode="auto">
          <a:xfrm>
            <a:off x="1855789" y="1395413"/>
            <a:ext cx="8415337" cy="2523768"/>
          </a:xfrm>
          <a:prstGeom prst="rect">
            <a:avLst/>
          </a:prstGeom>
          <a:noFill/>
          <a:ln w="9525">
            <a:solidFill>
              <a:srgbClr val="FFBE5A"/>
            </a:solidFill>
            <a:miter lim="800000"/>
            <a:headEnd/>
            <a:tailEnd/>
          </a:ln>
          <a:extLst>
            <a:ext uri="{909E8E84-426E-40DD-AFC4-6F175D3DCCD1}">
              <a14:hiddenFill xmlns:a14="http://schemas.microsoft.com/office/drawing/2010/main" xmlns="">
                <a:solidFill>
                  <a:srgbClr val="FFFFFF"/>
                </a:solidFill>
              </a14:hiddenFill>
            </a:ext>
          </a:extLst>
        </p:spPr>
        <p:txBody>
          <a:bodyPr>
            <a:spAutoFit/>
          </a:bodyPr>
          <a:lstStyle>
            <a:lvl1pPr marL="285750" indent="-285750">
              <a:spcBef>
                <a:spcPct val="20000"/>
              </a:spcBef>
              <a:buChar char="•"/>
              <a:defRPr sz="3200">
                <a:solidFill>
                  <a:schemeClr val="tx1"/>
                </a:solidFill>
                <a:latin typeface="Arial" charset="0"/>
                <a:ea typeface="Arial" charset="0"/>
                <a:cs typeface="Arial" charset="0"/>
              </a:defRPr>
            </a:lvl1pPr>
            <a:lvl2pPr marL="742950" indent="-285750">
              <a:spcBef>
                <a:spcPct val="20000"/>
              </a:spcBef>
              <a:buChar char="–"/>
              <a:defRPr sz="2800">
                <a:solidFill>
                  <a:schemeClr val="tx1"/>
                </a:solidFill>
                <a:latin typeface="Arial" charset="0"/>
                <a:ea typeface="Arial" charset="0"/>
                <a:cs typeface="Arial" charset="0"/>
              </a:defRPr>
            </a:lvl2pPr>
            <a:lvl3pPr marL="1143000" indent="-228600">
              <a:spcBef>
                <a:spcPct val="20000"/>
              </a:spcBef>
              <a:buChar char="•"/>
              <a:defRPr sz="2400">
                <a:solidFill>
                  <a:schemeClr val="tx1"/>
                </a:solidFill>
                <a:latin typeface="Arial" charset="0"/>
                <a:ea typeface="Arial" charset="0"/>
                <a:cs typeface="Arial" charset="0"/>
              </a:defRPr>
            </a:lvl3pPr>
            <a:lvl4pPr marL="1600200" indent="-228600">
              <a:spcBef>
                <a:spcPct val="20000"/>
              </a:spcBef>
              <a:buChar char="–"/>
              <a:defRPr sz="2000">
                <a:solidFill>
                  <a:schemeClr val="tx1"/>
                </a:solidFill>
                <a:latin typeface="Arial" charset="0"/>
                <a:ea typeface="Arial" charset="0"/>
                <a:cs typeface="Arial" charset="0"/>
              </a:defRPr>
            </a:lvl4pPr>
            <a:lvl5pPr marL="2057400" indent="-228600">
              <a:spcBef>
                <a:spcPct val="20000"/>
              </a:spcBef>
              <a:buChar char="»"/>
              <a:defRPr sz="2000">
                <a:solidFill>
                  <a:schemeClr val="tx1"/>
                </a:solidFill>
                <a:latin typeface="Arial" charset="0"/>
                <a:ea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ea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ea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ea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ea typeface="Arial" charset="0"/>
                <a:cs typeface="Arial" charset="0"/>
              </a:defRPr>
            </a:lvl9pPr>
          </a:lstStyle>
          <a:p>
            <a:pPr algn="just" eaLnBrk="1" hangingPunct="1">
              <a:spcBef>
                <a:spcPct val="0"/>
              </a:spcBef>
            </a:pPr>
            <a:endParaRPr lang="it-IT" altLang="it-IT" sz="1600" dirty="0">
              <a:solidFill>
                <a:srgbClr val="000090"/>
              </a:solidFill>
              <a:latin typeface="Comic Sans MS" charset="0"/>
            </a:endParaRPr>
          </a:p>
          <a:p>
            <a:pPr algn="just" eaLnBrk="1" hangingPunct="1">
              <a:spcBef>
                <a:spcPct val="0"/>
              </a:spcBef>
            </a:pPr>
            <a:r>
              <a:rPr lang="it-IT" altLang="it-IT" sz="1800" dirty="0">
                <a:solidFill>
                  <a:srgbClr val="000090"/>
                </a:solidFill>
                <a:latin typeface="Comic Sans MS" charset="0"/>
              </a:rPr>
              <a:t>Prossimo alla pensione non più di 7 anni  </a:t>
            </a:r>
            <a:r>
              <a:rPr lang="it-IT" altLang="it-IT" sz="1600" dirty="0">
                <a:solidFill>
                  <a:srgbClr val="000090"/>
                </a:solidFill>
                <a:latin typeface="Comic Sans MS" charset="0"/>
              </a:rPr>
              <a:t>(</a:t>
            </a:r>
            <a:r>
              <a:rPr lang="it-IT" altLang="it-IT" sz="1600" b="1" dirty="0">
                <a:solidFill>
                  <a:srgbClr val="000090"/>
                </a:solidFill>
                <a:latin typeface="Comic Sans MS" charset="0"/>
              </a:rPr>
              <a:t>ACCORDO SINDACALE) da 4 a 7 anni solo fino al 2020 incluso (accordo sindacale)</a:t>
            </a:r>
          </a:p>
          <a:p>
            <a:pPr algn="just" eaLnBrk="1" hangingPunct="1">
              <a:spcBef>
                <a:spcPct val="0"/>
              </a:spcBef>
            </a:pPr>
            <a:endParaRPr lang="it-IT" altLang="it-IT" sz="1800" b="1" dirty="0">
              <a:solidFill>
                <a:srgbClr val="000090"/>
              </a:solidFill>
            </a:endParaRPr>
          </a:p>
          <a:p>
            <a:pPr algn="just" eaLnBrk="1" hangingPunct="1">
              <a:spcBef>
                <a:spcPct val="0"/>
              </a:spcBef>
            </a:pPr>
            <a:r>
              <a:rPr lang="it-IT" altLang="it-IT" sz="1800" dirty="0" err="1">
                <a:solidFill>
                  <a:srgbClr val="000090"/>
                </a:solidFill>
                <a:latin typeface="Comic Sans MS" charset="0"/>
              </a:rPr>
              <a:t>isopensione</a:t>
            </a:r>
            <a:r>
              <a:rPr lang="it-IT" altLang="it-IT" sz="1800" dirty="0">
                <a:solidFill>
                  <a:srgbClr val="000090"/>
                </a:solidFill>
                <a:latin typeface="Comic Sans MS" charset="0"/>
              </a:rPr>
              <a:t>: </a:t>
            </a:r>
            <a:r>
              <a:rPr lang="it-IT" altLang="it-IT" sz="1800" b="1" dirty="0">
                <a:solidFill>
                  <a:srgbClr val="000090"/>
                </a:solidFill>
                <a:latin typeface="Comic Sans MS" charset="0"/>
              </a:rPr>
              <a:t>somma percepita mensilmente da INPS calcolata sulla base dei contributi versati fino a quel momento, riceverà anche l’</a:t>
            </a:r>
            <a:r>
              <a:rPr lang="it-IT" altLang="it-IT" sz="1800" dirty="0">
                <a:solidFill>
                  <a:srgbClr val="000090"/>
                </a:solidFill>
                <a:latin typeface="Comic Sans MS" charset="0"/>
              </a:rPr>
              <a:t>accreditamento contributi figurativi utili al calcolo del suo assegno definitivo (senza danno pensionistico)   </a:t>
            </a:r>
          </a:p>
          <a:p>
            <a:pPr algn="just" eaLnBrk="1" hangingPunct="1">
              <a:spcBef>
                <a:spcPct val="0"/>
              </a:spcBef>
            </a:pPr>
            <a:r>
              <a:rPr lang="it-IT" altLang="it-IT" sz="1800" b="1" dirty="0">
                <a:solidFill>
                  <a:srgbClr val="000090"/>
                </a:solidFill>
                <a:latin typeface="Comic Sans MS" charset="0"/>
              </a:rPr>
              <a:t>Dipendente di azienda privata &gt; 15 </a:t>
            </a:r>
            <a:r>
              <a:rPr lang="it-IT" altLang="it-IT" sz="1800" b="1" dirty="0" err="1">
                <a:solidFill>
                  <a:srgbClr val="000090"/>
                </a:solidFill>
                <a:latin typeface="Comic Sans MS" charset="0"/>
              </a:rPr>
              <a:t>dip.ti</a:t>
            </a:r>
            <a:endParaRPr lang="it-IT" altLang="it-IT" sz="1800" b="1" dirty="0">
              <a:solidFill>
                <a:srgbClr val="000090"/>
              </a:solidFill>
            </a:endParaRPr>
          </a:p>
        </p:txBody>
      </p:sp>
      <p:sp>
        <p:nvSpPr>
          <p:cNvPr id="28675" name="Segnaposto testo 2"/>
          <p:cNvSpPr txBox="1">
            <a:spLocks/>
          </p:cNvSpPr>
          <p:nvPr/>
        </p:nvSpPr>
        <p:spPr bwMode="auto">
          <a:xfrm>
            <a:off x="1995489" y="276226"/>
            <a:ext cx="7572375" cy="8032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20000"/>
              </a:spcBef>
              <a:buChar char="•"/>
              <a:defRPr sz="3200">
                <a:solidFill>
                  <a:schemeClr val="tx1"/>
                </a:solidFill>
                <a:latin typeface="Arial" charset="0"/>
                <a:ea typeface="Arial" charset="0"/>
                <a:cs typeface="Arial" charset="0"/>
              </a:defRPr>
            </a:lvl1pPr>
            <a:lvl2pPr marL="742950" indent="-228600">
              <a:spcBef>
                <a:spcPct val="20000"/>
              </a:spcBef>
              <a:buChar char="–"/>
              <a:defRPr sz="2800">
                <a:solidFill>
                  <a:schemeClr val="tx1"/>
                </a:solidFill>
                <a:latin typeface="Arial" charset="0"/>
                <a:ea typeface="Arial" charset="0"/>
                <a:cs typeface="Arial" charset="0"/>
              </a:defRPr>
            </a:lvl2pPr>
            <a:lvl3pPr marL="685800" indent="-228600">
              <a:spcBef>
                <a:spcPct val="20000"/>
              </a:spcBef>
              <a:buChar char="•"/>
              <a:defRPr sz="2400">
                <a:solidFill>
                  <a:schemeClr val="tx1"/>
                </a:solidFill>
                <a:latin typeface="Arial" charset="0"/>
                <a:ea typeface="Arial" charset="0"/>
                <a:cs typeface="Arial" charset="0"/>
              </a:defRPr>
            </a:lvl3pPr>
            <a:lvl4pPr marL="914400" indent="-228600">
              <a:spcBef>
                <a:spcPct val="20000"/>
              </a:spcBef>
              <a:buChar char="–"/>
              <a:defRPr sz="2000">
                <a:solidFill>
                  <a:schemeClr val="tx1"/>
                </a:solidFill>
                <a:latin typeface="Arial" charset="0"/>
                <a:ea typeface="Arial" charset="0"/>
                <a:cs typeface="Arial" charset="0"/>
              </a:defRPr>
            </a:lvl4pPr>
            <a:lvl5pPr marL="1143000" indent="-228600">
              <a:spcBef>
                <a:spcPct val="20000"/>
              </a:spcBef>
              <a:buChar char="»"/>
              <a:defRPr sz="2000">
                <a:solidFill>
                  <a:schemeClr val="tx1"/>
                </a:solidFill>
                <a:latin typeface="Arial" charset="0"/>
                <a:ea typeface="Arial" charset="0"/>
                <a:cs typeface="Arial" charset="0"/>
              </a:defRPr>
            </a:lvl5pPr>
            <a:lvl6pPr marL="1600200" indent="-228600" eaLnBrk="0" fontAlgn="base" hangingPunct="0">
              <a:spcBef>
                <a:spcPct val="20000"/>
              </a:spcBef>
              <a:spcAft>
                <a:spcPct val="0"/>
              </a:spcAft>
              <a:buChar char="»"/>
              <a:defRPr sz="2000">
                <a:solidFill>
                  <a:schemeClr val="tx1"/>
                </a:solidFill>
                <a:latin typeface="Arial" charset="0"/>
                <a:ea typeface="Arial" charset="0"/>
                <a:cs typeface="Arial" charset="0"/>
              </a:defRPr>
            </a:lvl6pPr>
            <a:lvl7pPr marL="2057400" indent="-228600" eaLnBrk="0" fontAlgn="base" hangingPunct="0">
              <a:spcBef>
                <a:spcPct val="20000"/>
              </a:spcBef>
              <a:spcAft>
                <a:spcPct val="0"/>
              </a:spcAft>
              <a:buChar char="»"/>
              <a:defRPr sz="2000">
                <a:solidFill>
                  <a:schemeClr val="tx1"/>
                </a:solidFill>
                <a:latin typeface="Arial" charset="0"/>
                <a:ea typeface="Arial" charset="0"/>
                <a:cs typeface="Arial" charset="0"/>
              </a:defRPr>
            </a:lvl7pPr>
            <a:lvl8pPr marL="2514600" indent="-228600" eaLnBrk="0" fontAlgn="base" hangingPunct="0">
              <a:spcBef>
                <a:spcPct val="20000"/>
              </a:spcBef>
              <a:spcAft>
                <a:spcPct val="0"/>
              </a:spcAft>
              <a:buChar char="»"/>
              <a:defRPr sz="2000">
                <a:solidFill>
                  <a:schemeClr val="tx1"/>
                </a:solidFill>
                <a:latin typeface="Arial" charset="0"/>
                <a:ea typeface="Arial" charset="0"/>
                <a:cs typeface="Arial" charset="0"/>
              </a:defRPr>
            </a:lvl8pPr>
            <a:lvl9pPr marL="2971800" indent="-228600" eaLnBrk="0" fontAlgn="base" hangingPunct="0">
              <a:spcBef>
                <a:spcPct val="20000"/>
              </a:spcBef>
              <a:spcAft>
                <a:spcPct val="0"/>
              </a:spcAft>
              <a:buChar char="»"/>
              <a:defRPr sz="2000">
                <a:solidFill>
                  <a:schemeClr val="tx1"/>
                </a:solidFill>
                <a:latin typeface="Arial" charset="0"/>
                <a:ea typeface="Arial" charset="0"/>
                <a:cs typeface="Arial" charset="0"/>
              </a:defRPr>
            </a:lvl9pPr>
          </a:lstStyle>
          <a:p>
            <a:pPr algn="ctr">
              <a:lnSpc>
                <a:spcPct val="50000"/>
              </a:lnSpc>
              <a:spcBef>
                <a:spcPts val="1800"/>
              </a:spcBef>
              <a:buClr>
                <a:schemeClr val="accent1"/>
              </a:buClr>
              <a:buNone/>
            </a:pPr>
            <a:r>
              <a:rPr lang="it-IT" altLang="it-IT" sz="2400" b="1" i="1">
                <a:solidFill>
                  <a:srgbClr val="C00202"/>
                </a:solidFill>
                <a:latin typeface="Comic Sans MS" charset="0"/>
              </a:rPr>
              <a:t>Il Prepensionamento Fideiussiorio </a:t>
            </a:r>
          </a:p>
          <a:p>
            <a:pPr algn="ctr">
              <a:lnSpc>
                <a:spcPct val="50000"/>
              </a:lnSpc>
              <a:spcBef>
                <a:spcPts val="1800"/>
              </a:spcBef>
              <a:buClr>
                <a:schemeClr val="accent1"/>
              </a:buClr>
              <a:buNone/>
            </a:pPr>
            <a:r>
              <a:rPr lang="it-IT" altLang="it-IT" sz="1800" b="1" i="1">
                <a:solidFill>
                  <a:srgbClr val="C00202"/>
                </a:solidFill>
                <a:latin typeface="Comic Sans MS" charset="0"/>
              </a:rPr>
              <a:t>(ex art. 4 L. 92/2012)</a:t>
            </a:r>
          </a:p>
        </p:txBody>
      </p:sp>
      <p:grpSp>
        <p:nvGrpSpPr>
          <p:cNvPr id="28676" name="Gruppo 2"/>
          <p:cNvGrpSpPr>
            <a:grpSpLocks/>
          </p:cNvGrpSpPr>
          <p:nvPr/>
        </p:nvGrpSpPr>
        <p:grpSpPr bwMode="auto">
          <a:xfrm>
            <a:off x="1995488" y="1079500"/>
            <a:ext cx="4197350" cy="565150"/>
            <a:chOff x="399795" y="353193"/>
            <a:chExt cx="5671484" cy="961473"/>
          </a:xfrm>
        </p:grpSpPr>
        <p:sp>
          <p:nvSpPr>
            <p:cNvPr id="4" name="Rettangolo arrotondato 3"/>
            <p:cNvSpPr/>
            <p:nvPr/>
          </p:nvSpPr>
          <p:spPr>
            <a:xfrm>
              <a:off x="399795" y="353193"/>
              <a:ext cx="5671484" cy="961473"/>
            </a:xfrm>
            <a:prstGeom prst="roundRect">
              <a:avLst/>
            </a:prstGeom>
            <a:solidFill>
              <a:schemeClr val="accent3">
                <a:lumMod val="40000"/>
                <a:lumOff val="60000"/>
              </a:schemeClr>
            </a:solidFill>
          </p:spPr>
          <p:style>
            <a:lnRef idx="0">
              <a:schemeClr val="lt1">
                <a:hueOff val="0"/>
                <a:satOff val="0"/>
                <a:lumOff val="0"/>
                <a:alphaOff val="0"/>
              </a:schemeClr>
            </a:lnRef>
            <a:fillRef idx="3">
              <a:scrgbClr r="0" g="0" b="0"/>
            </a:fillRef>
            <a:effectRef idx="2">
              <a:schemeClr val="accent3">
                <a:hueOff val="0"/>
                <a:satOff val="0"/>
                <a:lumOff val="0"/>
                <a:alphaOff val="0"/>
              </a:schemeClr>
            </a:effectRef>
            <a:fontRef idx="minor">
              <a:schemeClr val="lt1"/>
            </a:fontRef>
          </p:style>
        </p:sp>
        <p:sp>
          <p:nvSpPr>
            <p:cNvPr id="5" name="Rettangolo 4"/>
            <p:cNvSpPr/>
            <p:nvPr/>
          </p:nvSpPr>
          <p:spPr>
            <a:xfrm>
              <a:off x="446986" y="399107"/>
              <a:ext cx="5577102" cy="869647"/>
            </a:xfrm>
            <a:prstGeom prst="rect">
              <a:avLst/>
            </a:prstGeom>
          </p:spPr>
          <p:style>
            <a:lnRef idx="0">
              <a:scrgbClr r="0" g="0" b="0"/>
            </a:lnRef>
            <a:fillRef idx="0">
              <a:scrgbClr r="0" g="0" b="0"/>
            </a:fillRef>
            <a:effectRef idx="0">
              <a:scrgbClr r="0" g="0" b="0"/>
            </a:effectRef>
            <a:fontRef idx="minor">
              <a:schemeClr val="lt1"/>
            </a:fontRef>
          </p:style>
          <p:txBody>
            <a:bodyPr lIns="214369" tIns="0" rIns="214369" bIns="0" spcCol="1270" anchor="ctr"/>
            <a:lstStyle/>
            <a:p>
              <a:pPr defTabSz="711200">
                <a:lnSpc>
                  <a:spcPct val="90000"/>
                </a:lnSpc>
                <a:spcAft>
                  <a:spcPct val="35000"/>
                </a:spcAft>
                <a:defRPr/>
              </a:pPr>
              <a:r>
                <a:rPr lang="it-IT" sz="1600" b="1" dirty="0">
                  <a:solidFill>
                    <a:srgbClr val="800000"/>
                  </a:solidFill>
                  <a:latin typeface="Comic Sans MS"/>
                  <a:cs typeface="Comic Sans MS"/>
                </a:rPr>
                <a:t>IL LAVORATORE: </a:t>
              </a:r>
            </a:p>
          </p:txBody>
        </p:sp>
      </p:grpSp>
      <p:grpSp>
        <p:nvGrpSpPr>
          <p:cNvPr id="28677" name="Gruppo 10"/>
          <p:cNvGrpSpPr>
            <a:grpSpLocks/>
          </p:cNvGrpSpPr>
          <p:nvPr/>
        </p:nvGrpSpPr>
        <p:grpSpPr bwMode="auto">
          <a:xfrm>
            <a:off x="2030413" y="4264079"/>
            <a:ext cx="4425950" cy="523875"/>
            <a:chOff x="-1565710" y="4294363"/>
            <a:chExt cx="4425742" cy="522807"/>
          </a:xfrm>
        </p:grpSpPr>
        <p:sp>
          <p:nvSpPr>
            <p:cNvPr id="12" name="Rettangolo arrotondato 11"/>
            <p:cNvSpPr/>
            <p:nvPr/>
          </p:nvSpPr>
          <p:spPr>
            <a:xfrm>
              <a:off x="-1565710" y="4294363"/>
              <a:ext cx="4425742" cy="522807"/>
            </a:xfrm>
            <a:prstGeom prst="roundRect">
              <a:avLst/>
            </a:prstGeom>
          </p:spPr>
          <p:style>
            <a:lnRef idx="0">
              <a:schemeClr val="lt1">
                <a:hueOff val="0"/>
                <a:satOff val="0"/>
                <a:lumOff val="0"/>
                <a:alphaOff val="0"/>
              </a:schemeClr>
            </a:lnRef>
            <a:fillRef idx="3">
              <a:schemeClr val="accent3">
                <a:hueOff val="1047287"/>
                <a:satOff val="0"/>
                <a:lumOff val="392"/>
                <a:alphaOff val="0"/>
              </a:schemeClr>
            </a:fillRef>
            <a:effectRef idx="2">
              <a:schemeClr val="accent3">
                <a:hueOff val="1047287"/>
                <a:satOff val="0"/>
                <a:lumOff val="392"/>
                <a:alphaOff val="0"/>
              </a:schemeClr>
            </a:effectRef>
            <a:fontRef idx="minor">
              <a:schemeClr val="lt1"/>
            </a:fontRef>
          </p:style>
        </p:sp>
        <p:sp>
          <p:nvSpPr>
            <p:cNvPr id="13" name="Rettangolo 12"/>
            <p:cNvSpPr/>
            <p:nvPr/>
          </p:nvSpPr>
          <p:spPr>
            <a:xfrm>
              <a:off x="-1565710" y="4345059"/>
              <a:ext cx="4374944" cy="472111"/>
            </a:xfrm>
            <a:prstGeom prst="rect">
              <a:avLst/>
            </a:prstGeom>
          </p:spPr>
          <p:style>
            <a:lnRef idx="0">
              <a:scrgbClr r="0" g="0" b="0"/>
            </a:lnRef>
            <a:fillRef idx="0">
              <a:scrgbClr r="0" g="0" b="0"/>
            </a:fillRef>
            <a:effectRef idx="0">
              <a:scrgbClr r="0" g="0" b="0"/>
            </a:effectRef>
            <a:fontRef idx="minor">
              <a:schemeClr val="lt1"/>
            </a:fontRef>
          </p:style>
          <p:txBody>
            <a:bodyPr lIns="214369" tIns="0" rIns="214369" bIns="0" spcCol="1270" anchor="ctr"/>
            <a:lstStyle/>
            <a:p>
              <a:pPr defTabSz="1066800">
                <a:lnSpc>
                  <a:spcPct val="90000"/>
                </a:lnSpc>
                <a:spcAft>
                  <a:spcPct val="35000"/>
                </a:spcAft>
                <a:defRPr/>
              </a:pPr>
              <a:r>
                <a:rPr lang="it-IT" sz="2400" dirty="0">
                  <a:solidFill>
                    <a:srgbClr val="800000"/>
                  </a:solidFill>
                  <a:latin typeface="Comic Sans MS"/>
                  <a:cs typeface="Comic Sans MS"/>
                </a:rPr>
                <a:t>Gli </a:t>
              </a:r>
              <a:r>
                <a:rPr lang="it-IT" sz="2400" dirty="0" err="1">
                  <a:solidFill>
                    <a:srgbClr val="800000"/>
                  </a:solidFill>
                  <a:latin typeface="Comic Sans MS"/>
                  <a:cs typeface="Comic Sans MS"/>
                </a:rPr>
                <a:t>step</a:t>
              </a:r>
              <a:r>
                <a:rPr lang="it-IT" sz="2400" dirty="0">
                  <a:solidFill>
                    <a:srgbClr val="800000"/>
                  </a:solidFill>
                  <a:latin typeface="Comic Sans MS"/>
                  <a:cs typeface="Comic Sans MS"/>
                </a:rPr>
                <a:t> lato azienda </a:t>
              </a:r>
            </a:p>
          </p:txBody>
        </p:sp>
      </p:grpSp>
    </p:spTree>
    <p:extLst>
      <p:ext uri="{BB962C8B-B14F-4D97-AF65-F5344CB8AC3E}">
        <p14:creationId xmlns:p14="http://schemas.microsoft.com/office/powerpoint/2010/main" xmlns="" val="161619493"/>
      </p:ext>
    </p:extLst>
  </p:cSld>
  <p:clrMapOvr>
    <a:masterClrMapping/>
  </p:clrMapOvr>
  <p:transition spd="slow">
    <p:randomBar dir="vert"/>
  </p:transition>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ttangolo 5"/>
          <p:cNvSpPr>
            <a:spLocks noChangeArrowheads="1"/>
          </p:cNvSpPr>
          <p:nvPr/>
        </p:nvSpPr>
        <p:spPr bwMode="auto">
          <a:xfrm>
            <a:off x="1855789" y="1395414"/>
            <a:ext cx="8415337" cy="3786187"/>
          </a:xfrm>
          <a:prstGeom prst="rect">
            <a:avLst/>
          </a:prstGeom>
          <a:noFill/>
          <a:ln w="9525">
            <a:solidFill>
              <a:srgbClr val="FFBE5A"/>
            </a:solidFill>
            <a:miter lim="800000"/>
            <a:headEnd/>
            <a:tailEnd/>
          </a:ln>
          <a:extLst>
            <a:ext uri="{909E8E84-426E-40DD-AFC4-6F175D3DCCD1}">
              <a14:hiddenFill xmlns:a14="http://schemas.microsoft.com/office/drawing/2010/main" xmlns="">
                <a:solidFill>
                  <a:srgbClr val="FFFFFF"/>
                </a:solidFill>
              </a14:hiddenFill>
            </a:ext>
          </a:extLst>
        </p:spPr>
        <p:txBody>
          <a:bodyPr>
            <a:spAutoFit/>
          </a:bodyPr>
          <a:lstStyle>
            <a:lvl1pPr marL="285750" indent="-285750">
              <a:spcBef>
                <a:spcPct val="20000"/>
              </a:spcBef>
              <a:buChar char="•"/>
              <a:defRPr sz="3200">
                <a:solidFill>
                  <a:schemeClr val="tx1"/>
                </a:solidFill>
                <a:latin typeface="Arial" charset="0"/>
                <a:ea typeface="Arial" charset="0"/>
                <a:cs typeface="Arial" charset="0"/>
              </a:defRPr>
            </a:lvl1pPr>
            <a:lvl2pPr marL="742950" indent="-285750">
              <a:spcBef>
                <a:spcPct val="20000"/>
              </a:spcBef>
              <a:buChar char="–"/>
              <a:defRPr sz="2800">
                <a:solidFill>
                  <a:schemeClr val="tx1"/>
                </a:solidFill>
                <a:latin typeface="Arial" charset="0"/>
                <a:ea typeface="Arial" charset="0"/>
                <a:cs typeface="Arial" charset="0"/>
              </a:defRPr>
            </a:lvl2pPr>
            <a:lvl3pPr marL="1143000" indent="-228600">
              <a:spcBef>
                <a:spcPct val="20000"/>
              </a:spcBef>
              <a:buChar char="•"/>
              <a:defRPr sz="2400">
                <a:solidFill>
                  <a:schemeClr val="tx1"/>
                </a:solidFill>
                <a:latin typeface="Arial" charset="0"/>
                <a:ea typeface="Arial" charset="0"/>
                <a:cs typeface="Arial" charset="0"/>
              </a:defRPr>
            </a:lvl3pPr>
            <a:lvl4pPr marL="1600200" indent="-228600">
              <a:spcBef>
                <a:spcPct val="20000"/>
              </a:spcBef>
              <a:buChar char="–"/>
              <a:defRPr sz="2000">
                <a:solidFill>
                  <a:schemeClr val="tx1"/>
                </a:solidFill>
                <a:latin typeface="Arial" charset="0"/>
                <a:ea typeface="Arial" charset="0"/>
                <a:cs typeface="Arial" charset="0"/>
              </a:defRPr>
            </a:lvl4pPr>
            <a:lvl5pPr marL="2057400" indent="-228600">
              <a:spcBef>
                <a:spcPct val="20000"/>
              </a:spcBef>
              <a:buChar char="»"/>
              <a:defRPr sz="2000">
                <a:solidFill>
                  <a:schemeClr val="tx1"/>
                </a:solidFill>
                <a:latin typeface="Arial" charset="0"/>
                <a:ea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ea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ea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ea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ea typeface="Arial" charset="0"/>
                <a:cs typeface="Arial" charset="0"/>
              </a:defRPr>
            </a:lvl9pPr>
          </a:lstStyle>
          <a:p>
            <a:pPr algn="just" eaLnBrk="1" hangingPunct="1">
              <a:spcBef>
                <a:spcPct val="0"/>
              </a:spcBef>
            </a:pPr>
            <a:endParaRPr lang="it-IT" altLang="it-IT" sz="1600" dirty="0">
              <a:solidFill>
                <a:srgbClr val="000090"/>
              </a:solidFill>
              <a:latin typeface="Comic Sans MS" charset="0"/>
            </a:endParaRPr>
          </a:p>
          <a:p>
            <a:r>
              <a:rPr lang="it-IT" altLang="it-IT" sz="1600" b="1" dirty="0"/>
              <a:t>Incentivo all'esodo mediante accordo aziendale</a:t>
            </a:r>
          </a:p>
          <a:p>
            <a:r>
              <a:rPr lang="it-IT" altLang="it-IT" sz="1600" dirty="0"/>
              <a:t>Nel caso di eccedenze di personale, il datore di lavoro stipuli un accordo aziendale in cui vengono individuati i lavoratori destinatari. In questo caso si richiede l'adesione dei lavoratori, (risoluzione consensuale)</a:t>
            </a:r>
          </a:p>
          <a:p>
            <a:endParaRPr lang="it-IT" altLang="it-IT" sz="1600" b="1" dirty="0"/>
          </a:p>
          <a:p>
            <a:r>
              <a:rPr lang="it-IT" altLang="it-IT" sz="1600" b="1" dirty="0"/>
              <a:t>Accordi sindacali nell'ambito di procedure ex artt. </a:t>
            </a:r>
            <a:r>
              <a:rPr lang="it-IT" altLang="it-IT" sz="1600" b="1" dirty="0">
                <a:hlinkClick r:id="rId2" action="ppaction://hlinkfile"/>
              </a:rPr>
              <a:t>4 e 24 della legge 23 luglio 1991, n. 223</a:t>
            </a:r>
            <a:endParaRPr lang="it-IT" altLang="it-IT" sz="1600" b="1" dirty="0"/>
          </a:p>
          <a:p>
            <a:r>
              <a:rPr lang="it-IT" altLang="it-IT" sz="1600" dirty="0"/>
              <a:t>Normale procedura di </a:t>
            </a:r>
            <a:r>
              <a:rPr lang="it-IT" altLang="it-IT" sz="1600" dirty="0" err="1"/>
              <a:t>lic.to</a:t>
            </a:r>
            <a:r>
              <a:rPr lang="it-IT" altLang="it-IT" sz="1600" dirty="0"/>
              <a:t> collettivo, senza adesione del dipendente; il criterio di scelta di cui all'art. 5, c. 1, legge n. 223 è costituito dalla prossimità al raggiungimento dei requisiti per il pensionamento (da raggiungere entro 4 anni dalla data di cessazione del rapporto di lavoro). L'unico elemento di diversità, dunque, sarà costituito dal fatto che il licenziamento darà luogo non alla mobilità (di cui si recupererà il contributo di ingresso o ticket NASPI dal 2017).</a:t>
            </a:r>
          </a:p>
        </p:txBody>
      </p:sp>
      <p:sp>
        <p:nvSpPr>
          <p:cNvPr id="29698" name="Segnaposto testo 2"/>
          <p:cNvSpPr txBox="1">
            <a:spLocks/>
          </p:cNvSpPr>
          <p:nvPr/>
        </p:nvSpPr>
        <p:spPr bwMode="auto">
          <a:xfrm>
            <a:off x="1995489" y="276226"/>
            <a:ext cx="7572375" cy="8032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20000"/>
              </a:spcBef>
              <a:buChar char="•"/>
              <a:defRPr sz="3200">
                <a:solidFill>
                  <a:schemeClr val="tx1"/>
                </a:solidFill>
                <a:latin typeface="Arial" charset="0"/>
                <a:ea typeface="Arial" charset="0"/>
                <a:cs typeface="Arial" charset="0"/>
              </a:defRPr>
            </a:lvl1pPr>
            <a:lvl2pPr marL="742950" indent="-228600">
              <a:spcBef>
                <a:spcPct val="20000"/>
              </a:spcBef>
              <a:buChar char="–"/>
              <a:defRPr sz="2800">
                <a:solidFill>
                  <a:schemeClr val="tx1"/>
                </a:solidFill>
                <a:latin typeface="Arial" charset="0"/>
                <a:ea typeface="Arial" charset="0"/>
                <a:cs typeface="Arial" charset="0"/>
              </a:defRPr>
            </a:lvl2pPr>
            <a:lvl3pPr marL="685800" indent="-228600">
              <a:spcBef>
                <a:spcPct val="20000"/>
              </a:spcBef>
              <a:buChar char="•"/>
              <a:defRPr sz="2400">
                <a:solidFill>
                  <a:schemeClr val="tx1"/>
                </a:solidFill>
                <a:latin typeface="Arial" charset="0"/>
                <a:ea typeface="Arial" charset="0"/>
                <a:cs typeface="Arial" charset="0"/>
              </a:defRPr>
            </a:lvl3pPr>
            <a:lvl4pPr marL="914400" indent="-228600">
              <a:spcBef>
                <a:spcPct val="20000"/>
              </a:spcBef>
              <a:buChar char="–"/>
              <a:defRPr sz="2000">
                <a:solidFill>
                  <a:schemeClr val="tx1"/>
                </a:solidFill>
                <a:latin typeface="Arial" charset="0"/>
                <a:ea typeface="Arial" charset="0"/>
                <a:cs typeface="Arial" charset="0"/>
              </a:defRPr>
            </a:lvl4pPr>
            <a:lvl5pPr marL="1143000" indent="-228600">
              <a:spcBef>
                <a:spcPct val="20000"/>
              </a:spcBef>
              <a:buChar char="»"/>
              <a:defRPr sz="2000">
                <a:solidFill>
                  <a:schemeClr val="tx1"/>
                </a:solidFill>
                <a:latin typeface="Arial" charset="0"/>
                <a:ea typeface="Arial" charset="0"/>
                <a:cs typeface="Arial" charset="0"/>
              </a:defRPr>
            </a:lvl5pPr>
            <a:lvl6pPr marL="1600200" indent="-228600" eaLnBrk="0" fontAlgn="base" hangingPunct="0">
              <a:spcBef>
                <a:spcPct val="20000"/>
              </a:spcBef>
              <a:spcAft>
                <a:spcPct val="0"/>
              </a:spcAft>
              <a:buChar char="»"/>
              <a:defRPr sz="2000">
                <a:solidFill>
                  <a:schemeClr val="tx1"/>
                </a:solidFill>
                <a:latin typeface="Arial" charset="0"/>
                <a:ea typeface="Arial" charset="0"/>
                <a:cs typeface="Arial" charset="0"/>
              </a:defRPr>
            </a:lvl6pPr>
            <a:lvl7pPr marL="2057400" indent="-228600" eaLnBrk="0" fontAlgn="base" hangingPunct="0">
              <a:spcBef>
                <a:spcPct val="20000"/>
              </a:spcBef>
              <a:spcAft>
                <a:spcPct val="0"/>
              </a:spcAft>
              <a:buChar char="»"/>
              <a:defRPr sz="2000">
                <a:solidFill>
                  <a:schemeClr val="tx1"/>
                </a:solidFill>
                <a:latin typeface="Arial" charset="0"/>
                <a:ea typeface="Arial" charset="0"/>
                <a:cs typeface="Arial" charset="0"/>
              </a:defRPr>
            </a:lvl7pPr>
            <a:lvl8pPr marL="2514600" indent="-228600" eaLnBrk="0" fontAlgn="base" hangingPunct="0">
              <a:spcBef>
                <a:spcPct val="20000"/>
              </a:spcBef>
              <a:spcAft>
                <a:spcPct val="0"/>
              </a:spcAft>
              <a:buChar char="»"/>
              <a:defRPr sz="2000">
                <a:solidFill>
                  <a:schemeClr val="tx1"/>
                </a:solidFill>
                <a:latin typeface="Arial" charset="0"/>
                <a:ea typeface="Arial" charset="0"/>
                <a:cs typeface="Arial" charset="0"/>
              </a:defRPr>
            </a:lvl8pPr>
            <a:lvl9pPr marL="2971800" indent="-228600" eaLnBrk="0" fontAlgn="base" hangingPunct="0">
              <a:spcBef>
                <a:spcPct val="20000"/>
              </a:spcBef>
              <a:spcAft>
                <a:spcPct val="0"/>
              </a:spcAft>
              <a:buChar char="»"/>
              <a:defRPr sz="2000">
                <a:solidFill>
                  <a:schemeClr val="tx1"/>
                </a:solidFill>
                <a:latin typeface="Arial" charset="0"/>
                <a:ea typeface="Arial" charset="0"/>
                <a:cs typeface="Arial" charset="0"/>
              </a:defRPr>
            </a:lvl9pPr>
          </a:lstStyle>
          <a:p>
            <a:pPr algn="ctr">
              <a:lnSpc>
                <a:spcPct val="50000"/>
              </a:lnSpc>
              <a:spcBef>
                <a:spcPts val="1800"/>
              </a:spcBef>
              <a:buClr>
                <a:schemeClr val="accent1"/>
              </a:buClr>
              <a:buNone/>
            </a:pPr>
            <a:r>
              <a:rPr lang="it-IT" altLang="it-IT" sz="2400" b="1" i="1">
                <a:solidFill>
                  <a:srgbClr val="C00202"/>
                </a:solidFill>
                <a:latin typeface="Comic Sans MS" charset="0"/>
              </a:rPr>
              <a:t>Il Prepensionamento Fideiussiorio </a:t>
            </a:r>
          </a:p>
          <a:p>
            <a:pPr algn="ctr">
              <a:lnSpc>
                <a:spcPct val="50000"/>
              </a:lnSpc>
              <a:spcBef>
                <a:spcPts val="1800"/>
              </a:spcBef>
              <a:buClr>
                <a:schemeClr val="accent1"/>
              </a:buClr>
              <a:buNone/>
            </a:pPr>
            <a:r>
              <a:rPr lang="it-IT" altLang="it-IT" sz="1800" b="1" i="1">
                <a:solidFill>
                  <a:srgbClr val="C00202"/>
                </a:solidFill>
                <a:latin typeface="Comic Sans MS" charset="0"/>
              </a:rPr>
              <a:t>(ex art. 4 L. 92/2012)</a:t>
            </a:r>
          </a:p>
        </p:txBody>
      </p:sp>
      <p:grpSp>
        <p:nvGrpSpPr>
          <p:cNvPr id="29699" name="Gruppo 2"/>
          <p:cNvGrpSpPr>
            <a:grpSpLocks/>
          </p:cNvGrpSpPr>
          <p:nvPr/>
        </p:nvGrpSpPr>
        <p:grpSpPr bwMode="auto">
          <a:xfrm>
            <a:off x="1995488" y="1079500"/>
            <a:ext cx="4197350" cy="565150"/>
            <a:chOff x="399795" y="353193"/>
            <a:chExt cx="5671484" cy="961473"/>
          </a:xfrm>
        </p:grpSpPr>
        <p:sp>
          <p:nvSpPr>
            <p:cNvPr id="4" name="Rettangolo arrotondato 3"/>
            <p:cNvSpPr/>
            <p:nvPr/>
          </p:nvSpPr>
          <p:spPr>
            <a:xfrm>
              <a:off x="399795" y="353193"/>
              <a:ext cx="5671484" cy="961473"/>
            </a:xfrm>
            <a:prstGeom prst="roundRect">
              <a:avLst/>
            </a:prstGeom>
            <a:solidFill>
              <a:schemeClr val="accent3">
                <a:lumMod val="40000"/>
                <a:lumOff val="60000"/>
              </a:schemeClr>
            </a:solidFill>
          </p:spPr>
          <p:style>
            <a:lnRef idx="0">
              <a:schemeClr val="lt1">
                <a:hueOff val="0"/>
                <a:satOff val="0"/>
                <a:lumOff val="0"/>
                <a:alphaOff val="0"/>
              </a:schemeClr>
            </a:lnRef>
            <a:fillRef idx="3">
              <a:scrgbClr r="0" g="0" b="0"/>
            </a:fillRef>
            <a:effectRef idx="2">
              <a:schemeClr val="accent3">
                <a:hueOff val="0"/>
                <a:satOff val="0"/>
                <a:lumOff val="0"/>
                <a:alphaOff val="0"/>
              </a:schemeClr>
            </a:effectRef>
            <a:fontRef idx="minor">
              <a:schemeClr val="lt1"/>
            </a:fontRef>
          </p:style>
        </p:sp>
        <p:sp>
          <p:nvSpPr>
            <p:cNvPr id="5" name="Rettangolo 4"/>
            <p:cNvSpPr/>
            <p:nvPr/>
          </p:nvSpPr>
          <p:spPr>
            <a:xfrm>
              <a:off x="446986" y="399107"/>
              <a:ext cx="5577102" cy="869647"/>
            </a:xfrm>
            <a:prstGeom prst="rect">
              <a:avLst/>
            </a:prstGeom>
          </p:spPr>
          <p:style>
            <a:lnRef idx="0">
              <a:scrgbClr r="0" g="0" b="0"/>
            </a:lnRef>
            <a:fillRef idx="0">
              <a:scrgbClr r="0" g="0" b="0"/>
            </a:fillRef>
            <a:effectRef idx="0">
              <a:scrgbClr r="0" g="0" b="0"/>
            </a:effectRef>
            <a:fontRef idx="minor">
              <a:schemeClr val="lt1"/>
            </a:fontRef>
          </p:style>
          <p:txBody>
            <a:bodyPr lIns="214369" tIns="0" rIns="214369" bIns="0" spcCol="1270" anchor="ctr"/>
            <a:lstStyle/>
            <a:p>
              <a:pPr defTabSz="711200">
                <a:lnSpc>
                  <a:spcPct val="90000"/>
                </a:lnSpc>
                <a:spcAft>
                  <a:spcPct val="35000"/>
                </a:spcAft>
                <a:defRPr/>
              </a:pPr>
              <a:r>
                <a:rPr lang="it-IT" sz="1600" b="1" dirty="0">
                  <a:solidFill>
                    <a:srgbClr val="800000"/>
                  </a:solidFill>
                  <a:latin typeface="Comic Sans MS"/>
                  <a:cs typeface="Comic Sans MS"/>
                </a:rPr>
                <a:t>Fase Sindacale</a:t>
              </a:r>
            </a:p>
          </p:txBody>
        </p:sp>
      </p:grpSp>
      <p:sp>
        <p:nvSpPr>
          <p:cNvPr id="13" name="Rettangolo 12"/>
          <p:cNvSpPr/>
          <p:nvPr/>
        </p:nvSpPr>
        <p:spPr bwMode="auto">
          <a:xfrm>
            <a:off x="1995488" y="3716339"/>
            <a:ext cx="4375150" cy="473075"/>
          </a:xfrm>
          <a:prstGeom prst="rect">
            <a:avLst/>
          </a:prstGeom>
        </p:spPr>
        <p:style>
          <a:lnRef idx="0">
            <a:scrgbClr r="0" g="0" b="0"/>
          </a:lnRef>
          <a:fillRef idx="0">
            <a:scrgbClr r="0" g="0" b="0"/>
          </a:fillRef>
          <a:effectRef idx="0">
            <a:scrgbClr r="0" g="0" b="0"/>
          </a:effectRef>
          <a:fontRef idx="minor">
            <a:schemeClr val="lt1"/>
          </a:fontRef>
        </p:style>
        <p:txBody>
          <a:bodyPr lIns="214369" tIns="0" rIns="214369" bIns="0" anchor="ctr"/>
          <a:lstStyle>
            <a:lvl1pPr defTabSz="1066800">
              <a:spcBef>
                <a:spcPct val="20000"/>
              </a:spcBef>
              <a:buChar char="•"/>
              <a:defRPr sz="3200">
                <a:solidFill>
                  <a:schemeClr val="tx1"/>
                </a:solidFill>
                <a:latin typeface="Arial" charset="0"/>
                <a:ea typeface="Arial" charset="0"/>
                <a:cs typeface="Arial" charset="0"/>
              </a:defRPr>
            </a:lvl1pPr>
            <a:lvl2pPr marL="742950" indent="-285750" defTabSz="1066800">
              <a:spcBef>
                <a:spcPct val="20000"/>
              </a:spcBef>
              <a:buChar char="–"/>
              <a:defRPr sz="2800">
                <a:solidFill>
                  <a:schemeClr val="tx1"/>
                </a:solidFill>
                <a:latin typeface="Arial" charset="0"/>
                <a:ea typeface="Arial" charset="0"/>
                <a:cs typeface="Arial" charset="0"/>
              </a:defRPr>
            </a:lvl2pPr>
            <a:lvl3pPr marL="1143000" indent="-228600" defTabSz="1066800">
              <a:spcBef>
                <a:spcPct val="20000"/>
              </a:spcBef>
              <a:buChar char="•"/>
              <a:defRPr sz="2400">
                <a:solidFill>
                  <a:schemeClr val="tx1"/>
                </a:solidFill>
                <a:latin typeface="Arial" charset="0"/>
                <a:ea typeface="Arial" charset="0"/>
                <a:cs typeface="Arial" charset="0"/>
              </a:defRPr>
            </a:lvl3pPr>
            <a:lvl4pPr marL="1600200" indent="-228600" defTabSz="1066800">
              <a:spcBef>
                <a:spcPct val="20000"/>
              </a:spcBef>
              <a:buChar char="–"/>
              <a:defRPr sz="2000">
                <a:solidFill>
                  <a:schemeClr val="tx1"/>
                </a:solidFill>
                <a:latin typeface="Arial" charset="0"/>
                <a:ea typeface="Arial" charset="0"/>
                <a:cs typeface="Arial" charset="0"/>
              </a:defRPr>
            </a:lvl4pPr>
            <a:lvl5pPr marL="2057400" indent="-228600" defTabSz="1066800">
              <a:spcBef>
                <a:spcPct val="20000"/>
              </a:spcBef>
              <a:buChar char="»"/>
              <a:defRPr sz="2000">
                <a:solidFill>
                  <a:schemeClr val="tx1"/>
                </a:solidFill>
                <a:latin typeface="Arial" charset="0"/>
                <a:ea typeface="Arial" charset="0"/>
                <a:cs typeface="Arial" charset="0"/>
              </a:defRPr>
            </a:lvl5pPr>
            <a:lvl6pPr marL="2514600" indent="-228600" defTabSz="1066800" eaLnBrk="0" fontAlgn="base" hangingPunct="0">
              <a:spcBef>
                <a:spcPct val="20000"/>
              </a:spcBef>
              <a:spcAft>
                <a:spcPct val="0"/>
              </a:spcAft>
              <a:buChar char="»"/>
              <a:defRPr sz="2000">
                <a:solidFill>
                  <a:schemeClr val="tx1"/>
                </a:solidFill>
                <a:latin typeface="Arial" charset="0"/>
                <a:ea typeface="Arial" charset="0"/>
                <a:cs typeface="Arial" charset="0"/>
              </a:defRPr>
            </a:lvl6pPr>
            <a:lvl7pPr marL="2971800" indent="-228600" defTabSz="1066800" eaLnBrk="0" fontAlgn="base" hangingPunct="0">
              <a:spcBef>
                <a:spcPct val="20000"/>
              </a:spcBef>
              <a:spcAft>
                <a:spcPct val="0"/>
              </a:spcAft>
              <a:buChar char="»"/>
              <a:defRPr sz="2000">
                <a:solidFill>
                  <a:schemeClr val="tx1"/>
                </a:solidFill>
                <a:latin typeface="Arial" charset="0"/>
                <a:ea typeface="Arial" charset="0"/>
                <a:cs typeface="Arial" charset="0"/>
              </a:defRPr>
            </a:lvl7pPr>
            <a:lvl8pPr marL="3429000" indent="-228600" defTabSz="1066800" eaLnBrk="0" fontAlgn="base" hangingPunct="0">
              <a:spcBef>
                <a:spcPct val="20000"/>
              </a:spcBef>
              <a:spcAft>
                <a:spcPct val="0"/>
              </a:spcAft>
              <a:buChar char="»"/>
              <a:defRPr sz="2000">
                <a:solidFill>
                  <a:schemeClr val="tx1"/>
                </a:solidFill>
                <a:latin typeface="Arial" charset="0"/>
                <a:ea typeface="Arial" charset="0"/>
                <a:cs typeface="Arial" charset="0"/>
              </a:defRPr>
            </a:lvl8pPr>
            <a:lvl9pPr marL="3886200" indent="-228600" defTabSz="1066800" eaLnBrk="0" fontAlgn="base" hangingPunct="0">
              <a:spcBef>
                <a:spcPct val="20000"/>
              </a:spcBef>
              <a:spcAft>
                <a:spcPct val="0"/>
              </a:spcAft>
              <a:buChar char="»"/>
              <a:defRPr sz="2000">
                <a:solidFill>
                  <a:schemeClr val="tx1"/>
                </a:solidFill>
                <a:latin typeface="Arial" charset="0"/>
                <a:ea typeface="Arial" charset="0"/>
                <a:cs typeface="Arial" charset="0"/>
              </a:defRPr>
            </a:lvl9pPr>
          </a:lstStyle>
          <a:p>
            <a:pPr eaLnBrk="1" hangingPunct="1">
              <a:lnSpc>
                <a:spcPct val="90000"/>
              </a:lnSpc>
              <a:spcBef>
                <a:spcPct val="0"/>
              </a:spcBef>
              <a:spcAft>
                <a:spcPct val="35000"/>
              </a:spcAft>
              <a:buFontTx/>
              <a:buNone/>
            </a:pPr>
            <a:endParaRPr lang="it-IT" altLang="it-IT" sz="2400">
              <a:solidFill>
                <a:srgbClr val="800000"/>
              </a:solidFill>
              <a:latin typeface="Comic Sans MS" charset="0"/>
              <a:ea typeface="Comic Sans MS" charset="0"/>
              <a:cs typeface="Comic Sans MS" charset="0"/>
            </a:endParaRPr>
          </a:p>
        </p:txBody>
      </p:sp>
    </p:spTree>
    <p:extLst>
      <p:ext uri="{BB962C8B-B14F-4D97-AF65-F5344CB8AC3E}">
        <p14:creationId xmlns:p14="http://schemas.microsoft.com/office/powerpoint/2010/main" xmlns="" val="1919489043"/>
      </p:ext>
    </p:extLst>
  </p:cSld>
  <p:clrMapOvr>
    <a:masterClrMapping/>
  </p:clrMapOvr>
  <p:transition spd="slow">
    <p:randomBar dir="vert"/>
  </p:transition>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ttangolo 5"/>
          <p:cNvSpPr>
            <a:spLocks noChangeArrowheads="1"/>
          </p:cNvSpPr>
          <p:nvPr/>
        </p:nvSpPr>
        <p:spPr bwMode="auto">
          <a:xfrm>
            <a:off x="1855789" y="1395414"/>
            <a:ext cx="8415337" cy="2800767"/>
          </a:xfrm>
          <a:prstGeom prst="rect">
            <a:avLst/>
          </a:prstGeom>
          <a:noFill/>
          <a:ln w="9525">
            <a:solidFill>
              <a:srgbClr val="FFBE5A"/>
            </a:solidFill>
            <a:miter lim="800000"/>
            <a:headEnd/>
            <a:tailEnd/>
          </a:ln>
          <a:extLst>
            <a:ext uri="{909E8E84-426E-40DD-AFC4-6F175D3DCCD1}">
              <a14:hiddenFill xmlns:a14="http://schemas.microsoft.com/office/drawing/2010/main" xmlns="">
                <a:solidFill>
                  <a:srgbClr val="FFFFFF"/>
                </a:solidFill>
              </a14:hiddenFill>
            </a:ext>
          </a:extLst>
        </p:spPr>
        <p:txBody>
          <a:bodyPr>
            <a:spAutoFit/>
          </a:bodyPr>
          <a:lstStyle>
            <a:lvl1pPr marL="285750" indent="-285750">
              <a:spcBef>
                <a:spcPct val="20000"/>
              </a:spcBef>
              <a:buChar char="•"/>
              <a:defRPr sz="3200">
                <a:solidFill>
                  <a:schemeClr val="tx1"/>
                </a:solidFill>
                <a:latin typeface="Arial" charset="0"/>
                <a:ea typeface="Arial" charset="0"/>
                <a:cs typeface="Arial" charset="0"/>
              </a:defRPr>
            </a:lvl1pPr>
            <a:lvl2pPr marL="742950" indent="-285750">
              <a:spcBef>
                <a:spcPct val="20000"/>
              </a:spcBef>
              <a:buChar char="–"/>
              <a:defRPr sz="2800">
                <a:solidFill>
                  <a:schemeClr val="tx1"/>
                </a:solidFill>
                <a:latin typeface="Arial" charset="0"/>
                <a:ea typeface="Arial" charset="0"/>
                <a:cs typeface="Arial" charset="0"/>
              </a:defRPr>
            </a:lvl2pPr>
            <a:lvl3pPr marL="1143000" indent="-228600">
              <a:spcBef>
                <a:spcPct val="20000"/>
              </a:spcBef>
              <a:buChar char="•"/>
              <a:defRPr sz="2400">
                <a:solidFill>
                  <a:schemeClr val="tx1"/>
                </a:solidFill>
                <a:latin typeface="Arial" charset="0"/>
                <a:ea typeface="Arial" charset="0"/>
                <a:cs typeface="Arial" charset="0"/>
              </a:defRPr>
            </a:lvl3pPr>
            <a:lvl4pPr marL="1600200" indent="-228600">
              <a:spcBef>
                <a:spcPct val="20000"/>
              </a:spcBef>
              <a:buChar char="–"/>
              <a:defRPr sz="2000">
                <a:solidFill>
                  <a:schemeClr val="tx1"/>
                </a:solidFill>
                <a:latin typeface="Arial" charset="0"/>
                <a:ea typeface="Arial" charset="0"/>
                <a:cs typeface="Arial" charset="0"/>
              </a:defRPr>
            </a:lvl4pPr>
            <a:lvl5pPr marL="2057400" indent="-228600">
              <a:spcBef>
                <a:spcPct val="20000"/>
              </a:spcBef>
              <a:buChar char="»"/>
              <a:defRPr sz="2000">
                <a:solidFill>
                  <a:schemeClr val="tx1"/>
                </a:solidFill>
                <a:latin typeface="Arial" charset="0"/>
                <a:ea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ea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ea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ea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ea typeface="Arial" charset="0"/>
                <a:cs typeface="Arial" charset="0"/>
              </a:defRPr>
            </a:lvl9pPr>
          </a:lstStyle>
          <a:p>
            <a:pPr marL="0" indent="0" algn="just">
              <a:spcBef>
                <a:spcPct val="0"/>
              </a:spcBef>
              <a:buNone/>
              <a:defRPr/>
            </a:pPr>
            <a:endParaRPr lang="it-IT" sz="1600" dirty="0"/>
          </a:p>
          <a:p>
            <a:pPr marL="0" indent="0" algn="just">
              <a:spcBef>
                <a:spcPct val="0"/>
              </a:spcBef>
              <a:buNone/>
              <a:defRPr/>
            </a:pPr>
            <a:endParaRPr lang="it-IT" sz="1600" dirty="0"/>
          </a:p>
          <a:p>
            <a:pPr marL="0" indent="0" algn="just">
              <a:spcBef>
                <a:spcPct val="0"/>
              </a:spcBef>
              <a:buNone/>
              <a:defRPr/>
            </a:pPr>
            <a:r>
              <a:rPr lang="it-IT" sz="1600" dirty="0"/>
              <a:t>Il primo tipo (c. 1 dell’art. 4 della legge 92 del 2012) prevede un accordo stipulato tra il datore di lavoro e le organizzazioni sindacali maggiormente rappresentative a livello aziendale. </a:t>
            </a:r>
          </a:p>
          <a:p>
            <a:pPr marL="0" indent="0" algn="just">
              <a:spcBef>
                <a:spcPct val="0"/>
              </a:spcBef>
              <a:buNone/>
              <a:defRPr/>
            </a:pPr>
            <a:r>
              <a:rPr lang="it-IT" sz="1600" dirty="0"/>
              <a:t>Condizione costitutiva della cessazione del rapporto di lavoro sarà rappresentata, però, dalla </a:t>
            </a:r>
            <a:r>
              <a:rPr lang="it-IT" sz="1600" dirty="0">
                <a:solidFill>
                  <a:srgbClr val="FF0000"/>
                </a:solidFill>
              </a:rPr>
              <a:t>successiva adesione del lavoratore all’accordo medesimo</a:t>
            </a:r>
            <a:r>
              <a:rPr lang="it-IT" sz="1600" dirty="0"/>
              <a:t>. </a:t>
            </a:r>
          </a:p>
          <a:p>
            <a:pPr marL="0" indent="0" algn="just">
              <a:spcBef>
                <a:spcPct val="0"/>
              </a:spcBef>
              <a:buNone/>
              <a:defRPr/>
            </a:pPr>
            <a:endParaRPr lang="it-IT" sz="1600" dirty="0"/>
          </a:p>
          <a:p>
            <a:pPr marL="0" indent="0" algn="just">
              <a:spcBef>
                <a:spcPct val="0"/>
              </a:spcBef>
              <a:buNone/>
              <a:defRPr/>
            </a:pPr>
            <a:r>
              <a:rPr lang="it-IT" sz="1600" dirty="0"/>
              <a:t>La </a:t>
            </a:r>
            <a:r>
              <a:rPr lang="it-IT" sz="1600" b="1" dirty="0"/>
              <a:t>dichiarazione di volontà della parte sindacale e l’adesione del lavoratore</a:t>
            </a:r>
            <a:r>
              <a:rPr lang="it-IT" sz="1600" dirty="0"/>
              <a:t>, sono i due elementi essenziali per la validità dell’accordo sindacale e della successiva cessazione del rapporto di lavoro che diventerà infine una risoluzione consensuale.</a:t>
            </a:r>
            <a:endParaRPr lang="it-IT" altLang="it-IT" sz="1600" dirty="0">
              <a:solidFill>
                <a:srgbClr val="000090"/>
              </a:solidFill>
              <a:latin typeface="Comic Sans MS" charset="0"/>
            </a:endParaRPr>
          </a:p>
        </p:txBody>
      </p:sp>
      <p:sp>
        <p:nvSpPr>
          <p:cNvPr id="29698" name="Segnaposto testo 2"/>
          <p:cNvSpPr txBox="1">
            <a:spLocks/>
          </p:cNvSpPr>
          <p:nvPr/>
        </p:nvSpPr>
        <p:spPr bwMode="auto">
          <a:xfrm>
            <a:off x="1995489" y="276226"/>
            <a:ext cx="7572375" cy="8032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20000"/>
              </a:spcBef>
              <a:buChar char="•"/>
              <a:defRPr sz="3200">
                <a:solidFill>
                  <a:schemeClr val="tx1"/>
                </a:solidFill>
                <a:latin typeface="Arial" charset="0"/>
                <a:ea typeface="Arial" charset="0"/>
                <a:cs typeface="Arial" charset="0"/>
              </a:defRPr>
            </a:lvl1pPr>
            <a:lvl2pPr marL="742950" indent="-228600">
              <a:spcBef>
                <a:spcPct val="20000"/>
              </a:spcBef>
              <a:buChar char="–"/>
              <a:defRPr sz="2800">
                <a:solidFill>
                  <a:schemeClr val="tx1"/>
                </a:solidFill>
                <a:latin typeface="Arial" charset="0"/>
                <a:ea typeface="Arial" charset="0"/>
                <a:cs typeface="Arial" charset="0"/>
              </a:defRPr>
            </a:lvl2pPr>
            <a:lvl3pPr marL="685800" indent="-228600">
              <a:spcBef>
                <a:spcPct val="20000"/>
              </a:spcBef>
              <a:buChar char="•"/>
              <a:defRPr sz="2400">
                <a:solidFill>
                  <a:schemeClr val="tx1"/>
                </a:solidFill>
                <a:latin typeface="Arial" charset="0"/>
                <a:ea typeface="Arial" charset="0"/>
                <a:cs typeface="Arial" charset="0"/>
              </a:defRPr>
            </a:lvl3pPr>
            <a:lvl4pPr marL="914400" indent="-228600">
              <a:spcBef>
                <a:spcPct val="20000"/>
              </a:spcBef>
              <a:buChar char="–"/>
              <a:defRPr sz="2000">
                <a:solidFill>
                  <a:schemeClr val="tx1"/>
                </a:solidFill>
                <a:latin typeface="Arial" charset="0"/>
                <a:ea typeface="Arial" charset="0"/>
                <a:cs typeface="Arial" charset="0"/>
              </a:defRPr>
            </a:lvl4pPr>
            <a:lvl5pPr marL="1143000" indent="-228600">
              <a:spcBef>
                <a:spcPct val="20000"/>
              </a:spcBef>
              <a:buChar char="»"/>
              <a:defRPr sz="2000">
                <a:solidFill>
                  <a:schemeClr val="tx1"/>
                </a:solidFill>
                <a:latin typeface="Arial" charset="0"/>
                <a:ea typeface="Arial" charset="0"/>
                <a:cs typeface="Arial" charset="0"/>
              </a:defRPr>
            </a:lvl5pPr>
            <a:lvl6pPr marL="1600200" indent="-228600" eaLnBrk="0" fontAlgn="base" hangingPunct="0">
              <a:spcBef>
                <a:spcPct val="20000"/>
              </a:spcBef>
              <a:spcAft>
                <a:spcPct val="0"/>
              </a:spcAft>
              <a:buChar char="»"/>
              <a:defRPr sz="2000">
                <a:solidFill>
                  <a:schemeClr val="tx1"/>
                </a:solidFill>
                <a:latin typeface="Arial" charset="0"/>
                <a:ea typeface="Arial" charset="0"/>
                <a:cs typeface="Arial" charset="0"/>
              </a:defRPr>
            </a:lvl6pPr>
            <a:lvl7pPr marL="2057400" indent="-228600" eaLnBrk="0" fontAlgn="base" hangingPunct="0">
              <a:spcBef>
                <a:spcPct val="20000"/>
              </a:spcBef>
              <a:spcAft>
                <a:spcPct val="0"/>
              </a:spcAft>
              <a:buChar char="»"/>
              <a:defRPr sz="2000">
                <a:solidFill>
                  <a:schemeClr val="tx1"/>
                </a:solidFill>
                <a:latin typeface="Arial" charset="0"/>
                <a:ea typeface="Arial" charset="0"/>
                <a:cs typeface="Arial" charset="0"/>
              </a:defRPr>
            </a:lvl7pPr>
            <a:lvl8pPr marL="2514600" indent="-228600" eaLnBrk="0" fontAlgn="base" hangingPunct="0">
              <a:spcBef>
                <a:spcPct val="20000"/>
              </a:spcBef>
              <a:spcAft>
                <a:spcPct val="0"/>
              </a:spcAft>
              <a:buChar char="»"/>
              <a:defRPr sz="2000">
                <a:solidFill>
                  <a:schemeClr val="tx1"/>
                </a:solidFill>
                <a:latin typeface="Arial" charset="0"/>
                <a:ea typeface="Arial" charset="0"/>
                <a:cs typeface="Arial" charset="0"/>
              </a:defRPr>
            </a:lvl8pPr>
            <a:lvl9pPr marL="2971800" indent="-228600" eaLnBrk="0" fontAlgn="base" hangingPunct="0">
              <a:spcBef>
                <a:spcPct val="20000"/>
              </a:spcBef>
              <a:spcAft>
                <a:spcPct val="0"/>
              </a:spcAft>
              <a:buChar char="»"/>
              <a:defRPr sz="2000">
                <a:solidFill>
                  <a:schemeClr val="tx1"/>
                </a:solidFill>
                <a:latin typeface="Arial" charset="0"/>
                <a:ea typeface="Arial" charset="0"/>
                <a:cs typeface="Arial" charset="0"/>
              </a:defRPr>
            </a:lvl9pPr>
          </a:lstStyle>
          <a:p>
            <a:pPr algn="ctr">
              <a:lnSpc>
                <a:spcPct val="50000"/>
              </a:lnSpc>
              <a:spcBef>
                <a:spcPts val="1800"/>
              </a:spcBef>
              <a:buClr>
                <a:schemeClr val="accent1"/>
              </a:buClr>
              <a:buNone/>
            </a:pPr>
            <a:r>
              <a:rPr lang="it-IT" altLang="it-IT" sz="2400" b="1" i="1">
                <a:solidFill>
                  <a:srgbClr val="C00202"/>
                </a:solidFill>
                <a:latin typeface="Comic Sans MS" charset="0"/>
              </a:rPr>
              <a:t>Il Prepensionamento Fideiussiorio </a:t>
            </a:r>
          </a:p>
          <a:p>
            <a:pPr algn="ctr">
              <a:lnSpc>
                <a:spcPct val="50000"/>
              </a:lnSpc>
              <a:spcBef>
                <a:spcPts val="1800"/>
              </a:spcBef>
              <a:buClr>
                <a:schemeClr val="accent1"/>
              </a:buClr>
              <a:buNone/>
            </a:pPr>
            <a:r>
              <a:rPr lang="it-IT" altLang="it-IT" sz="1800" b="1" i="1">
                <a:solidFill>
                  <a:srgbClr val="C00202"/>
                </a:solidFill>
                <a:latin typeface="Comic Sans MS" charset="0"/>
              </a:rPr>
              <a:t>(ex art. 4 L. 92/2012)</a:t>
            </a:r>
          </a:p>
        </p:txBody>
      </p:sp>
      <p:grpSp>
        <p:nvGrpSpPr>
          <p:cNvPr id="29699" name="Gruppo 2"/>
          <p:cNvGrpSpPr>
            <a:grpSpLocks/>
          </p:cNvGrpSpPr>
          <p:nvPr/>
        </p:nvGrpSpPr>
        <p:grpSpPr bwMode="auto">
          <a:xfrm>
            <a:off x="1995488" y="1079500"/>
            <a:ext cx="4197350" cy="565150"/>
            <a:chOff x="399795" y="353193"/>
            <a:chExt cx="5671484" cy="961473"/>
          </a:xfrm>
        </p:grpSpPr>
        <p:sp>
          <p:nvSpPr>
            <p:cNvPr id="4" name="Rettangolo arrotondato 3"/>
            <p:cNvSpPr/>
            <p:nvPr/>
          </p:nvSpPr>
          <p:spPr>
            <a:xfrm>
              <a:off x="399795" y="353193"/>
              <a:ext cx="5671484" cy="961473"/>
            </a:xfrm>
            <a:prstGeom prst="roundRect">
              <a:avLst/>
            </a:prstGeom>
            <a:solidFill>
              <a:schemeClr val="accent3">
                <a:lumMod val="40000"/>
                <a:lumOff val="60000"/>
              </a:schemeClr>
            </a:solidFill>
          </p:spPr>
          <p:style>
            <a:lnRef idx="0">
              <a:schemeClr val="lt1">
                <a:hueOff val="0"/>
                <a:satOff val="0"/>
                <a:lumOff val="0"/>
                <a:alphaOff val="0"/>
              </a:schemeClr>
            </a:lnRef>
            <a:fillRef idx="3">
              <a:scrgbClr r="0" g="0" b="0"/>
            </a:fillRef>
            <a:effectRef idx="2">
              <a:schemeClr val="accent3">
                <a:hueOff val="0"/>
                <a:satOff val="0"/>
                <a:lumOff val="0"/>
                <a:alphaOff val="0"/>
              </a:schemeClr>
            </a:effectRef>
            <a:fontRef idx="minor">
              <a:schemeClr val="lt1"/>
            </a:fontRef>
          </p:style>
        </p:sp>
        <p:sp>
          <p:nvSpPr>
            <p:cNvPr id="5" name="Rettangolo 4"/>
            <p:cNvSpPr/>
            <p:nvPr/>
          </p:nvSpPr>
          <p:spPr>
            <a:xfrm>
              <a:off x="446986" y="399107"/>
              <a:ext cx="5577102" cy="869647"/>
            </a:xfrm>
            <a:prstGeom prst="rect">
              <a:avLst/>
            </a:prstGeom>
          </p:spPr>
          <p:style>
            <a:lnRef idx="0">
              <a:scrgbClr r="0" g="0" b="0"/>
            </a:lnRef>
            <a:fillRef idx="0">
              <a:scrgbClr r="0" g="0" b="0"/>
            </a:fillRef>
            <a:effectRef idx="0">
              <a:scrgbClr r="0" g="0" b="0"/>
            </a:effectRef>
            <a:fontRef idx="minor">
              <a:schemeClr val="lt1"/>
            </a:fontRef>
          </p:style>
          <p:txBody>
            <a:bodyPr lIns="214369" tIns="0" rIns="214369" bIns="0" spcCol="1270" anchor="ctr"/>
            <a:lstStyle/>
            <a:p>
              <a:pPr defTabSz="711200">
                <a:lnSpc>
                  <a:spcPct val="90000"/>
                </a:lnSpc>
                <a:spcAft>
                  <a:spcPct val="35000"/>
                </a:spcAft>
                <a:defRPr/>
              </a:pPr>
              <a:r>
                <a:rPr lang="it-IT" sz="1600" b="1" dirty="0">
                  <a:solidFill>
                    <a:srgbClr val="800000"/>
                  </a:solidFill>
                  <a:latin typeface="Comic Sans MS"/>
                  <a:cs typeface="Comic Sans MS"/>
                </a:rPr>
                <a:t>3 tipi di accordo</a:t>
              </a:r>
            </a:p>
          </p:txBody>
        </p:sp>
      </p:grpSp>
      <p:sp>
        <p:nvSpPr>
          <p:cNvPr id="13" name="Rettangolo 12"/>
          <p:cNvSpPr/>
          <p:nvPr/>
        </p:nvSpPr>
        <p:spPr bwMode="auto">
          <a:xfrm>
            <a:off x="1995488" y="3716339"/>
            <a:ext cx="4375150" cy="473075"/>
          </a:xfrm>
          <a:prstGeom prst="rect">
            <a:avLst/>
          </a:prstGeom>
        </p:spPr>
        <p:style>
          <a:lnRef idx="0">
            <a:scrgbClr r="0" g="0" b="0"/>
          </a:lnRef>
          <a:fillRef idx="0">
            <a:scrgbClr r="0" g="0" b="0"/>
          </a:fillRef>
          <a:effectRef idx="0">
            <a:scrgbClr r="0" g="0" b="0"/>
          </a:effectRef>
          <a:fontRef idx="minor">
            <a:schemeClr val="lt1"/>
          </a:fontRef>
        </p:style>
        <p:txBody>
          <a:bodyPr lIns="214369" tIns="0" rIns="214369" bIns="0" anchor="ctr"/>
          <a:lstStyle>
            <a:lvl1pPr defTabSz="1066800">
              <a:spcBef>
                <a:spcPct val="20000"/>
              </a:spcBef>
              <a:buChar char="•"/>
              <a:defRPr sz="3200">
                <a:solidFill>
                  <a:schemeClr val="tx1"/>
                </a:solidFill>
                <a:latin typeface="Arial" charset="0"/>
                <a:ea typeface="Arial" charset="0"/>
                <a:cs typeface="Arial" charset="0"/>
              </a:defRPr>
            </a:lvl1pPr>
            <a:lvl2pPr marL="742950" indent="-285750" defTabSz="1066800">
              <a:spcBef>
                <a:spcPct val="20000"/>
              </a:spcBef>
              <a:buChar char="–"/>
              <a:defRPr sz="2800">
                <a:solidFill>
                  <a:schemeClr val="tx1"/>
                </a:solidFill>
                <a:latin typeface="Arial" charset="0"/>
                <a:ea typeface="Arial" charset="0"/>
                <a:cs typeface="Arial" charset="0"/>
              </a:defRPr>
            </a:lvl2pPr>
            <a:lvl3pPr marL="1143000" indent="-228600" defTabSz="1066800">
              <a:spcBef>
                <a:spcPct val="20000"/>
              </a:spcBef>
              <a:buChar char="•"/>
              <a:defRPr sz="2400">
                <a:solidFill>
                  <a:schemeClr val="tx1"/>
                </a:solidFill>
                <a:latin typeface="Arial" charset="0"/>
                <a:ea typeface="Arial" charset="0"/>
                <a:cs typeface="Arial" charset="0"/>
              </a:defRPr>
            </a:lvl3pPr>
            <a:lvl4pPr marL="1600200" indent="-228600" defTabSz="1066800">
              <a:spcBef>
                <a:spcPct val="20000"/>
              </a:spcBef>
              <a:buChar char="–"/>
              <a:defRPr sz="2000">
                <a:solidFill>
                  <a:schemeClr val="tx1"/>
                </a:solidFill>
                <a:latin typeface="Arial" charset="0"/>
                <a:ea typeface="Arial" charset="0"/>
                <a:cs typeface="Arial" charset="0"/>
              </a:defRPr>
            </a:lvl4pPr>
            <a:lvl5pPr marL="2057400" indent="-228600" defTabSz="1066800">
              <a:spcBef>
                <a:spcPct val="20000"/>
              </a:spcBef>
              <a:buChar char="»"/>
              <a:defRPr sz="2000">
                <a:solidFill>
                  <a:schemeClr val="tx1"/>
                </a:solidFill>
                <a:latin typeface="Arial" charset="0"/>
                <a:ea typeface="Arial" charset="0"/>
                <a:cs typeface="Arial" charset="0"/>
              </a:defRPr>
            </a:lvl5pPr>
            <a:lvl6pPr marL="2514600" indent="-228600" defTabSz="1066800" eaLnBrk="0" fontAlgn="base" hangingPunct="0">
              <a:spcBef>
                <a:spcPct val="20000"/>
              </a:spcBef>
              <a:spcAft>
                <a:spcPct val="0"/>
              </a:spcAft>
              <a:buChar char="»"/>
              <a:defRPr sz="2000">
                <a:solidFill>
                  <a:schemeClr val="tx1"/>
                </a:solidFill>
                <a:latin typeface="Arial" charset="0"/>
                <a:ea typeface="Arial" charset="0"/>
                <a:cs typeface="Arial" charset="0"/>
              </a:defRPr>
            </a:lvl6pPr>
            <a:lvl7pPr marL="2971800" indent="-228600" defTabSz="1066800" eaLnBrk="0" fontAlgn="base" hangingPunct="0">
              <a:spcBef>
                <a:spcPct val="20000"/>
              </a:spcBef>
              <a:spcAft>
                <a:spcPct val="0"/>
              </a:spcAft>
              <a:buChar char="»"/>
              <a:defRPr sz="2000">
                <a:solidFill>
                  <a:schemeClr val="tx1"/>
                </a:solidFill>
                <a:latin typeface="Arial" charset="0"/>
                <a:ea typeface="Arial" charset="0"/>
                <a:cs typeface="Arial" charset="0"/>
              </a:defRPr>
            </a:lvl7pPr>
            <a:lvl8pPr marL="3429000" indent="-228600" defTabSz="1066800" eaLnBrk="0" fontAlgn="base" hangingPunct="0">
              <a:spcBef>
                <a:spcPct val="20000"/>
              </a:spcBef>
              <a:spcAft>
                <a:spcPct val="0"/>
              </a:spcAft>
              <a:buChar char="»"/>
              <a:defRPr sz="2000">
                <a:solidFill>
                  <a:schemeClr val="tx1"/>
                </a:solidFill>
                <a:latin typeface="Arial" charset="0"/>
                <a:ea typeface="Arial" charset="0"/>
                <a:cs typeface="Arial" charset="0"/>
              </a:defRPr>
            </a:lvl8pPr>
            <a:lvl9pPr marL="3886200" indent="-228600" defTabSz="1066800" eaLnBrk="0" fontAlgn="base" hangingPunct="0">
              <a:spcBef>
                <a:spcPct val="20000"/>
              </a:spcBef>
              <a:spcAft>
                <a:spcPct val="0"/>
              </a:spcAft>
              <a:buChar char="»"/>
              <a:defRPr sz="2000">
                <a:solidFill>
                  <a:schemeClr val="tx1"/>
                </a:solidFill>
                <a:latin typeface="Arial" charset="0"/>
                <a:ea typeface="Arial" charset="0"/>
                <a:cs typeface="Arial" charset="0"/>
              </a:defRPr>
            </a:lvl9pPr>
          </a:lstStyle>
          <a:p>
            <a:pPr eaLnBrk="1" hangingPunct="1">
              <a:lnSpc>
                <a:spcPct val="90000"/>
              </a:lnSpc>
              <a:spcBef>
                <a:spcPct val="0"/>
              </a:spcBef>
              <a:spcAft>
                <a:spcPct val="35000"/>
              </a:spcAft>
              <a:buFontTx/>
              <a:buNone/>
            </a:pPr>
            <a:endParaRPr lang="it-IT" altLang="it-IT" sz="2400">
              <a:solidFill>
                <a:srgbClr val="800000"/>
              </a:solidFill>
              <a:latin typeface="Comic Sans MS" charset="0"/>
              <a:ea typeface="Comic Sans MS" charset="0"/>
              <a:cs typeface="Comic Sans MS" charset="0"/>
            </a:endParaRPr>
          </a:p>
        </p:txBody>
      </p:sp>
    </p:spTree>
    <p:extLst>
      <p:ext uri="{BB962C8B-B14F-4D97-AF65-F5344CB8AC3E}">
        <p14:creationId xmlns:p14="http://schemas.microsoft.com/office/powerpoint/2010/main" xmlns="" val="1353000467"/>
      </p:ext>
    </p:extLst>
  </p:cSld>
  <p:clrMapOvr>
    <a:masterClrMapping/>
  </p:clrMapOvr>
  <p:transition spd="slow">
    <p:randomBar dir="vert"/>
  </p:transition>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ttangolo 5"/>
          <p:cNvSpPr>
            <a:spLocks noChangeArrowheads="1"/>
          </p:cNvSpPr>
          <p:nvPr/>
        </p:nvSpPr>
        <p:spPr bwMode="auto">
          <a:xfrm>
            <a:off x="1855789" y="1395413"/>
            <a:ext cx="8415337" cy="5201424"/>
          </a:xfrm>
          <a:prstGeom prst="rect">
            <a:avLst/>
          </a:prstGeom>
          <a:noFill/>
          <a:ln w="9525">
            <a:solidFill>
              <a:srgbClr val="FFBE5A"/>
            </a:solidFill>
            <a:miter lim="800000"/>
            <a:headEnd/>
            <a:tailEnd/>
          </a:ln>
          <a:extLst>
            <a:ext uri="{909E8E84-426E-40DD-AFC4-6F175D3DCCD1}">
              <a14:hiddenFill xmlns:a14="http://schemas.microsoft.com/office/drawing/2010/main" xmlns="">
                <a:solidFill>
                  <a:srgbClr val="FFFFFF"/>
                </a:solidFill>
              </a14:hiddenFill>
            </a:ext>
          </a:extLst>
        </p:spPr>
        <p:txBody>
          <a:bodyPr>
            <a:spAutoFit/>
          </a:bodyPr>
          <a:lstStyle>
            <a:lvl1pPr marL="285750" indent="-285750">
              <a:spcBef>
                <a:spcPct val="20000"/>
              </a:spcBef>
              <a:buChar char="•"/>
              <a:defRPr sz="3200">
                <a:solidFill>
                  <a:schemeClr val="tx1"/>
                </a:solidFill>
                <a:latin typeface="Arial" charset="0"/>
                <a:ea typeface="Arial" charset="0"/>
                <a:cs typeface="Arial" charset="0"/>
              </a:defRPr>
            </a:lvl1pPr>
            <a:lvl2pPr marL="742950" indent="-285750">
              <a:spcBef>
                <a:spcPct val="20000"/>
              </a:spcBef>
              <a:buChar char="–"/>
              <a:defRPr sz="2800">
                <a:solidFill>
                  <a:schemeClr val="tx1"/>
                </a:solidFill>
                <a:latin typeface="Arial" charset="0"/>
                <a:ea typeface="Arial" charset="0"/>
                <a:cs typeface="Arial" charset="0"/>
              </a:defRPr>
            </a:lvl2pPr>
            <a:lvl3pPr marL="1143000" indent="-228600">
              <a:spcBef>
                <a:spcPct val="20000"/>
              </a:spcBef>
              <a:buChar char="•"/>
              <a:defRPr sz="2400">
                <a:solidFill>
                  <a:schemeClr val="tx1"/>
                </a:solidFill>
                <a:latin typeface="Arial" charset="0"/>
                <a:ea typeface="Arial" charset="0"/>
                <a:cs typeface="Arial" charset="0"/>
              </a:defRPr>
            </a:lvl3pPr>
            <a:lvl4pPr marL="1600200" indent="-228600">
              <a:spcBef>
                <a:spcPct val="20000"/>
              </a:spcBef>
              <a:buChar char="–"/>
              <a:defRPr sz="2000">
                <a:solidFill>
                  <a:schemeClr val="tx1"/>
                </a:solidFill>
                <a:latin typeface="Arial" charset="0"/>
                <a:ea typeface="Arial" charset="0"/>
                <a:cs typeface="Arial" charset="0"/>
              </a:defRPr>
            </a:lvl4pPr>
            <a:lvl5pPr marL="2057400" indent="-228600">
              <a:spcBef>
                <a:spcPct val="20000"/>
              </a:spcBef>
              <a:buChar char="»"/>
              <a:defRPr sz="2000">
                <a:solidFill>
                  <a:schemeClr val="tx1"/>
                </a:solidFill>
                <a:latin typeface="Arial" charset="0"/>
                <a:ea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ea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ea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ea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ea typeface="Arial" charset="0"/>
                <a:cs typeface="Arial" charset="0"/>
              </a:defRPr>
            </a:lvl9pPr>
          </a:lstStyle>
          <a:p>
            <a:pPr marL="0" indent="0" algn="just">
              <a:spcBef>
                <a:spcPct val="0"/>
              </a:spcBef>
              <a:buNone/>
              <a:defRPr/>
            </a:pPr>
            <a:endParaRPr lang="it-IT" sz="1600" dirty="0"/>
          </a:p>
          <a:p>
            <a:pPr marL="0" indent="0" algn="just">
              <a:spcBef>
                <a:spcPct val="0"/>
              </a:spcBef>
              <a:buNone/>
              <a:defRPr/>
            </a:pPr>
            <a:endParaRPr lang="it-IT" sz="1600" dirty="0"/>
          </a:p>
          <a:p>
            <a:pPr marL="0" indent="0" algn="just">
              <a:spcBef>
                <a:spcPct val="0"/>
              </a:spcBef>
              <a:buNone/>
              <a:defRPr/>
            </a:pPr>
            <a:r>
              <a:rPr lang="it-IT" sz="2000" dirty="0"/>
              <a:t>Il secondo tipo (ex art. 34 L. 221/2012) inserisce l’accordo di prepensionamento nell’ambito di una procedura di licenziamento collettivo ex artt. 4 e 24 della legge n. 223 del 1991. L’accordo deve essere stipulato tra il datore di lavoro e le rappresentanze sindacali aziendali. Il Ministero del Lavoro (circolare n. 24/2013) prescrive che nell’accordo sia individuata la situazione di eccedenza di personale ed il </a:t>
            </a:r>
            <a:r>
              <a:rPr lang="it-IT" sz="2000" b="1" dirty="0"/>
              <a:t>criterio di scelta dei lavoratori da collocare in mobilità di cui all’art. 5, comma 1, della legge 223 del 1991, che sarà costituito dalla “prossimità al raggiungimento dei requisiti per il pensionamento”. </a:t>
            </a:r>
            <a:r>
              <a:rPr lang="it-IT" sz="2000" dirty="0"/>
              <a:t>La cessazione del rapporto è qui frutto di un licenziamento anche senza il consenso del lavoratore, che, invece, come ricorda la stessa circolare n. 24 del Ministero del Lavoro, percepirà l’</a:t>
            </a:r>
            <a:r>
              <a:rPr lang="it-IT" sz="2000" dirty="0" err="1"/>
              <a:t>isopensione</a:t>
            </a:r>
            <a:r>
              <a:rPr lang="it-IT" sz="2000" dirty="0"/>
              <a:t> e non la Naspi. Dunque non vi è versamento del ticket NASPI e vi sarà (nel caso di precedente versamento del contributo di ingresso)il recupero delle quote corrispondenti dei lavoratori coinvolti in art. 4.</a:t>
            </a:r>
            <a:endParaRPr lang="it-IT" altLang="it-IT" sz="2000" dirty="0">
              <a:solidFill>
                <a:srgbClr val="000090"/>
              </a:solidFill>
              <a:latin typeface="Comic Sans MS" charset="0"/>
            </a:endParaRPr>
          </a:p>
        </p:txBody>
      </p:sp>
      <p:sp>
        <p:nvSpPr>
          <p:cNvPr id="29698" name="Segnaposto testo 2"/>
          <p:cNvSpPr txBox="1">
            <a:spLocks/>
          </p:cNvSpPr>
          <p:nvPr/>
        </p:nvSpPr>
        <p:spPr bwMode="auto">
          <a:xfrm>
            <a:off x="1995489" y="276226"/>
            <a:ext cx="7572375" cy="8032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20000"/>
              </a:spcBef>
              <a:buChar char="•"/>
              <a:defRPr sz="3200">
                <a:solidFill>
                  <a:schemeClr val="tx1"/>
                </a:solidFill>
                <a:latin typeface="Arial" charset="0"/>
                <a:ea typeface="Arial" charset="0"/>
                <a:cs typeface="Arial" charset="0"/>
              </a:defRPr>
            </a:lvl1pPr>
            <a:lvl2pPr marL="742950" indent="-228600">
              <a:spcBef>
                <a:spcPct val="20000"/>
              </a:spcBef>
              <a:buChar char="–"/>
              <a:defRPr sz="2800">
                <a:solidFill>
                  <a:schemeClr val="tx1"/>
                </a:solidFill>
                <a:latin typeface="Arial" charset="0"/>
                <a:ea typeface="Arial" charset="0"/>
                <a:cs typeface="Arial" charset="0"/>
              </a:defRPr>
            </a:lvl2pPr>
            <a:lvl3pPr marL="685800" indent="-228600">
              <a:spcBef>
                <a:spcPct val="20000"/>
              </a:spcBef>
              <a:buChar char="•"/>
              <a:defRPr sz="2400">
                <a:solidFill>
                  <a:schemeClr val="tx1"/>
                </a:solidFill>
                <a:latin typeface="Arial" charset="0"/>
                <a:ea typeface="Arial" charset="0"/>
                <a:cs typeface="Arial" charset="0"/>
              </a:defRPr>
            </a:lvl3pPr>
            <a:lvl4pPr marL="914400" indent="-228600">
              <a:spcBef>
                <a:spcPct val="20000"/>
              </a:spcBef>
              <a:buChar char="–"/>
              <a:defRPr sz="2000">
                <a:solidFill>
                  <a:schemeClr val="tx1"/>
                </a:solidFill>
                <a:latin typeface="Arial" charset="0"/>
                <a:ea typeface="Arial" charset="0"/>
                <a:cs typeface="Arial" charset="0"/>
              </a:defRPr>
            </a:lvl4pPr>
            <a:lvl5pPr marL="1143000" indent="-228600">
              <a:spcBef>
                <a:spcPct val="20000"/>
              </a:spcBef>
              <a:buChar char="»"/>
              <a:defRPr sz="2000">
                <a:solidFill>
                  <a:schemeClr val="tx1"/>
                </a:solidFill>
                <a:latin typeface="Arial" charset="0"/>
                <a:ea typeface="Arial" charset="0"/>
                <a:cs typeface="Arial" charset="0"/>
              </a:defRPr>
            </a:lvl5pPr>
            <a:lvl6pPr marL="1600200" indent="-228600" eaLnBrk="0" fontAlgn="base" hangingPunct="0">
              <a:spcBef>
                <a:spcPct val="20000"/>
              </a:spcBef>
              <a:spcAft>
                <a:spcPct val="0"/>
              </a:spcAft>
              <a:buChar char="»"/>
              <a:defRPr sz="2000">
                <a:solidFill>
                  <a:schemeClr val="tx1"/>
                </a:solidFill>
                <a:latin typeface="Arial" charset="0"/>
                <a:ea typeface="Arial" charset="0"/>
                <a:cs typeface="Arial" charset="0"/>
              </a:defRPr>
            </a:lvl6pPr>
            <a:lvl7pPr marL="2057400" indent="-228600" eaLnBrk="0" fontAlgn="base" hangingPunct="0">
              <a:spcBef>
                <a:spcPct val="20000"/>
              </a:spcBef>
              <a:spcAft>
                <a:spcPct val="0"/>
              </a:spcAft>
              <a:buChar char="»"/>
              <a:defRPr sz="2000">
                <a:solidFill>
                  <a:schemeClr val="tx1"/>
                </a:solidFill>
                <a:latin typeface="Arial" charset="0"/>
                <a:ea typeface="Arial" charset="0"/>
                <a:cs typeface="Arial" charset="0"/>
              </a:defRPr>
            </a:lvl7pPr>
            <a:lvl8pPr marL="2514600" indent="-228600" eaLnBrk="0" fontAlgn="base" hangingPunct="0">
              <a:spcBef>
                <a:spcPct val="20000"/>
              </a:spcBef>
              <a:spcAft>
                <a:spcPct val="0"/>
              </a:spcAft>
              <a:buChar char="»"/>
              <a:defRPr sz="2000">
                <a:solidFill>
                  <a:schemeClr val="tx1"/>
                </a:solidFill>
                <a:latin typeface="Arial" charset="0"/>
                <a:ea typeface="Arial" charset="0"/>
                <a:cs typeface="Arial" charset="0"/>
              </a:defRPr>
            </a:lvl8pPr>
            <a:lvl9pPr marL="2971800" indent="-228600" eaLnBrk="0" fontAlgn="base" hangingPunct="0">
              <a:spcBef>
                <a:spcPct val="20000"/>
              </a:spcBef>
              <a:spcAft>
                <a:spcPct val="0"/>
              </a:spcAft>
              <a:buChar char="»"/>
              <a:defRPr sz="2000">
                <a:solidFill>
                  <a:schemeClr val="tx1"/>
                </a:solidFill>
                <a:latin typeface="Arial" charset="0"/>
                <a:ea typeface="Arial" charset="0"/>
                <a:cs typeface="Arial" charset="0"/>
              </a:defRPr>
            </a:lvl9pPr>
          </a:lstStyle>
          <a:p>
            <a:pPr algn="ctr">
              <a:lnSpc>
                <a:spcPct val="50000"/>
              </a:lnSpc>
              <a:spcBef>
                <a:spcPts val="1800"/>
              </a:spcBef>
              <a:buClr>
                <a:schemeClr val="accent1"/>
              </a:buClr>
              <a:buNone/>
            </a:pPr>
            <a:r>
              <a:rPr lang="it-IT" altLang="it-IT" sz="2400" b="1" i="1">
                <a:solidFill>
                  <a:srgbClr val="C00202"/>
                </a:solidFill>
                <a:latin typeface="Comic Sans MS" charset="0"/>
              </a:rPr>
              <a:t>Il Prepensionamento Fideiussiorio </a:t>
            </a:r>
          </a:p>
          <a:p>
            <a:pPr algn="ctr">
              <a:lnSpc>
                <a:spcPct val="50000"/>
              </a:lnSpc>
              <a:spcBef>
                <a:spcPts val="1800"/>
              </a:spcBef>
              <a:buClr>
                <a:schemeClr val="accent1"/>
              </a:buClr>
              <a:buNone/>
            </a:pPr>
            <a:r>
              <a:rPr lang="it-IT" altLang="it-IT" sz="1800" b="1" i="1">
                <a:solidFill>
                  <a:srgbClr val="C00202"/>
                </a:solidFill>
                <a:latin typeface="Comic Sans MS" charset="0"/>
              </a:rPr>
              <a:t>(ex art. 4 L. 92/2012)</a:t>
            </a:r>
          </a:p>
        </p:txBody>
      </p:sp>
      <p:grpSp>
        <p:nvGrpSpPr>
          <p:cNvPr id="29699" name="Gruppo 2"/>
          <p:cNvGrpSpPr>
            <a:grpSpLocks/>
          </p:cNvGrpSpPr>
          <p:nvPr/>
        </p:nvGrpSpPr>
        <p:grpSpPr bwMode="auto">
          <a:xfrm>
            <a:off x="1995488" y="1079500"/>
            <a:ext cx="4197350" cy="565150"/>
            <a:chOff x="399795" y="353193"/>
            <a:chExt cx="5671484" cy="961473"/>
          </a:xfrm>
        </p:grpSpPr>
        <p:sp>
          <p:nvSpPr>
            <p:cNvPr id="4" name="Rettangolo arrotondato 3"/>
            <p:cNvSpPr/>
            <p:nvPr/>
          </p:nvSpPr>
          <p:spPr>
            <a:xfrm>
              <a:off x="399795" y="353193"/>
              <a:ext cx="5671484" cy="961473"/>
            </a:xfrm>
            <a:prstGeom prst="roundRect">
              <a:avLst/>
            </a:prstGeom>
            <a:solidFill>
              <a:schemeClr val="accent3">
                <a:lumMod val="40000"/>
                <a:lumOff val="60000"/>
              </a:schemeClr>
            </a:solidFill>
          </p:spPr>
          <p:style>
            <a:lnRef idx="0">
              <a:schemeClr val="lt1">
                <a:hueOff val="0"/>
                <a:satOff val="0"/>
                <a:lumOff val="0"/>
                <a:alphaOff val="0"/>
              </a:schemeClr>
            </a:lnRef>
            <a:fillRef idx="3">
              <a:scrgbClr r="0" g="0" b="0"/>
            </a:fillRef>
            <a:effectRef idx="2">
              <a:schemeClr val="accent3">
                <a:hueOff val="0"/>
                <a:satOff val="0"/>
                <a:lumOff val="0"/>
                <a:alphaOff val="0"/>
              </a:schemeClr>
            </a:effectRef>
            <a:fontRef idx="minor">
              <a:schemeClr val="lt1"/>
            </a:fontRef>
          </p:style>
        </p:sp>
        <p:sp>
          <p:nvSpPr>
            <p:cNvPr id="5" name="Rettangolo 4"/>
            <p:cNvSpPr/>
            <p:nvPr/>
          </p:nvSpPr>
          <p:spPr>
            <a:xfrm>
              <a:off x="446986" y="399107"/>
              <a:ext cx="5577102" cy="869647"/>
            </a:xfrm>
            <a:prstGeom prst="rect">
              <a:avLst/>
            </a:prstGeom>
          </p:spPr>
          <p:style>
            <a:lnRef idx="0">
              <a:scrgbClr r="0" g="0" b="0"/>
            </a:lnRef>
            <a:fillRef idx="0">
              <a:scrgbClr r="0" g="0" b="0"/>
            </a:fillRef>
            <a:effectRef idx="0">
              <a:scrgbClr r="0" g="0" b="0"/>
            </a:effectRef>
            <a:fontRef idx="minor">
              <a:schemeClr val="lt1"/>
            </a:fontRef>
          </p:style>
          <p:txBody>
            <a:bodyPr lIns="214369" tIns="0" rIns="214369" bIns="0" spcCol="1270" anchor="ctr"/>
            <a:lstStyle/>
            <a:p>
              <a:pPr defTabSz="711200">
                <a:lnSpc>
                  <a:spcPct val="90000"/>
                </a:lnSpc>
                <a:spcAft>
                  <a:spcPct val="35000"/>
                </a:spcAft>
                <a:defRPr/>
              </a:pPr>
              <a:r>
                <a:rPr lang="it-IT" sz="1600" b="1" dirty="0">
                  <a:solidFill>
                    <a:srgbClr val="800000"/>
                  </a:solidFill>
                  <a:latin typeface="Comic Sans MS"/>
                  <a:cs typeface="Comic Sans MS"/>
                </a:rPr>
                <a:t>3 tipi di accordo</a:t>
              </a:r>
            </a:p>
          </p:txBody>
        </p:sp>
      </p:grpSp>
      <p:sp>
        <p:nvSpPr>
          <p:cNvPr id="13" name="Rettangolo 12"/>
          <p:cNvSpPr/>
          <p:nvPr/>
        </p:nvSpPr>
        <p:spPr bwMode="auto">
          <a:xfrm>
            <a:off x="1995488" y="3716339"/>
            <a:ext cx="4375150" cy="473075"/>
          </a:xfrm>
          <a:prstGeom prst="rect">
            <a:avLst/>
          </a:prstGeom>
        </p:spPr>
        <p:style>
          <a:lnRef idx="0">
            <a:scrgbClr r="0" g="0" b="0"/>
          </a:lnRef>
          <a:fillRef idx="0">
            <a:scrgbClr r="0" g="0" b="0"/>
          </a:fillRef>
          <a:effectRef idx="0">
            <a:scrgbClr r="0" g="0" b="0"/>
          </a:effectRef>
          <a:fontRef idx="minor">
            <a:schemeClr val="lt1"/>
          </a:fontRef>
        </p:style>
        <p:txBody>
          <a:bodyPr lIns="214369" tIns="0" rIns="214369" bIns="0" anchor="ctr"/>
          <a:lstStyle>
            <a:lvl1pPr defTabSz="1066800">
              <a:spcBef>
                <a:spcPct val="20000"/>
              </a:spcBef>
              <a:buChar char="•"/>
              <a:defRPr sz="3200">
                <a:solidFill>
                  <a:schemeClr val="tx1"/>
                </a:solidFill>
                <a:latin typeface="Arial" charset="0"/>
                <a:ea typeface="Arial" charset="0"/>
                <a:cs typeface="Arial" charset="0"/>
              </a:defRPr>
            </a:lvl1pPr>
            <a:lvl2pPr marL="742950" indent="-285750" defTabSz="1066800">
              <a:spcBef>
                <a:spcPct val="20000"/>
              </a:spcBef>
              <a:buChar char="–"/>
              <a:defRPr sz="2800">
                <a:solidFill>
                  <a:schemeClr val="tx1"/>
                </a:solidFill>
                <a:latin typeface="Arial" charset="0"/>
                <a:ea typeface="Arial" charset="0"/>
                <a:cs typeface="Arial" charset="0"/>
              </a:defRPr>
            </a:lvl2pPr>
            <a:lvl3pPr marL="1143000" indent="-228600" defTabSz="1066800">
              <a:spcBef>
                <a:spcPct val="20000"/>
              </a:spcBef>
              <a:buChar char="•"/>
              <a:defRPr sz="2400">
                <a:solidFill>
                  <a:schemeClr val="tx1"/>
                </a:solidFill>
                <a:latin typeface="Arial" charset="0"/>
                <a:ea typeface="Arial" charset="0"/>
                <a:cs typeface="Arial" charset="0"/>
              </a:defRPr>
            </a:lvl3pPr>
            <a:lvl4pPr marL="1600200" indent="-228600" defTabSz="1066800">
              <a:spcBef>
                <a:spcPct val="20000"/>
              </a:spcBef>
              <a:buChar char="–"/>
              <a:defRPr sz="2000">
                <a:solidFill>
                  <a:schemeClr val="tx1"/>
                </a:solidFill>
                <a:latin typeface="Arial" charset="0"/>
                <a:ea typeface="Arial" charset="0"/>
                <a:cs typeface="Arial" charset="0"/>
              </a:defRPr>
            </a:lvl4pPr>
            <a:lvl5pPr marL="2057400" indent="-228600" defTabSz="1066800">
              <a:spcBef>
                <a:spcPct val="20000"/>
              </a:spcBef>
              <a:buChar char="»"/>
              <a:defRPr sz="2000">
                <a:solidFill>
                  <a:schemeClr val="tx1"/>
                </a:solidFill>
                <a:latin typeface="Arial" charset="0"/>
                <a:ea typeface="Arial" charset="0"/>
                <a:cs typeface="Arial" charset="0"/>
              </a:defRPr>
            </a:lvl5pPr>
            <a:lvl6pPr marL="2514600" indent="-228600" defTabSz="1066800" eaLnBrk="0" fontAlgn="base" hangingPunct="0">
              <a:spcBef>
                <a:spcPct val="20000"/>
              </a:spcBef>
              <a:spcAft>
                <a:spcPct val="0"/>
              </a:spcAft>
              <a:buChar char="»"/>
              <a:defRPr sz="2000">
                <a:solidFill>
                  <a:schemeClr val="tx1"/>
                </a:solidFill>
                <a:latin typeface="Arial" charset="0"/>
                <a:ea typeface="Arial" charset="0"/>
                <a:cs typeface="Arial" charset="0"/>
              </a:defRPr>
            </a:lvl6pPr>
            <a:lvl7pPr marL="2971800" indent="-228600" defTabSz="1066800" eaLnBrk="0" fontAlgn="base" hangingPunct="0">
              <a:spcBef>
                <a:spcPct val="20000"/>
              </a:spcBef>
              <a:spcAft>
                <a:spcPct val="0"/>
              </a:spcAft>
              <a:buChar char="»"/>
              <a:defRPr sz="2000">
                <a:solidFill>
                  <a:schemeClr val="tx1"/>
                </a:solidFill>
                <a:latin typeface="Arial" charset="0"/>
                <a:ea typeface="Arial" charset="0"/>
                <a:cs typeface="Arial" charset="0"/>
              </a:defRPr>
            </a:lvl7pPr>
            <a:lvl8pPr marL="3429000" indent="-228600" defTabSz="1066800" eaLnBrk="0" fontAlgn="base" hangingPunct="0">
              <a:spcBef>
                <a:spcPct val="20000"/>
              </a:spcBef>
              <a:spcAft>
                <a:spcPct val="0"/>
              </a:spcAft>
              <a:buChar char="»"/>
              <a:defRPr sz="2000">
                <a:solidFill>
                  <a:schemeClr val="tx1"/>
                </a:solidFill>
                <a:latin typeface="Arial" charset="0"/>
                <a:ea typeface="Arial" charset="0"/>
                <a:cs typeface="Arial" charset="0"/>
              </a:defRPr>
            </a:lvl8pPr>
            <a:lvl9pPr marL="3886200" indent="-228600" defTabSz="1066800" eaLnBrk="0" fontAlgn="base" hangingPunct="0">
              <a:spcBef>
                <a:spcPct val="20000"/>
              </a:spcBef>
              <a:spcAft>
                <a:spcPct val="0"/>
              </a:spcAft>
              <a:buChar char="»"/>
              <a:defRPr sz="2000">
                <a:solidFill>
                  <a:schemeClr val="tx1"/>
                </a:solidFill>
                <a:latin typeface="Arial" charset="0"/>
                <a:ea typeface="Arial" charset="0"/>
                <a:cs typeface="Arial" charset="0"/>
              </a:defRPr>
            </a:lvl9pPr>
          </a:lstStyle>
          <a:p>
            <a:pPr eaLnBrk="1" hangingPunct="1">
              <a:lnSpc>
                <a:spcPct val="90000"/>
              </a:lnSpc>
              <a:spcBef>
                <a:spcPct val="0"/>
              </a:spcBef>
              <a:spcAft>
                <a:spcPct val="35000"/>
              </a:spcAft>
              <a:buFontTx/>
              <a:buNone/>
            </a:pPr>
            <a:endParaRPr lang="it-IT" altLang="it-IT" sz="2400">
              <a:solidFill>
                <a:srgbClr val="800000"/>
              </a:solidFill>
              <a:latin typeface="Comic Sans MS" charset="0"/>
              <a:ea typeface="Comic Sans MS" charset="0"/>
              <a:cs typeface="Comic Sans MS" charset="0"/>
            </a:endParaRPr>
          </a:p>
        </p:txBody>
      </p:sp>
    </p:spTree>
    <p:extLst>
      <p:ext uri="{BB962C8B-B14F-4D97-AF65-F5344CB8AC3E}">
        <p14:creationId xmlns:p14="http://schemas.microsoft.com/office/powerpoint/2010/main" xmlns="" val="174510786"/>
      </p:ext>
    </p:extLst>
  </p:cSld>
  <p:clrMapOvr>
    <a:masterClrMapping/>
  </p:clrMapOvr>
  <p:transition spd="slow">
    <p:randomBar dir="vert"/>
  </p:transition>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ttangolo 5"/>
          <p:cNvSpPr>
            <a:spLocks noChangeArrowheads="1"/>
          </p:cNvSpPr>
          <p:nvPr/>
        </p:nvSpPr>
        <p:spPr bwMode="auto">
          <a:xfrm>
            <a:off x="1855789" y="1395413"/>
            <a:ext cx="8415337" cy="5016758"/>
          </a:xfrm>
          <a:prstGeom prst="rect">
            <a:avLst/>
          </a:prstGeom>
          <a:noFill/>
          <a:ln w="9525">
            <a:solidFill>
              <a:srgbClr val="FFBE5A"/>
            </a:solidFill>
            <a:miter lim="800000"/>
            <a:headEnd/>
            <a:tailEnd/>
          </a:ln>
          <a:extLst>
            <a:ext uri="{909E8E84-426E-40DD-AFC4-6F175D3DCCD1}">
              <a14:hiddenFill xmlns:a14="http://schemas.microsoft.com/office/drawing/2010/main" xmlns="">
                <a:solidFill>
                  <a:srgbClr val="FFFFFF"/>
                </a:solidFill>
              </a14:hiddenFill>
            </a:ext>
          </a:extLst>
        </p:spPr>
        <p:txBody>
          <a:bodyPr>
            <a:spAutoFit/>
          </a:bodyPr>
          <a:lstStyle>
            <a:lvl1pPr marL="285750" indent="-285750">
              <a:spcBef>
                <a:spcPct val="20000"/>
              </a:spcBef>
              <a:buChar char="•"/>
              <a:defRPr sz="3200">
                <a:solidFill>
                  <a:schemeClr val="tx1"/>
                </a:solidFill>
                <a:latin typeface="Arial" charset="0"/>
                <a:ea typeface="Arial" charset="0"/>
                <a:cs typeface="Arial" charset="0"/>
              </a:defRPr>
            </a:lvl1pPr>
            <a:lvl2pPr marL="742950" indent="-285750">
              <a:spcBef>
                <a:spcPct val="20000"/>
              </a:spcBef>
              <a:buChar char="–"/>
              <a:defRPr sz="2800">
                <a:solidFill>
                  <a:schemeClr val="tx1"/>
                </a:solidFill>
                <a:latin typeface="Arial" charset="0"/>
                <a:ea typeface="Arial" charset="0"/>
                <a:cs typeface="Arial" charset="0"/>
              </a:defRPr>
            </a:lvl2pPr>
            <a:lvl3pPr marL="1143000" indent="-228600">
              <a:spcBef>
                <a:spcPct val="20000"/>
              </a:spcBef>
              <a:buChar char="•"/>
              <a:defRPr sz="2400">
                <a:solidFill>
                  <a:schemeClr val="tx1"/>
                </a:solidFill>
                <a:latin typeface="Arial" charset="0"/>
                <a:ea typeface="Arial" charset="0"/>
                <a:cs typeface="Arial" charset="0"/>
              </a:defRPr>
            </a:lvl3pPr>
            <a:lvl4pPr marL="1600200" indent="-228600">
              <a:spcBef>
                <a:spcPct val="20000"/>
              </a:spcBef>
              <a:buChar char="–"/>
              <a:defRPr sz="2000">
                <a:solidFill>
                  <a:schemeClr val="tx1"/>
                </a:solidFill>
                <a:latin typeface="Arial" charset="0"/>
                <a:ea typeface="Arial" charset="0"/>
                <a:cs typeface="Arial" charset="0"/>
              </a:defRPr>
            </a:lvl4pPr>
            <a:lvl5pPr marL="2057400" indent="-228600">
              <a:spcBef>
                <a:spcPct val="20000"/>
              </a:spcBef>
              <a:buChar char="»"/>
              <a:defRPr sz="2000">
                <a:solidFill>
                  <a:schemeClr val="tx1"/>
                </a:solidFill>
                <a:latin typeface="Arial" charset="0"/>
                <a:ea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ea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ea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ea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ea typeface="Arial" charset="0"/>
                <a:cs typeface="Arial" charset="0"/>
              </a:defRPr>
            </a:lvl9pPr>
          </a:lstStyle>
          <a:p>
            <a:pPr marL="0" indent="0" algn="just">
              <a:spcBef>
                <a:spcPct val="0"/>
              </a:spcBef>
              <a:buNone/>
              <a:defRPr/>
            </a:pPr>
            <a:endParaRPr lang="it-IT" sz="1600" dirty="0"/>
          </a:p>
          <a:p>
            <a:pPr marL="0" indent="0" algn="just">
              <a:spcBef>
                <a:spcPct val="0"/>
              </a:spcBef>
              <a:buNone/>
              <a:defRPr/>
            </a:pPr>
            <a:endParaRPr lang="it-IT" sz="1600" dirty="0"/>
          </a:p>
          <a:p>
            <a:pPr marL="0" indent="0" algn="just">
              <a:spcBef>
                <a:spcPct val="0"/>
              </a:spcBef>
              <a:buNone/>
              <a:defRPr/>
            </a:pPr>
            <a:r>
              <a:rPr lang="it-IT" sz="2400" dirty="0"/>
              <a:t>Il terzo tipo ex L. 221 del 2012, contempla i processi di riduzione del personale </a:t>
            </a:r>
            <a:r>
              <a:rPr lang="it-IT" sz="2400" b="1" dirty="0"/>
              <a:t>dirigente</a:t>
            </a:r>
            <a:r>
              <a:rPr lang="it-IT" sz="2400" dirty="0"/>
              <a:t>. Tale fattispecie è completamente analoga alla prima fattispecie con l’unica differenza che l’associazione sindacale legittimata a stipulare l’accordo è quella “ stipulante il contratto collettivo di lavoro della categoria” a prescindere dalla rappresentatività della stessa presso il datore di lavoro coinvolto. A seguito dell’adeguamento a normativa comunitaria, l’inclusione dei dirigenti negli accordi di licenziamento collettivo è possibile senza operare alcuna discriminazione con il coinvolgimento dei rispettivi sindacati competenti.</a:t>
            </a:r>
            <a:endParaRPr lang="it-IT" altLang="it-IT" sz="2400" dirty="0">
              <a:solidFill>
                <a:srgbClr val="000090"/>
              </a:solidFill>
              <a:latin typeface="Comic Sans MS" charset="0"/>
            </a:endParaRPr>
          </a:p>
        </p:txBody>
      </p:sp>
      <p:sp>
        <p:nvSpPr>
          <p:cNvPr id="29698" name="Segnaposto testo 2"/>
          <p:cNvSpPr txBox="1">
            <a:spLocks/>
          </p:cNvSpPr>
          <p:nvPr/>
        </p:nvSpPr>
        <p:spPr bwMode="auto">
          <a:xfrm>
            <a:off x="1995489" y="276226"/>
            <a:ext cx="7572375" cy="8032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20000"/>
              </a:spcBef>
              <a:buChar char="•"/>
              <a:defRPr sz="3200">
                <a:solidFill>
                  <a:schemeClr val="tx1"/>
                </a:solidFill>
                <a:latin typeface="Arial" charset="0"/>
                <a:ea typeface="Arial" charset="0"/>
                <a:cs typeface="Arial" charset="0"/>
              </a:defRPr>
            </a:lvl1pPr>
            <a:lvl2pPr marL="742950" indent="-228600">
              <a:spcBef>
                <a:spcPct val="20000"/>
              </a:spcBef>
              <a:buChar char="–"/>
              <a:defRPr sz="2800">
                <a:solidFill>
                  <a:schemeClr val="tx1"/>
                </a:solidFill>
                <a:latin typeface="Arial" charset="0"/>
                <a:ea typeface="Arial" charset="0"/>
                <a:cs typeface="Arial" charset="0"/>
              </a:defRPr>
            </a:lvl2pPr>
            <a:lvl3pPr marL="685800" indent="-228600">
              <a:spcBef>
                <a:spcPct val="20000"/>
              </a:spcBef>
              <a:buChar char="•"/>
              <a:defRPr sz="2400">
                <a:solidFill>
                  <a:schemeClr val="tx1"/>
                </a:solidFill>
                <a:latin typeface="Arial" charset="0"/>
                <a:ea typeface="Arial" charset="0"/>
                <a:cs typeface="Arial" charset="0"/>
              </a:defRPr>
            </a:lvl3pPr>
            <a:lvl4pPr marL="914400" indent="-228600">
              <a:spcBef>
                <a:spcPct val="20000"/>
              </a:spcBef>
              <a:buChar char="–"/>
              <a:defRPr sz="2000">
                <a:solidFill>
                  <a:schemeClr val="tx1"/>
                </a:solidFill>
                <a:latin typeface="Arial" charset="0"/>
                <a:ea typeface="Arial" charset="0"/>
                <a:cs typeface="Arial" charset="0"/>
              </a:defRPr>
            </a:lvl4pPr>
            <a:lvl5pPr marL="1143000" indent="-228600">
              <a:spcBef>
                <a:spcPct val="20000"/>
              </a:spcBef>
              <a:buChar char="»"/>
              <a:defRPr sz="2000">
                <a:solidFill>
                  <a:schemeClr val="tx1"/>
                </a:solidFill>
                <a:latin typeface="Arial" charset="0"/>
                <a:ea typeface="Arial" charset="0"/>
                <a:cs typeface="Arial" charset="0"/>
              </a:defRPr>
            </a:lvl5pPr>
            <a:lvl6pPr marL="1600200" indent="-228600" eaLnBrk="0" fontAlgn="base" hangingPunct="0">
              <a:spcBef>
                <a:spcPct val="20000"/>
              </a:spcBef>
              <a:spcAft>
                <a:spcPct val="0"/>
              </a:spcAft>
              <a:buChar char="»"/>
              <a:defRPr sz="2000">
                <a:solidFill>
                  <a:schemeClr val="tx1"/>
                </a:solidFill>
                <a:latin typeface="Arial" charset="0"/>
                <a:ea typeface="Arial" charset="0"/>
                <a:cs typeface="Arial" charset="0"/>
              </a:defRPr>
            </a:lvl6pPr>
            <a:lvl7pPr marL="2057400" indent="-228600" eaLnBrk="0" fontAlgn="base" hangingPunct="0">
              <a:spcBef>
                <a:spcPct val="20000"/>
              </a:spcBef>
              <a:spcAft>
                <a:spcPct val="0"/>
              </a:spcAft>
              <a:buChar char="»"/>
              <a:defRPr sz="2000">
                <a:solidFill>
                  <a:schemeClr val="tx1"/>
                </a:solidFill>
                <a:latin typeface="Arial" charset="0"/>
                <a:ea typeface="Arial" charset="0"/>
                <a:cs typeface="Arial" charset="0"/>
              </a:defRPr>
            </a:lvl7pPr>
            <a:lvl8pPr marL="2514600" indent="-228600" eaLnBrk="0" fontAlgn="base" hangingPunct="0">
              <a:spcBef>
                <a:spcPct val="20000"/>
              </a:spcBef>
              <a:spcAft>
                <a:spcPct val="0"/>
              </a:spcAft>
              <a:buChar char="»"/>
              <a:defRPr sz="2000">
                <a:solidFill>
                  <a:schemeClr val="tx1"/>
                </a:solidFill>
                <a:latin typeface="Arial" charset="0"/>
                <a:ea typeface="Arial" charset="0"/>
                <a:cs typeface="Arial" charset="0"/>
              </a:defRPr>
            </a:lvl8pPr>
            <a:lvl9pPr marL="2971800" indent="-228600" eaLnBrk="0" fontAlgn="base" hangingPunct="0">
              <a:spcBef>
                <a:spcPct val="20000"/>
              </a:spcBef>
              <a:spcAft>
                <a:spcPct val="0"/>
              </a:spcAft>
              <a:buChar char="»"/>
              <a:defRPr sz="2000">
                <a:solidFill>
                  <a:schemeClr val="tx1"/>
                </a:solidFill>
                <a:latin typeface="Arial" charset="0"/>
                <a:ea typeface="Arial" charset="0"/>
                <a:cs typeface="Arial" charset="0"/>
              </a:defRPr>
            </a:lvl9pPr>
          </a:lstStyle>
          <a:p>
            <a:pPr algn="ctr">
              <a:lnSpc>
                <a:spcPct val="50000"/>
              </a:lnSpc>
              <a:spcBef>
                <a:spcPts val="1800"/>
              </a:spcBef>
              <a:buClr>
                <a:schemeClr val="accent1"/>
              </a:buClr>
              <a:buNone/>
            </a:pPr>
            <a:r>
              <a:rPr lang="it-IT" altLang="it-IT" sz="2400" b="1" i="1">
                <a:solidFill>
                  <a:srgbClr val="C00202"/>
                </a:solidFill>
                <a:latin typeface="Comic Sans MS" charset="0"/>
              </a:rPr>
              <a:t>Il Prepensionamento Fideiussiorio </a:t>
            </a:r>
          </a:p>
          <a:p>
            <a:pPr algn="ctr">
              <a:lnSpc>
                <a:spcPct val="50000"/>
              </a:lnSpc>
              <a:spcBef>
                <a:spcPts val="1800"/>
              </a:spcBef>
              <a:buClr>
                <a:schemeClr val="accent1"/>
              </a:buClr>
              <a:buNone/>
            </a:pPr>
            <a:r>
              <a:rPr lang="it-IT" altLang="it-IT" sz="1800" b="1" i="1">
                <a:solidFill>
                  <a:srgbClr val="C00202"/>
                </a:solidFill>
                <a:latin typeface="Comic Sans MS" charset="0"/>
              </a:rPr>
              <a:t>(ex art. 4 L. 92/2012)</a:t>
            </a:r>
          </a:p>
        </p:txBody>
      </p:sp>
      <p:grpSp>
        <p:nvGrpSpPr>
          <p:cNvPr id="29699" name="Gruppo 2"/>
          <p:cNvGrpSpPr>
            <a:grpSpLocks/>
          </p:cNvGrpSpPr>
          <p:nvPr/>
        </p:nvGrpSpPr>
        <p:grpSpPr bwMode="auto">
          <a:xfrm>
            <a:off x="1995488" y="1079500"/>
            <a:ext cx="4197350" cy="565150"/>
            <a:chOff x="399795" y="353193"/>
            <a:chExt cx="5671484" cy="961473"/>
          </a:xfrm>
        </p:grpSpPr>
        <p:sp>
          <p:nvSpPr>
            <p:cNvPr id="4" name="Rettangolo arrotondato 3"/>
            <p:cNvSpPr/>
            <p:nvPr/>
          </p:nvSpPr>
          <p:spPr>
            <a:xfrm>
              <a:off x="399795" y="353193"/>
              <a:ext cx="5671484" cy="961473"/>
            </a:xfrm>
            <a:prstGeom prst="roundRect">
              <a:avLst/>
            </a:prstGeom>
            <a:solidFill>
              <a:schemeClr val="accent3">
                <a:lumMod val="40000"/>
                <a:lumOff val="60000"/>
              </a:schemeClr>
            </a:solidFill>
          </p:spPr>
          <p:style>
            <a:lnRef idx="0">
              <a:schemeClr val="lt1">
                <a:hueOff val="0"/>
                <a:satOff val="0"/>
                <a:lumOff val="0"/>
                <a:alphaOff val="0"/>
              </a:schemeClr>
            </a:lnRef>
            <a:fillRef idx="3">
              <a:scrgbClr r="0" g="0" b="0"/>
            </a:fillRef>
            <a:effectRef idx="2">
              <a:schemeClr val="accent3">
                <a:hueOff val="0"/>
                <a:satOff val="0"/>
                <a:lumOff val="0"/>
                <a:alphaOff val="0"/>
              </a:schemeClr>
            </a:effectRef>
            <a:fontRef idx="minor">
              <a:schemeClr val="lt1"/>
            </a:fontRef>
          </p:style>
        </p:sp>
        <p:sp>
          <p:nvSpPr>
            <p:cNvPr id="5" name="Rettangolo 4"/>
            <p:cNvSpPr/>
            <p:nvPr/>
          </p:nvSpPr>
          <p:spPr>
            <a:xfrm>
              <a:off x="446986" y="399107"/>
              <a:ext cx="5577102" cy="869647"/>
            </a:xfrm>
            <a:prstGeom prst="rect">
              <a:avLst/>
            </a:prstGeom>
          </p:spPr>
          <p:style>
            <a:lnRef idx="0">
              <a:scrgbClr r="0" g="0" b="0"/>
            </a:lnRef>
            <a:fillRef idx="0">
              <a:scrgbClr r="0" g="0" b="0"/>
            </a:fillRef>
            <a:effectRef idx="0">
              <a:scrgbClr r="0" g="0" b="0"/>
            </a:effectRef>
            <a:fontRef idx="minor">
              <a:schemeClr val="lt1"/>
            </a:fontRef>
          </p:style>
          <p:txBody>
            <a:bodyPr lIns="214369" tIns="0" rIns="214369" bIns="0" spcCol="1270" anchor="ctr"/>
            <a:lstStyle/>
            <a:p>
              <a:pPr defTabSz="711200">
                <a:lnSpc>
                  <a:spcPct val="90000"/>
                </a:lnSpc>
                <a:spcAft>
                  <a:spcPct val="35000"/>
                </a:spcAft>
                <a:defRPr/>
              </a:pPr>
              <a:r>
                <a:rPr lang="it-IT" sz="1600" b="1" dirty="0">
                  <a:solidFill>
                    <a:srgbClr val="800000"/>
                  </a:solidFill>
                  <a:latin typeface="Comic Sans MS"/>
                  <a:cs typeface="Comic Sans MS"/>
                </a:rPr>
                <a:t>3 tipi di accordo</a:t>
              </a:r>
            </a:p>
          </p:txBody>
        </p:sp>
      </p:grpSp>
      <p:sp>
        <p:nvSpPr>
          <p:cNvPr id="13" name="Rettangolo 12"/>
          <p:cNvSpPr/>
          <p:nvPr/>
        </p:nvSpPr>
        <p:spPr bwMode="auto">
          <a:xfrm>
            <a:off x="1995488" y="3716339"/>
            <a:ext cx="4375150" cy="473075"/>
          </a:xfrm>
          <a:prstGeom prst="rect">
            <a:avLst/>
          </a:prstGeom>
        </p:spPr>
        <p:style>
          <a:lnRef idx="0">
            <a:scrgbClr r="0" g="0" b="0"/>
          </a:lnRef>
          <a:fillRef idx="0">
            <a:scrgbClr r="0" g="0" b="0"/>
          </a:fillRef>
          <a:effectRef idx="0">
            <a:scrgbClr r="0" g="0" b="0"/>
          </a:effectRef>
          <a:fontRef idx="minor">
            <a:schemeClr val="lt1"/>
          </a:fontRef>
        </p:style>
        <p:txBody>
          <a:bodyPr lIns="214369" tIns="0" rIns="214369" bIns="0" anchor="ctr"/>
          <a:lstStyle>
            <a:lvl1pPr defTabSz="1066800">
              <a:spcBef>
                <a:spcPct val="20000"/>
              </a:spcBef>
              <a:buChar char="•"/>
              <a:defRPr sz="3200">
                <a:solidFill>
                  <a:schemeClr val="tx1"/>
                </a:solidFill>
                <a:latin typeface="Arial" charset="0"/>
                <a:ea typeface="Arial" charset="0"/>
                <a:cs typeface="Arial" charset="0"/>
              </a:defRPr>
            </a:lvl1pPr>
            <a:lvl2pPr marL="742950" indent="-285750" defTabSz="1066800">
              <a:spcBef>
                <a:spcPct val="20000"/>
              </a:spcBef>
              <a:buChar char="–"/>
              <a:defRPr sz="2800">
                <a:solidFill>
                  <a:schemeClr val="tx1"/>
                </a:solidFill>
                <a:latin typeface="Arial" charset="0"/>
                <a:ea typeface="Arial" charset="0"/>
                <a:cs typeface="Arial" charset="0"/>
              </a:defRPr>
            </a:lvl2pPr>
            <a:lvl3pPr marL="1143000" indent="-228600" defTabSz="1066800">
              <a:spcBef>
                <a:spcPct val="20000"/>
              </a:spcBef>
              <a:buChar char="•"/>
              <a:defRPr sz="2400">
                <a:solidFill>
                  <a:schemeClr val="tx1"/>
                </a:solidFill>
                <a:latin typeface="Arial" charset="0"/>
                <a:ea typeface="Arial" charset="0"/>
                <a:cs typeface="Arial" charset="0"/>
              </a:defRPr>
            </a:lvl3pPr>
            <a:lvl4pPr marL="1600200" indent="-228600" defTabSz="1066800">
              <a:spcBef>
                <a:spcPct val="20000"/>
              </a:spcBef>
              <a:buChar char="–"/>
              <a:defRPr sz="2000">
                <a:solidFill>
                  <a:schemeClr val="tx1"/>
                </a:solidFill>
                <a:latin typeface="Arial" charset="0"/>
                <a:ea typeface="Arial" charset="0"/>
                <a:cs typeface="Arial" charset="0"/>
              </a:defRPr>
            </a:lvl4pPr>
            <a:lvl5pPr marL="2057400" indent="-228600" defTabSz="1066800">
              <a:spcBef>
                <a:spcPct val="20000"/>
              </a:spcBef>
              <a:buChar char="»"/>
              <a:defRPr sz="2000">
                <a:solidFill>
                  <a:schemeClr val="tx1"/>
                </a:solidFill>
                <a:latin typeface="Arial" charset="0"/>
                <a:ea typeface="Arial" charset="0"/>
                <a:cs typeface="Arial" charset="0"/>
              </a:defRPr>
            </a:lvl5pPr>
            <a:lvl6pPr marL="2514600" indent="-228600" defTabSz="1066800" eaLnBrk="0" fontAlgn="base" hangingPunct="0">
              <a:spcBef>
                <a:spcPct val="20000"/>
              </a:spcBef>
              <a:spcAft>
                <a:spcPct val="0"/>
              </a:spcAft>
              <a:buChar char="»"/>
              <a:defRPr sz="2000">
                <a:solidFill>
                  <a:schemeClr val="tx1"/>
                </a:solidFill>
                <a:latin typeface="Arial" charset="0"/>
                <a:ea typeface="Arial" charset="0"/>
                <a:cs typeface="Arial" charset="0"/>
              </a:defRPr>
            </a:lvl6pPr>
            <a:lvl7pPr marL="2971800" indent="-228600" defTabSz="1066800" eaLnBrk="0" fontAlgn="base" hangingPunct="0">
              <a:spcBef>
                <a:spcPct val="20000"/>
              </a:spcBef>
              <a:spcAft>
                <a:spcPct val="0"/>
              </a:spcAft>
              <a:buChar char="»"/>
              <a:defRPr sz="2000">
                <a:solidFill>
                  <a:schemeClr val="tx1"/>
                </a:solidFill>
                <a:latin typeface="Arial" charset="0"/>
                <a:ea typeface="Arial" charset="0"/>
                <a:cs typeface="Arial" charset="0"/>
              </a:defRPr>
            </a:lvl7pPr>
            <a:lvl8pPr marL="3429000" indent="-228600" defTabSz="1066800" eaLnBrk="0" fontAlgn="base" hangingPunct="0">
              <a:spcBef>
                <a:spcPct val="20000"/>
              </a:spcBef>
              <a:spcAft>
                <a:spcPct val="0"/>
              </a:spcAft>
              <a:buChar char="»"/>
              <a:defRPr sz="2000">
                <a:solidFill>
                  <a:schemeClr val="tx1"/>
                </a:solidFill>
                <a:latin typeface="Arial" charset="0"/>
                <a:ea typeface="Arial" charset="0"/>
                <a:cs typeface="Arial" charset="0"/>
              </a:defRPr>
            </a:lvl8pPr>
            <a:lvl9pPr marL="3886200" indent="-228600" defTabSz="1066800" eaLnBrk="0" fontAlgn="base" hangingPunct="0">
              <a:spcBef>
                <a:spcPct val="20000"/>
              </a:spcBef>
              <a:spcAft>
                <a:spcPct val="0"/>
              </a:spcAft>
              <a:buChar char="»"/>
              <a:defRPr sz="2000">
                <a:solidFill>
                  <a:schemeClr val="tx1"/>
                </a:solidFill>
                <a:latin typeface="Arial" charset="0"/>
                <a:ea typeface="Arial" charset="0"/>
                <a:cs typeface="Arial" charset="0"/>
              </a:defRPr>
            </a:lvl9pPr>
          </a:lstStyle>
          <a:p>
            <a:pPr eaLnBrk="1" hangingPunct="1">
              <a:lnSpc>
                <a:spcPct val="90000"/>
              </a:lnSpc>
              <a:spcBef>
                <a:spcPct val="0"/>
              </a:spcBef>
              <a:spcAft>
                <a:spcPct val="35000"/>
              </a:spcAft>
              <a:buFontTx/>
              <a:buNone/>
            </a:pPr>
            <a:endParaRPr lang="it-IT" altLang="it-IT" sz="2400">
              <a:solidFill>
                <a:srgbClr val="800000"/>
              </a:solidFill>
              <a:latin typeface="Comic Sans MS" charset="0"/>
              <a:ea typeface="Comic Sans MS" charset="0"/>
              <a:cs typeface="Comic Sans MS" charset="0"/>
            </a:endParaRPr>
          </a:p>
        </p:txBody>
      </p:sp>
    </p:spTree>
    <p:extLst>
      <p:ext uri="{BB962C8B-B14F-4D97-AF65-F5344CB8AC3E}">
        <p14:creationId xmlns:p14="http://schemas.microsoft.com/office/powerpoint/2010/main" xmlns="" val="1687602147"/>
      </p:ext>
    </p:extLst>
  </p:cSld>
  <p:clrMapOvr>
    <a:masterClrMapping/>
  </p:clrMapOvr>
  <p:transition spd="slow">
    <p:randomBar dir="vert"/>
  </p:transition>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ttangolo 3"/>
          <p:cNvSpPr>
            <a:spLocks noChangeArrowheads="1"/>
          </p:cNvSpPr>
          <p:nvPr/>
        </p:nvSpPr>
        <p:spPr bwMode="auto">
          <a:xfrm>
            <a:off x="2135189" y="25400"/>
            <a:ext cx="8281987" cy="584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ea typeface="Arial" charset="0"/>
                <a:cs typeface="Arial" charset="0"/>
              </a:defRPr>
            </a:lvl1pPr>
            <a:lvl2pPr marL="742950" indent="-285750">
              <a:spcBef>
                <a:spcPct val="20000"/>
              </a:spcBef>
              <a:buChar char="–"/>
              <a:defRPr sz="2800">
                <a:solidFill>
                  <a:schemeClr val="tx1"/>
                </a:solidFill>
                <a:latin typeface="Arial" charset="0"/>
                <a:ea typeface="Arial" charset="0"/>
                <a:cs typeface="Arial" charset="0"/>
              </a:defRPr>
            </a:lvl2pPr>
            <a:lvl3pPr marL="1143000" indent="-228600">
              <a:spcBef>
                <a:spcPct val="20000"/>
              </a:spcBef>
              <a:buChar char="•"/>
              <a:defRPr sz="2400">
                <a:solidFill>
                  <a:schemeClr val="tx1"/>
                </a:solidFill>
                <a:latin typeface="Arial" charset="0"/>
                <a:ea typeface="Arial" charset="0"/>
                <a:cs typeface="Arial" charset="0"/>
              </a:defRPr>
            </a:lvl3pPr>
            <a:lvl4pPr marL="1600200" indent="-228600">
              <a:spcBef>
                <a:spcPct val="20000"/>
              </a:spcBef>
              <a:buChar char="–"/>
              <a:defRPr sz="2000">
                <a:solidFill>
                  <a:schemeClr val="tx1"/>
                </a:solidFill>
                <a:latin typeface="Arial" charset="0"/>
                <a:ea typeface="Arial" charset="0"/>
                <a:cs typeface="Arial" charset="0"/>
              </a:defRPr>
            </a:lvl4pPr>
            <a:lvl5pPr marL="2057400" indent="-228600">
              <a:spcBef>
                <a:spcPct val="20000"/>
              </a:spcBef>
              <a:buChar char="»"/>
              <a:defRPr sz="2000">
                <a:solidFill>
                  <a:schemeClr val="tx1"/>
                </a:solidFill>
                <a:latin typeface="Arial" charset="0"/>
                <a:ea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ea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ea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ea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ea typeface="Arial" charset="0"/>
                <a:cs typeface="Arial" charset="0"/>
              </a:defRPr>
            </a:lvl9pPr>
          </a:lstStyle>
          <a:p>
            <a:pPr algn="ctr" eaLnBrk="1" hangingPunct="1">
              <a:spcBef>
                <a:spcPct val="0"/>
              </a:spcBef>
              <a:buFontTx/>
              <a:buNone/>
            </a:pPr>
            <a:r>
              <a:rPr lang="it-IT" altLang="it-IT" b="1" i="1">
                <a:solidFill>
                  <a:srgbClr val="FF0000"/>
                </a:solidFill>
                <a:latin typeface="Comic Sans MS" charset="0"/>
                <a:ea typeface="ＭＳ Ｐゴシック" charset="-128"/>
              </a:rPr>
              <a:t>Circolare n. 119 del 01-08-2013</a:t>
            </a:r>
          </a:p>
        </p:txBody>
      </p:sp>
      <p:sp>
        <p:nvSpPr>
          <p:cNvPr id="30722" name="Rettangolo 4"/>
          <p:cNvSpPr>
            <a:spLocks noChangeArrowheads="1"/>
          </p:cNvSpPr>
          <p:nvPr/>
        </p:nvSpPr>
        <p:spPr bwMode="auto">
          <a:xfrm>
            <a:off x="1743076" y="549276"/>
            <a:ext cx="8893175" cy="56943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ea typeface="Arial" charset="0"/>
                <a:cs typeface="Arial" charset="0"/>
              </a:defRPr>
            </a:lvl1pPr>
            <a:lvl2pPr marL="742950" indent="-285750">
              <a:spcBef>
                <a:spcPct val="20000"/>
              </a:spcBef>
              <a:buChar char="–"/>
              <a:defRPr sz="2800">
                <a:solidFill>
                  <a:schemeClr val="tx1"/>
                </a:solidFill>
                <a:latin typeface="Arial" charset="0"/>
                <a:ea typeface="Arial" charset="0"/>
                <a:cs typeface="Arial" charset="0"/>
              </a:defRPr>
            </a:lvl2pPr>
            <a:lvl3pPr marL="1143000" indent="-228600">
              <a:spcBef>
                <a:spcPct val="20000"/>
              </a:spcBef>
              <a:buChar char="•"/>
              <a:defRPr sz="2400">
                <a:solidFill>
                  <a:schemeClr val="tx1"/>
                </a:solidFill>
                <a:latin typeface="Arial" charset="0"/>
                <a:ea typeface="Arial" charset="0"/>
                <a:cs typeface="Arial" charset="0"/>
              </a:defRPr>
            </a:lvl3pPr>
            <a:lvl4pPr marL="1600200" indent="-228600">
              <a:spcBef>
                <a:spcPct val="20000"/>
              </a:spcBef>
              <a:buChar char="–"/>
              <a:defRPr sz="2000">
                <a:solidFill>
                  <a:schemeClr val="tx1"/>
                </a:solidFill>
                <a:latin typeface="Arial" charset="0"/>
                <a:ea typeface="Arial" charset="0"/>
                <a:cs typeface="Arial" charset="0"/>
              </a:defRPr>
            </a:lvl4pPr>
            <a:lvl5pPr marL="2057400" indent="-228600">
              <a:spcBef>
                <a:spcPct val="20000"/>
              </a:spcBef>
              <a:buChar char="»"/>
              <a:defRPr sz="2000">
                <a:solidFill>
                  <a:schemeClr val="tx1"/>
                </a:solidFill>
                <a:latin typeface="Arial" charset="0"/>
                <a:ea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ea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ea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ea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ea typeface="Arial" charset="0"/>
                <a:cs typeface="Arial" charset="0"/>
              </a:defRPr>
            </a:lvl9pPr>
          </a:lstStyle>
          <a:p>
            <a:pPr algn="ctr">
              <a:spcBef>
                <a:spcPct val="0"/>
              </a:spcBef>
              <a:buFontTx/>
              <a:buNone/>
            </a:pPr>
            <a:r>
              <a:rPr lang="it-IT" altLang="it-IT" sz="1800" b="1">
                <a:latin typeface="Comic Sans MS" charset="0"/>
                <a:ea typeface="ＭＳ Ｐゴシック" charset="-128"/>
              </a:rPr>
              <a:t>Presentazione dell’accordo aziendale</a:t>
            </a:r>
            <a:endParaRPr lang="it-IT" altLang="it-IT" sz="1800">
              <a:latin typeface="Comic Sans MS" charset="0"/>
              <a:ea typeface="ＭＳ Ｐゴシック" charset="-128"/>
            </a:endParaRPr>
          </a:p>
          <a:p>
            <a:pPr algn="just">
              <a:spcBef>
                <a:spcPct val="0"/>
              </a:spcBef>
              <a:buFontTx/>
              <a:buNone/>
            </a:pPr>
            <a:r>
              <a:rPr lang="sk-SK" altLang="it-IT" sz="1800" b="1">
                <a:latin typeface="Comic Sans MS" charset="0"/>
                <a:ea typeface="ＭＳ Ｐゴシック" charset="-128"/>
              </a:rPr>
              <a:t> </a:t>
            </a:r>
            <a:endParaRPr lang="sk-SK" altLang="it-IT" sz="1800">
              <a:latin typeface="Comic Sans MS" charset="0"/>
              <a:ea typeface="ＭＳ Ｐゴシック" charset="-128"/>
            </a:endParaRPr>
          </a:p>
          <a:p>
            <a:pPr algn="just">
              <a:spcBef>
                <a:spcPct val="0"/>
              </a:spcBef>
              <a:buFontTx/>
              <a:buNone/>
            </a:pPr>
            <a:r>
              <a:rPr lang="it-IT" altLang="it-IT" sz="1800">
                <a:latin typeface="Comic Sans MS" charset="0"/>
                <a:ea typeface="ＭＳ Ｐゴシック" charset="-128"/>
              </a:rPr>
              <a:t>Preliminarmente, il DDL deve presentare alla sede INPS l’accordo sindacale che individui, nell’ambito delle previsioni contrattualmente definite, il numero degli esuberi del personale dipendente, a cui seguirà rilascio di apposito PIN per l’accesso alle procedure automatizzate di gestione della prestazione in argomento.</a:t>
            </a:r>
          </a:p>
          <a:p>
            <a:pPr algn="just">
              <a:spcBef>
                <a:spcPct val="0"/>
              </a:spcBef>
              <a:buFontTx/>
              <a:buNone/>
            </a:pPr>
            <a:r>
              <a:rPr lang="sk-SK" altLang="it-IT" sz="1800">
                <a:latin typeface="Comic Sans MS" charset="0"/>
                <a:ea typeface="ＭＳ Ｐゴシック" charset="-128"/>
              </a:rPr>
              <a:t> </a:t>
            </a:r>
          </a:p>
          <a:p>
            <a:pPr algn="just">
              <a:spcBef>
                <a:spcPct val="0"/>
              </a:spcBef>
              <a:buFontTx/>
              <a:buNone/>
            </a:pPr>
            <a:r>
              <a:rPr lang="it-IT" altLang="it-IT" sz="1800" b="1">
                <a:latin typeface="Comic Sans MS" charset="0"/>
                <a:ea typeface="ＭＳ Ｐゴシック" charset="-128"/>
              </a:rPr>
              <a:t>I DDL che operano con il sistema Uniemens dovranno avvalersi della funzionalità “contatti” del cassetto previdenziale aziende, selezionando nel campo “oggetto” la denominazione “Esodi lavoratori prossimi a pensione </a:t>
            </a:r>
            <a:r>
              <a:rPr lang="it-IT" altLang="it-IT" sz="1800">
                <a:latin typeface="Comic Sans MS" charset="0"/>
                <a:ea typeface="ＭＳ Ｐゴシック" charset="-128"/>
              </a:rPr>
              <a:t>(art. 4, comma 1-7-ter, legge n, 92/2012)”, utilizzando un facsimile appositamente predisposto.</a:t>
            </a:r>
          </a:p>
          <a:p>
            <a:pPr algn="just">
              <a:spcBef>
                <a:spcPct val="0"/>
              </a:spcBef>
              <a:buFontTx/>
              <a:buNone/>
            </a:pPr>
            <a:r>
              <a:rPr lang="sk-SK" altLang="it-IT" sz="1800">
                <a:latin typeface="Comic Sans MS" charset="0"/>
                <a:ea typeface="ＭＳ Ｐゴシック" charset="-128"/>
              </a:rPr>
              <a:t> </a:t>
            </a:r>
          </a:p>
          <a:p>
            <a:pPr algn="just">
              <a:spcBef>
                <a:spcPct val="0"/>
              </a:spcBef>
              <a:buFontTx/>
              <a:buNone/>
            </a:pPr>
            <a:r>
              <a:rPr lang="it-IT" altLang="it-IT" sz="1400">
                <a:latin typeface="Comic Sans MS" charset="0"/>
                <a:ea typeface="ＭＳ Ｐゴシック" charset="-128"/>
              </a:rPr>
              <a:t>La sede presso la quale il datore di lavoro assolve i propri obblighi contributivi:</a:t>
            </a:r>
            <a:endParaRPr lang="sk-SK" altLang="it-IT" sz="1400">
              <a:latin typeface="Comic Sans MS" charset="0"/>
              <a:ea typeface="ＭＳ Ｐゴシック" charset="-128"/>
            </a:endParaRPr>
          </a:p>
          <a:p>
            <a:pPr algn="just">
              <a:spcBef>
                <a:spcPct val="0"/>
              </a:spcBef>
              <a:buFontTx/>
              <a:buNone/>
            </a:pPr>
            <a:r>
              <a:rPr lang="it-IT" altLang="it-IT" sz="1400">
                <a:latin typeface="Comic Sans MS" charset="0"/>
                <a:ea typeface="ＭＳ Ｐゴシック" charset="-128"/>
              </a:rPr>
              <a:t>Ø procede alla fase preliminare </a:t>
            </a:r>
            <a:r>
              <a:rPr lang="it-IT" altLang="it-IT" sz="1400" b="1">
                <a:latin typeface="Comic Sans MS" charset="0"/>
                <a:ea typeface="ＭＳ Ｐゴシック" charset="-128"/>
              </a:rPr>
              <a:t>verificando la sussistenza dei prescritti requisiti in capo al datore di lavoro</a:t>
            </a:r>
            <a:endParaRPr lang="it-IT" altLang="it-IT" sz="1400">
              <a:latin typeface="Comic Sans MS" charset="0"/>
              <a:ea typeface="ＭＳ Ｐゴシック" charset="-128"/>
            </a:endParaRPr>
          </a:p>
          <a:p>
            <a:pPr algn="just">
              <a:spcBef>
                <a:spcPct val="0"/>
              </a:spcBef>
              <a:buFontTx/>
              <a:buNone/>
            </a:pPr>
            <a:r>
              <a:rPr lang="it-IT" altLang="it-IT" sz="1400">
                <a:latin typeface="Comic Sans MS" charset="0"/>
                <a:ea typeface="ＭＳ Ｐゴシック" charset="-128"/>
              </a:rPr>
              <a:t>Ø trasmette alla Direzione centrale pensioni l’accordo aziendale, comunicando l’esito delle verifiche di competenza effettuate, ai fini dell’attribuzione del codice di censimento dell’azienda;</a:t>
            </a:r>
          </a:p>
          <a:p>
            <a:pPr algn="just">
              <a:spcBef>
                <a:spcPct val="0"/>
              </a:spcBef>
              <a:buFontTx/>
              <a:buNone/>
            </a:pPr>
            <a:r>
              <a:rPr lang="it-IT" altLang="it-IT" sz="1400">
                <a:latin typeface="Comic Sans MS" charset="0"/>
                <a:ea typeface="ＭＳ Ｐゴシック" charset="-128"/>
              </a:rPr>
              <a:t>Ø una volta attribuito il predetto codice di censimento da parte della direzione centrale pensioni, consegna al datore di lavoro esodante il predetto PIN.</a:t>
            </a:r>
          </a:p>
          <a:p>
            <a:pPr>
              <a:spcBef>
                <a:spcPct val="0"/>
              </a:spcBef>
              <a:buFontTx/>
              <a:buNone/>
            </a:pPr>
            <a:r>
              <a:rPr lang="sk-SK" altLang="it-IT" sz="1400" b="1">
                <a:ea typeface="ＭＳ Ｐゴシック" charset="-128"/>
              </a:rPr>
              <a:t> </a:t>
            </a:r>
            <a:r>
              <a:rPr lang="sk-SK" altLang="it-IT" sz="1400" b="1">
                <a:latin typeface="Comic Sans MS" charset="0"/>
                <a:ea typeface="ＭＳ Ｐゴシック" charset="-128"/>
              </a:rPr>
              <a:t> </a:t>
            </a:r>
            <a:endParaRPr lang="sk-SK" altLang="it-IT" sz="1400">
              <a:latin typeface="Comic Sans MS" charset="0"/>
              <a:ea typeface="ＭＳ Ｐゴシック" charset="-128"/>
            </a:endParaRPr>
          </a:p>
        </p:txBody>
      </p:sp>
    </p:spTree>
    <p:extLst>
      <p:ext uri="{BB962C8B-B14F-4D97-AF65-F5344CB8AC3E}">
        <p14:creationId xmlns:p14="http://schemas.microsoft.com/office/powerpoint/2010/main" xmlns="" val="1712758700"/>
      </p:ext>
    </p:extLst>
  </p:cSld>
  <p:clrMapOvr>
    <a:masterClrMapping/>
  </p:clrMapOvr>
  <p:transition spd="slow">
    <p:randomBar dir="vert"/>
  </p:transition>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Segnaposto testo 2"/>
          <p:cNvSpPr txBox="1">
            <a:spLocks/>
          </p:cNvSpPr>
          <p:nvPr/>
        </p:nvSpPr>
        <p:spPr bwMode="auto">
          <a:xfrm>
            <a:off x="1855789" y="230188"/>
            <a:ext cx="8150225" cy="773112"/>
          </a:xfrm>
          <a:prstGeom prst="rect">
            <a:avLst/>
          </a:prstGeom>
          <a:solidFill>
            <a:srgbClr val="FFFFF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20000"/>
              </a:spcBef>
              <a:buChar char="•"/>
              <a:defRPr sz="3200">
                <a:solidFill>
                  <a:schemeClr val="tx1"/>
                </a:solidFill>
                <a:latin typeface="Arial" charset="0"/>
                <a:ea typeface="Arial" charset="0"/>
                <a:cs typeface="Arial" charset="0"/>
              </a:defRPr>
            </a:lvl1pPr>
            <a:lvl2pPr marL="742950" indent="-228600">
              <a:spcBef>
                <a:spcPct val="20000"/>
              </a:spcBef>
              <a:buChar char="–"/>
              <a:defRPr sz="2800">
                <a:solidFill>
                  <a:schemeClr val="tx1"/>
                </a:solidFill>
                <a:latin typeface="Arial" charset="0"/>
                <a:ea typeface="Arial" charset="0"/>
                <a:cs typeface="Arial" charset="0"/>
              </a:defRPr>
            </a:lvl2pPr>
            <a:lvl3pPr marL="685800" indent="-228600">
              <a:spcBef>
                <a:spcPct val="20000"/>
              </a:spcBef>
              <a:buChar char="•"/>
              <a:defRPr sz="2400">
                <a:solidFill>
                  <a:schemeClr val="tx1"/>
                </a:solidFill>
                <a:latin typeface="Arial" charset="0"/>
                <a:ea typeface="Arial" charset="0"/>
                <a:cs typeface="Arial" charset="0"/>
              </a:defRPr>
            </a:lvl3pPr>
            <a:lvl4pPr marL="914400" indent="-228600">
              <a:spcBef>
                <a:spcPct val="20000"/>
              </a:spcBef>
              <a:buChar char="–"/>
              <a:defRPr sz="2000">
                <a:solidFill>
                  <a:schemeClr val="tx1"/>
                </a:solidFill>
                <a:latin typeface="Arial" charset="0"/>
                <a:ea typeface="Arial" charset="0"/>
                <a:cs typeface="Arial" charset="0"/>
              </a:defRPr>
            </a:lvl4pPr>
            <a:lvl5pPr marL="1143000" indent="-228600">
              <a:spcBef>
                <a:spcPct val="20000"/>
              </a:spcBef>
              <a:buChar char="»"/>
              <a:defRPr sz="2000">
                <a:solidFill>
                  <a:schemeClr val="tx1"/>
                </a:solidFill>
                <a:latin typeface="Arial" charset="0"/>
                <a:ea typeface="Arial" charset="0"/>
                <a:cs typeface="Arial" charset="0"/>
              </a:defRPr>
            </a:lvl5pPr>
            <a:lvl6pPr marL="1600200" indent="-228600" eaLnBrk="0" fontAlgn="base" hangingPunct="0">
              <a:spcBef>
                <a:spcPct val="20000"/>
              </a:spcBef>
              <a:spcAft>
                <a:spcPct val="0"/>
              </a:spcAft>
              <a:buChar char="»"/>
              <a:defRPr sz="2000">
                <a:solidFill>
                  <a:schemeClr val="tx1"/>
                </a:solidFill>
                <a:latin typeface="Arial" charset="0"/>
                <a:ea typeface="Arial" charset="0"/>
                <a:cs typeface="Arial" charset="0"/>
              </a:defRPr>
            </a:lvl6pPr>
            <a:lvl7pPr marL="2057400" indent="-228600" eaLnBrk="0" fontAlgn="base" hangingPunct="0">
              <a:spcBef>
                <a:spcPct val="20000"/>
              </a:spcBef>
              <a:spcAft>
                <a:spcPct val="0"/>
              </a:spcAft>
              <a:buChar char="»"/>
              <a:defRPr sz="2000">
                <a:solidFill>
                  <a:schemeClr val="tx1"/>
                </a:solidFill>
                <a:latin typeface="Arial" charset="0"/>
                <a:ea typeface="Arial" charset="0"/>
                <a:cs typeface="Arial" charset="0"/>
              </a:defRPr>
            </a:lvl7pPr>
            <a:lvl8pPr marL="2514600" indent="-228600" eaLnBrk="0" fontAlgn="base" hangingPunct="0">
              <a:spcBef>
                <a:spcPct val="20000"/>
              </a:spcBef>
              <a:spcAft>
                <a:spcPct val="0"/>
              </a:spcAft>
              <a:buChar char="»"/>
              <a:defRPr sz="2000">
                <a:solidFill>
                  <a:schemeClr val="tx1"/>
                </a:solidFill>
                <a:latin typeface="Arial" charset="0"/>
                <a:ea typeface="Arial" charset="0"/>
                <a:cs typeface="Arial" charset="0"/>
              </a:defRPr>
            </a:lvl8pPr>
            <a:lvl9pPr marL="2971800" indent="-228600" eaLnBrk="0" fontAlgn="base" hangingPunct="0">
              <a:spcBef>
                <a:spcPct val="20000"/>
              </a:spcBef>
              <a:spcAft>
                <a:spcPct val="0"/>
              </a:spcAft>
              <a:buChar char="»"/>
              <a:defRPr sz="2000">
                <a:solidFill>
                  <a:schemeClr val="tx1"/>
                </a:solidFill>
                <a:latin typeface="Arial" charset="0"/>
                <a:ea typeface="Arial" charset="0"/>
                <a:cs typeface="Arial" charset="0"/>
              </a:defRPr>
            </a:lvl9pPr>
          </a:lstStyle>
          <a:p>
            <a:pPr algn="ctr">
              <a:lnSpc>
                <a:spcPct val="50000"/>
              </a:lnSpc>
              <a:spcBef>
                <a:spcPts val="1800"/>
              </a:spcBef>
              <a:buClr>
                <a:schemeClr val="accent1"/>
              </a:buClr>
              <a:buNone/>
            </a:pPr>
            <a:r>
              <a:rPr lang="it-IT" altLang="it-IT" sz="2400" b="1" i="1">
                <a:solidFill>
                  <a:srgbClr val="C00202"/>
                </a:solidFill>
                <a:latin typeface="Comic Sans MS" charset="0"/>
              </a:rPr>
              <a:t>Il Prepensionamento Fideiussiorio </a:t>
            </a:r>
          </a:p>
          <a:p>
            <a:pPr algn="ctr">
              <a:lnSpc>
                <a:spcPct val="50000"/>
              </a:lnSpc>
              <a:spcBef>
                <a:spcPts val="1800"/>
              </a:spcBef>
              <a:buClr>
                <a:schemeClr val="accent1"/>
              </a:buClr>
              <a:buNone/>
            </a:pPr>
            <a:r>
              <a:rPr lang="it-IT" altLang="it-IT" sz="1800" b="1" i="1">
                <a:solidFill>
                  <a:srgbClr val="C00202"/>
                </a:solidFill>
                <a:latin typeface="Comic Sans MS" charset="0"/>
              </a:rPr>
              <a:t>(ex art. 4 L. 92/2012)</a:t>
            </a:r>
          </a:p>
        </p:txBody>
      </p:sp>
      <p:sp>
        <p:nvSpPr>
          <p:cNvPr id="32770" name="Rettangolo 2"/>
          <p:cNvSpPr>
            <a:spLocks noChangeArrowheads="1"/>
          </p:cNvSpPr>
          <p:nvPr/>
        </p:nvSpPr>
        <p:spPr bwMode="auto">
          <a:xfrm>
            <a:off x="1887539" y="1003300"/>
            <a:ext cx="8415337" cy="4770438"/>
          </a:xfrm>
          <a:prstGeom prst="rect">
            <a:avLst/>
          </a:prstGeom>
          <a:noFill/>
          <a:ln w="9525">
            <a:solidFill>
              <a:schemeClr val="accent1"/>
            </a:solidFill>
            <a:miter lim="800000"/>
            <a:headEnd/>
            <a:tailEnd/>
          </a:ln>
          <a:extLst>
            <a:ext uri="{909E8E84-426E-40DD-AFC4-6F175D3DCCD1}">
              <a14:hiddenFill xmlns:a14="http://schemas.microsoft.com/office/drawing/2010/main" xmlns="">
                <a:solidFill>
                  <a:srgbClr val="FFFFFF"/>
                </a:solidFill>
              </a14:hiddenFill>
            </a:ext>
          </a:extLst>
        </p:spPr>
        <p:txBody>
          <a:bodyPr>
            <a:spAutoFit/>
          </a:bodyPr>
          <a:lstStyle>
            <a:lvl1pPr>
              <a:spcBef>
                <a:spcPct val="20000"/>
              </a:spcBef>
              <a:buChar char="•"/>
              <a:defRPr sz="3200">
                <a:solidFill>
                  <a:schemeClr val="tx1"/>
                </a:solidFill>
                <a:latin typeface="Arial" charset="0"/>
                <a:ea typeface="Arial" charset="0"/>
                <a:cs typeface="Arial" charset="0"/>
              </a:defRPr>
            </a:lvl1pPr>
            <a:lvl2pPr marL="742950" indent="-285750">
              <a:spcBef>
                <a:spcPct val="20000"/>
              </a:spcBef>
              <a:buChar char="–"/>
              <a:defRPr sz="2800">
                <a:solidFill>
                  <a:schemeClr val="tx1"/>
                </a:solidFill>
                <a:latin typeface="Arial" charset="0"/>
                <a:ea typeface="Arial" charset="0"/>
                <a:cs typeface="Arial" charset="0"/>
              </a:defRPr>
            </a:lvl2pPr>
            <a:lvl3pPr marL="1143000" indent="-228600">
              <a:spcBef>
                <a:spcPct val="20000"/>
              </a:spcBef>
              <a:buChar char="•"/>
              <a:defRPr sz="2400">
                <a:solidFill>
                  <a:schemeClr val="tx1"/>
                </a:solidFill>
                <a:latin typeface="Arial" charset="0"/>
                <a:ea typeface="Arial" charset="0"/>
                <a:cs typeface="Arial" charset="0"/>
              </a:defRPr>
            </a:lvl3pPr>
            <a:lvl4pPr marL="1600200" indent="-228600">
              <a:spcBef>
                <a:spcPct val="20000"/>
              </a:spcBef>
              <a:buChar char="–"/>
              <a:defRPr sz="2000">
                <a:solidFill>
                  <a:schemeClr val="tx1"/>
                </a:solidFill>
                <a:latin typeface="Arial" charset="0"/>
                <a:ea typeface="Arial" charset="0"/>
                <a:cs typeface="Arial" charset="0"/>
              </a:defRPr>
            </a:lvl4pPr>
            <a:lvl5pPr marL="2057400" indent="-228600">
              <a:spcBef>
                <a:spcPct val="20000"/>
              </a:spcBef>
              <a:buChar char="»"/>
              <a:defRPr sz="2000">
                <a:solidFill>
                  <a:schemeClr val="tx1"/>
                </a:solidFill>
                <a:latin typeface="Arial" charset="0"/>
                <a:ea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ea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ea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ea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ea typeface="Arial" charset="0"/>
                <a:cs typeface="Arial" charset="0"/>
              </a:defRPr>
            </a:lvl9pPr>
          </a:lstStyle>
          <a:p>
            <a:pPr eaLnBrk="1" hangingPunct="1">
              <a:spcBef>
                <a:spcPct val="0"/>
              </a:spcBef>
              <a:buFontTx/>
              <a:buNone/>
            </a:pPr>
            <a:endParaRPr lang="it-IT" altLang="it-IT" sz="1600">
              <a:solidFill>
                <a:srgbClr val="000090"/>
              </a:solidFill>
              <a:latin typeface="Comic Sans MS" charset="0"/>
            </a:endParaRPr>
          </a:p>
          <a:p>
            <a:pPr eaLnBrk="1" hangingPunct="1">
              <a:spcBef>
                <a:spcPct val="0"/>
              </a:spcBef>
              <a:buFontTx/>
              <a:buNone/>
            </a:pPr>
            <a:r>
              <a:rPr lang="it-IT" altLang="it-IT" sz="1600" b="1">
                <a:solidFill>
                  <a:srgbClr val="000090"/>
                </a:solidFill>
                <a:latin typeface="Comic Sans MS" charset="0"/>
              </a:rPr>
              <a:t>3. Ddl Allega modulistica dedicata, presenta domanda all’Inps</a:t>
            </a:r>
            <a:endParaRPr lang="it-IT" altLang="it-IT" sz="2000">
              <a:solidFill>
                <a:srgbClr val="000090"/>
              </a:solidFill>
              <a:latin typeface="Comic Sans MS" charset="0"/>
            </a:endParaRPr>
          </a:p>
          <a:p>
            <a:pPr eaLnBrk="1" hangingPunct="1">
              <a:spcBef>
                <a:spcPct val="0"/>
              </a:spcBef>
              <a:buFontTx/>
              <a:buNone/>
            </a:pPr>
            <a:endParaRPr lang="it-IT" altLang="it-IT" sz="1600" b="1">
              <a:solidFill>
                <a:srgbClr val="000090"/>
              </a:solidFill>
              <a:latin typeface="Comic Sans MS" charset="0"/>
            </a:endParaRPr>
          </a:p>
          <a:p>
            <a:pPr algn="just" eaLnBrk="1" hangingPunct="1">
              <a:spcBef>
                <a:spcPct val="0"/>
              </a:spcBef>
              <a:buFontTx/>
              <a:buNone/>
            </a:pPr>
            <a:r>
              <a:rPr lang="it-IT" altLang="it-IT" sz="1600">
                <a:solidFill>
                  <a:srgbClr val="000090"/>
                </a:solidFill>
                <a:latin typeface="Comic Sans MS" charset="0"/>
              </a:rPr>
              <a:t>4.Inps valuta ogni singola posizione lavorativa  </a:t>
            </a:r>
          </a:p>
          <a:p>
            <a:pPr algn="just" eaLnBrk="1" hangingPunct="1">
              <a:spcBef>
                <a:spcPct val="0"/>
              </a:spcBef>
              <a:buFontTx/>
              <a:buNone/>
            </a:pPr>
            <a:endParaRPr lang="it-IT" altLang="it-IT" sz="1600">
              <a:solidFill>
                <a:srgbClr val="000090"/>
              </a:solidFill>
              <a:latin typeface="Comic Sans MS" charset="0"/>
            </a:endParaRPr>
          </a:p>
          <a:p>
            <a:pPr algn="ctr" eaLnBrk="1" hangingPunct="1">
              <a:spcBef>
                <a:spcPct val="0"/>
              </a:spcBef>
              <a:buFontTx/>
              <a:buNone/>
            </a:pPr>
            <a:r>
              <a:rPr lang="it-IT" altLang="it-IT" sz="1600">
                <a:solidFill>
                  <a:srgbClr val="000090"/>
                </a:solidFill>
                <a:latin typeface="Comic Sans MS" charset="0"/>
              </a:rPr>
              <a:t>produce un </a:t>
            </a:r>
            <a:r>
              <a:rPr lang="it-IT" altLang="it-IT" sz="1600" b="1">
                <a:solidFill>
                  <a:srgbClr val="000090"/>
                </a:solidFill>
                <a:latin typeface="Comic Sans MS" charset="0"/>
              </a:rPr>
              <a:t>documento che “stima” la spesa dell’Azienda nel quadriennio </a:t>
            </a:r>
          </a:p>
          <a:p>
            <a:pPr algn="just" eaLnBrk="1" hangingPunct="1">
              <a:spcBef>
                <a:spcPct val="0"/>
              </a:spcBef>
              <a:buFontTx/>
              <a:buNone/>
            </a:pPr>
            <a:endParaRPr lang="it-IT" altLang="it-IT" sz="1600" b="1">
              <a:solidFill>
                <a:srgbClr val="000090"/>
              </a:solidFill>
              <a:latin typeface="Comic Sans MS" charset="0"/>
            </a:endParaRPr>
          </a:p>
          <a:p>
            <a:pPr algn="just" eaLnBrk="1" hangingPunct="1">
              <a:spcBef>
                <a:spcPct val="0"/>
              </a:spcBef>
              <a:buFontTx/>
              <a:buNone/>
            </a:pPr>
            <a:r>
              <a:rPr lang="it-IT" altLang="it-IT" sz="1600">
                <a:solidFill>
                  <a:srgbClr val="000090"/>
                </a:solidFill>
                <a:latin typeface="Comic Sans MS" charset="0"/>
              </a:rPr>
              <a:t>5. Scelta del lavoratore di aderire o meno a seguito della conoscenza dei calcoli effettuati dall’ INPS (Accordo 1, su base volontaria).</a:t>
            </a:r>
          </a:p>
          <a:p>
            <a:pPr algn="just" eaLnBrk="1" hangingPunct="1">
              <a:spcBef>
                <a:spcPct val="0"/>
              </a:spcBef>
              <a:buFontTx/>
              <a:buNone/>
            </a:pPr>
            <a:endParaRPr lang="it-IT" altLang="it-IT" sz="1600">
              <a:solidFill>
                <a:srgbClr val="000090"/>
              </a:solidFill>
              <a:latin typeface="Comic Sans MS" charset="0"/>
            </a:endParaRPr>
          </a:p>
          <a:p>
            <a:pPr algn="just" eaLnBrk="1" hangingPunct="1">
              <a:spcBef>
                <a:spcPct val="0"/>
              </a:spcBef>
              <a:buFontTx/>
              <a:buNone/>
            </a:pPr>
            <a:r>
              <a:rPr lang="it-IT" altLang="it-IT" sz="1600">
                <a:solidFill>
                  <a:srgbClr val="000090"/>
                </a:solidFill>
                <a:latin typeface="Comic Sans MS" charset="0"/>
              </a:rPr>
              <a:t>6. L’Azienda fornirà la provvista dell’isopensione e dei contributi mensilmente (mese prec.te erogazione isopensione), ma deve predisporre a garanzia del debito una fideiussione bancaria maggiorata del 15%, che è riscossa dall’Istituto se, entro 180 gg., l’Azienda non versa il rateo previsto.</a:t>
            </a:r>
          </a:p>
          <a:p>
            <a:pPr algn="just" eaLnBrk="1" hangingPunct="1">
              <a:spcBef>
                <a:spcPct val="0"/>
              </a:spcBef>
              <a:buFontTx/>
              <a:buNone/>
            </a:pPr>
            <a:endParaRPr lang="it-IT" altLang="it-IT" sz="1600">
              <a:solidFill>
                <a:srgbClr val="000090"/>
              </a:solidFill>
              <a:latin typeface="Comic Sans MS" charset="0"/>
            </a:endParaRPr>
          </a:p>
          <a:p>
            <a:pPr algn="just" eaLnBrk="1" hangingPunct="1">
              <a:spcBef>
                <a:spcPct val="0"/>
              </a:spcBef>
              <a:buFontTx/>
              <a:buNone/>
            </a:pPr>
            <a:r>
              <a:rPr lang="it-IT" altLang="it-IT" sz="1600">
                <a:solidFill>
                  <a:srgbClr val="000090"/>
                </a:solidFill>
                <a:latin typeface="Comic Sans MS" charset="0"/>
              </a:rPr>
              <a:t>7. Se nel corso degli anni vengono variati i costi dei contributi da versare per il lavoratore e l’Inps richiede tale delta, l’Azienda è tenuta a pagare, al di là della stima effettuata in precedenza dallo stesso Istituto</a:t>
            </a:r>
            <a:r>
              <a:rPr lang="it-IT" altLang="it-IT" sz="1600">
                <a:solidFill>
                  <a:srgbClr val="000000"/>
                </a:solidFill>
                <a:latin typeface="Comic Sans MS" charset="0"/>
              </a:rPr>
              <a:t>.</a:t>
            </a:r>
          </a:p>
          <a:p>
            <a:pPr eaLnBrk="1" hangingPunct="1">
              <a:spcBef>
                <a:spcPct val="0"/>
              </a:spcBef>
              <a:buFontTx/>
              <a:buNone/>
            </a:pPr>
            <a:endParaRPr lang="it-IT" altLang="it-IT" sz="1600" b="1">
              <a:solidFill>
                <a:srgbClr val="000090"/>
              </a:solidFill>
              <a:latin typeface="Comic Sans MS" charset="0"/>
            </a:endParaRPr>
          </a:p>
        </p:txBody>
      </p:sp>
      <p:sp>
        <p:nvSpPr>
          <p:cNvPr id="6" name="Freccia circolare in giù 5"/>
          <p:cNvSpPr/>
          <p:nvPr/>
        </p:nvSpPr>
        <p:spPr>
          <a:xfrm rot="2427657">
            <a:off x="6481763" y="1720850"/>
            <a:ext cx="455612" cy="469900"/>
          </a:xfrm>
          <a:prstGeom prst="curvedDownArrow">
            <a:avLst/>
          </a:prstGeom>
        </p:spPr>
        <p:style>
          <a:lnRef idx="1">
            <a:schemeClr val="accent1"/>
          </a:lnRef>
          <a:fillRef idx="3">
            <a:schemeClr val="accent1"/>
          </a:fillRef>
          <a:effectRef idx="2">
            <a:schemeClr val="accent1"/>
          </a:effectRef>
          <a:fontRef idx="minor">
            <a:schemeClr val="lt1"/>
          </a:fontRef>
        </p:style>
        <p:txBody>
          <a:bodyPr anchor="ctr"/>
          <a:lstStyle>
            <a:lvl1pPr>
              <a:spcBef>
                <a:spcPct val="20000"/>
              </a:spcBef>
              <a:buChar char="•"/>
              <a:defRPr sz="3200">
                <a:solidFill>
                  <a:schemeClr val="tx1"/>
                </a:solidFill>
                <a:latin typeface="Arial" charset="0"/>
                <a:ea typeface="Arial" charset="0"/>
                <a:cs typeface="Arial" charset="0"/>
              </a:defRPr>
            </a:lvl1pPr>
            <a:lvl2pPr marL="742950" indent="-285750">
              <a:spcBef>
                <a:spcPct val="20000"/>
              </a:spcBef>
              <a:buChar char="–"/>
              <a:defRPr sz="2800">
                <a:solidFill>
                  <a:schemeClr val="tx1"/>
                </a:solidFill>
                <a:latin typeface="Arial" charset="0"/>
                <a:ea typeface="Arial" charset="0"/>
                <a:cs typeface="Arial" charset="0"/>
              </a:defRPr>
            </a:lvl2pPr>
            <a:lvl3pPr marL="1143000" indent="-228600">
              <a:spcBef>
                <a:spcPct val="20000"/>
              </a:spcBef>
              <a:buChar char="•"/>
              <a:defRPr sz="2400">
                <a:solidFill>
                  <a:schemeClr val="tx1"/>
                </a:solidFill>
                <a:latin typeface="Arial" charset="0"/>
                <a:ea typeface="Arial" charset="0"/>
                <a:cs typeface="Arial" charset="0"/>
              </a:defRPr>
            </a:lvl3pPr>
            <a:lvl4pPr marL="1600200" indent="-228600">
              <a:spcBef>
                <a:spcPct val="20000"/>
              </a:spcBef>
              <a:buChar char="–"/>
              <a:defRPr sz="2000">
                <a:solidFill>
                  <a:schemeClr val="tx1"/>
                </a:solidFill>
                <a:latin typeface="Arial" charset="0"/>
                <a:ea typeface="Arial" charset="0"/>
                <a:cs typeface="Arial" charset="0"/>
              </a:defRPr>
            </a:lvl4pPr>
            <a:lvl5pPr marL="2057400" indent="-228600">
              <a:spcBef>
                <a:spcPct val="20000"/>
              </a:spcBef>
              <a:buChar char="»"/>
              <a:defRPr sz="2000">
                <a:solidFill>
                  <a:schemeClr val="tx1"/>
                </a:solidFill>
                <a:latin typeface="Arial" charset="0"/>
                <a:ea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ea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ea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ea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ea typeface="Arial" charset="0"/>
                <a:cs typeface="Arial" charset="0"/>
              </a:defRPr>
            </a:lvl9pPr>
          </a:lstStyle>
          <a:p>
            <a:pPr algn="ctr" eaLnBrk="1" hangingPunct="1">
              <a:spcBef>
                <a:spcPct val="0"/>
              </a:spcBef>
              <a:buFontTx/>
              <a:buNone/>
            </a:pPr>
            <a:endParaRPr lang="it-IT" altLang="it-IT" sz="1800"/>
          </a:p>
        </p:txBody>
      </p:sp>
    </p:spTree>
    <p:extLst>
      <p:ext uri="{BB962C8B-B14F-4D97-AF65-F5344CB8AC3E}">
        <p14:creationId xmlns:p14="http://schemas.microsoft.com/office/powerpoint/2010/main" xmlns="" val="45021623"/>
      </p:ext>
    </p:extLst>
  </p:cSld>
  <p:clrMapOvr>
    <a:masterClrMapping/>
  </p:clrMapOvr>
  <p:transition spd="slow">
    <p:randomBar dir="vert"/>
  </p:transition>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2166938" y="314325"/>
            <a:ext cx="7258050" cy="814388"/>
          </a:xfrm>
        </p:spPr>
        <p:txBody>
          <a:bodyPr>
            <a:noAutofit/>
          </a:bodyPr>
          <a:lstStyle/>
          <a:p>
            <a:pPr eaLnBrk="1" hangingPunct="1"/>
            <a:r>
              <a:rPr lang="en-US" altLang="it-IT" sz="1800" b="1">
                <a:solidFill>
                  <a:srgbClr val="C00202"/>
                </a:solidFill>
                <a:latin typeface="Comic Sans MS" charset="0"/>
                <a:ea typeface="Times New Roman" charset="0"/>
                <a:cs typeface="Times New Roman" charset="0"/>
              </a:rPr>
              <a:t>Il Prepensionamento fideiussiorio </a:t>
            </a:r>
            <a:br>
              <a:rPr lang="en-US" altLang="it-IT" sz="1800" b="1">
                <a:solidFill>
                  <a:srgbClr val="C00202"/>
                </a:solidFill>
                <a:latin typeface="Comic Sans MS" charset="0"/>
                <a:ea typeface="Times New Roman" charset="0"/>
                <a:cs typeface="Times New Roman" charset="0"/>
              </a:rPr>
            </a:br>
            <a:r>
              <a:rPr lang="en-US" altLang="it-IT" sz="1800" b="1">
                <a:solidFill>
                  <a:srgbClr val="C00202"/>
                </a:solidFill>
                <a:latin typeface="Comic Sans MS" charset="0"/>
                <a:ea typeface="Times New Roman" charset="0"/>
                <a:cs typeface="Times New Roman" charset="0"/>
              </a:rPr>
              <a:t>(ex art. 4 L. 92/2012)</a:t>
            </a:r>
            <a:endParaRPr lang="it-IT" altLang="it-IT" sz="1800">
              <a:solidFill>
                <a:srgbClr val="C00202"/>
              </a:solidFill>
              <a:latin typeface="Comic Sans MS" charset="0"/>
            </a:endParaRPr>
          </a:p>
        </p:txBody>
      </p:sp>
      <p:sp>
        <p:nvSpPr>
          <p:cNvPr id="33794" name="Rectangle 1"/>
          <p:cNvSpPr>
            <a:spLocks noChangeArrowheads="1"/>
          </p:cNvSpPr>
          <p:nvPr/>
        </p:nvSpPr>
        <p:spPr bwMode="auto">
          <a:xfrm>
            <a:off x="1884364" y="3275014"/>
            <a:ext cx="8637587" cy="5302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68580" tIns="34290" rIns="68580" bIns="34290" anchor="ctr">
            <a:spAutoFit/>
          </a:bodyPr>
          <a:lstStyle>
            <a:lvl1pPr defTabSz="685800">
              <a:spcBef>
                <a:spcPct val="20000"/>
              </a:spcBef>
              <a:buChar char="•"/>
              <a:defRPr sz="3200">
                <a:solidFill>
                  <a:schemeClr val="tx1"/>
                </a:solidFill>
                <a:latin typeface="Arial" charset="0"/>
                <a:ea typeface="Arial" charset="0"/>
                <a:cs typeface="Arial" charset="0"/>
              </a:defRPr>
            </a:lvl1pPr>
            <a:lvl2pPr marL="742950" indent="-285750" defTabSz="685800">
              <a:spcBef>
                <a:spcPct val="20000"/>
              </a:spcBef>
              <a:buChar char="–"/>
              <a:defRPr sz="2800">
                <a:solidFill>
                  <a:schemeClr val="tx1"/>
                </a:solidFill>
                <a:latin typeface="Arial" charset="0"/>
                <a:ea typeface="Arial" charset="0"/>
                <a:cs typeface="Arial" charset="0"/>
              </a:defRPr>
            </a:lvl2pPr>
            <a:lvl3pPr marL="1143000" indent="-228600" defTabSz="685800">
              <a:spcBef>
                <a:spcPct val="20000"/>
              </a:spcBef>
              <a:buChar char="•"/>
              <a:defRPr sz="2400">
                <a:solidFill>
                  <a:schemeClr val="tx1"/>
                </a:solidFill>
                <a:latin typeface="Arial" charset="0"/>
                <a:ea typeface="Arial" charset="0"/>
                <a:cs typeface="Arial" charset="0"/>
              </a:defRPr>
            </a:lvl3pPr>
            <a:lvl4pPr marL="1600200" indent="-228600" defTabSz="685800">
              <a:spcBef>
                <a:spcPct val="20000"/>
              </a:spcBef>
              <a:buChar char="–"/>
              <a:defRPr sz="2000">
                <a:solidFill>
                  <a:schemeClr val="tx1"/>
                </a:solidFill>
                <a:latin typeface="Arial" charset="0"/>
                <a:ea typeface="Arial" charset="0"/>
                <a:cs typeface="Arial" charset="0"/>
              </a:defRPr>
            </a:lvl4pPr>
            <a:lvl5pPr marL="2057400" indent="-228600" defTabSz="685800">
              <a:spcBef>
                <a:spcPct val="20000"/>
              </a:spcBef>
              <a:buChar char="»"/>
              <a:defRPr sz="2000">
                <a:solidFill>
                  <a:schemeClr val="tx1"/>
                </a:solidFill>
                <a:latin typeface="Arial" charset="0"/>
                <a:ea typeface="Arial" charset="0"/>
                <a:cs typeface="Arial" charset="0"/>
              </a:defRPr>
            </a:lvl5pPr>
            <a:lvl6pPr marL="2514600" indent="-228600" defTabSz="685800" eaLnBrk="0" fontAlgn="base" hangingPunct="0">
              <a:spcBef>
                <a:spcPct val="20000"/>
              </a:spcBef>
              <a:spcAft>
                <a:spcPct val="0"/>
              </a:spcAft>
              <a:buChar char="»"/>
              <a:defRPr sz="2000">
                <a:solidFill>
                  <a:schemeClr val="tx1"/>
                </a:solidFill>
                <a:latin typeface="Arial" charset="0"/>
                <a:ea typeface="Arial" charset="0"/>
                <a:cs typeface="Arial" charset="0"/>
              </a:defRPr>
            </a:lvl6pPr>
            <a:lvl7pPr marL="2971800" indent="-228600" defTabSz="685800" eaLnBrk="0" fontAlgn="base" hangingPunct="0">
              <a:spcBef>
                <a:spcPct val="20000"/>
              </a:spcBef>
              <a:spcAft>
                <a:spcPct val="0"/>
              </a:spcAft>
              <a:buChar char="»"/>
              <a:defRPr sz="2000">
                <a:solidFill>
                  <a:schemeClr val="tx1"/>
                </a:solidFill>
                <a:latin typeface="Arial" charset="0"/>
                <a:ea typeface="Arial" charset="0"/>
                <a:cs typeface="Arial" charset="0"/>
              </a:defRPr>
            </a:lvl7pPr>
            <a:lvl8pPr marL="3429000" indent="-228600" defTabSz="685800" eaLnBrk="0" fontAlgn="base" hangingPunct="0">
              <a:spcBef>
                <a:spcPct val="20000"/>
              </a:spcBef>
              <a:spcAft>
                <a:spcPct val="0"/>
              </a:spcAft>
              <a:buChar char="»"/>
              <a:defRPr sz="2000">
                <a:solidFill>
                  <a:schemeClr val="tx1"/>
                </a:solidFill>
                <a:latin typeface="Arial" charset="0"/>
                <a:ea typeface="Arial" charset="0"/>
                <a:cs typeface="Arial" charset="0"/>
              </a:defRPr>
            </a:lvl8pPr>
            <a:lvl9pPr marL="3886200" indent="-228600" defTabSz="685800" eaLnBrk="0" fontAlgn="base" hangingPunct="0">
              <a:spcBef>
                <a:spcPct val="20000"/>
              </a:spcBef>
              <a:spcAft>
                <a:spcPct val="0"/>
              </a:spcAft>
              <a:buChar char="»"/>
              <a:defRPr sz="2000">
                <a:solidFill>
                  <a:schemeClr val="tx1"/>
                </a:solidFill>
                <a:latin typeface="Arial" charset="0"/>
                <a:ea typeface="Arial" charset="0"/>
                <a:cs typeface="Arial" charset="0"/>
              </a:defRPr>
            </a:lvl9pPr>
          </a:lstStyle>
          <a:p>
            <a:pPr algn="just" eaLnBrk="1" hangingPunct="1">
              <a:spcBef>
                <a:spcPct val="0"/>
              </a:spcBef>
              <a:buFontTx/>
              <a:buNone/>
            </a:pPr>
            <a:endParaRPr lang="it-IT" altLang="it-IT" sz="1500">
              <a:solidFill>
                <a:srgbClr val="000000"/>
              </a:solidFill>
            </a:endParaRPr>
          </a:p>
          <a:p>
            <a:pPr algn="just" eaLnBrk="1" hangingPunct="1">
              <a:spcBef>
                <a:spcPct val="0"/>
              </a:spcBef>
              <a:buFontTx/>
              <a:buNone/>
            </a:pPr>
            <a:endParaRPr lang="it-IT" altLang="it-IT" sz="1500">
              <a:solidFill>
                <a:srgbClr val="000000"/>
              </a:solidFill>
            </a:endParaRPr>
          </a:p>
        </p:txBody>
      </p:sp>
      <p:sp>
        <p:nvSpPr>
          <p:cNvPr id="33795" name="CasellaDiTesto 2"/>
          <p:cNvSpPr txBox="1">
            <a:spLocks noChangeArrowheads="1"/>
          </p:cNvSpPr>
          <p:nvPr/>
        </p:nvSpPr>
        <p:spPr bwMode="auto">
          <a:xfrm>
            <a:off x="1884364" y="5080000"/>
            <a:ext cx="8277225" cy="12319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marL="342900" indent="-342900">
              <a:spcBef>
                <a:spcPct val="20000"/>
              </a:spcBef>
              <a:buChar char="•"/>
              <a:defRPr sz="3200">
                <a:solidFill>
                  <a:schemeClr val="tx1"/>
                </a:solidFill>
                <a:latin typeface="Arial" charset="0"/>
                <a:ea typeface="Arial" charset="0"/>
                <a:cs typeface="Arial" charset="0"/>
              </a:defRPr>
            </a:lvl1pPr>
            <a:lvl2pPr marL="742950" indent="-285750">
              <a:spcBef>
                <a:spcPct val="20000"/>
              </a:spcBef>
              <a:buChar char="–"/>
              <a:defRPr sz="2800">
                <a:solidFill>
                  <a:schemeClr val="tx1"/>
                </a:solidFill>
                <a:latin typeface="Arial" charset="0"/>
                <a:ea typeface="Arial" charset="0"/>
                <a:cs typeface="Arial" charset="0"/>
              </a:defRPr>
            </a:lvl2pPr>
            <a:lvl3pPr marL="1143000" indent="-228600">
              <a:spcBef>
                <a:spcPct val="20000"/>
              </a:spcBef>
              <a:buChar char="•"/>
              <a:defRPr sz="2400">
                <a:solidFill>
                  <a:schemeClr val="tx1"/>
                </a:solidFill>
                <a:latin typeface="Arial" charset="0"/>
                <a:ea typeface="Arial" charset="0"/>
                <a:cs typeface="Arial" charset="0"/>
              </a:defRPr>
            </a:lvl3pPr>
            <a:lvl4pPr marL="1600200" indent="-228600">
              <a:spcBef>
                <a:spcPct val="20000"/>
              </a:spcBef>
              <a:buChar char="–"/>
              <a:defRPr sz="2000">
                <a:solidFill>
                  <a:schemeClr val="tx1"/>
                </a:solidFill>
                <a:latin typeface="Arial" charset="0"/>
                <a:ea typeface="Arial" charset="0"/>
                <a:cs typeface="Arial" charset="0"/>
              </a:defRPr>
            </a:lvl4pPr>
            <a:lvl5pPr marL="2057400" indent="-228600">
              <a:spcBef>
                <a:spcPct val="20000"/>
              </a:spcBef>
              <a:buChar char="»"/>
              <a:defRPr sz="2000">
                <a:solidFill>
                  <a:schemeClr val="tx1"/>
                </a:solidFill>
                <a:latin typeface="Arial" charset="0"/>
                <a:ea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ea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ea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ea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ea typeface="Arial" charset="0"/>
                <a:cs typeface="Arial" charset="0"/>
              </a:defRPr>
            </a:lvl9pPr>
          </a:lstStyle>
          <a:p>
            <a:pPr algn="just" eaLnBrk="1" hangingPunct="1">
              <a:spcBef>
                <a:spcPct val="0"/>
              </a:spcBef>
            </a:pPr>
            <a:r>
              <a:rPr lang="it-IT" altLang="it-IT" sz="1800">
                <a:solidFill>
                  <a:srgbClr val="000090"/>
                </a:solidFill>
                <a:latin typeface="Comic Sans MS" charset="0"/>
              </a:rPr>
              <a:t>eroga mensilmente l’isopensione al dipendente;</a:t>
            </a:r>
          </a:p>
          <a:p>
            <a:pPr algn="just" eaLnBrk="1" hangingPunct="1">
              <a:spcBef>
                <a:spcPct val="0"/>
              </a:spcBef>
            </a:pPr>
            <a:r>
              <a:rPr lang="it-IT" altLang="it-IT" sz="1800">
                <a:solidFill>
                  <a:srgbClr val="000090"/>
                </a:solidFill>
                <a:latin typeface="Comic Sans MS" charset="0"/>
              </a:rPr>
              <a:t>se non riceve il pagamento dal datore di lavoro trattiene l’importo fideiussorio.</a:t>
            </a:r>
          </a:p>
          <a:p>
            <a:pPr algn="just" eaLnBrk="1" hangingPunct="1">
              <a:spcBef>
                <a:spcPct val="0"/>
              </a:spcBef>
              <a:buFontTx/>
              <a:buNone/>
            </a:pPr>
            <a:endParaRPr lang="it-IT" altLang="it-IT" sz="2000">
              <a:solidFill>
                <a:srgbClr val="000000"/>
              </a:solidFill>
            </a:endParaRPr>
          </a:p>
        </p:txBody>
      </p:sp>
      <p:graphicFrame>
        <p:nvGraphicFramePr>
          <p:cNvPr id="6" name="Diagramma 5"/>
          <p:cNvGraphicFramePr/>
          <p:nvPr>
            <p:extLst/>
          </p:nvPr>
        </p:nvGraphicFramePr>
        <p:xfrm>
          <a:off x="1895241" y="604409"/>
          <a:ext cx="8587416"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7" name="Gruppo 6"/>
          <p:cNvGrpSpPr/>
          <p:nvPr/>
        </p:nvGrpSpPr>
        <p:grpSpPr>
          <a:xfrm>
            <a:off x="1906119" y="4509120"/>
            <a:ext cx="8587416" cy="483676"/>
            <a:chOff x="0" y="2217951"/>
            <a:chExt cx="8587416" cy="483676"/>
          </a:xfrm>
          <a:solidFill>
            <a:schemeClr val="accent2">
              <a:lumMod val="50000"/>
              <a:lumOff val="50000"/>
            </a:schemeClr>
          </a:solidFill>
          <a:scene3d>
            <a:camera prst="orthographicFront"/>
            <a:lightRig rig="threePt" dir="t">
              <a:rot lat="0" lon="0" rev="7500000"/>
            </a:lightRig>
          </a:scene3d>
        </p:grpSpPr>
        <p:sp>
          <p:nvSpPr>
            <p:cNvPr id="8" name="Rettangolo arrotondato 7"/>
            <p:cNvSpPr/>
            <p:nvPr/>
          </p:nvSpPr>
          <p:spPr>
            <a:xfrm>
              <a:off x="0" y="2217951"/>
              <a:ext cx="8587416" cy="483676"/>
            </a:xfrm>
            <a:prstGeom prst="roundRect">
              <a:avLst/>
            </a:prstGeom>
            <a:grpFill/>
            <a:sp3d prstMaterial="plastic">
              <a:bevelT w="127000" h="25400" prst="relaxedInset"/>
            </a:sp3d>
          </p:spPr>
          <p:style>
            <a:lnRef idx="0">
              <a:schemeClr val="lt1">
                <a:hueOff val="0"/>
                <a:satOff val="0"/>
                <a:lumOff val="0"/>
                <a:alphaOff val="0"/>
              </a:schemeClr>
            </a:lnRef>
            <a:fillRef idx="3">
              <a:scrgbClr r="0" g="0" b="0"/>
            </a:fillRef>
            <a:effectRef idx="2">
              <a:schemeClr val="accent3">
                <a:hueOff val="1047287"/>
                <a:satOff val="0"/>
                <a:lumOff val="392"/>
                <a:alphaOff val="0"/>
              </a:schemeClr>
            </a:effectRef>
            <a:fontRef idx="minor">
              <a:schemeClr val="lt1"/>
            </a:fontRef>
          </p:style>
        </p:sp>
        <p:sp>
          <p:nvSpPr>
            <p:cNvPr id="9" name="Rettangolo 8"/>
            <p:cNvSpPr/>
            <p:nvPr/>
          </p:nvSpPr>
          <p:spPr>
            <a:xfrm>
              <a:off x="23611" y="2241562"/>
              <a:ext cx="8540194" cy="436454"/>
            </a:xfrm>
            <a:prstGeom prst="rect">
              <a:avLst/>
            </a:prstGeom>
            <a:grpFill/>
            <a:sp3d/>
          </p:spPr>
          <p:style>
            <a:lnRef idx="0">
              <a:scrgbClr r="0" g="0" b="0"/>
            </a:lnRef>
            <a:fillRef idx="0">
              <a:scrgbClr r="0" g="0" b="0"/>
            </a:fillRef>
            <a:effectRef idx="0">
              <a:scrgbClr r="0" g="0" b="0"/>
            </a:effectRef>
            <a:fontRef idx="minor">
              <a:schemeClr val="lt1"/>
            </a:fontRef>
          </p:style>
          <p:txBody>
            <a:bodyPr tIns="91440" bIns="91440" spcCol="1270" anchor="ctr"/>
            <a:lstStyle/>
            <a:p>
              <a:pPr defTabSz="1066800">
                <a:lnSpc>
                  <a:spcPct val="90000"/>
                </a:lnSpc>
                <a:spcAft>
                  <a:spcPct val="35000"/>
                </a:spcAft>
                <a:defRPr/>
              </a:pPr>
              <a:r>
                <a:rPr lang="it-IT" sz="2400" dirty="0">
                  <a:solidFill>
                    <a:srgbClr val="000090"/>
                  </a:solidFill>
                  <a:latin typeface="Comic Sans MS" pitchFamily="66" charset="0"/>
                </a:rPr>
                <a:t>L’INPS:</a:t>
              </a:r>
              <a:endParaRPr lang="it-IT" sz="2400" dirty="0">
                <a:solidFill>
                  <a:srgbClr val="000090"/>
                </a:solidFill>
              </a:endParaRPr>
            </a:p>
          </p:txBody>
        </p:sp>
      </p:grpSp>
    </p:spTree>
    <p:extLst>
      <p:ext uri="{BB962C8B-B14F-4D97-AF65-F5344CB8AC3E}">
        <p14:creationId xmlns:p14="http://schemas.microsoft.com/office/powerpoint/2010/main" xmlns="" val="764174017"/>
      </p:ext>
    </p:extLst>
  </p:cSld>
  <p:clrMapOvr>
    <a:masterClrMapping/>
  </p:clrMapOvr>
  <p:transition spd="slow">
    <p:randomBar dir="vert"/>
  </p:transition>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ttangolo 3"/>
          <p:cNvSpPr>
            <a:spLocks noChangeArrowheads="1"/>
          </p:cNvSpPr>
          <p:nvPr/>
        </p:nvSpPr>
        <p:spPr bwMode="auto">
          <a:xfrm>
            <a:off x="2135189" y="549275"/>
            <a:ext cx="8281987" cy="584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ea typeface="Arial" charset="0"/>
                <a:cs typeface="Arial" charset="0"/>
              </a:defRPr>
            </a:lvl1pPr>
            <a:lvl2pPr marL="742950" indent="-285750">
              <a:spcBef>
                <a:spcPct val="20000"/>
              </a:spcBef>
              <a:buChar char="–"/>
              <a:defRPr sz="2800">
                <a:solidFill>
                  <a:schemeClr val="tx1"/>
                </a:solidFill>
                <a:latin typeface="Arial" charset="0"/>
                <a:ea typeface="Arial" charset="0"/>
                <a:cs typeface="Arial" charset="0"/>
              </a:defRPr>
            </a:lvl2pPr>
            <a:lvl3pPr marL="1143000" indent="-228600">
              <a:spcBef>
                <a:spcPct val="20000"/>
              </a:spcBef>
              <a:buChar char="•"/>
              <a:defRPr sz="2400">
                <a:solidFill>
                  <a:schemeClr val="tx1"/>
                </a:solidFill>
                <a:latin typeface="Arial" charset="0"/>
                <a:ea typeface="Arial" charset="0"/>
                <a:cs typeface="Arial" charset="0"/>
              </a:defRPr>
            </a:lvl3pPr>
            <a:lvl4pPr marL="1600200" indent="-228600">
              <a:spcBef>
                <a:spcPct val="20000"/>
              </a:spcBef>
              <a:buChar char="–"/>
              <a:defRPr sz="2000">
                <a:solidFill>
                  <a:schemeClr val="tx1"/>
                </a:solidFill>
                <a:latin typeface="Arial" charset="0"/>
                <a:ea typeface="Arial" charset="0"/>
                <a:cs typeface="Arial" charset="0"/>
              </a:defRPr>
            </a:lvl4pPr>
            <a:lvl5pPr marL="2057400" indent="-228600">
              <a:spcBef>
                <a:spcPct val="20000"/>
              </a:spcBef>
              <a:buChar char="»"/>
              <a:defRPr sz="2000">
                <a:solidFill>
                  <a:schemeClr val="tx1"/>
                </a:solidFill>
                <a:latin typeface="Arial" charset="0"/>
                <a:ea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ea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ea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ea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ea typeface="Arial" charset="0"/>
                <a:cs typeface="Arial" charset="0"/>
              </a:defRPr>
            </a:lvl9pPr>
          </a:lstStyle>
          <a:p>
            <a:pPr algn="ctr" eaLnBrk="1" hangingPunct="1">
              <a:spcBef>
                <a:spcPct val="0"/>
              </a:spcBef>
              <a:buFontTx/>
              <a:buNone/>
            </a:pPr>
            <a:r>
              <a:rPr lang="it-IT" altLang="it-IT" b="1" i="1">
                <a:solidFill>
                  <a:srgbClr val="FF0000"/>
                </a:solidFill>
                <a:latin typeface="Comic Sans MS" charset="0"/>
                <a:ea typeface="ＭＳ Ｐゴシック" charset="-128"/>
              </a:rPr>
              <a:t>Circolare n. 119 del 01-08-2013</a:t>
            </a:r>
          </a:p>
        </p:txBody>
      </p:sp>
      <p:sp>
        <p:nvSpPr>
          <p:cNvPr id="34818" name="Rettangolo 1"/>
          <p:cNvSpPr>
            <a:spLocks noChangeArrowheads="1"/>
          </p:cNvSpPr>
          <p:nvPr/>
        </p:nvSpPr>
        <p:spPr bwMode="auto">
          <a:xfrm>
            <a:off x="2063751" y="1341439"/>
            <a:ext cx="8353425" cy="41862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ea typeface="Arial" charset="0"/>
                <a:cs typeface="Arial" charset="0"/>
              </a:defRPr>
            </a:lvl1pPr>
            <a:lvl2pPr marL="742950" indent="-285750">
              <a:spcBef>
                <a:spcPct val="20000"/>
              </a:spcBef>
              <a:buChar char="–"/>
              <a:defRPr sz="2800">
                <a:solidFill>
                  <a:schemeClr val="tx1"/>
                </a:solidFill>
                <a:latin typeface="Arial" charset="0"/>
                <a:ea typeface="Arial" charset="0"/>
                <a:cs typeface="Arial" charset="0"/>
              </a:defRPr>
            </a:lvl2pPr>
            <a:lvl3pPr marL="1143000" indent="-228600">
              <a:spcBef>
                <a:spcPct val="20000"/>
              </a:spcBef>
              <a:buChar char="•"/>
              <a:defRPr sz="2400">
                <a:solidFill>
                  <a:schemeClr val="tx1"/>
                </a:solidFill>
                <a:latin typeface="Arial" charset="0"/>
                <a:ea typeface="Arial" charset="0"/>
                <a:cs typeface="Arial" charset="0"/>
              </a:defRPr>
            </a:lvl3pPr>
            <a:lvl4pPr marL="1600200" indent="-228600">
              <a:spcBef>
                <a:spcPct val="20000"/>
              </a:spcBef>
              <a:buChar char="–"/>
              <a:defRPr sz="2000">
                <a:solidFill>
                  <a:schemeClr val="tx1"/>
                </a:solidFill>
                <a:latin typeface="Arial" charset="0"/>
                <a:ea typeface="Arial" charset="0"/>
                <a:cs typeface="Arial" charset="0"/>
              </a:defRPr>
            </a:lvl4pPr>
            <a:lvl5pPr marL="2057400" indent="-228600">
              <a:spcBef>
                <a:spcPct val="20000"/>
              </a:spcBef>
              <a:buChar char="»"/>
              <a:defRPr sz="2000">
                <a:solidFill>
                  <a:schemeClr val="tx1"/>
                </a:solidFill>
                <a:latin typeface="Arial" charset="0"/>
                <a:ea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ea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ea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ea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ea typeface="Arial" charset="0"/>
                <a:cs typeface="Arial" charset="0"/>
              </a:defRPr>
            </a:lvl9pPr>
          </a:lstStyle>
          <a:p>
            <a:pPr algn="ctr">
              <a:spcBef>
                <a:spcPct val="0"/>
              </a:spcBef>
              <a:buFontTx/>
              <a:buNone/>
            </a:pPr>
            <a:r>
              <a:rPr lang="it-IT" altLang="it-IT" sz="2800" b="1">
                <a:latin typeface="Comic Sans MS" charset="0"/>
                <a:ea typeface="ＭＳ Ｐゴシック" charset="-128"/>
              </a:rPr>
              <a:t>Regime tributario dell’Isopensione</a:t>
            </a:r>
            <a:endParaRPr lang="it-IT" altLang="it-IT" sz="2800">
              <a:latin typeface="Comic Sans MS" charset="0"/>
              <a:ea typeface="ＭＳ Ｐゴシック" charset="-128"/>
            </a:endParaRPr>
          </a:p>
          <a:p>
            <a:pPr algn="ctr">
              <a:spcBef>
                <a:spcPct val="0"/>
              </a:spcBef>
              <a:buFontTx/>
              <a:buNone/>
            </a:pPr>
            <a:r>
              <a:rPr lang="it-IT" altLang="it-IT" sz="2800">
                <a:solidFill>
                  <a:srgbClr val="800000"/>
                </a:solidFill>
                <a:latin typeface="Comic Sans MS" charset="0"/>
                <a:ea typeface="ＭＳ Ｐゴシック" charset="-128"/>
              </a:rPr>
              <a:t>La prestazione è soggetta alla tassazione ordinaria</a:t>
            </a:r>
            <a:r>
              <a:rPr lang="it-IT" altLang="it-IT" sz="2800">
                <a:latin typeface="Comic Sans MS" charset="0"/>
                <a:ea typeface="ＭＳ Ｐゴシック" charset="-128"/>
              </a:rPr>
              <a:t>.</a:t>
            </a:r>
          </a:p>
          <a:p>
            <a:pPr algn="ctr">
              <a:spcBef>
                <a:spcPct val="0"/>
              </a:spcBef>
              <a:buFontTx/>
              <a:buNone/>
            </a:pPr>
            <a:endParaRPr lang="it-IT" altLang="it-IT" sz="2800">
              <a:latin typeface="Comic Sans MS" charset="0"/>
              <a:ea typeface="ＭＳ Ｐゴシック" charset="-128"/>
            </a:endParaRPr>
          </a:p>
          <a:p>
            <a:pPr algn="ctr">
              <a:spcBef>
                <a:spcPct val="0"/>
              </a:spcBef>
              <a:buFontTx/>
              <a:buNone/>
            </a:pPr>
            <a:r>
              <a:rPr lang="it-IT" altLang="it-IT" sz="2000">
                <a:latin typeface="Comic Sans MS" charset="0"/>
                <a:ea typeface="ＭＳ Ｐゴシック" charset="-128"/>
              </a:rPr>
              <a:t>Le detrazioni spettanti per lavoro dipendente e per familiari a carico vengono attribuite a seguito della presentazione della relativa dichiarazione (DLD e DFC) </a:t>
            </a:r>
          </a:p>
          <a:p>
            <a:pPr algn="ctr">
              <a:spcBef>
                <a:spcPct val="0"/>
              </a:spcBef>
              <a:buFontTx/>
              <a:buNone/>
            </a:pPr>
            <a:r>
              <a:rPr lang="it-IT" altLang="it-IT" sz="2000">
                <a:latin typeface="Comic Sans MS" charset="0"/>
                <a:ea typeface="ＭＳ Ｐゴシック" charset="-128"/>
              </a:rPr>
              <a:t>Compatibile al 100% con</a:t>
            </a:r>
          </a:p>
          <a:p>
            <a:pPr algn="ctr">
              <a:spcBef>
                <a:spcPct val="0"/>
              </a:spcBef>
              <a:buFontTx/>
              <a:buNone/>
            </a:pPr>
            <a:r>
              <a:rPr lang="it-IT" altLang="it-IT" sz="2000">
                <a:latin typeface="Comic Sans MS" charset="0"/>
                <a:ea typeface="ＭＳ Ｐゴシック" charset="-128"/>
              </a:rPr>
              <a:t>-redditi da lavoro dipendente</a:t>
            </a:r>
          </a:p>
          <a:p>
            <a:pPr algn="ctr">
              <a:spcBef>
                <a:spcPct val="0"/>
              </a:spcBef>
              <a:buFontTx/>
              <a:buNone/>
            </a:pPr>
            <a:r>
              <a:rPr lang="it-IT" altLang="it-IT" sz="2000">
                <a:latin typeface="Comic Sans MS" charset="0"/>
                <a:ea typeface="ＭＳ Ｐゴシック" charset="-128"/>
              </a:rPr>
              <a:t>-redditi di lavoro autonomo</a:t>
            </a:r>
          </a:p>
          <a:p>
            <a:pPr algn="ctr">
              <a:spcBef>
                <a:spcPct val="0"/>
              </a:spcBef>
              <a:buFontTx/>
              <a:buNone/>
            </a:pPr>
            <a:r>
              <a:rPr lang="it-IT" altLang="it-IT" sz="2000">
                <a:latin typeface="Comic Sans MS" charset="0"/>
                <a:ea typeface="ＭＳ Ｐゴシック" charset="-128"/>
              </a:rPr>
              <a:t>(a differenza della solidarietà espansiva e dell’Ape Social)</a:t>
            </a:r>
            <a:r>
              <a:rPr lang="it-IT" altLang="it-IT" sz="1400">
                <a:ea typeface="ＭＳ Ｐゴシック" charset="-128"/>
              </a:rPr>
              <a:t> </a:t>
            </a:r>
          </a:p>
          <a:p>
            <a:pPr algn="ctr">
              <a:spcBef>
                <a:spcPct val="0"/>
              </a:spcBef>
              <a:buFontTx/>
              <a:buNone/>
            </a:pPr>
            <a:endParaRPr lang="it-IT" altLang="it-IT" sz="1400">
              <a:ea typeface="ＭＳ Ｐゴシック" charset="-128"/>
            </a:endParaRPr>
          </a:p>
        </p:txBody>
      </p:sp>
    </p:spTree>
    <p:extLst>
      <p:ext uri="{BB962C8B-B14F-4D97-AF65-F5344CB8AC3E}">
        <p14:creationId xmlns:p14="http://schemas.microsoft.com/office/powerpoint/2010/main" xmlns="" val="1520494659"/>
      </p:ext>
    </p:extLst>
  </p:cSld>
  <p:clrMapOvr>
    <a:masterClrMapping/>
  </p:clrMapOvr>
  <p:transition spd="slow">
    <p:randomBar dir="vert"/>
  </p:transition>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ttangolo 3"/>
          <p:cNvSpPr>
            <a:spLocks noChangeArrowheads="1"/>
          </p:cNvSpPr>
          <p:nvPr/>
        </p:nvSpPr>
        <p:spPr bwMode="auto">
          <a:xfrm>
            <a:off x="2135189" y="549275"/>
            <a:ext cx="8281987" cy="584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ea typeface="Arial" charset="0"/>
                <a:cs typeface="Arial" charset="0"/>
              </a:defRPr>
            </a:lvl1pPr>
            <a:lvl2pPr marL="742950" indent="-285750">
              <a:spcBef>
                <a:spcPct val="20000"/>
              </a:spcBef>
              <a:buChar char="–"/>
              <a:defRPr sz="2800">
                <a:solidFill>
                  <a:schemeClr val="tx1"/>
                </a:solidFill>
                <a:latin typeface="Arial" charset="0"/>
                <a:ea typeface="Arial" charset="0"/>
                <a:cs typeface="Arial" charset="0"/>
              </a:defRPr>
            </a:lvl2pPr>
            <a:lvl3pPr marL="1143000" indent="-228600">
              <a:spcBef>
                <a:spcPct val="20000"/>
              </a:spcBef>
              <a:buChar char="•"/>
              <a:defRPr sz="2400">
                <a:solidFill>
                  <a:schemeClr val="tx1"/>
                </a:solidFill>
                <a:latin typeface="Arial" charset="0"/>
                <a:ea typeface="Arial" charset="0"/>
                <a:cs typeface="Arial" charset="0"/>
              </a:defRPr>
            </a:lvl3pPr>
            <a:lvl4pPr marL="1600200" indent="-228600">
              <a:spcBef>
                <a:spcPct val="20000"/>
              </a:spcBef>
              <a:buChar char="–"/>
              <a:defRPr sz="2000">
                <a:solidFill>
                  <a:schemeClr val="tx1"/>
                </a:solidFill>
                <a:latin typeface="Arial" charset="0"/>
                <a:ea typeface="Arial" charset="0"/>
                <a:cs typeface="Arial" charset="0"/>
              </a:defRPr>
            </a:lvl4pPr>
            <a:lvl5pPr marL="2057400" indent="-228600">
              <a:spcBef>
                <a:spcPct val="20000"/>
              </a:spcBef>
              <a:buChar char="»"/>
              <a:defRPr sz="2000">
                <a:solidFill>
                  <a:schemeClr val="tx1"/>
                </a:solidFill>
                <a:latin typeface="Arial" charset="0"/>
                <a:ea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ea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ea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ea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ea typeface="Arial" charset="0"/>
                <a:cs typeface="Arial" charset="0"/>
              </a:defRPr>
            </a:lvl9pPr>
          </a:lstStyle>
          <a:p>
            <a:pPr algn="ctr" eaLnBrk="1" hangingPunct="1">
              <a:spcBef>
                <a:spcPct val="0"/>
              </a:spcBef>
              <a:buFontTx/>
              <a:buNone/>
            </a:pPr>
            <a:r>
              <a:rPr lang="it-IT" altLang="it-IT" b="1" i="1">
                <a:solidFill>
                  <a:srgbClr val="FF0000"/>
                </a:solidFill>
                <a:latin typeface="Comic Sans MS" charset="0"/>
                <a:ea typeface="ＭＳ Ｐゴシック" charset="-128"/>
              </a:rPr>
              <a:t>Circolare n. 119 del 01-08-2013</a:t>
            </a:r>
          </a:p>
        </p:txBody>
      </p:sp>
      <p:sp>
        <p:nvSpPr>
          <p:cNvPr id="36866" name="Rettangolo 1"/>
          <p:cNvSpPr>
            <a:spLocks noChangeArrowheads="1"/>
          </p:cNvSpPr>
          <p:nvPr/>
        </p:nvSpPr>
        <p:spPr bwMode="auto">
          <a:xfrm>
            <a:off x="2063751" y="1341438"/>
            <a:ext cx="8353425" cy="34782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ea typeface="Arial" charset="0"/>
                <a:cs typeface="Arial" charset="0"/>
              </a:defRPr>
            </a:lvl1pPr>
            <a:lvl2pPr marL="742950" indent="-285750">
              <a:spcBef>
                <a:spcPct val="20000"/>
              </a:spcBef>
              <a:buChar char="–"/>
              <a:defRPr sz="2800">
                <a:solidFill>
                  <a:schemeClr val="tx1"/>
                </a:solidFill>
                <a:latin typeface="Arial" charset="0"/>
                <a:ea typeface="Arial" charset="0"/>
                <a:cs typeface="Arial" charset="0"/>
              </a:defRPr>
            </a:lvl2pPr>
            <a:lvl3pPr marL="1143000" indent="-228600">
              <a:spcBef>
                <a:spcPct val="20000"/>
              </a:spcBef>
              <a:buChar char="•"/>
              <a:defRPr sz="2400">
                <a:solidFill>
                  <a:schemeClr val="tx1"/>
                </a:solidFill>
                <a:latin typeface="Arial" charset="0"/>
                <a:ea typeface="Arial" charset="0"/>
                <a:cs typeface="Arial" charset="0"/>
              </a:defRPr>
            </a:lvl3pPr>
            <a:lvl4pPr marL="1600200" indent="-228600">
              <a:spcBef>
                <a:spcPct val="20000"/>
              </a:spcBef>
              <a:buChar char="–"/>
              <a:defRPr sz="2000">
                <a:solidFill>
                  <a:schemeClr val="tx1"/>
                </a:solidFill>
                <a:latin typeface="Arial" charset="0"/>
                <a:ea typeface="Arial" charset="0"/>
                <a:cs typeface="Arial" charset="0"/>
              </a:defRPr>
            </a:lvl4pPr>
            <a:lvl5pPr marL="2057400" indent="-228600">
              <a:spcBef>
                <a:spcPct val="20000"/>
              </a:spcBef>
              <a:buChar char="»"/>
              <a:defRPr sz="2000">
                <a:solidFill>
                  <a:schemeClr val="tx1"/>
                </a:solidFill>
                <a:latin typeface="Arial" charset="0"/>
                <a:ea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ea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ea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ea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ea typeface="Arial" charset="0"/>
                <a:cs typeface="Arial" charset="0"/>
              </a:defRPr>
            </a:lvl9pPr>
          </a:lstStyle>
          <a:p>
            <a:pPr algn="ctr">
              <a:spcBef>
                <a:spcPct val="0"/>
              </a:spcBef>
              <a:buFontTx/>
              <a:buNone/>
            </a:pPr>
            <a:endParaRPr lang="it-IT" altLang="it-IT" sz="2800">
              <a:latin typeface="Comic Sans MS" charset="0"/>
              <a:ea typeface="ＭＳ Ｐゴシック" charset="-128"/>
            </a:endParaRPr>
          </a:p>
          <a:p>
            <a:pPr algn="ctr">
              <a:spcBef>
                <a:spcPct val="0"/>
              </a:spcBef>
              <a:buFontTx/>
              <a:buNone/>
            </a:pPr>
            <a:r>
              <a:rPr lang="it-IT" altLang="it-IT" sz="2400">
                <a:latin typeface="Comic Sans MS" charset="0"/>
                <a:ea typeface="ＭＳ Ｐゴシック" charset="-128"/>
              </a:rPr>
              <a:t>Sull’importo della isopensione non è attribuita la perequazione automatica, non spettano i trattamenti di famiglia (ANF) cosi come non possono essere effettuate trattenute per il pagamento di oneri per riscatti e ricongiunzioni che devono essere sostenuti tuttiprima dell’accesso alla prestazione. Sulla isopensione non possono essere trattenuti oneri come la cessione del quinto dello stipendio, rate di mutui) </a:t>
            </a:r>
            <a:endParaRPr lang="it-IT" altLang="it-IT" sz="1600">
              <a:ea typeface="ＭＳ Ｐゴシック" charset="-128"/>
            </a:endParaRPr>
          </a:p>
        </p:txBody>
      </p:sp>
    </p:spTree>
    <p:extLst>
      <p:ext uri="{BB962C8B-B14F-4D97-AF65-F5344CB8AC3E}">
        <p14:creationId xmlns:p14="http://schemas.microsoft.com/office/powerpoint/2010/main" xmlns="" val="705143003"/>
      </p:ext>
    </p:extLst>
  </p:cSld>
  <p:clrMapOvr>
    <a:masterClrMapping/>
  </p:clrMapOvr>
  <p:transition spd="slow">
    <p:randomBar dir="vert"/>
  </p:transition>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ttangolo 3"/>
          <p:cNvSpPr>
            <a:spLocks noChangeArrowheads="1"/>
          </p:cNvSpPr>
          <p:nvPr/>
        </p:nvSpPr>
        <p:spPr bwMode="auto">
          <a:xfrm>
            <a:off x="2135189" y="549275"/>
            <a:ext cx="8281987" cy="584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ea typeface="Arial" charset="0"/>
                <a:cs typeface="Arial" charset="0"/>
              </a:defRPr>
            </a:lvl1pPr>
            <a:lvl2pPr marL="742950" indent="-285750">
              <a:spcBef>
                <a:spcPct val="20000"/>
              </a:spcBef>
              <a:buChar char="–"/>
              <a:defRPr sz="2800">
                <a:solidFill>
                  <a:schemeClr val="tx1"/>
                </a:solidFill>
                <a:latin typeface="Arial" charset="0"/>
                <a:ea typeface="Arial" charset="0"/>
                <a:cs typeface="Arial" charset="0"/>
              </a:defRPr>
            </a:lvl2pPr>
            <a:lvl3pPr marL="1143000" indent="-228600">
              <a:spcBef>
                <a:spcPct val="20000"/>
              </a:spcBef>
              <a:buChar char="•"/>
              <a:defRPr sz="2400">
                <a:solidFill>
                  <a:schemeClr val="tx1"/>
                </a:solidFill>
                <a:latin typeface="Arial" charset="0"/>
                <a:ea typeface="Arial" charset="0"/>
                <a:cs typeface="Arial" charset="0"/>
              </a:defRPr>
            </a:lvl3pPr>
            <a:lvl4pPr marL="1600200" indent="-228600">
              <a:spcBef>
                <a:spcPct val="20000"/>
              </a:spcBef>
              <a:buChar char="–"/>
              <a:defRPr sz="2000">
                <a:solidFill>
                  <a:schemeClr val="tx1"/>
                </a:solidFill>
                <a:latin typeface="Arial" charset="0"/>
                <a:ea typeface="Arial" charset="0"/>
                <a:cs typeface="Arial" charset="0"/>
              </a:defRPr>
            </a:lvl4pPr>
            <a:lvl5pPr marL="2057400" indent="-228600">
              <a:spcBef>
                <a:spcPct val="20000"/>
              </a:spcBef>
              <a:buChar char="»"/>
              <a:defRPr sz="2000">
                <a:solidFill>
                  <a:schemeClr val="tx1"/>
                </a:solidFill>
                <a:latin typeface="Arial" charset="0"/>
                <a:ea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ea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ea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ea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ea typeface="Arial" charset="0"/>
                <a:cs typeface="Arial" charset="0"/>
              </a:defRPr>
            </a:lvl9pPr>
          </a:lstStyle>
          <a:p>
            <a:pPr algn="ctr" eaLnBrk="1" hangingPunct="1">
              <a:spcBef>
                <a:spcPct val="0"/>
              </a:spcBef>
              <a:buFontTx/>
              <a:buNone/>
            </a:pPr>
            <a:r>
              <a:rPr lang="it-IT" altLang="it-IT" b="1" i="1" dirty="0">
                <a:solidFill>
                  <a:srgbClr val="FF0000"/>
                </a:solidFill>
                <a:latin typeface="Comic Sans MS" charset="0"/>
                <a:ea typeface="ＭＳ Ｐゴシック" charset="-128"/>
              </a:rPr>
              <a:t>Messaggio 3096/2015 INPS</a:t>
            </a:r>
          </a:p>
        </p:txBody>
      </p:sp>
      <p:sp>
        <p:nvSpPr>
          <p:cNvPr id="36866" name="Rettangolo 1"/>
          <p:cNvSpPr>
            <a:spLocks noChangeArrowheads="1"/>
          </p:cNvSpPr>
          <p:nvPr/>
        </p:nvSpPr>
        <p:spPr bwMode="auto">
          <a:xfrm>
            <a:off x="2099469" y="1052737"/>
            <a:ext cx="8353425" cy="495520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ea typeface="Arial" charset="0"/>
                <a:cs typeface="Arial" charset="0"/>
              </a:defRPr>
            </a:lvl1pPr>
            <a:lvl2pPr marL="742950" indent="-285750">
              <a:spcBef>
                <a:spcPct val="20000"/>
              </a:spcBef>
              <a:buChar char="–"/>
              <a:defRPr sz="2800">
                <a:solidFill>
                  <a:schemeClr val="tx1"/>
                </a:solidFill>
                <a:latin typeface="Arial" charset="0"/>
                <a:ea typeface="Arial" charset="0"/>
                <a:cs typeface="Arial" charset="0"/>
              </a:defRPr>
            </a:lvl2pPr>
            <a:lvl3pPr marL="1143000" indent="-228600">
              <a:spcBef>
                <a:spcPct val="20000"/>
              </a:spcBef>
              <a:buChar char="•"/>
              <a:defRPr sz="2400">
                <a:solidFill>
                  <a:schemeClr val="tx1"/>
                </a:solidFill>
                <a:latin typeface="Arial" charset="0"/>
                <a:ea typeface="Arial" charset="0"/>
                <a:cs typeface="Arial" charset="0"/>
              </a:defRPr>
            </a:lvl3pPr>
            <a:lvl4pPr marL="1600200" indent="-228600">
              <a:spcBef>
                <a:spcPct val="20000"/>
              </a:spcBef>
              <a:buChar char="–"/>
              <a:defRPr sz="2000">
                <a:solidFill>
                  <a:schemeClr val="tx1"/>
                </a:solidFill>
                <a:latin typeface="Arial" charset="0"/>
                <a:ea typeface="Arial" charset="0"/>
                <a:cs typeface="Arial" charset="0"/>
              </a:defRPr>
            </a:lvl4pPr>
            <a:lvl5pPr marL="2057400" indent="-228600">
              <a:spcBef>
                <a:spcPct val="20000"/>
              </a:spcBef>
              <a:buChar char="»"/>
              <a:defRPr sz="2000">
                <a:solidFill>
                  <a:schemeClr val="tx1"/>
                </a:solidFill>
                <a:latin typeface="Arial" charset="0"/>
                <a:ea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ea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ea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ea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ea typeface="Arial" charset="0"/>
                <a:cs typeface="Arial" charset="0"/>
              </a:defRPr>
            </a:lvl9pPr>
          </a:lstStyle>
          <a:p>
            <a:pPr algn="ctr">
              <a:spcBef>
                <a:spcPct val="0"/>
              </a:spcBef>
              <a:buFontTx/>
              <a:buNone/>
            </a:pPr>
            <a:endParaRPr lang="it-IT" altLang="it-IT" sz="2800" dirty="0">
              <a:latin typeface="Comic Sans MS" charset="0"/>
              <a:ea typeface="ＭＳ Ｐゴシック" charset="-128"/>
            </a:endParaRPr>
          </a:p>
          <a:p>
            <a:pPr algn="ctr">
              <a:spcBef>
                <a:spcPct val="0"/>
              </a:spcBef>
              <a:buFontTx/>
              <a:buNone/>
            </a:pPr>
            <a:r>
              <a:rPr lang="it-IT" altLang="it-IT" sz="2400" dirty="0">
                <a:latin typeface="Comic Sans MS" charset="0"/>
                <a:ea typeface="ＭＳ Ｐゴシック" charset="-128"/>
              </a:rPr>
              <a:t>Nella circolare n. 119 del 2013 l’Istituto, in accordo con il Ministero del Lavoro, aveva reso noto che, in analogia con quanto previsto per le ipotesi di cessazione involontaria del rapporto di lavoro dall’articolo 2, commi 6 e 10, della legge n. 92/2012 in materia di </a:t>
            </a:r>
            <a:r>
              <a:rPr lang="it-IT" altLang="it-IT" sz="2400" dirty="0" err="1">
                <a:latin typeface="Comic Sans MS" charset="0"/>
                <a:ea typeface="ＭＳ Ｐゴシック" charset="-128"/>
              </a:rPr>
              <a:t>ASpI</a:t>
            </a:r>
            <a:r>
              <a:rPr lang="it-IT" altLang="it-IT" sz="2400" dirty="0">
                <a:latin typeface="Comic Sans MS" charset="0"/>
                <a:ea typeface="ＭＳ Ｐゴシック" charset="-128"/>
              </a:rPr>
              <a:t>, la retribuzione media mensile, sulla quale devono essere commisurati </a:t>
            </a:r>
            <a:r>
              <a:rPr lang="it-IT" altLang="it-IT" sz="2400" dirty="0" err="1">
                <a:latin typeface="Comic Sans MS" charset="0"/>
                <a:ea typeface="ＭＳ Ｐゴシック" charset="-128"/>
              </a:rPr>
              <a:t>icontributi</a:t>
            </a:r>
            <a:r>
              <a:rPr lang="it-IT" altLang="it-IT" sz="2400" dirty="0">
                <a:latin typeface="Comic Sans MS" charset="0"/>
                <a:ea typeface="ＭＳ Ｐゴシック" charset="-128"/>
              </a:rPr>
              <a:t> correlati, è determinata dalla retribuzione imponibile ai fini previdenziali degli </a:t>
            </a:r>
            <a:r>
              <a:rPr lang="it-IT" altLang="it-IT" sz="2400" b="1" dirty="0">
                <a:latin typeface="Comic Sans MS" charset="0"/>
                <a:ea typeface="ＭＳ Ｐゴシック" charset="-128"/>
              </a:rPr>
              <a:t>ultimi due anni</a:t>
            </a:r>
            <a:r>
              <a:rPr lang="it-IT" altLang="it-IT" sz="2400" dirty="0">
                <a:latin typeface="Comic Sans MS" charset="0"/>
                <a:ea typeface="ＭＳ Ｐゴシック" charset="-128"/>
              </a:rPr>
              <a:t>, comprensiva degli elementi continuativi e non continuativi e delle mensilità aggiuntive divisa per il numero di settimane di contribuzione e moltiplicata per il numero 4,33.</a:t>
            </a:r>
            <a:endParaRPr lang="it-IT" altLang="it-IT" sz="1600" dirty="0">
              <a:ea typeface="ＭＳ Ｐゴシック" charset="-128"/>
            </a:endParaRPr>
          </a:p>
        </p:txBody>
      </p:sp>
    </p:spTree>
    <p:extLst>
      <p:ext uri="{BB962C8B-B14F-4D97-AF65-F5344CB8AC3E}">
        <p14:creationId xmlns:p14="http://schemas.microsoft.com/office/powerpoint/2010/main" xmlns="" val="2017024097"/>
      </p:ext>
    </p:extLst>
  </p:cSld>
  <p:clrMapOvr>
    <a:masterClrMapping/>
  </p:clrMapOvr>
  <p:transition spd="slow">
    <p:randomBar dir="vert"/>
  </p:transition>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ttangolo 3"/>
          <p:cNvSpPr>
            <a:spLocks noChangeArrowheads="1"/>
          </p:cNvSpPr>
          <p:nvPr/>
        </p:nvSpPr>
        <p:spPr bwMode="auto">
          <a:xfrm>
            <a:off x="2135189" y="549275"/>
            <a:ext cx="8281987" cy="584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ea typeface="Arial" charset="0"/>
                <a:cs typeface="Arial" charset="0"/>
              </a:defRPr>
            </a:lvl1pPr>
            <a:lvl2pPr marL="742950" indent="-285750">
              <a:spcBef>
                <a:spcPct val="20000"/>
              </a:spcBef>
              <a:buChar char="–"/>
              <a:defRPr sz="2800">
                <a:solidFill>
                  <a:schemeClr val="tx1"/>
                </a:solidFill>
                <a:latin typeface="Arial" charset="0"/>
                <a:ea typeface="Arial" charset="0"/>
                <a:cs typeface="Arial" charset="0"/>
              </a:defRPr>
            </a:lvl2pPr>
            <a:lvl3pPr marL="1143000" indent="-228600">
              <a:spcBef>
                <a:spcPct val="20000"/>
              </a:spcBef>
              <a:buChar char="•"/>
              <a:defRPr sz="2400">
                <a:solidFill>
                  <a:schemeClr val="tx1"/>
                </a:solidFill>
                <a:latin typeface="Arial" charset="0"/>
                <a:ea typeface="Arial" charset="0"/>
                <a:cs typeface="Arial" charset="0"/>
              </a:defRPr>
            </a:lvl3pPr>
            <a:lvl4pPr marL="1600200" indent="-228600">
              <a:spcBef>
                <a:spcPct val="20000"/>
              </a:spcBef>
              <a:buChar char="–"/>
              <a:defRPr sz="2000">
                <a:solidFill>
                  <a:schemeClr val="tx1"/>
                </a:solidFill>
                <a:latin typeface="Arial" charset="0"/>
                <a:ea typeface="Arial" charset="0"/>
                <a:cs typeface="Arial" charset="0"/>
              </a:defRPr>
            </a:lvl4pPr>
            <a:lvl5pPr marL="2057400" indent="-228600">
              <a:spcBef>
                <a:spcPct val="20000"/>
              </a:spcBef>
              <a:buChar char="»"/>
              <a:defRPr sz="2000">
                <a:solidFill>
                  <a:schemeClr val="tx1"/>
                </a:solidFill>
                <a:latin typeface="Arial" charset="0"/>
                <a:ea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ea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ea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ea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ea typeface="Arial" charset="0"/>
                <a:cs typeface="Arial" charset="0"/>
              </a:defRPr>
            </a:lvl9pPr>
          </a:lstStyle>
          <a:p>
            <a:pPr algn="ctr" eaLnBrk="1" hangingPunct="1">
              <a:spcBef>
                <a:spcPct val="0"/>
              </a:spcBef>
              <a:buFontTx/>
              <a:buNone/>
            </a:pPr>
            <a:r>
              <a:rPr lang="it-IT" altLang="it-IT" b="1" i="1" dirty="0">
                <a:solidFill>
                  <a:srgbClr val="FF0000"/>
                </a:solidFill>
                <a:latin typeface="Comic Sans MS" charset="0"/>
                <a:ea typeface="ＭＳ Ｐゴシック" charset="-128"/>
              </a:rPr>
              <a:t>Messaggio 3096/2015 INPS</a:t>
            </a:r>
          </a:p>
        </p:txBody>
      </p:sp>
      <p:sp>
        <p:nvSpPr>
          <p:cNvPr id="36866" name="Rettangolo 1"/>
          <p:cNvSpPr>
            <a:spLocks noChangeArrowheads="1"/>
          </p:cNvSpPr>
          <p:nvPr/>
        </p:nvSpPr>
        <p:spPr bwMode="auto">
          <a:xfrm>
            <a:off x="2099469" y="1052736"/>
            <a:ext cx="8353425" cy="48320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ea typeface="Arial" charset="0"/>
                <a:cs typeface="Arial" charset="0"/>
              </a:defRPr>
            </a:lvl1pPr>
            <a:lvl2pPr marL="742950" indent="-285750">
              <a:spcBef>
                <a:spcPct val="20000"/>
              </a:spcBef>
              <a:buChar char="–"/>
              <a:defRPr sz="2800">
                <a:solidFill>
                  <a:schemeClr val="tx1"/>
                </a:solidFill>
                <a:latin typeface="Arial" charset="0"/>
                <a:ea typeface="Arial" charset="0"/>
                <a:cs typeface="Arial" charset="0"/>
              </a:defRPr>
            </a:lvl2pPr>
            <a:lvl3pPr marL="1143000" indent="-228600">
              <a:spcBef>
                <a:spcPct val="20000"/>
              </a:spcBef>
              <a:buChar char="•"/>
              <a:defRPr sz="2400">
                <a:solidFill>
                  <a:schemeClr val="tx1"/>
                </a:solidFill>
                <a:latin typeface="Arial" charset="0"/>
                <a:ea typeface="Arial" charset="0"/>
                <a:cs typeface="Arial" charset="0"/>
              </a:defRPr>
            </a:lvl3pPr>
            <a:lvl4pPr marL="1600200" indent="-228600">
              <a:spcBef>
                <a:spcPct val="20000"/>
              </a:spcBef>
              <a:buChar char="–"/>
              <a:defRPr sz="2000">
                <a:solidFill>
                  <a:schemeClr val="tx1"/>
                </a:solidFill>
                <a:latin typeface="Arial" charset="0"/>
                <a:ea typeface="Arial" charset="0"/>
                <a:cs typeface="Arial" charset="0"/>
              </a:defRPr>
            </a:lvl4pPr>
            <a:lvl5pPr marL="2057400" indent="-228600">
              <a:spcBef>
                <a:spcPct val="20000"/>
              </a:spcBef>
              <a:buChar char="»"/>
              <a:defRPr sz="2000">
                <a:solidFill>
                  <a:schemeClr val="tx1"/>
                </a:solidFill>
                <a:latin typeface="Arial" charset="0"/>
                <a:ea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ea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ea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ea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ea typeface="Arial" charset="0"/>
                <a:cs typeface="Arial" charset="0"/>
              </a:defRPr>
            </a:lvl9pPr>
          </a:lstStyle>
          <a:p>
            <a:pPr algn="just">
              <a:spcBef>
                <a:spcPct val="0"/>
              </a:spcBef>
              <a:buFontTx/>
              <a:buNone/>
            </a:pPr>
            <a:endParaRPr lang="it-IT" altLang="it-IT" sz="2000" dirty="0">
              <a:latin typeface="Comic Sans MS" charset="0"/>
              <a:ea typeface="ＭＳ Ｐゴシック" charset="-128"/>
            </a:endParaRPr>
          </a:p>
          <a:p>
            <a:pPr algn="just">
              <a:spcBef>
                <a:spcPct val="0"/>
              </a:spcBef>
              <a:buFontTx/>
              <a:buNone/>
            </a:pPr>
            <a:r>
              <a:rPr lang="it-IT" altLang="it-IT" sz="1800" dirty="0">
                <a:latin typeface="Comic Sans MS" charset="0"/>
                <a:ea typeface="ＭＳ Ｐゴシック" charset="-128"/>
              </a:rPr>
              <a:t>La disciplina in materia di Aspi è stata rivisitata dal decreto legislativo n. 22/2015 che, in attuazione della legge delega n. 183/2014, ha introdotto la Nuova prestazione di Assicurazione Sociale per l'Impiego (</a:t>
            </a:r>
            <a:r>
              <a:rPr lang="it-IT" altLang="it-IT" sz="1800" dirty="0" err="1">
                <a:latin typeface="Comic Sans MS" charset="0"/>
                <a:ea typeface="ＭＳ Ｐゴシック" charset="-128"/>
              </a:rPr>
              <a:t>NASpI</a:t>
            </a:r>
            <a:r>
              <a:rPr lang="it-IT" altLang="it-IT" sz="1800" dirty="0">
                <a:latin typeface="Comic Sans MS" charset="0"/>
                <a:ea typeface="ＭＳ Ｐゴシック" charset="-128"/>
              </a:rPr>
              <a:t>). L’Istituto ha reso note le novità con messaggio n. 2971 del 30aprile 2015.Tale norma prevede l’accredito a favore dei lavoratori percettori della prestazione della contribuzione rapportata alla retribuzione imponibile ai fini previdenziali degli </a:t>
            </a:r>
            <a:r>
              <a:rPr lang="it-IT" altLang="it-IT" sz="1800" b="1" dirty="0">
                <a:latin typeface="Comic Sans MS" charset="0"/>
                <a:ea typeface="ＭＳ Ｐゴシック" charset="-128"/>
              </a:rPr>
              <a:t>ultimi 4 anni divisa </a:t>
            </a:r>
            <a:r>
              <a:rPr lang="it-IT" altLang="it-IT" sz="1800" dirty="0">
                <a:latin typeface="Comic Sans MS" charset="0"/>
                <a:ea typeface="ＭＳ Ｐゴシック" charset="-128"/>
              </a:rPr>
              <a:t>per il numero di settimane di contribuzione e moltiplicata per il numero 4,33.Rimangono ferme le ulteriori indicazioni già fornite con messaggio n. 17768/2013.Il Ministero del Lavoro, con nota </a:t>
            </a:r>
            <a:r>
              <a:rPr lang="it-IT" altLang="it-IT" sz="1800" dirty="0" err="1">
                <a:latin typeface="Comic Sans MS" charset="0"/>
                <a:ea typeface="ＭＳ Ｐゴシック" charset="-128"/>
              </a:rPr>
              <a:t>prot</a:t>
            </a:r>
            <a:r>
              <a:rPr lang="it-IT" altLang="it-IT" sz="1800" dirty="0">
                <a:latin typeface="Comic Sans MS" charset="0"/>
                <a:ea typeface="ＭＳ Ｐゴシック" charset="-128"/>
              </a:rPr>
              <a:t>. 29/0002120 del 28 aprile 2015 ha precisato che, in tale fattispecie, non risulta applicabile il massimale di cui all’articolo 12 del decreto legislativo n.22/2015.La citata disciplina in materia di contribuzione indicata dal decreto legislativo n. 22/2015 è applicabile con riferimento ai lavoratori per i quali i datori di lavoro presentino domanda per la procedura di esodo, ai sensi dell’articolo 4 della Legge n. 92/2012, a decorrere dal 1° maggio 2015.</a:t>
            </a:r>
            <a:endParaRPr lang="it-IT" altLang="it-IT" sz="1200" dirty="0">
              <a:ea typeface="ＭＳ Ｐゴシック" charset="-128"/>
            </a:endParaRPr>
          </a:p>
        </p:txBody>
      </p:sp>
    </p:spTree>
    <p:extLst>
      <p:ext uri="{BB962C8B-B14F-4D97-AF65-F5344CB8AC3E}">
        <p14:creationId xmlns:p14="http://schemas.microsoft.com/office/powerpoint/2010/main" xmlns="" val="753438617"/>
      </p:ext>
    </p:extLst>
  </p:cSld>
  <p:clrMapOvr>
    <a:masterClrMapping/>
  </p:clrMapOvr>
  <p:transition spd="slow">
    <p:randomBar dir="vert"/>
  </p:transition>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ttangolo 3"/>
          <p:cNvSpPr>
            <a:spLocks noChangeArrowheads="1"/>
          </p:cNvSpPr>
          <p:nvPr/>
        </p:nvSpPr>
        <p:spPr bwMode="auto">
          <a:xfrm>
            <a:off x="2135189" y="549275"/>
            <a:ext cx="8281987" cy="584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ea typeface="Arial" charset="0"/>
                <a:cs typeface="Arial" charset="0"/>
              </a:defRPr>
            </a:lvl1pPr>
            <a:lvl2pPr marL="742950" indent="-285750">
              <a:spcBef>
                <a:spcPct val="20000"/>
              </a:spcBef>
              <a:buChar char="–"/>
              <a:defRPr sz="2800">
                <a:solidFill>
                  <a:schemeClr val="tx1"/>
                </a:solidFill>
                <a:latin typeface="Arial" charset="0"/>
                <a:ea typeface="Arial" charset="0"/>
                <a:cs typeface="Arial" charset="0"/>
              </a:defRPr>
            </a:lvl2pPr>
            <a:lvl3pPr marL="1143000" indent="-228600">
              <a:spcBef>
                <a:spcPct val="20000"/>
              </a:spcBef>
              <a:buChar char="•"/>
              <a:defRPr sz="2400">
                <a:solidFill>
                  <a:schemeClr val="tx1"/>
                </a:solidFill>
                <a:latin typeface="Arial" charset="0"/>
                <a:ea typeface="Arial" charset="0"/>
                <a:cs typeface="Arial" charset="0"/>
              </a:defRPr>
            </a:lvl3pPr>
            <a:lvl4pPr marL="1600200" indent="-228600">
              <a:spcBef>
                <a:spcPct val="20000"/>
              </a:spcBef>
              <a:buChar char="–"/>
              <a:defRPr sz="2000">
                <a:solidFill>
                  <a:schemeClr val="tx1"/>
                </a:solidFill>
                <a:latin typeface="Arial" charset="0"/>
                <a:ea typeface="Arial" charset="0"/>
                <a:cs typeface="Arial" charset="0"/>
              </a:defRPr>
            </a:lvl4pPr>
            <a:lvl5pPr marL="2057400" indent="-228600">
              <a:spcBef>
                <a:spcPct val="20000"/>
              </a:spcBef>
              <a:buChar char="»"/>
              <a:defRPr sz="2000">
                <a:solidFill>
                  <a:schemeClr val="tx1"/>
                </a:solidFill>
                <a:latin typeface="Arial" charset="0"/>
                <a:ea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ea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ea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ea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ea typeface="Arial" charset="0"/>
                <a:cs typeface="Arial" charset="0"/>
              </a:defRPr>
            </a:lvl9pPr>
          </a:lstStyle>
          <a:p>
            <a:pPr algn="ctr" eaLnBrk="1" hangingPunct="1">
              <a:spcBef>
                <a:spcPct val="0"/>
              </a:spcBef>
              <a:buFontTx/>
              <a:buNone/>
            </a:pPr>
            <a:r>
              <a:rPr lang="it-IT" altLang="it-IT" b="1" i="1">
                <a:solidFill>
                  <a:srgbClr val="FF0000"/>
                </a:solidFill>
                <a:latin typeface="Comic Sans MS" charset="0"/>
                <a:ea typeface="ＭＳ Ｐゴシック" charset="-128"/>
              </a:rPr>
              <a:t>Gli effetti sulla pensione</a:t>
            </a:r>
          </a:p>
        </p:txBody>
      </p:sp>
      <p:sp>
        <p:nvSpPr>
          <p:cNvPr id="38914" name="Rettangolo 1"/>
          <p:cNvSpPr>
            <a:spLocks noChangeArrowheads="1"/>
          </p:cNvSpPr>
          <p:nvPr/>
        </p:nvSpPr>
        <p:spPr bwMode="auto">
          <a:xfrm>
            <a:off x="2063751" y="1341439"/>
            <a:ext cx="8353425" cy="39703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marL="457200" indent="-457200">
              <a:spcBef>
                <a:spcPct val="20000"/>
              </a:spcBef>
              <a:buChar char="•"/>
              <a:defRPr sz="3200">
                <a:solidFill>
                  <a:schemeClr val="tx1"/>
                </a:solidFill>
                <a:latin typeface="Arial" charset="0"/>
                <a:ea typeface="Arial" charset="0"/>
                <a:cs typeface="Arial" charset="0"/>
              </a:defRPr>
            </a:lvl1pPr>
            <a:lvl2pPr marL="742950" indent="-285750">
              <a:spcBef>
                <a:spcPct val="20000"/>
              </a:spcBef>
              <a:buChar char="–"/>
              <a:defRPr sz="2800">
                <a:solidFill>
                  <a:schemeClr val="tx1"/>
                </a:solidFill>
                <a:latin typeface="Arial" charset="0"/>
                <a:ea typeface="Arial" charset="0"/>
                <a:cs typeface="Arial" charset="0"/>
              </a:defRPr>
            </a:lvl2pPr>
            <a:lvl3pPr marL="1143000" indent="-228600">
              <a:spcBef>
                <a:spcPct val="20000"/>
              </a:spcBef>
              <a:buChar char="•"/>
              <a:defRPr sz="2400">
                <a:solidFill>
                  <a:schemeClr val="tx1"/>
                </a:solidFill>
                <a:latin typeface="Arial" charset="0"/>
                <a:ea typeface="Arial" charset="0"/>
                <a:cs typeface="Arial" charset="0"/>
              </a:defRPr>
            </a:lvl3pPr>
            <a:lvl4pPr marL="1600200" indent="-228600">
              <a:spcBef>
                <a:spcPct val="20000"/>
              </a:spcBef>
              <a:buChar char="–"/>
              <a:defRPr sz="2000">
                <a:solidFill>
                  <a:schemeClr val="tx1"/>
                </a:solidFill>
                <a:latin typeface="Arial" charset="0"/>
                <a:ea typeface="Arial" charset="0"/>
                <a:cs typeface="Arial" charset="0"/>
              </a:defRPr>
            </a:lvl4pPr>
            <a:lvl5pPr marL="2057400" indent="-228600">
              <a:spcBef>
                <a:spcPct val="20000"/>
              </a:spcBef>
              <a:buChar char="»"/>
              <a:defRPr sz="2000">
                <a:solidFill>
                  <a:schemeClr val="tx1"/>
                </a:solidFill>
                <a:latin typeface="Arial" charset="0"/>
                <a:ea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ea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ea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ea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ea typeface="Arial" charset="0"/>
                <a:cs typeface="Arial" charset="0"/>
              </a:defRPr>
            </a:lvl9pPr>
          </a:lstStyle>
          <a:p>
            <a:pPr algn="ctr">
              <a:spcBef>
                <a:spcPct val="0"/>
              </a:spcBef>
            </a:pPr>
            <a:r>
              <a:rPr lang="it-IT" altLang="it-IT" sz="2800">
                <a:latin typeface="Comic Sans MS" charset="0"/>
                <a:ea typeface="ＭＳ Ｐゴシック" charset="-128"/>
              </a:rPr>
              <a:t>Alimentazione della posizione contributiva con media dell’ultimo quadriennio</a:t>
            </a:r>
          </a:p>
          <a:p>
            <a:pPr algn="ctr">
              <a:spcBef>
                <a:spcPct val="0"/>
              </a:spcBef>
            </a:pPr>
            <a:r>
              <a:rPr lang="it-IT" altLang="it-IT" sz="2800">
                <a:latin typeface="Comic Sans MS" charset="0"/>
                <a:ea typeface="ＭＳ Ｐゴシック" charset="-128"/>
              </a:rPr>
              <a:t>Aumento della quota contributiva e possibile aumento della quota retributiva</a:t>
            </a:r>
          </a:p>
          <a:p>
            <a:pPr algn="ctr">
              <a:spcBef>
                <a:spcPct val="0"/>
              </a:spcBef>
            </a:pPr>
            <a:r>
              <a:rPr lang="it-IT" altLang="it-IT" sz="2800">
                <a:latin typeface="Comic Sans MS" charset="0"/>
                <a:ea typeface="ＭＳ Ｐゴシック" charset="-128"/>
              </a:rPr>
              <a:t>Nessun onere in capo al dipendente</a:t>
            </a:r>
          </a:p>
          <a:p>
            <a:pPr algn="ctr">
              <a:spcBef>
                <a:spcPct val="0"/>
              </a:spcBef>
            </a:pPr>
            <a:r>
              <a:rPr lang="it-IT" altLang="it-IT" sz="2800">
                <a:latin typeface="Comic Sans MS" charset="0"/>
                <a:ea typeface="ＭＳ Ｐゴシック" charset="-128"/>
              </a:rPr>
              <a:t>Totale compatibilità con altra occupazione (a differenza della NASPI, contribuzione volontaria e Ape Social), dunque possibile ulteriore incremento </a:t>
            </a:r>
          </a:p>
        </p:txBody>
      </p:sp>
    </p:spTree>
    <p:extLst>
      <p:ext uri="{BB962C8B-B14F-4D97-AF65-F5344CB8AC3E}">
        <p14:creationId xmlns:p14="http://schemas.microsoft.com/office/powerpoint/2010/main" xmlns="" val="390468730"/>
      </p:ext>
    </p:extLst>
  </p:cSld>
  <p:clrMapOvr>
    <a:masterClrMapping/>
  </p:clrMapOvr>
  <p:transition spd="slow">
    <p:randomBar dir="vert"/>
  </p:transition>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981200" y="427038"/>
            <a:ext cx="6381750" cy="635000"/>
          </a:xfrm>
        </p:spPr>
        <p:style>
          <a:lnRef idx="2">
            <a:schemeClr val="accent1"/>
          </a:lnRef>
          <a:fillRef idx="1">
            <a:schemeClr val="lt1"/>
          </a:fillRef>
          <a:effectRef idx="0">
            <a:schemeClr val="accent1"/>
          </a:effectRef>
          <a:fontRef idx="minor">
            <a:schemeClr val="dk1"/>
          </a:fontRef>
        </p:style>
        <p:txBody>
          <a:bodyPr>
            <a:normAutofit fontScale="90000"/>
          </a:bodyPr>
          <a:lstStyle/>
          <a:p>
            <a:pPr eaLnBrk="1" hangingPunct="1">
              <a:defRPr/>
            </a:pPr>
            <a:r>
              <a:rPr lang="it-IT" sz="3200" dirty="0">
                <a:solidFill>
                  <a:srgbClr val="FF0000"/>
                </a:solidFill>
                <a:latin typeface="Comic Sans MS"/>
                <a:cs typeface="Comic Sans MS"/>
              </a:rPr>
              <a:t>ESEMPI PRATICI </a:t>
            </a:r>
          </a:p>
        </p:txBody>
      </p:sp>
      <p:sp>
        <p:nvSpPr>
          <p:cNvPr id="40962" name="Rettangolo 3"/>
          <p:cNvSpPr>
            <a:spLocks noChangeArrowheads="1"/>
          </p:cNvSpPr>
          <p:nvPr/>
        </p:nvSpPr>
        <p:spPr bwMode="auto">
          <a:xfrm>
            <a:off x="2989263" y="1246189"/>
            <a:ext cx="5149850" cy="523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charset="0"/>
                <a:ea typeface="Arial" charset="0"/>
                <a:cs typeface="Arial" charset="0"/>
              </a:defRPr>
            </a:lvl1pPr>
            <a:lvl2pPr marL="742950" indent="-285750">
              <a:spcBef>
                <a:spcPct val="20000"/>
              </a:spcBef>
              <a:buChar char="–"/>
              <a:defRPr sz="2800">
                <a:solidFill>
                  <a:schemeClr val="tx1"/>
                </a:solidFill>
                <a:latin typeface="Arial" charset="0"/>
                <a:ea typeface="Arial" charset="0"/>
                <a:cs typeface="Arial" charset="0"/>
              </a:defRPr>
            </a:lvl2pPr>
            <a:lvl3pPr marL="1143000" indent="-228600">
              <a:spcBef>
                <a:spcPct val="20000"/>
              </a:spcBef>
              <a:buChar char="•"/>
              <a:defRPr sz="2400">
                <a:solidFill>
                  <a:schemeClr val="tx1"/>
                </a:solidFill>
                <a:latin typeface="Arial" charset="0"/>
                <a:ea typeface="Arial" charset="0"/>
                <a:cs typeface="Arial" charset="0"/>
              </a:defRPr>
            </a:lvl3pPr>
            <a:lvl4pPr marL="1600200" indent="-228600">
              <a:spcBef>
                <a:spcPct val="20000"/>
              </a:spcBef>
              <a:buChar char="–"/>
              <a:defRPr sz="2000">
                <a:solidFill>
                  <a:schemeClr val="tx1"/>
                </a:solidFill>
                <a:latin typeface="Arial" charset="0"/>
                <a:ea typeface="Arial" charset="0"/>
                <a:cs typeface="Arial" charset="0"/>
              </a:defRPr>
            </a:lvl4pPr>
            <a:lvl5pPr marL="2057400" indent="-228600">
              <a:spcBef>
                <a:spcPct val="20000"/>
              </a:spcBef>
              <a:buChar char="»"/>
              <a:defRPr sz="2000">
                <a:solidFill>
                  <a:schemeClr val="tx1"/>
                </a:solidFill>
                <a:latin typeface="Arial" charset="0"/>
                <a:ea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ea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ea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ea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ea typeface="Arial" charset="0"/>
                <a:cs typeface="Arial" charset="0"/>
              </a:defRPr>
            </a:lvl9pPr>
          </a:lstStyle>
          <a:p>
            <a:pPr eaLnBrk="1" hangingPunct="1">
              <a:spcBef>
                <a:spcPct val="0"/>
              </a:spcBef>
              <a:buFontTx/>
              <a:buNone/>
            </a:pPr>
            <a:r>
              <a:rPr lang="de-DE" altLang="it-IT" sz="2800" b="1">
                <a:solidFill>
                  <a:srgbClr val="000000"/>
                </a:solidFill>
                <a:latin typeface="Comic Sans MS" charset="0"/>
              </a:rPr>
              <a:t>CASO 1: RAL 77.000 EURO</a:t>
            </a:r>
            <a:endParaRPr lang="it-IT" altLang="it-IT" sz="2800" b="1">
              <a:solidFill>
                <a:srgbClr val="000000"/>
              </a:solidFill>
              <a:latin typeface="Comic Sans MS" charset="0"/>
            </a:endParaRPr>
          </a:p>
        </p:txBody>
      </p:sp>
      <p:graphicFrame>
        <p:nvGraphicFramePr>
          <p:cNvPr id="5" name="Tabella 4"/>
          <p:cNvGraphicFramePr>
            <a:graphicFrameLocks noGrp="1"/>
          </p:cNvGraphicFramePr>
          <p:nvPr>
            <p:extLst/>
          </p:nvPr>
        </p:nvGraphicFramePr>
        <p:xfrm>
          <a:off x="1981201" y="2087564"/>
          <a:ext cx="8416925" cy="3331845"/>
        </p:xfrm>
        <a:graphic>
          <a:graphicData uri="http://schemas.openxmlformats.org/drawingml/2006/table">
            <a:tbl>
              <a:tblPr/>
              <a:tblGrid>
                <a:gridCol w="6164263">
                  <a:extLst>
                    <a:ext uri="{9D8B030D-6E8A-4147-A177-3AD203B41FA5}">
                      <a16:colId xmlns="" xmlns:a16="http://schemas.microsoft.com/office/drawing/2014/main" val="20000"/>
                    </a:ext>
                  </a:extLst>
                </a:gridCol>
                <a:gridCol w="2252662">
                  <a:extLst>
                    <a:ext uri="{9D8B030D-6E8A-4147-A177-3AD203B41FA5}">
                      <a16:colId xmlns="" xmlns:a16="http://schemas.microsoft.com/office/drawing/2014/main" val="20001"/>
                    </a:ext>
                  </a:extLst>
                </a:gridCol>
              </a:tblGrid>
              <a:tr h="371475">
                <a:tc gridSpan="2">
                  <a:txBody>
                    <a:bodyPr/>
                    <a:lstStyle>
                      <a:lvl1pPr defTabSz="457200">
                        <a:spcBef>
                          <a:spcPct val="20000"/>
                        </a:spcBef>
                        <a:defRPr sz="2800">
                          <a:solidFill>
                            <a:schemeClr val="tx1"/>
                          </a:solidFill>
                          <a:latin typeface="Arial" charset="0"/>
                          <a:ea typeface="Arial" charset="0"/>
                          <a:cs typeface="Arial" charset="0"/>
                        </a:defRPr>
                      </a:lvl1pPr>
                      <a:lvl2pPr marL="742950" indent="-285750" defTabSz="457200">
                        <a:spcBef>
                          <a:spcPct val="20000"/>
                        </a:spcBef>
                        <a:defRPr sz="2400">
                          <a:solidFill>
                            <a:schemeClr val="tx1"/>
                          </a:solidFill>
                          <a:latin typeface="Arial" charset="0"/>
                          <a:ea typeface="Arial" charset="0"/>
                          <a:cs typeface="Arial" charset="0"/>
                        </a:defRPr>
                      </a:lvl2pPr>
                      <a:lvl3pPr marL="1143000" indent="-228600" defTabSz="457200">
                        <a:spcBef>
                          <a:spcPct val="20000"/>
                        </a:spcBef>
                        <a:defRPr sz="2000">
                          <a:solidFill>
                            <a:schemeClr val="tx1"/>
                          </a:solidFill>
                          <a:latin typeface="Arial" charset="0"/>
                          <a:ea typeface="Arial" charset="0"/>
                          <a:cs typeface="Arial" charset="0"/>
                        </a:defRPr>
                      </a:lvl3pPr>
                      <a:lvl4pPr marL="1600200" indent="-228600" defTabSz="457200">
                        <a:spcBef>
                          <a:spcPct val="20000"/>
                        </a:spcBef>
                        <a:defRPr>
                          <a:solidFill>
                            <a:schemeClr val="tx1"/>
                          </a:solidFill>
                          <a:latin typeface="Arial" charset="0"/>
                          <a:ea typeface="Arial" charset="0"/>
                          <a:cs typeface="Arial" charset="0"/>
                        </a:defRPr>
                      </a:lvl4pPr>
                      <a:lvl5pPr marL="2057400" indent="-228600" defTabSz="457200">
                        <a:spcBef>
                          <a:spcPct val="20000"/>
                        </a:spcBef>
                        <a:defRPr>
                          <a:solidFill>
                            <a:schemeClr val="tx1"/>
                          </a:solidFill>
                          <a:latin typeface="Arial" charset="0"/>
                          <a:ea typeface="Arial" charset="0"/>
                          <a:cs typeface="Arial" charset="0"/>
                        </a:defRPr>
                      </a:lvl5pPr>
                      <a:lvl6pPr marL="2514600" indent="-228600" defTabSz="457200" eaLnBrk="0" fontAlgn="base" hangingPunct="0">
                        <a:spcBef>
                          <a:spcPct val="20000"/>
                        </a:spcBef>
                        <a:spcAft>
                          <a:spcPct val="0"/>
                        </a:spcAft>
                        <a:defRPr>
                          <a:solidFill>
                            <a:schemeClr val="tx1"/>
                          </a:solidFill>
                          <a:latin typeface="Arial" charset="0"/>
                          <a:ea typeface="Arial" charset="0"/>
                          <a:cs typeface="Arial" charset="0"/>
                        </a:defRPr>
                      </a:lvl6pPr>
                      <a:lvl7pPr marL="2971800" indent="-228600" defTabSz="457200" eaLnBrk="0" fontAlgn="base" hangingPunct="0">
                        <a:spcBef>
                          <a:spcPct val="20000"/>
                        </a:spcBef>
                        <a:spcAft>
                          <a:spcPct val="0"/>
                        </a:spcAft>
                        <a:defRPr>
                          <a:solidFill>
                            <a:schemeClr val="tx1"/>
                          </a:solidFill>
                          <a:latin typeface="Arial" charset="0"/>
                          <a:ea typeface="Arial" charset="0"/>
                          <a:cs typeface="Arial" charset="0"/>
                        </a:defRPr>
                      </a:lvl7pPr>
                      <a:lvl8pPr marL="3429000" indent="-228600" defTabSz="457200" eaLnBrk="0" fontAlgn="base" hangingPunct="0">
                        <a:spcBef>
                          <a:spcPct val="20000"/>
                        </a:spcBef>
                        <a:spcAft>
                          <a:spcPct val="0"/>
                        </a:spcAft>
                        <a:defRPr>
                          <a:solidFill>
                            <a:schemeClr val="tx1"/>
                          </a:solidFill>
                          <a:latin typeface="Arial" charset="0"/>
                          <a:ea typeface="Arial" charset="0"/>
                          <a:cs typeface="Arial" charset="0"/>
                        </a:defRPr>
                      </a:lvl8pPr>
                      <a:lvl9pPr marL="3886200" indent="-228600" defTabSz="457200" eaLnBrk="0" fontAlgn="base" hangingPunct="0">
                        <a:spcBef>
                          <a:spcPct val="20000"/>
                        </a:spcBef>
                        <a:spcAft>
                          <a:spcPct val="0"/>
                        </a:spcAft>
                        <a:defRPr>
                          <a:solidFill>
                            <a:schemeClr val="tx1"/>
                          </a:solidFill>
                          <a:latin typeface="Arial" charset="0"/>
                          <a:ea typeface="Arial" charset="0"/>
                          <a:cs typeface="Arial" charset="0"/>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s-ES_tradnl" altLang="it-IT" sz="1800" b="1" i="0" u="none" strike="noStrike" cap="none" normalizeH="0" baseline="0" dirty="0">
                          <a:ln>
                            <a:noFill/>
                          </a:ln>
                          <a:solidFill>
                            <a:srgbClr val="000000"/>
                          </a:solidFill>
                          <a:effectLst/>
                          <a:latin typeface="Comic Sans MS" charset="0"/>
                          <a:ea typeface="Arial" charset="0"/>
                          <a:cs typeface="Arial" charset="0"/>
                        </a:rPr>
                        <a:t>CALCOLO COSTO LAVORO DIPENDENTE </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lumMod val="60000"/>
                        <a:lumOff val="40000"/>
                      </a:schemeClr>
                    </a:solidFill>
                  </a:tcPr>
                </a:tc>
                <a:tc hMerge="1">
                  <a:txBody>
                    <a:bodyPr/>
                    <a:lstStyle/>
                    <a:p>
                      <a:endParaRPr lang="it-IT"/>
                    </a:p>
                  </a:txBody>
                  <a:tcPr/>
                </a:tc>
                <a:extLst>
                  <a:ext uri="{0D108BD9-81ED-4DB2-BD59-A6C34878D82A}">
                    <a16:rowId xmlns="" xmlns:a16="http://schemas.microsoft.com/office/drawing/2014/main" val="10000"/>
                  </a:ext>
                </a:extLst>
              </a:tr>
              <a:tr h="371475">
                <a:tc gridSpan="2">
                  <a:txBody>
                    <a:bodyPr/>
                    <a:lstStyle>
                      <a:lvl1pPr defTabSz="457200">
                        <a:spcBef>
                          <a:spcPct val="20000"/>
                        </a:spcBef>
                        <a:defRPr sz="2800">
                          <a:solidFill>
                            <a:schemeClr val="tx1"/>
                          </a:solidFill>
                          <a:latin typeface="Arial" charset="0"/>
                          <a:ea typeface="Arial" charset="0"/>
                          <a:cs typeface="Arial" charset="0"/>
                        </a:defRPr>
                      </a:lvl1pPr>
                      <a:lvl2pPr marL="742950" indent="-285750" defTabSz="457200">
                        <a:spcBef>
                          <a:spcPct val="20000"/>
                        </a:spcBef>
                        <a:defRPr sz="2400">
                          <a:solidFill>
                            <a:schemeClr val="tx1"/>
                          </a:solidFill>
                          <a:latin typeface="Arial" charset="0"/>
                          <a:ea typeface="Arial" charset="0"/>
                          <a:cs typeface="Arial" charset="0"/>
                        </a:defRPr>
                      </a:lvl2pPr>
                      <a:lvl3pPr marL="1143000" indent="-228600" defTabSz="457200">
                        <a:spcBef>
                          <a:spcPct val="20000"/>
                        </a:spcBef>
                        <a:defRPr sz="2000">
                          <a:solidFill>
                            <a:schemeClr val="tx1"/>
                          </a:solidFill>
                          <a:latin typeface="Arial" charset="0"/>
                          <a:ea typeface="Arial" charset="0"/>
                          <a:cs typeface="Arial" charset="0"/>
                        </a:defRPr>
                      </a:lvl3pPr>
                      <a:lvl4pPr marL="1600200" indent="-228600" defTabSz="457200">
                        <a:spcBef>
                          <a:spcPct val="20000"/>
                        </a:spcBef>
                        <a:defRPr>
                          <a:solidFill>
                            <a:schemeClr val="tx1"/>
                          </a:solidFill>
                          <a:latin typeface="Arial" charset="0"/>
                          <a:ea typeface="Arial" charset="0"/>
                          <a:cs typeface="Arial" charset="0"/>
                        </a:defRPr>
                      </a:lvl4pPr>
                      <a:lvl5pPr marL="2057400" indent="-228600" defTabSz="457200">
                        <a:spcBef>
                          <a:spcPct val="20000"/>
                        </a:spcBef>
                        <a:defRPr>
                          <a:solidFill>
                            <a:schemeClr val="tx1"/>
                          </a:solidFill>
                          <a:latin typeface="Arial" charset="0"/>
                          <a:ea typeface="Arial" charset="0"/>
                          <a:cs typeface="Arial" charset="0"/>
                        </a:defRPr>
                      </a:lvl5pPr>
                      <a:lvl6pPr marL="2514600" indent="-228600" defTabSz="457200" eaLnBrk="0" fontAlgn="base" hangingPunct="0">
                        <a:spcBef>
                          <a:spcPct val="20000"/>
                        </a:spcBef>
                        <a:spcAft>
                          <a:spcPct val="0"/>
                        </a:spcAft>
                        <a:defRPr>
                          <a:solidFill>
                            <a:schemeClr val="tx1"/>
                          </a:solidFill>
                          <a:latin typeface="Arial" charset="0"/>
                          <a:ea typeface="Arial" charset="0"/>
                          <a:cs typeface="Arial" charset="0"/>
                        </a:defRPr>
                      </a:lvl6pPr>
                      <a:lvl7pPr marL="2971800" indent="-228600" defTabSz="457200" eaLnBrk="0" fontAlgn="base" hangingPunct="0">
                        <a:spcBef>
                          <a:spcPct val="20000"/>
                        </a:spcBef>
                        <a:spcAft>
                          <a:spcPct val="0"/>
                        </a:spcAft>
                        <a:defRPr>
                          <a:solidFill>
                            <a:schemeClr val="tx1"/>
                          </a:solidFill>
                          <a:latin typeface="Arial" charset="0"/>
                          <a:ea typeface="Arial" charset="0"/>
                          <a:cs typeface="Arial" charset="0"/>
                        </a:defRPr>
                      </a:lvl7pPr>
                      <a:lvl8pPr marL="3429000" indent="-228600" defTabSz="457200" eaLnBrk="0" fontAlgn="base" hangingPunct="0">
                        <a:spcBef>
                          <a:spcPct val="20000"/>
                        </a:spcBef>
                        <a:spcAft>
                          <a:spcPct val="0"/>
                        </a:spcAft>
                        <a:defRPr>
                          <a:solidFill>
                            <a:schemeClr val="tx1"/>
                          </a:solidFill>
                          <a:latin typeface="Arial" charset="0"/>
                          <a:ea typeface="Arial" charset="0"/>
                          <a:cs typeface="Arial" charset="0"/>
                        </a:defRPr>
                      </a:lvl8pPr>
                      <a:lvl9pPr marL="3886200" indent="-228600" defTabSz="457200" eaLnBrk="0" fontAlgn="base" hangingPunct="0">
                        <a:spcBef>
                          <a:spcPct val="20000"/>
                        </a:spcBef>
                        <a:spcAft>
                          <a:spcPct val="0"/>
                        </a:spcAft>
                        <a:defRPr>
                          <a:solidFill>
                            <a:schemeClr val="tx1"/>
                          </a:solidFill>
                          <a:latin typeface="Arial" charset="0"/>
                          <a:ea typeface="Arial" charset="0"/>
                          <a:cs typeface="Arial" charset="0"/>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it-IT" altLang="it-IT" sz="1800" b="0" i="0" u="none" strike="noStrike" cap="none" normalizeH="0" baseline="0" dirty="0">
                          <a:ln>
                            <a:noFill/>
                          </a:ln>
                          <a:solidFill>
                            <a:srgbClr val="000000"/>
                          </a:solidFill>
                          <a:effectLst/>
                          <a:latin typeface="Comic Sans MS" charset="0"/>
                          <a:ea typeface="Arial" charset="0"/>
                          <a:cs typeface="Arial" charset="0"/>
                        </a:rPr>
                        <a:t>Inquadramento contrattuale </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lumMod val="60000"/>
                        <a:lumOff val="40000"/>
                      </a:schemeClr>
                    </a:solidFill>
                  </a:tcPr>
                </a:tc>
                <a:tc hMerge="1">
                  <a:txBody>
                    <a:bodyPr/>
                    <a:lstStyle/>
                    <a:p>
                      <a:endParaRPr lang="it-IT"/>
                    </a:p>
                  </a:txBody>
                  <a:tcPr/>
                </a:tc>
                <a:extLst>
                  <a:ext uri="{0D108BD9-81ED-4DB2-BD59-A6C34878D82A}">
                    <a16:rowId xmlns="" xmlns:a16="http://schemas.microsoft.com/office/drawing/2014/main" val="10001"/>
                  </a:ext>
                </a:extLst>
              </a:tr>
              <a:tr h="371475">
                <a:tc>
                  <a:txBody>
                    <a:bodyPr/>
                    <a:lstStyle>
                      <a:lvl1pPr>
                        <a:spcBef>
                          <a:spcPct val="20000"/>
                        </a:spcBef>
                        <a:defRPr sz="2800">
                          <a:solidFill>
                            <a:schemeClr val="tx1"/>
                          </a:solidFill>
                          <a:latin typeface="Arial" charset="0"/>
                          <a:ea typeface="Arial" charset="0"/>
                          <a:cs typeface="Arial" charset="0"/>
                        </a:defRPr>
                      </a:lvl1pPr>
                      <a:lvl2pPr marL="742950" indent="-285750">
                        <a:spcBef>
                          <a:spcPct val="20000"/>
                        </a:spcBef>
                        <a:defRPr sz="2400">
                          <a:solidFill>
                            <a:schemeClr val="tx1"/>
                          </a:solidFill>
                          <a:latin typeface="Arial" charset="0"/>
                          <a:ea typeface="Arial" charset="0"/>
                          <a:cs typeface="Arial" charset="0"/>
                        </a:defRPr>
                      </a:lvl2pPr>
                      <a:lvl3pPr marL="1143000" indent="-228600">
                        <a:spcBef>
                          <a:spcPct val="20000"/>
                        </a:spcBef>
                        <a:defRPr sz="2000">
                          <a:solidFill>
                            <a:schemeClr val="tx1"/>
                          </a:solidFill>
                          <a:latin typeface="Arial" charset="0"/>
                          <a:ea typeface="Arial" charset="0"/>
                          <a:cs typeface="Arial" charset="0"/>
                        </a:defRPr>
                      </a:lvl3pPr>
                      <a:lvl4pPr marL="1600200" indent="-228600">
                        <a:spcBef>
                          <a:spcPct val="20000"/>
                        </a:spcBef>
                        <a:defRPr>
                          <a:solidFill>
                            <a:schemeClr val="tx1"/>
                          </a:solidFill>
                          <a:latin typeface="Arial" charset="0"/>
                          <a:ea typeface="Arial" charset="0"/>
                          <a:cs typeface="Arial" charset="0"/>
                        </a:defRPr>
                      </a:lvl4pPr>
                      <a:lvl5pPr marL="2057400" indent="-228600">
                        <a:spcBef>
                          <a:spcPct val="20000"/>
                        </a:spcBef>
                        <a:defRPr>
                          <a:solidFill>
                            <a:schemeClr val="tx1"/>
                          </a:solidFill>
                          <a:latin typeface="Arial" charset="0"/>
                          <a:ea typeface="Arial" charset="0"/>
                          <a:cs typeface="Arial" charset="0"/>
                        </a:defRPr>
                      </a:lvl5pPr>
                      <a:lvl6pPr marL="2514600" indent="-228600" eaLnBrk="0" fontAlgn="base" hangingPunct="0">
                        <a:spcBef>
                          <a:spcPct val="20000"/>
                        </a:spcBef>
                        <a:spcAft>
                          <a:spcPct val="0"/>
                        </a:spcAft>
                        <a:defRPr>
                          <a:solidFill>
                            <a:schemeClr val="tx1"/>
                          </a:solidFill>
                          <a:latin typeface="Arial" charset="0"/>
                          <a:ea typeface="Arial" charset="0"/>
                          <a:cs typeface="Arial" charset="0"/>
                        </a:defRPr>
                      </a:lvl6pPr>
                      <a:lvl7pPr marL="2971800" indent="-228600" eaLnBrk="0" fontAlgn="base" hangingPunct="0">
                        <a:spcBef>
                          <a:spcPct val="20000"/>
                        </a:spcBef>
                        <a:spcAft>
                          <a:spcPct val="0"/>
                        </a:spcAft>
                        <a:defRPr>
                          <a:solidFill>
                            <a:schemeClr val="tx1"/>
                          </a:solidFill>
                          <a:latin typeface="Arial" charset="0"/>
                          <a:ea typeface="Arial" charset="0"/>
                          <a:cs typeface="Arial" charset="0"/>
                        </a:defRPr>
                      </a:lvl7pPr>
                      <a:lvl8pPr marL="3429000" indent="-228600" eaLnBrk="0" fontAlgn="base" hangingPunct="0">
                        <a:spcBef>
                          <a:spcPct val="20000"/>
                        </a:spcBef>
                        <a:spcAft>
                          <a:spcPct val="0"/>
                        </a:spcAft>
                        <a:defRPr>
                          <a:solidFill>
                            <a:schemeClr val="tx1"/>
                          </a:solidFill>
                          <a:latin typeface="Arial" charset="0"/>
                          <a:ea typeface="Arial" charset="0"/>
                          <a:cs typeface="Arial" charset="0"/>
                        </a:defRPr>
                      </a:lvl8pPr>
                      <a:lvl9pPr marL="3886200" indent="-228600" eaLnBrk="0" fontAlgn="base" hangingPunct="0">
                        <a:spcBef>
                          <a:spcPct val="20000"/>
                        </a:spcBef>
                        <a:spcAft>
                          <a:spcPct val="0"/>
                        </a:spcAft>
                        <a:defRPr>
                          <a:solidFill>
                            <a:schemeClr val="tx1"/>
                          </a:solidFill>
                          <a:latin typeface="Arial" charset="0"/>
                          <a:ea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t-IT" altLang="it-IT" sz="1800" b="0" i="0" u="none" strike="noStrike" cap="none" normalizeH="0" baseline="0" dirty="0">
                          <a:ln>
                            <a:noFill/>
                          </a:ln>
                          <a:solidFill>
                            <a:srgbClr val="000000"/>
                          </a:solidFill>
                          <a:effectLst/>
                          <a:latin typeface="Comic Sans MS" charset="0"/>
                          <a:ea typeface="Arial" charset="0"/>
                          <a:cs typeface="Arial" charset="0"/>
                        </a:rPr>
                        <a:t>RAL di riferimento</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CCCC"/>
                    </a:solidFill>
                  </a:tcPr>
                </a:tc>
                <a:tc>
                  <a:txBody>
                    <a:bodyPr/>
                    <a:lstStyle>
                      <a:lvl1pPr defTabSz="457200">
                        <a:spcBef>
                          <a:spcPct val="20000"/>
                        </a:spcBef>
                        <a:defRPr sz="2800">
                          <a:solidFill>
                            <a:schemeClr val="tx1"/>
                          </a:solidFill>
                          <a:latin typeface="Arial" charset="0"/>
                          <a:ea typeface="Arial" charset="0"/>
                          <a:cs typeface="Arial" charset="0"/>
                        </a:defRPr>
                      </a:lvl1pPr>
                      <a:lvl2pPr marL="742950" indent="-285750" defTabSz="457200">
                        <a:spcBef>
                          <a:spcPct val="20000"/>
                        </a:spcBef>
                        <a:defRPr sz="2400">
                          <a:solidFill>
                            <a:schemeClr val="tx1"/>
                          </a:solidFill>
                          <a:latin typeface="Arial" charset="0"/>
                          <a:ea typeface="Arial" charset="0"/>
                          <a:cs typeface="Arial" charset="0"/>
                        </a:defRPr>
                      </a:lvl2pPr>
                      <a:lvl3pPr marL="1143000" indent="-228600" defTabSz="457200">
                        <a:spcBef>
                          <a:spcPct val="20000"/>
                        </a:spcBef>
                        <a:defRPr sz="2000">
                          <a:solidFill>
                            <a:schemeClr val="tx1"/>
                          </a:solidFill>
                          <a:latin typeface="Arial" charset="0"/>
                          <a:ea typeface="Arial" charset="0"/>
                          <a:cs typeface="Arial" charset="0"/>
                        </a:defRPr>
                      </a:lvl3pPr>
                      <a:lvl4pPr marL="1600200" indent="-228600" defTabSz="457200">
                        <a:spcBef>
                          <a:spcPct val="20000"/>
                        </a:spcBef>
                        <a:defRPr>
                          <a:solidFill>
                            <a:schemeClr val="tx1"/>
                          </a:solidFill>
                          <a:latin typeface="Arial" charset="0"/>
                          <a:ea typeface="Arial" charset="0"/>
                          <a:cs typeface="Arial" charset="0"/>
                        </a:defRPr>
                      </a:lvl4pPr>
                      <a:lvl5pPr marL="2057400" indent="-228600" defTabSz="457200">
                        <a:spcBef>
                          <a:spcPct val="20000"/>
                        </a:spcBef>
                        <a:defRPr>
                          <a:solidFill>
                            <a:schemeClr val="tx1"/>
                          </a:solidFill>
                          <a:latin typeface="Arial" charset="0"/>
                          <a:ea typeface="Arial" charset="0"/>
                          <a:cs typeface="Arial" charset="0"/>
                        </a:defRPr>
                      </a:lvl5pPr>
                      <a:lvl6pPr marL="2514600" indent="-228600" defTabSz="457200" eaLnBrk="0" fontAlgn="base" hangingPunct="0">
                        <a:spcBef>
                          <a:spcPct val="20000"/>
                        </a:spcBef>
                        <a:spcAft>
                          <a:spcPct val="0"/>
                        </a:spcAft>
                        <a:defRPr>
                          <a:solidFill>
                            <a:schemeClr val="tx1"/>
                          </a:solidFill>
                          <a:latin typeface="Arial" charset="0"/>
                          <a:ea typeface="Arial" charset="0"/>
                          <a:cs typeface="Arial" charset="0"/>
                        </a:defRPr>
                      </a:lvl6pPr>
                      <a:lvl7pPr marL="2971800" indent="-228600" defTabSz="457200" eaLnBrk="0" fontAlgn="base" hangingPunct="0">
                        <a:spcBef>
                          <a:spcPct val="20000"/>
                        </a:spcBef>
                        <a:spcAft>
                          <a:spcPct val="0"/>
                        </a:spcAft>
                        <a:defRPr>
                          <a:solidFill>
                            <a:schemeClr val="tx1"/>
                          </a:solidFill>
                          <a:latin typeface="Arial" charset="0"/>
                          <a:ea typeface="Arial" charset="0"/>
                          <a:cs typeface="Arial" charset="0"/>
                        </a:defRPr>
                      </a:lvl7pPr>
                      <a:lvl8pPr marL="3429000" indent="-228600" defTabSz="457200" eaLnBrk="0" fontAlgn="base" hangingPunct="0">
                        <a:spcBef>
                          <a:spcPct val="20000"/>
                        </a:spcBef>
                        <a:spcAft>
                          <a:spcPct val="0"/>
                        </a:spcAft>
                        <a:defRPr>
                          <a:solidFill>
                            <a:schemeClr val="tx1"/>
                          </a:solidFill>
                          <a:latin typeface="Arial" charset="0"/>
                          <a:ea typeface="Arial" charset="0"/>
                          <a:cs typeface="Arial" charset="0"/>
                        </a:defRPr>
                      </a:lvl8pPr>
                      <a:lvl9pPr marL="3886200" indent="-228600" defTabSz="457200" eaLnBrk="0" fontAlgn="base" hangingPunct="0">
                        <a:spcBef>
                          <a:spcPct val="20000"/>
                        </a:spcBef>
                        <a:spcAft>
                          <a:spcPct val="0"/>
                        </a:spcAft>
                        <a:defRPr>
                          <a:solidFill>
                            <a:schemeClr val="tx1"/>
                          </a:solidFill>
                          <a:latin typeface="Arial" charset="0"/>
                          <a:ea typeface="Arial" charset="0"/>
                          <a:cs typeface="Arial"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nb-NO" altLang="it-IT" sz="1800" b="0" i="0" u="none" strike="noStrike" cap="none" normalizeH="0" baseline="0">
                          <a:ln>
                            <a:noFill/>
                          </a:ln>
                          <a:solidFill>
                            <a:srgbClr val="000000"/>
                          </a:solidFill>
                          <a:effectLst/>
                          <a:latin typeface="Comic Sans MS" charset="0"/>
                          <a:ea typeface="Arial" charset="0"/>
                          <a:cs typeface="Arial" charset="0"/>
                        </a:rPr>
                        <a:t>77.044,00</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CCCC"/>
                    </a:solidFill>
                  </a:tcPr>
                </a:tc>
                <a:extLst>
                  <a:ext uri="{0D108BD9-81ED-4DB2-BD59-A6C34878D82A}">
                    <a16:rowId xmlns="" xmlns:a16="http://schemas.microsoft.com/office/drawing/2014/main" val="10002"/>
                  </a:ext>
                </a:extLst>
              </a:tr>
              <a:tr h="371475">
                <a:tc>
                  <a:txBody>
                    <a:bodyPr/>
                    <a:lstStyle>
                      <a:lvl1pPr>
                        <a:spcBef>
                          <a:spcPct val="20000"/>
                        </a:spcBef>
                        <a:defRPr sz="2800">
                          <a:solidFill>
                            <a:schemeClr val="tx1"/>
                          </a:solidFill>
                          <a:latin typeface="Arial" charset="0"/>
                          <a:ea typeface="Arial" charset="0"/>
                          <a:cs typeface="Arial" charset="0"/>
                        </a:defRPr>
                      </a:lvl1pPr>
                      <a:lvl2pPr marL="742950" indent="-285750">
                        <a:spcBef>
                          <a:spcPct val="20000"/>
                        </a:spcBef>
                        <a:defRPr sz="2400">
                          <a:solidFill>
                            <a:schemeClr val="tx1"/>
                          </a:solidFill>
                          <a:latin typeface="Arial" charset="0"/>
                          <a:ea typeface="Arial" charset="0"/>
                          <a:cs typeface="Arial" charset="0"/>
                        </a:defRPr>
                      </a:lvl2pPr>
                      <a:lvl3pPr marL="1143000" indent="-228600">
                        <a:spcBef>
                          <a:spcPct val="20000"/>
                        </a:spcBef>
                        <a:defRPr sz="2000">
                          <a:solidFill>
                            <a:schemeClr val="tx1"/>
                          </a:solidFill>
                          <a:latin typeface="Arial" charset="0"/>
                          <a:ea typeface="Arial" charset="0"/>
                          <a:cs typeface="Arial" charset="0"/>
                        </a:defRPr>
                      </a:lvl3pPr>
                      <a:lvl4pPr marL="1600200" indent="-228600">
                        <a:spcBef>
                          <a:spcPct val="20000"/>
                        </a:spcBef>
                        <a:defRPr>
                          <a:solidFill>
                            <a:schemeClr val="tx1"/>
                          </a:solidFill>
                          <a:latin typeface="Arial" charset="0"/>
                          <a:ea typeface="Arial" charset="0"/>
                          <a:cs typeface="Arial" charset="0"/>
                        </a:defRPr>
                      </a:lvl4pPr>
                      <a:lvl5pPr marL="2057400" indent="-228600">
                        <a:spcBef>
                          <a:spcPct val="20000"/>
                        </a:spcBef>
                        <a:defRPr>
                          <a:solidFill>
                            <a:schemeClr val="tx1"/>
                          </a:solidFill>
                          <a:latin typeface="Arial" charset="0"/>
                          <a:ea typeface="Arial" charset="0"/>
                          <a:cs typeface="Arial" charset="0"/>
                        </a:defRPr>
                      </a:lvl5pPr>
                      <a:lvl6pPr marL="2514600" indent="-228600" eaLnBrk="0" fontAlgn="base" hangingPunct="0">
                        <a:spcBef>
                          <a:spcPct val="20000"/>
                        </a:spcBef>
                        <a:spcAft>
                          <a:spcPct val="0"/>
                        </a:spcAft>
                        <a:defRPr>
                          <a:solidFill>
                            <a:schemeClr val="tx1"/>
                          </a:solidFill>
                          <a:latin typeface="Arial" charset="0"/>
                          <a:ea typeface="Arial" charset="0"/>
                          <a:cs typeface="Arial" charset="0"/>
                        </a:defRPr>
                      </a:lvl6pPr>
                      <a:lvl7pPr marL="2971800" indent="-228600" eaLnBrk="0" fontAlgn="base" hangingPunct="0">
                        <a:spcBef>
                          <a:spcPct val="20000"/>
                        </a:spcBef>
                        <a:spcAft>
                          <a:spcPct val="0"/>
                        </a:spcAft>
                        <a:defRPr>
                          <a:solidFill>
                            <a:schemeClr val="tx1"/>
                          </a:solidFill>
                          <a:latin typeface="Arial" charset="0"/>
                          <a:ea typeface="Arial" charset="0"/>
                          <a:cs typeface="Arial" charset="0"/>
                        </a:defRPr>
                      </a:lvl7pPr>
                      <a:lvl8pPr marL="3429000" indent="-228600" eaLnBrk="0" fontAlgn="base" hangingPunct="0">
                        <a:spcBef>
                          <a:spcPct val="20000"/>
                        </a:spcBef>
                        <a:spcAft>
                          <a:spcPct val="0"/>
                        </a:spcAft>
                        <a:defRPr>
                          <a:solidFill>
                            <a:schemeClr val="tx1"/>
                          </a:solidFill>
                          <a:latin typeface="Arial" charset="0"/>
                          <a:ea typeface="Arial" charset="0"/>
                          <a:cs typeface="Arial" charset="0"/>
                        </a:defRPr>
                      </a:lvl8pPr>
                      <a:lvl9pPr marL="3886200" indent="-228600" eaLnBrk="0" fontAlgn="base" hangingPunct="0">
                        <a:spcBef>
                          <a:spcPct val="20000"/>
                        </a:spcBef>
                        <a:spcAft>
                          <a:spcPct val="0"/>
                        </a:spcAft>
                        <a:defRPr>
                          <a:solidFill>
                            <a:schemeClr val="tx1"/>
                          </a:solidFill>
                          <a:latin typeface="Arial" charset="0"/>
                          <a:ea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t-IT" altLang="it-IT" sz="1800" b="0" i="0" u="none" strike="noStrike" cap="none" normalizeH="0" baseline="0">
                          <a:ln>
                            <a:noFill/>
                          </a:ln>
                          <a:solidFill>
                            <a:srgbClr val="000000"/>
                          </a:solidFill>
                          <a:effectLst/>
                          <a:latin typeface="Comic Sans MS" charset="0"/>
                          <a:ea typeface="Arial" charset="0"/>
                          <a:cs typeface="Arial" charset="0"/>
                        </a:rPr>
                        <a:t>Valore ferie</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CCCC"/>
                    </a:solidFill>
                  </a:tcPr>
                </a:tc>
                <a:tc>
                  <a:txBody>
                    <a:bodyPr/>
                    <a:lstStyle>
                      <a:lvl1pPr defTabSz="457200">
                        <a:spcBef>
                          <a:spcPct val="20000"/>
                        </a:spcBef>
                        <a:defRPr sz="2800">
                          <a:solidFill>
                            <a:schemeClr val="tx1"/>
                          </a:solidFill>
                          <a:latin typeface="Arial" charset="0"/>
                          <a:ea typeface="Arial" charset="0"/>
                          <a:cs typeface="Arial" charset="0"/>
                        </a:defRPr>
                      </a:lvl1pPr>
                      <a:lvl2pPr marL="742950" indent="-285750" defTabSz="457200">
                        <a:spcBef>
                          <a:spcPct val="20000"/>
                        </a:spcBef>
                        <a:defRPr sz="2400">
                          <a:solidFill>
                            <a:schemeClr val="tx1"/>
                          </a:solidFill>
                          <a:latin typeface="Arial" charset="0"/>
                          <a:ea typeface="Arial" charset="0"/>
                          <a:cs typeface="Arial" charset="0"/>
                        </a:defRPr>
                      </a:lvl2pPr>
                      <a:lvl3pPr marL="1143000" indent="-228600" defTabSz="457200">
                        <a:spcBef>
                          <a:spcPct val="20000"/>
                        </a:spcBef>
                        <a:defRPr sz="2000">
                          <a:solidFill>
                            <a:schemeClr val="tx1"/>
                          </a:solidFill>
                          <a:latin typeface="Arial" charset="0"/>
                          <a:ea typeface="Arial" charset="0"/>
                          <a:cs typeface="Arial" charset="0"/>
                        </a:defRPr>
                      </a:lvl3pPr>
                      <a:lvl4pPr marL="1600200" indent="-228600" defTabSz="457200">
                        <a:spcBef>
                          <a:spcPct val="20000"/>
                        </a:spcBef>
                        <a:defRPr>
                          <a:solidFill>
                            <a:schemeClr val="tx1"/>
                          </a:solidFill>
                          <a:latin typeface="Arial" charset="0"/>
                          <a:ea typeface="Arial" charset="0"/>
                          <a:cs typeface="Arial" charset="0"/>
                        </a:defRPr>
                      </a:lvl4pPr>
                      <a:lvl5pPr marL="2057400" indent="-228600" defTabSz="457200">
                        <a:spcBef>
                          <a:spcPct val="20000"/>
                        </a:spcBef>
                        <a:defRPr>
                          <a:solidFill>
                            <a:schemeClr val="tx1"/>
                          </a:solidFill>
                          <a:latin typeface="Arial" charset="0"/>
                          <a:ea typeface="Arial" charset="0"/>
                          <a:cs typeface="Arial" charset="0"/>
                        </a:defRPr>
                      </a:lvl5pPr>
                      <a:lvl6pPr marL="2514600" indent="-228600" defTabSz="457200" eaLnBrk="0" fontAlgn="base" hangingPunct="0">
                        <a:spcBef>
                          <a:spcPct val="20000"/>
                        </a:spcBef>
                        <a:spcAft>
                          <a:spcPct val="0"/>
                        </a:spcAft>
                        <a:defRPr>
                          <a:solidFill>
                            <a:schemeClr val="tx1"/>
                          </a:solidFill>
                          <a:latin typeface="Arial" charset="0"/>
                          <a:ea typeface="Arial" charset="0"/>
                          <a:cs typeface="Arial" charset="0"/>
                        </a:defRPr>
                      </a:lvl6pPr>
                      <a:lvl7pPr marL="2971800" indent="-228600" defTabSz="457200" eaLnBrk="0" fontAlgn="base" hangingPunct="0">
                        <a:spcBef>
                          <a:spcPct val="20000"/>
                        </a:spcBef>
                        <a:spcAft>
                          <a:spcPct val="0"/>
                        </a:spcAft>
                        <a:defRPr>
                          <a:solidFill>
                            <a:schemeClr val="tx1"/>
                          </a:solidFill>
                          <a:latin typeface="Arial" charset="0"/>
                          <a:ea typeface="Arial" charset="0"/>
                          <a:cs typeface="Arial" charset="0"/>
                        </a:defRPr>
                      </a:lvl7pPr>
                      <a:lvl8pPr marL="3429000" indent="-228600" defTabSz="457200" eaLnBrk="0" fontAlgn="base" hangingPunct="0">
                        <a:spcBef>
                          <a:spcPct val="20000"/>
                        </a:spcBef>
                        <a:spcAft>
                          <a:spcPct val="0"/>
                        </a:spcAft>
                        <a:defRPr>
                          <a:solidFill>
                            <a:schemeClr val="tx1"/>
                          </a:solidFill>
                          <a:latin typeface="Arial" charset="0"/>
                          <a:ea typeface="Arial" charset="0"/>
                          <a:cs typeface="Arial" charset="0"/>
                        </a:defRPr>
                      </a:lvl8pPr>
                      <a:lvl9pPr marL="3886200" indent="-228600" defTabSz="457200" eaLnBrk="0" fontAlgn="base" hangingPunct="0">
                        <a:spcBef>
                          <a:spcPct val="20000"/>
                        </a:spcBef>
                        <a:spcAft>
                          <a:spcPct val="0"/>
                        </a:spcAft>
                        <a:defRPr>
                          <a:solidFill>
                            <a:schemeClr val="tx1"/>
                          </a:solidFill>
                          <a:latin typeface="Arial" charset="0"/>
                          <a:ea typeface="Arial" charset="0"/>
                          <a:cs typeface="Arial"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nb-NO" altLang="it-IT" sz="1800" b="0" i="0" u="none" strike="noStrike" cap="none" normalizeH="0" baseline="0">
                          <a:ln>
                            <a:noFill/>
                          </a:ln>
                          <a:solidFill>
                            <a:srgbClr val="000000"/>
                          </a:solidFill>
                          <a:effectLst/>
                          <a:latin typeface="Comic Sans MS" charset="0"/>
                          <a:ea typeface="Arial" charset="0"/>
                          <a:cs typeface="Arial" charset="0"/>
                        </a:rPr>
                        <a:t>5.926,46 </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CCCC"/>
                    </a:solidFill>
                  </a:tcPr>
                </a:tc>
                <a:extLst>
                  <a:ext uri="{0D108BD9-81ED-4DB2-BD59-A6C34878D82A}">
                    <a16:rowId xmlns="" xmlns:a16="http://schemas.microsoft.com/office/drawing/2014/main" val="10003"/>
                  </a:ext>
                </a:extLst>
              </a:tr>
              <a:tr h="371475">
                <a:tc>
                  <a:txBody>
                    <a:bodyPr/>
                    <a:lstStyle>
                      <a:lvl1pPr>
                        <a:spcBef>
                          <a:spcPct val="20000"/>
                        </a:spcBef>
                        <a:defRPr sz="2800">
                          <a:solidFill>
                            <a:schemeClr val="tx1"/>
                          </a:solidFill>
                          <a:latin typeface="Arial" charset="0"/>
                          <a:ea typeface="Arial" charset="0"/>
                          <a:cs typeface="Arial" charset="0"/>
                        </a:defRPr>
                      </a:lvl1pPr>
                      <a:lvl2pPr marL="742950" indent="-285750">
                        <a:spcBef>
                          <a:spcPct val="20000"/>
                        </a:spcBef>
                        <a:defRPr sz="2400">
                          <a:solidFill>
                            <a:schemeClr val="tx1"/>
                          </a:solidFill>
                          <a:latin typeface="Arial" charset="0"/>
                          <a:ea typeface="Arial" charset="0"/>
                          <a:cs typeface="Arial" charset="0"/>
                        </a:defRPr>
                      </a:lvl2pPr>
                      <a:lvl3pPr marL="1143000" indent="-228600">
                        <a:spcBef>
                          <a:spcPct val="20000"/>
                        </a:spcBef>
                        <a:defRPr sz="2000">
                          <a:solidFill>
                            <a:schemeClr val="tx1"/>
                          </a:solidFill>
                          <a:latin typeface="Arial" charset="0"/>
                          <a:ea typeface="Arial" charset="0"/>
                          <a:cs typeface="Arial" charset="0"/>
                        </a:defRPr>
                      </a:lvl3pPr>
                      <a:lvl4pPr marL="1600200" indent="-228600">
                        <a:spcBef>
                          <a:spcPct val="20000"/>
                        </a:spcBef>
                        <a:defRPr>
                          <a:solidFill>
                            <a:schemeClr val="tx1"/>
                          </a:solidFill>
                          <a:latin typeface="Arial" charset="0"/>
                          <a:ea typeface="Arial" charset="0"/>
                          <a:cs typeface="Arial" charset="0"/>
                        </a:defRPr>
                      </a:lvl4pPr>
                      <a:lvl5pPr marL="2057400" indent="-228600">
                        <a:spcBef>
                          <a:spcPct val="20000"/>
                        </a:spcBef>
                        <a:defRPr>
                          <a:solidFill>
                            <a:schemeClr val="tx1"/>
                          </a:solidFill>
                          <a:latin typeface="Arial" charset="0"/>
                          <a:ea typeface="Arial" charset="0"/>
                          <a:cs typeface="Arial" charset="0"/>
                        </a:defRPr>
                      </a:lvl5pPr>
                      <a:lvl6pPr marL="2514600" indent="-228600" eaLnBrk="0" fontAlgn="base" hangingPunct="0">
                        <a:spcBef>
                          <a:spcPct val="20000"/>
                        </a:spcBef>
                        <a:spcAft>
                          <a:spcPct val="0"/>
                        </a:spcAft>
                        <a:defRPr>
                          <a:solidFill>
                            <a:schemeClr val="tx1"/>
                          </a:solidFill>
                          <a:latin typeface="Arial" charset="0"/>
                          <a:ea typeface="Arial" charset="0"/>
                          <a:cs typeface="Arial" charset="0"/>
                        </a:defRPr>
                      </a:lvl6pPr>
                      <a:lvl7pPr marL="2971800" indent="-228600" eaLnBrk="0" fontAlgn="base" hangingPunct="0">
                        <a:spcBef>
                          <a:spcPct val="20000"/>
                        </a:spcBef>
                        <a:spcAft>
                          <a:spcPct val="0"/>
                        </a:spcAft>
                        <a:defRPr>
                          <a:solidFill>
                            <a:schemeClr val="tx1"/>
                          </a:solidFill>
                          <a:latin typeface="Arial" charset="0"/>
                          <a:ea typeface="Arial" charset="0"/>
                          <a:cs typeface="Arial" charset="0"/>
                        </a:defRPr>
                      </a:lvl7pPr>
                      <a:lvl8pPr marL="3429000" indent="-228600" eaLnBrk="0" fontAlgn="base" hangingPunct="0">
                        <a:spcBef>
                          <a:spcPct val="20000"/>
                        </a:spcBef>
                        <a:spcAft>
                          <a:spcPct val="0"/>
                        </a:spcAft>
                        <a:defRPr>
                          <a:solidFill>
                            <a:schemeClr val="tx1"/>
                          </a:solidFill>
                          <a:latin typeface="Arial" charset="0"/>
                          <a:ea typeface="Arial" charset="0"/>
                          <a:cs typeface="Arial" charset="0"/>
                        </a:defRPr>
                      </a:lvl8pPr>
                      <a:lvl9pPr marL="3886200" indent="-228600" eaLnBrk="0" fontAlgn="base" hangingPunct="0">
                        <a:spcBef>
                          <a:spcPct val="20000"/>
                        </a:spcBef>
                        <a:spcAft>
                          <a:spcPct val="0"/>
                        </a:spcAft>
                        <a:defRPr>
                          <a:solidFill>
                            <a:schemeClr val="tx1"/>
                          </a:solidFill>
                          <a:latin typeface="Arial" charset="0"/>
                          <a:ea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t-IT" altLang="it-IT" sz="1800" b="0" i="0" u="none" strike="noStrike" cap="none" normalizeH="0" baseline="0">
                          <a:ln>
                            <a:noFill/>
                          </a:ln>
                          <a:solidFill>
                            <a:srgbClr val="000000"/>
                          </a:solidFill>
                          <a:effectLst/>
                          <a:latin typeface="Comic Sans MS" charset="0"/>
                          <a:ea typeface="Arial" charset="0"/>
                          <a:cs typeface="Arial" charset="0"/>
                        </a:rPr>
                        <a:t>Valore permessi</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CCCC"/>
                    </a:solidFill>
                  </a:tcPr>
                </a:tc>
                <a:tc>
                  <a:txBody>
                    <a:bodyPr/>
                    <a:lstStyle>
                      <a:lvl1pPr defTabSz="457200">
                        <a:spcBef>
                          <a:spcPct val="20000"/>
                        </a:spcBef>
                        <a:defRPr sz="2800">
                          <a:solidFill>
                            <a:schemeClr val="tx1"/>
                          </a:solidFill>
                          <a:latin typeface="Arial" charset="0"/>
                          <a:ea typeface="Arial" charset="0"/>
                          <a:cs typeface="Arial" charset="0"/>
                        </a:defRPr>
                      </a:lvl1pPr>
                      <a:lvl2pPr marL="742950" indent="-285750" defTabSz="457200">
                        <a:spcBef>
                          <a:spcPct val="20000"/>
                        </a:spcBef>
                        <a:defRPr sz="2400">
                          <a:solidFill>
                            <a:schemeClr val="tx1"/>
                          </a:solidFill>
                          <a:latin typeface="Arial" charset="0"/>
                          <a:ea typeface="Arial" charset="0"/>
                          <a:cs typeface="Arial" charset="0"/>
                        </a:defRPr>
                      </a:lvl2pPr>
                      <a:lvl3pPr marL="1143000" indent="-228600" defTabSz="457200">
                        <a:spcBef>
                          <a:spcPct val="20000"/>
                        </a:spcBef>
                        <a:defRPr sz="2000">
                          <a:solidFill>
                            <a:schemeClr val="tx1"/>
                          </a:solidFill>
                          <a:latin typeface="Arial" charset="0"/>
                          <a:ea typeface="Arial" charset="0"/>
                          <a:cs typeface="Arial" charset="0"/>
                        </a:defRPr>
                      </a:lvl3pPr>
                      <a:lvl4pPr marL="1600200" indent="-228600" defTabSz="457200">
                        <a:spcBef>
                          <a:spcPct val="20000"/>
                        </a:spcBef>
                        <a:defRPr>
                          <a:solidFill>
                            <a:schemeClr val="tx1"/>
                          </a:solidFill>
                          <a:latin typeface="Arial" charset="0"/>
                          <a:ea typeface="Arial" charset="0"/>
                          <a:cs typeface="Arial" charset="0"/>
                        </a:defRPr>
                      </a:lvl4pPr>
                      <a:lvl5pPr marL="2057400" indent="-228600" defTabSz="457200">
                        <a:spcBef>
                          <a:spcPct val="20000"/>
                        </a:spcBef>
                        <a:defRPr>
                          <a:solidFill>
                            <a:schemeClr val="tx1"/>
                          </a:solidFill>
                          <a:latin typeface="Arial" charset="0"/>
                          <a:ea typeface="Arial" charset="0"/>
                          <a:cs typeface="Arial" charset="0"/>
                        </a:defRPr>
                      </a:lvl5pPr>
                      <a:lvl6pPr marL="2514600" indent="-228600" defTabSz="457200" eaLnBrk="0" fontAlgn="base" hangingPunct="0">
                        <a:spcBef>
                          <a:spcPct val="20000"/>
                        </a:spcBef>
                        <a:spcAft>
                          <a:spcPct val="0"/>
                        </a:spcAft>
                        <a:defRPr>
                          <a:solidFill>
                            <a:schemeClr val="tx1"/>
                          </a:solidFill>
                          <a:latin typeface="Arial" charset="0"/>
                          <a:ea typeface="Arial" charset="0"/>
                          <a:cs typeface="Arial" charset="0"/>
                        </a:defRPr>
                      </a:lvl6pPr>
                      <a:lvl7pPr marL="2971800" indent="-228600" defTabSz="457200" eaLnBrk="0" fontAlgn="base" hangingPunct="0">
                        <a:spcBef>
                          <a:spcPct val="20000"/>
                        </a:spcBef>
                        <a:spcAft>
                          <a:spcPct val="0"/>
                        </a:spcAft>
                        <a:defRPr>
                          <a:solidFill>
                            <a:schemeClr val="tx1"/>
                          </a:solidFill>
                          <a:latin typeface="Arial" charset="0"/>
                          <a:ea typeface="Arial" charset="0"/>
                          <a:cs typeface="Arial" charset="0"/>
                        </a:defRPr>
                      </a:lvl7pPr>
                      <a:lvl8pPr marL="3429000" indent="-228600" defTabSz="457200" eaLnBrk="0" fontAlgn="base" hangingPunct="0">
                        <a:spcBef>
                          <a:spcPct val="20000"/>
                        </a:spcBef>
                        <a:spcAft>
                          <a:spcPct val="0"/>
                        </a:spcAft>
                        <a:defRPr>
                          <a:solidFill>
                            <a:schemeClr val="tx1"/>
                          </a:solidFill>
                          <a:latin typeface="Arial" charset="0"/>
                          <a:ea typeface="Arial" charset="0"/>
                          <a:cs typeface="Arial" charset="0"/>
                        </a:defRPr>
                      </a:lvl8pPr>
                      <a:lvl9pPr marL="3886200" indent="-228600" defTabSz="457200" eaLnBrk="0" fontAlgn="base" hangingPunct="0">
                        <a:spcBef>
                          <a:spcPct val="20000"/>
                        </a:spcBef>
                        <a:spcAft>
                          <a:spcPct val="0"/>
                        </a:spcAft>
                        <a:defRPr>
                          <a:solidFill>
                            <a:schemeClr val="tx1"/>
                          </a:solidFill>
                          <a:latin typeface="Arial" charset="0"/>
                          <a:ea typeface="Arial" charset="0"/>
                          <a:cs typeface="Arial"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fi-FI" altLang="it-IT" sz="1800" b="0" i="0" u="none" strike="noStrike" cap="none" normalizeH="0" baseline="0">
                          <a:ln>
                            <a:noFill/>
                          </a:ln>
                          <a:solidFill>
                            <a:srgbClr val="000000"/>
                          </a:solidFill>
                          <a:effectLst/>
                          <a:latin typeface="Comic Sans MS" charset="0"/>
                          <a:ea typeface="Arial" charset="0"/>
                          <a:cs typeface="Arial" charset="0"/>
                        </a:rPr>
                        <a:t>911,76</a:t>
                      </a:r>
                      <a:endParaRPr kumimoji="0" lang="it-IT" altLang="it-IT" sz="1800" b="0" i="0" u="none" strike="noStrike" cap="none" normalizeH="0" baseline="0">
                        <a:ln>
                          <a:noFill/>
                        </a:ln>
                        <a:solidFill>
                          <a:srgbClr val="000000"/>
                        </a:solidFill>
                        <a:effectLst/>
                        <a:latin typeface="Comic Sans MS" charset="0"/>
                        <a:ea typeface="Arial" charset="0"/>
                        <a:cs typeface="Arial"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CCCC"/>
                    </a:solidFill>
                  </a:tcPr>
                </a:tc>
                <a:extLst>
                  <a:ext uri="{0D108BD9-81ED-4DB2-BD59-A6C34878D82A}">
                    <a16:rowId xmlns="" xmlns:a16="http://schemas.microsoft.com/office/drawing/2014/main" val="10004"/>
                  </a:ext>
                </a:extLst>
              </a:tr>
              <a:tr h="371475">
                <a:tc>
                  <a:txBody>
                    <a:bodyPr/>
                    <a:lstStyle>
                      <a:lvl1pPr defTabSz="457200">
                        <a:spcBef>
                          <a:spcPct val="20000"/>
                        </a:spcBef>
                        <a:defRPr sz="2800">
                          <a:solidFill>
                            <a:schemeClr val="tx1"/>
                          </a:solidFill>
                          <a:latin typeface="Arial" charset="0"/>
                          <a:ea typeface="Arial" charset="0"/>
                          <a:cs typeface="Arial" charset="0"/>
                        </a:defRPr>
                      </a:lvl1pPr>
                      <a:lvl2pPr marL="742950" indent="-285750" defTabSz="457200">
                        <a:spcBef>
                          <a:spcPct val="20000"/>
                        </a:spcBef>
                        <a:defRPr sz="2400">
                          <a:solidFill>
                            <a:schemeClr val="tx1"/>
                          </a:solidFill>
                          <a:latin typeface="Arial" charset="0"/>
                          <a:ea typeface="Arial" charset="0"/>
                          <a:cs typeface="Arial" charset="0"/>
                        </a:defRPr>
                      </a:lvl2pPr>
                      <a:lvl3pPr marL="1143000" indent="-228600" defTabSz="457200">
                        <a:spcBef>
                          <a:spcPct val="20000"/>
                        </a:spcBef>
                        <a:defRPr sz="2000">
                          <a:solidFill>
                            <a:schemeClr val="tx1"/>
                          </a:solidFill>
                          <a:latin typeface="Arial" charset="0"/>
                          <a:ea typeface="Arial" charset="0"/>
                          <a:cs typeface="Arial" charset="0"/>
                        </a:defRPr>
                      </a:lvl3pPr>
                      <a:lvl4pPr marL="1600200" indent="-228600" defTabSz="457200">
                        <a:spcBef>
                          <a:spcPct val="20000"/>
                        </a:spcBef>
                        <a:defRPr>
                          <a:solidFill>
                            <a:schemeClr val="tx1"/>
                          </a:solidFill>
                          <a:latin typeface="Arial" charset="0"/>
                          <a:ea typeface="Arial" charset="0"/>
                          <a:cs typeface="Arial" charset="0"/>
                        </a:defRPr>
                      </a:lvl4pPr>
                      <a:lvl5pPr marL="2057400" indent="-228600" defTabSz="457200">
                        <a:spcBef>
                          <a:spcPct val="20000"/>
                        </a:spcBef>
                        <a:defRPr>
                          <a:solidFill>
                            <a:schemeClr val="tx1"/>
                          </a:solidFill>
                          <a:latin typeface="Arial" charset="0"/>
                          <a:ea typeface="Arial" charset="0"/>
                          <a:cs typeface="Arial" charset="0"/>
                        </a:defRPr>
                      </a:lvl5pPr>
                      <a:lvl6pPr marL="2514600" indent="-228600" defTabSz="457200" eaLnBrk="0" fontAlgn="base" hangingPunct="0">
                        <a:spcBef>
                          <a:spcPct val="20000"/>
                        </a:spcBef>
                        <a:spcAft>
                          <a:spcPct val="0"/>
                        </a:spcAft>
                        <a:defRPr>
                          <a:solidFill>
                            <a:schemeClr val="tx1"/>
                          </a:solidFill>
                          <a:latin typeface="Arial" charset="0"/>
                          <a:ea typeface="Arial" charset="0"/>
                          <a:cs typeface="Arial" charset="0"/>
                        </a:defRPr>
                      </a:lvl6pPr>
                      <a:lvl7pPr marL="2971800" indent="-228600" defTabSz="457200" eaLnBrk="0" fontAlgn="base" hangingPunct="0">
                        <a:spcBef>
                          <a:spcPct val="20000"/>
                        </a:spcBef>
                        <a:spcAft>
                          <a:spcPct val="0"/>
                        </a:spcAft>
                        <a:defRPr>
                          <a:solidFill>
                            <a:schemeClr val="tx1"/>
                          </a:solidFill>
                          <a:latin typeface="Arial" charset="0"/>
                          <a:ea typeface="Arial" charset="0"/>
                          <a:cs typeface="Arial" charset="0"/>
                        </a:defRPr>
                      </a:lvl7pPr>
                      <a:lvl8pPr marL="3429000" indent="-228600" defTabSz="457200" eaLnBrk="0" fontAlgn="base" hangingPunct="0">
                        <a:spcBef>
                          <a:spcPct val="20000"/>
                        </a:spcBef>
                        <a:spcAft>
                          <a:spcPct val="0"/>
                        </a:spcAft>
                        <a:defRPr>
                          <a:solidFill>
                            <a:schemeClr val="tx1"/>
                          </a:solidFill>
                          <a:latin typeface="Arial" charset="0"/>
                          <a:ea typeface="Arial" charset="0"/>
                          <a:cs typeface="Arial" charset="0"/>
                        </a:defRPr>
                      </a:lvl8pPr>
                      <a:lvl9pPr marL="3886200" indent="-228600" defTabSz="457200" eaLnBrk="0" fontAlgn="base" hangingPunct="0">
                        <a:spcBef>
                          <a:spcPct val="20000"/>
                        </a:spcBef>
                        <a:spcAft>
                          <a:spcPct val="0"/>
                        </a:spcAft>
                        <a:defRPr>
                          <a:solidFill>
                            <a:schemeClr val="tx1"/>
                          </a:solidFill>
                          <a:latin typeface="Arial" charset="0"/>
                          <a:ea typeface="Arial" charset="0"/>
                          <a:cs typeface="Arial"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it-IT" altLang="it-IT" sz="1800" b="0" i="0" u="none" strike="noStrike" cap="none" normalizeH="0" baseline="0">
                          <a:ln>
                            <a:noFill/>
                          </a:ln>
                          <a:solidFill>
                            <a:srgbClr val="000000"/>
                          </a:solidFill>
                          <a:effectLst/>
                          <a:latin typeface="Comic Sans MS" charset="0"/>
                          <a:ea typeface="Arial" charset="0"/>
                          <a:cs typeface="Arial" charset="0"/>
                        </a:rPr>
                        <a:t>Contribuzione previdenziale</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CCCC"/>
                    </a:solidFill>
                  </a:tcPr>
                </a:tc>
                <a:tc>
                  <a:txBody>
                    <a:bodyPr/>
                    <a:lstStyle>
                      <a:lvl1pPr>
                        <a:spcBef>
                          <a:spcPct val="20000"/>
                        </a:spcBef>
                        <a:defRPr sz="2800">
                          <a:solidFill>
                            <a:schemeClr val="tx1"/>
                          </a:solidFill>
                          <a:latin typeface="Arial" charset="0"/>
                          <a:ea typeface="Arial" charset="0"/>
                          <a:cs typeface="Arial" charset="0"/>
                        </a:defRPr>
                      </a:lvl1pPr>
                      <a:lvl2pPr marL="742950" indent="-285750">
                        <a:spcBef>
                          <a:spcPct val="20000"/>
                        </a:spcBef>
                        <a:defRPr sz="2400">
                          <a:solidFill>
                            <a:schemeClr val="tx1"/>
                          </a:solidFill>
                          <a:latin typeface="Arial" charset="0"/>
                          <a:ea typeface="Arial" charset="0"/>
                          <a:cs typeface="Arial" charset="0"/>
                        </a:defRPr>
                      </a:lvl2pPr>
                      <a:lvl3pPr marL="1143000" indent="-228600">
                        <a:spcBef>
                          <a:spcPct val="20000"/>
                        </a:spcBef>
                        <a:defRPr sz="2000">
                          <a:solidFill>
                            <a:schemeClr val="tx1"/>
                          </a:solidFill>
                          <a:latin typeface="Arial" charset="0"/>
                          <a:ea typeface="Arial" charset="0"/>
                          <a:cs typeface="Arial" charset="0"/>
                        </a:defRPr>
                      </a:lvl3pPr>
                      <a:lvl4pPr marL="1600200" indent="-228600">
                        <a:spcBef>
                          <a:spcPct val="20000"/>
                        </a:spcBef>
                        <a:defRPr>
                          <a:solidFill>
                            <a:schemeClr val="tx1"/>
                          </a:solidFill>
                          <a:latin typeface="Arial" charset="0"/>
                          <a:ea typeface="Arial" charset="0"/>
                          <a:cs typeface="Arial" charset="0"/>
                        </a:defRPr>
                      </a:lvl4pPr>
                      <a:lvl5pPr marL="2057400" indent="-228600">
                        <a:spcBef>
                          <a:spcPct val="20000"/>
                        </a:spcBef>
                        <a:defRPr>
                          <a:solidFill>
                            <a:schemeClr val="tx1"/>
                          </a:solidFill>
                          <a:latin typeface="Arial" charset="0"/>
                          <a:ea typeface="Arial" charset="0"/>
                          <a:cs typeface="Arial" charset="0"/>
                        </a:defRPr>
                      </a:lvl5pPr>
                      <a:lvl6pPr marL="2514600" indent="-228600" eaLnBrk="0" fontAlgn="base" hangingPunct="0">
                        <a:spcBef>
                          <a:spcPct val="20000"/>
                        </a:spcBef>
                        <a:spcAft>
                          <a:spcPct val="0"/>
                        </a:spcAft>
                        <a:defRPr>
                          <a:solidFill>
                            <a:schemeClr val="tx1"/>
                          </a:solidFill>
                          <a:latin typeface="Arial" charset="0"/>
                          <a:ea typeface="Arial" charset="0"/>
                          <a:cs typeface="Arial" charset="0"/>
                        </a:defRPr>
                      </a:lvl6pPr>
                      <a:lvl7pPr marL="2971800" indent="-228600" eaLnBrk="0" fontAlgn="base" hangingPunct="0">
                        <a:spcBef>
                          <a:spcPct val="20000"/>
                        </a:spcBef>
                        <a:spcAft>
                          <a:spcPct val="0"/>
                        </a:spcAft>
                        <a:defRPr>
                          <a:solidFill>
                            <a:schemeClr val="tx1"/>
                          </a:solidFill>
                          <a:latin typeface="Arial" charset="0"/>
                          <a:ea typeface="Arial" charset="0"/>
                          <a:cs typeface="Arial" charset="0"/>
                        </a:defRPr>
                      </a:lvl7pPr>
                      <a:lvl8pPr marL="3429000" indent="-228600" eaLnBrk="0" fontAlgn="base" hangingPunct="0">
                        <a:spcBef>
                          <a:spcPct val="20000"/>
                        </a:spcBef>
                        <a:spcAft>
                          <a:spcPct val="0"/>
                        </a:spcAft>
                        <a:defRPr>
                          <a:solidFill>
                            <a:schemeClr val="tx1"/>
                          </a:solidFill>
                          <a:latin typeface="Arial" charset="0"/>
                          <a:ea typeface="Arial" charset="0"/>
                          <a:cs typeface="Arial" charset="0"/>
                        </a:defRPr>
                      </a:lvl8pPr>
                      <a:lvl9pPr marL="3886200" indent="-228600" eaLnBrk="0" fontAlgn="base" hangingPunct="0">
                        <a:spcBef>
                          <a:spcPct val="20000"/>
                        </a:spcBef>
                        <a:spcAft>
                          <a:spcPct val="0"/>
                        </a:spcAft>
                        <a:defRPr>
                          <a:solidFill>
                            <a:schemeClr val="tx1"/>
                          </a:solidFill>
                          <a:latin typeface="Arial" charset="0"/>
                          <a:ea typeface="Arial" charset="0"/>
                          <a:cs typeface="Arial" charset="0"/>
                        </a:defRPr>
                      </a:lvl9p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fi-FI" altLang="it-IT" sz="1800" b="0" i="0" u="none" strike="noStrike" cap="none" normalizeH="0" baseline="0">
                          <a:ln>
                            <a:noFill/>
                          </a:ln>
                          <a:solidFill>
                            <a:srgbClr val="000000"/>
                          </a:solidFill>
                          <a:effectLst/>
                          <a:latin typeface="Comic Sans MS" charset="0"/>
                          <a:ea typeface="Arial" charset="0"/>
                          <a:cs typeface="Arial" charset="0"/>
                        </a:rPr>
                        <a:t>22.446,88</a:t>
                      </a:r>
                      <a:endParaRPr kumimoji="0" lang="it-IT" altLang="it-IT" sz="1800" b="0" i="0" u="none" strike="noStrike" cap="none" normalizeH="0" baseline="0">
                        <a:ln>
                          <a:noFill/>
                        </a:ln>
                        <a:solidFill>
                          <a:srgbClr val="000000"/>
                        </a:solidFill>
                        <a:effectLst/>
                        <a:latin typeface="Comic Sans MS" charset="0"/>
                        <a:ea typeface="Arial" charset="0"/>
                        <a:cs typeface="Arial"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CCCC"/>
                    </a:solidFill>
                  </a:tcPr>
                </a:tc>
                <a:extLst>
                  <a:ext uri="{0D108BD9-81ED-4DB2-BD59-A6C34878D82A}">
                    <a16:rowId xmlns="" xmlns:a16="http://schemas.microsoft.com/office/drawing/2014/main" val="10005"/>
                  </a:ext>
                </a:extLst>
              </a:tr>
              <a:tr h="371475">
                <a:tc>
                  <a:txBody>
                    <a:bodyPr/>
                    <a:lstStyle>
                      <a:lvl1pPr defTabSz="457200">
                        <a:spcBef>
                          <a:spcPct val="20000"/>
                        </a:spcBef>
                        <a:defRPr sz="2800">
                          <a:solidFill>
                            <a:schemeClr val="tx1"/>
                          </a:solidFill>
                          <a:latin typeface="Arial" charset="0"/>
                          <a:ea typeface="Arial" charset="0"/>
                          <a:cs typeface="Arial" charset="0"/>
                        </a:defRPr>
                      </a:lvl1pPr>
                      <a:lvl2pPr marL="742950" indent="-285750" defTabSz="457200">
                        <a:spcBef>
                          <a:spcPct val="20000"/>
                        </a:spcBef>
                        <a:defRPr sz="2400">
                          <a:solidFill>
                            <a:schemeClr val="tx1"/>
                          </a:solidFill>
                          <a:latin typeface="Arial" charset="0"/>
                          <a:ea typeface="Arial" charset="0"/>
                          <a:cs typeface="Arial" charset="0"/>
                        </a:defRPr>
                      </a:lvl2pPr>
                      <a:lvl3pPr marL="1143000" indent="-228600" defTabSz="457200">
                        <a:spcBef>
                          <a:spcPct val="20000"/>
                        </a:spcBef>
                        <a:defRPr sz="2000">
                          <a:solidFill>
                            <a:schemeClr val="tx1"/>
                          </a:solidFill>
                          <a:latin typeface="Arial" charset="0"/>
                          <a:ea typeface="Arial" charset="0"/>
                          <a:cs typeface="Arial" charset="0"/>
                        </a:defRPr>
                      </a:lvl3pPr>
                      <a:lvl4pPr marL="1600200" indent="-228600" defTabSz="457200">
                        <a:spcBef>
                          <a:spcPct val="20000"/>
                        </a:spcBef>
                        <a:defRPr>
                          <a:solidFill>
                            <a:schemeClr val="tx1"/>
                          </a:solidFill>
                          <a:latin typeface="Arial" charset="0"/>
                          <a:ea typeface="Arial" charset="0"/>
                          <a:cs typeface="Arial" charset="0"/>
                        </a:defRPr>
                      </a:lvl4pPr>
                      <a:lvl5pPr marL="2057400" indent="-228600" defTabSz="457200">
                        <a:spcBef>
                          <a:spcPct val="20000"/>
                        </a:spcBef>
                        <a:defRPr>
                          <a:solidFill>
                            <a:schemeClr val="tx1"/>
                          </a:solidFill>
                          <a:latin typeface="Arial" charset="0"/>
                          <a:ea typeface="Arial" charset="0"/>
                          <a:cs typeface="Arial" charset="0"/>
                        </a:defRPr>
                      </a:lvl5pPr>
                      <a:lvl6pPr marL="2514600" indent="-228600" defTabSz="457200" eaLnBrk="0" fontAlgn="base" hangingPunct="0">
                        <a:spcBef>
                          <a:spcPct val="20000"/>
                        </a:spcBef>
                        <a:spcAft>
                          <a:spcPct val="0"/>
                        </a:spcAft>
                        <a:defRPr>
                          <a:solidFill>
                            <a:schemeClr val="tx1"/>
                          </a:solidFill>
                          <a:latin typeface="Arial" charset="0"/>
                          <a:ea typeface="Arial" charset="0"/>
                          <a:cs typeface="Arial" charset="0"/>
                        </a:defRPr>
                      </a:lvl6pPr>
                      <a:lvl7pPr marL="2971800" indent="-228600" defTabSz="457200" eaLnBrk="0" fontAlgn="base" hangingPunct="0">
                        <a:spcBef>
                          <a:spcPct val="20000"/>
                        </a:spcBef>
                        <a:spcAft>
                          <a:spcPct val="0"/>
                        </a:spcAft>
                        <a:defRPr>
                          <a:solidFill>
                            <a:schemeClr val="tx1"/>
                          </a:solidFill>
                          <a:latin typeface="Arial" charset="0"/>
                          <a:ea typeface="Arial" charset="0"/>
                          <a:cs typeface="Arial" charset="0"/>
                        </a:defRPr>
                      </a:lvl7pPr>
                      <a:lvl8pPr marL="3429000" indent="-228600" defTabSz="457200" eaLnBrk="0" fontAlgn="base" hangingPunct="0">
                        <a:spcBef>
                          <a:spcPct val="20000"/>
                        </a:spcBef>
                        <a:spcAft>
                          <a:spcPct val="0"/>
                        </a:spcAft>
                        <a:defRPr>
                          <a:solidFill>
                            <a:schemeClr val="tx1"/>
                          </a:solidFill>
                          <a:latin typeface="Arial" charset="0"/>
                          <a:ea typeface="Arial" charset="0"/>
                          <a:cs typeface="Arial" charset="0"/>
                        </a:defRPr>
                      </a:lvl8pPr>
                      <a:lvl9pPr marL="3886200" indent="-228600" defTabSz="457200" eaLnBrk="0" fontAlgn="base" hangingPunct="0">
                        <a:spcBef>
                          <a:spcPct val="20000"/>
                        </a:spcBef>
                        <a:spcAft>
                          <a:spcPct val="0"/>
                        </a:spcAft>
                        <a:defRPr>
                          <a:solidFill>
                            <a:schemeClr val="tx1"/>
                          </a:solidFill>
                          <a:latin typeface="Arial" charset="0"/>
                          <a:ea typeface="Arial" charset="0"/>
                          <a:cs typeface="Arial"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it-IT" altLang="it-IT" sz="1800" b="0" i="0" u="none" strike="noStrike" cap="none" normalizeH="0" baseline="0">
                          <a:ln>
                            <a:noFill/>
                          </a:ln>
                          <a:solidFill>
                            <a:srgbClr val="000000"/>
                          </a:solidFill>
                          <a:effectLst/>
                          <a:latin typeface="Comic Sans MS" charset="0"/>
                          <a:ea typeface="Arial" charset="0"/>
                          <a:cs typeface="Arial" charset="0"/>
                        </a:rPr>
                        <a:t> Premi assicurativi </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CCCC"/>
                    </a:solidFill>
                  </a:tcPr>
                </a:tc>
                <a:tc>
                  <a:txBody>
                    <a:bodyPr/>
                    <a:lstStyle>
                      <a:lvl1pPr>
                        <a:spcBef>
                          <a:spcPct val="20000"/>
                        </a:spcBef>
                        <a:defRPr sz="2800">
                          <a:solidFill>
                            <a:schemeClr val="tx1"/>
                          </a:solidFill>
                          <a:latin typeface="Arial" charset="0"/>
                          <a:ea typeface="Arial" charset="0"/>
                          <a:cs typeface="Arial" charset="0"/>
                        </a:defRPr>
                      </a:lvl1pPr>
                      <a:lvl2pPr marL="742950" indent="-285750">
                        <a:spcBef>
                          <a:spcPct val="20000"/>
                        </a:spcBef>
                        <a:defRPr sz="2400">
                          <a:solidFill>
                            <a:schemeClr val="tx1"/>
                          </a:solidFill>
                          <a:latin typeface="Arial" charset="0"/>
                          <a:ea typeface="Arial" charset="0"/>
                          <a:cs typeface="Arial" charset="0"/>
                        </a:defRPr>
                      </a:lvl2pPr>
                      <a:lvl3pPr marL="1143000" indent="-228600">
                        <a:spcBef>
                          <a:spcPct val="20000"/>
                        </a:spcBef>
                        <a:defRPr sz="2000">
                          <a:solidFill>
                            <a:schemeClr val="tx1"/>
                          </a:solidFill>
                          <a:latin typeface="Arial" charset="0"/>
                          <a:ea typeface="Arial" charset="0"/>
                          <a:cs typeface="Arial" charset="0"/>
                        </a:defRPr>
                      </a:lvl3pPr>
                      <a:lvl4pPr marL="1600200" indent="-228600">
                        <a:spcBef>
                          <a:spcPct val="20000"/>
                        </a:spcBef>
                        <a:defRPr>
                          <a:solidFill>
                            <a:schemeClr val="tx1"/>
                          </a:solidFill>
                          <a:latin typeface="Arial" charset="0"/>
                          <a:ea typeface="Arial" charset="0"/>
                          <a:cs typeface="Arial" charset="0"/>
                        </a:defRPr>
                      </a:lvl4pPr>
                      <a:lvl5pPr marL="2057400" indent="-228600">
                        <a:spcBef>
                          <a:spcPct val="20000"/>
                        </a:spcBef>
                        <a:defRPr>
                          <a:solidFill>
                            <a:schemeClr val="tx1"/>
                          </a:solidFill>
                          <a:latin typeface="Arial" charset="0"/>
                          <a:ea typeface="Arial" charset="0"/>
                          <a:cs typeface="Arial" charset="0"/>
                        </a:defRPr>
                      </a:lvl5pPr>
                      <a:lvl6pPr marL="2514600" indent="-228600" eaLnBrk="0" fontAlgn="base" hangingPunct="0">
                        <a:spcBef>
                          <a:spcPct val="20000"/>
                        </a:spcBef>
                        <a:spcAft>
                          <a:spcPct val="0"/>
                        </a:spcAft>
                        <a:defRPr>
                          <a:solidFill>
                            <a:schemeClr val="tx1"/>
                          </a:solidFill>
                          <a:latin typeface="Arial" charset="0"/>
                          <a:ea typeface="Arial" charset="0"/>
                          <a:cs typeface="Arial" charset="0"/>
                        </a:defRPr>
                      </a:lvl6pPr>
                      <a:lvl7pPr marL="2971800" indent="-228600" eaLnBrk="0" fontAlgn="base" hangingPunct="0">
                        <a:spcBef>
                          <a:spcPct val="20000"/>
                        </a:spcBef>
                        <a:spcAft>
                          <a:spcPct val="0"/>
                        </a:spcAft>
                        <a:defRPr>
                          <a:solidFill>
                            <a:schemeClr val="tx1"/>
                          </a:solidFill>
                          <a:latin typeface="Arial" charset="0"/>
                          <a:ea typeface="Arial" charset="0"/>
                          <a:cs typeface="Arial" charset="0"/>
                        </a:defRPr>
                      </a:lvl7pPr>
                      <a:lvl8pPr marL="3429000" indent="-228600" eaLnBrk="0" fontAlgn="base" hangingPunct="0">
                        <a:spcBef>
                          <a:spcPct val="20000"/>
                        </a:spcBef>
                        <a:spcAft>
                          <a:spcPct val="0"/>
                        </a:spcAft>
                        <a:defRPr>
                          <a:solidFill>
                            <a:schemeClr val="tx1"/>
                          </a:solidFill>
                          <a:latin typeface="Arial" charset="0"/>
                          <a:ea typeface="Arial" charset="0"/>
                          <a:cs typeface="Arial" charset="0"/>
                        </a:defRPr>
                      </a:lvl8pPr>
                      <a:lvl9pPr marL="3886200" indent="-228600" eaLnBrk="0" fontAlgn="base" hangingPunct="0">
                        <a:spcBef>
                          <a:spcPct val="20000"/>
                        </a:spcBef>
                        <a:spcAft>
                          <a:spcPct val="0"/>
                        </a:spcAft>
                        <a:defRPr>
                          <a:solidFill>
                            <a:schemeClr val="tx1"/>
                          </a:solidFill>
                          <a:latin typeface="Arial" charset="0"/>
                          <a:ea typeface="Arial" charset="0"/>
                          <a:cs typeface="Arial" charset="0"/>
                        </a:defRPr>
                      </a:lvl9p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fi-FI" altLang="it-IT" sz="1800" b="0" i="0" u="none" strike="noStrike" cap="none" normalizeH="0" baseline="0">
                          <a:ln>
                            <a:noFill/>
                          </a:ln>
                          <a:solidFill>
                            <a:srgbClr val="000000"/>
                          </a:solidFill>
                          <a:effectLst/>
                          <a:latin typeface="Comic Sans MS" charset="0"/>
                          <a:ea typeface="Arial" charset="0"/>
                          <a:cs typeface="Arial" charset="0"/>
                        </a:rPr>
                        <a:t>423,61</a:t>
                      </a:r>
                      <a:endParaRPr kumimoji="0" lang="it-IT" altLang="it-IT" sz="1800" b="0" i="0" u="none" strike="noStrike" cap="none" normalizeH="0" baseline="0">
                        <a:ln>
                          <a:noFill/>
                        </a:ln>
                        <a:solidFill>
                          <a:srgbClr val="000000"/>
                        </a:solidFill>
                        <a:effectLst/>
                        <a:latin typeface="Comic Sans MS" charset="0"/>
                        <a:ea typeface="Arial" charset="0"/>
                        <a:cs typeface="Arial"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CCCC"/>
                    </a:solidFill>
                  </a:tcPr>
                </a:tc>
                <a:extLst>
                  <a:ext uri="{0D108BD9-81ED-4DB2-BD59-A6C34878D82A}">
                    <a16:rowId xmlns="" xmlns:a16="http://schemas.microsoft.com/office/drawing/2014/main" val="10006"/>
                  </a:ext>
                </a:extLst>
              </a:tr>
              <a:tr h="365125">
                <a:tc>
                  <a:txBody>
                    <a:bodyPr/>
                    <a:lstStyle>
                      <a:lvl1pPr defTabSz="457200">
                        <a:spcBef>
                          <a:spcPct val="20000"/>
                        </a:spcBef>
                        <a:defRPr sz="2800">
                          <a:solidFill>
                            <a:schemeClr val="tx1"/>
                          </a:solidFill>
                          <a:latin typeface="Arial" charset="0"/>
                          <a:ea typeface="Arial" charset="0"/>
                          <a:cs typeface="Arial" charset="0"/>
                        </a:defRPr>
                      </a:lvl1pPr>
                      <a:lvl2pPr marL="742950" indent="-285750" defTabSz="457200">
                        <a:spcBef>
                          <a:spcPct val="20000"/>
                        </a:spcBef>
                        <a:defRPr sz="2400">
                          <a:solidFill>
                            <a:schemeClr val="tx1"/>
                          </a:solidFill>
                          <a:latin typeface="Arial" charset="0"/>
                          <a:ea typeface="Arial" charset="0"/>
                          <a:cs typeface="Arial" charset="0"/>
                        </a:defRPr>
                      </a:lvl2pPr>
                      <a:lvl3pPr marL="1143000" indent="-228600" defTabSz="457200">
                        <a:spcBef>
                          <a:spcPct val="20000"/>
                        </a:spcBef>
                        <a:defRPr sz="2000">
                          <a:solidFill>
                            <a:schemeClr val="tx1"/>
                          </a:solidFill>
                          <a:latin typeface="Arial" charset="0"/>
                          <a:ea typeface="Arial" charset="0"/>
                          <a:cs typeface="Arial" charset="0"/>
                        </a:defRPr>
                      </a:lvl3pPr>
                      <a:lvl4pPr marL="1600200" indent="-228600" defTabSz="457200">
                        <a:spcBef>
                          <a:spcPct val="20000"/>
                        </a:spcBef>
                        <a:defRPr>
                          <a:solidFill>
                            <a:schemeClr val="tx1"/>
                          </a:solidFill>
                          <a:latin typeface="Arial" charset="0"/>
                          <a:ea typeface="Arial" charset="0"/>
                          <a:cs typeface="Arial" charset="0"/>
                        </a:defRPr>
                      </a:lvl4pPr>
                      <a:lvl5pPr marL="2057400" indent="-228600" defTabSz="457200">
                        <a:spcBef>
                          <a:spcPct val="20000"/>
                        </a:spcBef>
                        <a:defRPr>
                          <a:solidFill>
                            <a:schemeClr val="tx1"/>
                          </a:solidFill>
                          <a:latin typeface="Arial" charset="0"/>
                          <a:ea typeface="Arial" charset="0"/>
                          <a:cs typeface="Arial" charset="0"/>
                        </a:defRPr>
                      </a:lvl5pPr>
                      <a:lvl6pPr marL="2514600" indent="-228600" defTabSz="457200" eaLnBrk="0" fontAlgn="base" hangingPunct="0">
                        <a:spcBef>
                          <a:spcPct val="20000"/>
                        </a:spcBef>
                        <a:spcAft>
                          <a:spcPct val="0"/>
                        </a:spcAft>
                        <a:defRPr>
                          <a:solidFill>
                            <a:schemeClr val="tx1"/>
                          </a:solidFill>
                          <a:latin typeface="Arial" charset="0"/>
                          <a:ea typeface="Arial" charset="0"/>
                          <a:cs typeface="Arial" charset="0"/>
                        </a:defRPr>
                      </a:lvl6pPr>
                      <a:lvl7pPr marL="2971800" indent="-228600" defTabSz="457200" eaLnBrk="0" fontAlgn="base" hangingPunct="0">
                        <a:spcBef>
                          <a:spcPct val="20000"/>
                        </a:spcBef>
                        <a:spcAft>
                          <a:spcPct val="0"/>
                        </a:spcAft>
                        <a:defRPr>
                          <a:solidFill>
                            <a:schemeClr val="tx1"/>
                          </a:solidFill>
                          <a:latin typeface="Arial" charset="0"/>
                          <a:ea typeface="Arial" charset="0"/>
                          <a:cs typeface="Arial" charset="0"/>
                        </a:defRPr>
                      </a:lvl7pPr>
                      <a:lvl8pPr marL="3429000" indent="-228600" defTabSz="457200" eaLnBrk="0" fontAlgn="base" hangingPunct="0">
                        <a:spcBef>
                          <a:spcPct val="20000"/>
                        </a:spcBef>
                        <a:spcAft>
                          <a:spcPct val="0"/>
                        </a:spcAft>
                        <a:defRPr>
                          <a:solidFill>
                            <a:schemeClr val="tx1"/>
                          </a:solidFill>
                          <a:latin typeface="Arial" charset="0"/>
                          <a:ea typeface="Arial" charset="0"/>
                          <a:cs typeface="Arial" charset="0"/>
                        </a:defRPr>
                      </a:lvl8pPr>
                      <a:lvl9pPr marL="3886200" indent="-228600" defTabSz="457200" eaLnBrk="0" fontAlgn="base" hangingPunct="0">
                        <a:spcBef>
                          <a:spcPct val="20000"/>
                        </a:spcBef>
                        <a:spcAft>
                          <a:spcPct val="0"/>
                        </a:spcAft>
                        <a:defRPr>
                          <a:solidFill>
                            <a:schemeClr val="tx1"/>
                          </a:solidFill>
                          <a:latin typeface="Arial" charset="0"/>
                          <a:ea typeface="Arial" charset="0"/>
                          <a:cs typeface="Arial"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it-IT" altLang="it-IT" sz="1800" b="0" i="0" u="none" strike="noStrike" cap="none" normalizeH="0" baseline="0">
                          <a:ln>
                            <a:noFill/>
                          </a:ln>
                          <a:solidFill>
                            <a:srgbClr val="000000"/>
                          </a:solidFill>
                          <a:effectLst/>
                          <a:latin typeface="Comic Sans MS" charset="0"/>
                          <a:ea typeface="Arial" charset="0"/>
                          <a:cs typeface="Arial" charset="0"/>
                        </a:rPr>
                        <a:t>TFR </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CCCC"/>
                    </a:solidFill>
                  </a:tcPr>
                </a:tc>
                <a:tc>
                  <a:txBody>
                    <a:bodyPr/>
                    <a:lstStyle>
                      <a:lvl1pPr defTabSz="457200">
                        <a:spcBef>
                          <a:spcPct val="20000"/>
                        </a:spcBef>
                        <a:defRPr sz="2800">
                          <a:solidFill>
                            <a:schemeClr val="tx1"/>
                          </a:solidFill>
                          <a:latin typeface="Arial" charset="0"/>
                          <a:ea typeface="Arial" charset="0"/>
                          <a:cs typeface="Arial" charset="0"/>
                        </a:defRPr>
                      </a:lvl1pPr>
                      <a:lvl2pPr marL="742950" indent="-285750" defTabSz="457200">
                        <a:spcBef>
                          <a:spcPct val="20000"/>
                        </a:spcBef>
                        <a:defRPr sz="2400">
                          <a:solidFill>
                            <a:schemeClr val="tx1"/>
                          </a:solidFill>
                          <a:latin typeface="Arial" charset="0"/>
                          <a:ea typeface="Arial" charset="0"/>
                          <a:cs typeface="Arial" charset="0"/>
                        </a:defRPr>
                      </a:lvl2pPr>
                      <a:lvl3pPr marL="1143000" indent="-228600" defTabSz="457200">
                        <a:spcBef>
                          <a:spcPct val="20000"/>
                        </a:spcBef>
                        <a:defRPr sz="2000">
                          <a:solidFill>
                            <a:schemeClr val="tx1"/>
                          </a:solidFill>
                          <a:latin typeface="Arial" charset="0"/>
                          <a:ea typeface="Arial" charset="0"/>
                          <a:cs typeface="Arial" charset="0"/>
                        </a:defRPr>
                      </a:lvl3pPr>
                      <a:lvl4pPr marL="1600200" indent="-228600" defTabSz="457200">
                        <a:spcBef>
                          <a:spcPct val="20000"/>
                        </a:spcBef>
                        <a:defRPr>
                          <a:solidFill>
                            <a:schemeClr val="tx1"/>
                          </a:solidFill>
                          <a:latin typeface="Arial" charset="0"/>
                          <a:ea typeface="Arial" charset="0"/>
                          <a:cs typeface="Arial" charset="0"/>
                        </a:defRPr>
                      </a:lvl4pPr>
                      <a:lvl5pPr marL="2057400" indent="-228600" defTabSz="457200">
                        <a:spcBef>
                          <a:spcPct val="20000"/>
                        </a:spcBef>
                        <a:defRPr>
                          <a:solidFill>
                            <a:schemeClr val="tx1"/>
                          </a:solidFill>
                          <a:latin typeface="Arial" charset="0"/>
                          <a:ea typeface="Arial" charset="0"/>
                          <a:cs typeface="Arial" charset="0"/>
                        </a:defRPr>
                      </a:lvl5pPr>
                      <a:lvl6pPr marL="2514600" indent="-228600" defTabSz="457200" eaLnBrk="0" fontAlgn="base" hangingPunct="0">
                        <a:spcBef>
                          <a:spcPct val="20000"/>
                        </a:spcBef>
                        <a:spcAft>
                          <a:spcPct val="0"/>
                        </a:spcAft>
                        <a:defRPr>
                          <a:solidFill>
                            <a:schemeClr val="tx1"/>
                          </a:solidFill>
                          <a:latin typeface="Arial" charset="0"/>
                          <a:ea typeface="Arial" charset="0"/>
                          <a:cs typeface="Arial" charset="0"/>
                        </a:defRPr>
                      </a:lvl6pPr>
                      <a:lvl7pPr marL="2971800" indent="-228600" defTabSz="457200" eaLnBrk="0" fontAlgn="base" hangingPunct="0">
                        <a:spcBef>
                          <a:spcPct val="20000"/>
                        </a:spcBef>
                        <a:spcAft>
                          <a:spcPct val="0"/>
                        </a:spcAft>
                        <a:defRPr>
                          <a:solidFill>
                            <a:schemeClr val="tx1"/>
                          </a:solidFill>
                          <a:latin typeface="Arial" charset="0"/>
                          <a:ea typeface="Arial" charset="0"/>
                          <a:cs typeface="Arial" charset="0"/>
                        </a:defRPr>
                      </a:lvl7pPr>
                      <a:lvl8pPr marL="3429000" indent="-228600" defTabSz="457200" eaLnBrk="0" fontAlgn="base" hangingPunct="0">
                        <a:spcBef>
                          <a:spcPct val="20000"/>
                        </a:spcBef>
                        <a:spcAft>
                          <a:spcPct val="0"/>
                        </a:spcAft>
                        <a:defRPr>
                          <a:solidFill>
                            <a:schemeClr val="tx1"/>
                          </a:solidFill>
                          <a:latin typeface="Arial" charset="0"/>
                          <a:ea typeface="Arial" charset="0"/>
                          <a:cs typeface="Arial" charset="0"/>
                        </a:defRPr>
                      </a:lvl8pPr>
                      <a:lvl9pPr marL="3886200" indent="-228600" defTabSz="457200" eaLnBrk="0" fontAlgn="base" hangingPunct="0">
                        <a:spcBef>
                          <a:spcPct val="20000"/>
                        </a:spcBef>
                        <a:spcAft>
                          <a:spcPct val="0"/>
                        </a:spcAft>
                        <a:defRPr>
                          <a:solidFill>
                            <a:schemeClr val="tx1"/>
                          </a:solidFill>
                          <a:latin typeface="Arial" charset="0"/>
                          <a:ea typeface="Arial" charset="0"/>
                          <a:cs typeface="Arial"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fi-FI" altLang="it-IT" sz="1800" b="0" i="0" u="none" strike="noStrike" cap="none" normalizeH="0" baseline="0">
                          <a:ln>
                            <a:noFill/>
                          </a:ln>
                          <a:solidFill>
                            <a:srgbClr val="000000"/>
                          </a:solidFill>
                          <a:effectLst/>
                          <a:latin typeface="Comic Sans MS" charset="0"/>
                          <a:ea typeface="Arial" charset="0"/>
                          <a:cs typeface="Arial" charset="0"/>
                        </a:rPr>
                        <a:t>5.794,09 </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CCCC"/>
                    </a:solidFill>
                  </a:tcPr>
                </a:tc>
                <a:extLst>
                  <a:ext uri="{0D108BD9-81ED-4DB2-BD59-A6C34878D82A}">
                    <a16:rowId xmlns="" xmlns:a16="http://schemas.microsoft.com/office/drawing/2014/main" val="10007"/>
                  </a:ext>
                </a:extLst>
              </a:tr>
              <a:tr h="365125">
                <a:tc>
                  <a:txBody>
                    <a:bodyPr/>
                    <a:lstStyle>
                      <a:lvl1pPr defTabSz="457200">
                        <a:spcBef>
                          <a:spcPct val="20000"/>
                        </a:spcBef>
                        <a:defRPr sz="2800">
                          <a:solidFill>
                            <a:schemeClr val="tx1"/>
                          </a:solidFill>
                          <a:latin typeface="Arial" charset="0"/>
                          <a:ea typeface="Arial" charset="0"/>
                          <a:cs typeface="Arial" charset="0"/>
                        </a:defRPr>
                      </a:lvl1pPr>
                      <a:lvl2pPr marL="742950" indent="-285750" defTabSz="457200">
                        <a:spcBef>
                          <a:spcPct val="20000"/>
                        </a:spcBef>
                        <a:defRPr sz="2400">
                          <a:solidFill>
                            <a:schemeClr val="tx1"/>
                          </a:solidFill>
                          <a:latin typeface="Arial" charset="0"/>
                          <a:ea typeface="Arial" charset="0"/>
                          <a:cs typeface="Arial" charset="0"/>
                        </a:defRPr>
                      </a:lvl2pPr>
                      <a:lvl3pPr marL="1143000" indent="-228600" defTabSz="457200">
                        <a:spcBef>
                          <a:spcPct val="20000"/>
                        </a:spcBef>
                        <a:defRPr sz="2000">
                          <a:solidFill>
                            <a:schemeClr val="tx1"/>
                          </a:solidFill>
                          <a:latin typeface="Arial" charset="0"/>
                          <a:ea typeface="Arial" charset="0"/>
                          <a:cs typeface="Arial" charset="0"/>
                        </a:defRPr>
                      </a:lvl3pPr>
                      <a:lvl4pPr marL="1600200" indent="-228600" defTabSz="457200">
                        <a:spcBef>
                          <a:spcPct val="20000"/>
                        </a:spcBef>
                        <a:defRPr>
                          <a:solidFill>
                            <a:schemeClr val="tx1"/>
                          </a:solidFill>
                          <a:latin typeface="Arial" charset="0"/>
                          <a:ea typeface="Arial" charset="0"/>
                          <a:cs typeface="Arial" charset="0"/>
                        </a:defRPr>
                      </a:lvl4pPr>
                      <a:lvl5pPr marL="2057400" indent="-228600" defTabSz="457200">
                        <a:spcBef>
                          <a:spcPct val="20000"/>
                        </a:spcBef>
                        <a:defRPr>
                          <a:solidFill>
                            <a:schemeClr val="tx1"/>
                          </a:solidFill>
                          <a:latin typeface="Arial" charset="0"/>
                          <a:ea typeface="Arial" charset="0"/>
                          <a:cs typeface="Arial" charset="0"/>
                        </a:defRPr>
                      </a:lvl5pPr>
                      <a:lvl6pPr marL="2514600" indent="-228600" defTabSz="457200" eaLnBrk="0" fontAlgn="base" hangingPunct="0">
                        <a:spcBef>
                          <a:spcPct val="20000"/>
                        </a:spcBef>
                        <a:spcAft>
                          <a:spcPct val="0"/>
                        </a:spcAft>
                        <a:defRPr>
                          <a:solidFill>
                            <a:schemeClr val="tx1"/>
                          </a:solidFill>
                          <a:latin typeface="Arial" charset="0"/>
                          <a:ea typeface="Arial" charset="0"/>
                          <a:cs typeface="Arial" charset="0"/>
                        </a:defRPr>
                      </a:lvl6pPr>
                      <a:lvl7pPr marL="2971800" indent="-228600" defTabSz="457200" eaLnBrk="0" fontAlgn="base" hangingPunct="0">
                        <a:spcBef>
                          <a:spcPct val="20000"/>
                        </a:spcBef>
                        <a:spcAft>
                          <a:spcPct val="0"/>
                        </a:spcAft>
                        <a:defRPr>
                          <a:solidFill>
                            <a:schemeClr val="tx1"/>
                          </a:solidFill>
                          <a:latin typeface="Arial" charset="0"/>
                          <a:ea typeface="Arial" charset="0"/>
                          <a:cs typeface="Arial" charset="0"/>
                        </a:defRPr>
                      </a:lvl7pPr>
                      <a:lvl8pPr marL="3429000" indent="-228600" defTabSz="457200" eaLnBrk="0" fontAlgn="base" hangingPunct="0">
                        <a:spcBef>
                          <a:spcPct val="20000"/>
                        </a:spcBef>
                        <a:spcAft>
                          <a:spcPct val="0"/>
                        </a:spcAft>
                        <a:defRPr>
                          <a:solidFill>
                            <a:schemeClr val="tx1"/>
                          </a:solidFill>
                          <a:latin typeface="Arial" charset="0"/>
                          <a:ea typeface="Arial" charset="0"/>
                          <a:cs typeface="Arial" charset="0"/>
                        </a:defRPr>
                      </a:lvl8pPr>
                      <a:lvl9pPr marL="3886200" indent="-228600" defTabSz="457200" eaLnBrk="0" fontAlgn="base" hangingPunct="0">
                        <a:spcBef>
                          <a:spcPct val="20000"/>
                        </a:spcBef>
                        <a:spcAft>
                          <a:spcPct val="0"/>
                        </a:spcAft>
                        <a:defRPr>
                          <a:solidFill>
                            <a:schemeClr val="tx1"/>
                          </a:solidFill>
                          <a:latin typeface="Arial" charset="0"/>
                          <a:ea typeface="Arial" charset="0"/>
                          <a:cs typeface="Arial"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it-IT" altLang="it-IT" sz="1800" b="0" i="0" u="none" strike="noStrike" cap="none" normalizeH="0" baseline="0">
                          <a:ln>
                            <a:noFill/>
                          </a:ln>
                          <a:solidFill>
                            <a:srgbClr val="000000"/>
                          </a:solidFill>
                          <a:effectLst/>
                          <a:latin typeface="Comic Sans MS" charset="0"/>
                          <a:ea typeface="Arial" charset="0"/>
                          <a:cs typeface="Arial" charset="0"/>
                        </a:rPr>
                        <a:t>TOTALE </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CCCC"/>
                    </a:solidFill>
                  </a:tcPr>
                </a:tc>
                <a:tc>
                  <a:txBody>
                    <a:bodyPr/>
                    <a:lstStyle>
                      <a:lvl1pPr defTabSz="457200">
                        <a:spcBef>
                          <a:spcPct val="20000"/>
                        </a:spcBef>
                        <a:defRPr sz="2800">
                          <a:solidFill>
                            <a:schemeClr val="tx1"/>
                          </a:solidFill>
                          <a:latin typeface="Arial" charset="0"/>
                          <a:ea typeface="Arial" charset="0"/>
                          <a:cs typeface="Arial" charset="0"/>
                        </a:defRPr>
                      </a:lvl1pPr>
                      <a:lvl2pPr marL="742950" indent="-285750" defTabSz="457200">
                        <a:spcBef>
                          <a:spcPct val="20000"/>
                        </a:spcBef>
                        <a:defRPr sz="2400">
                          <a:solidFill>
                            <a:schemeClr val="tx1"/>
                          </a:solidFill>
                          <a:latin typeface="Arial" charset="0"/>
                          <a:ea typeface="Arial" charset="0"/>
                          <a:cs typeface="Arial" charset="0"/>
                        </a:defRPr>
                      </a:lvl2pPr>
                      <a:lvl3pPr marL="1143000" indent="-228600" defTabSz="457200">
                        <a:spcBef>
                          <a:spcPct val="20000"/>
                        </a:spcBef>
                        <a:defRPr sz="2000">
                          <a:solidFill>
                            <a:schemeClr val="tx1"/>
                          </a:solidFill>
                          <a:latin typeface="Arial" charset="0"/>
                          <a:ea typeface="Arial" charset="0"/>
                          <a:cs typeface="Arial" charset="0"/>
                        </a:defRPr>
                      </a:lvl3pPr>
                      <a:lvl4pPr marL="1600200" indent="-228600" defTabSz="457200">
                        <a:spcBef>
                          <a:spcPct val="20000"/>
                        </a:spcBef>
                        <a:defRPr>
                          <a:solidFill>
                            <a:schemeClr val="tx1"/>
                          </a:solidFill>
                          <a:latin typeface="Arial" charset="0"/>
                          <a:ea typeface="Arial" charset="0"/>
                          <a:cs typeface="Arial" charset="0"/>
                        </a:defRPr>
                      </a:lvl4pPr>
                      <a:lvl5pPr marL="2057400" indent="-228600" defTabSz="457200">
                        <a:spcBef>
                          <a:spcPct val="20000"/>
                        </a:spcBef>
                        <a:defRPr>
                          <a:solidFill>
                            <a:schemeClr val="tx1"/>
                          </a:solidFill>
                          <a:latin typeface="Arial" charset="0"/>
                          <a:ea typeface="Arial" charset="0"/>
                          <a:cs typeface="Arial" charset="0"/>
                        </a:defRPr>
                      </a:lvl5pPr>
                      <a:lvl6pPr marL="2514600" indent="-228600" defTabSz="457200" eaLnBrk="0" fontAlgn="base" hangingPunct="0">
                        <a:spcBef>
                          <a:spcPct val="20000"/>
                        </a:spcBef>
                        <a:spcAft>
                          <a:spcPct val="0"/>
                        </a:spcAft>
                        <a:defRPr>
                          <a:solidFill>
                            <a:schemeClr val="tx1"/>
                          </a:solidFill>
                          <a:latin typeface="Arial" charset="0"/>
                          <a:ea typeface="Arial" charset="0"/>
                          <a:cs typeface="Arial" charset="0"/>
                        </a:defRPr>
                      </a:lvl6pPr>
                      <a:lvl7pPr marL="2971800" indent="-228600" defTabSz="457200" eaLnBrk="0" fontAlgn="base" hangingPunct="0">
                        <a:spcBef>
                          <a:spcPct val="20000"/>
                        </a:spcBef>
                        <a:spcAft>
                          <a:spcPct val="0"/>
                        </a:spcAft>
                        <a:defRPr>
                          <a:solidFill>
                            <a:schemeClr val="tx1"/>
                          </a:solidFill>
                          <a:latin typeface="Arial" charset="0"/>
                          <a:ea typeface="Arial" charset="0"/>
                          <a:cs typeface="Arial" charset="0"/>
                        </a:defRPr>
                      </a:lvl7pPr>
                      <a:lvl8pPr marL="3429000" indent="-228600" defTabSz="457200" eaLnBrk="0" fontAlgn="base" hangingPunct="0">
                        <a:spcBef>
                          <a:spcPct val="20000"/>
                        </a:spcBef>
                        <a:spcAft>
                          <a:spcPct val="0"/>
                        </a:spcAft>
                        <a:defRPr>
                          <a:solidFill>
                            <a:schemeClr val="tx1"/>
                          </a:solidFill>
                          <a:latin typeface="Arial" charset="0"/>
                          <a:ea typeface="Arial" charset="0"/>
                          <a:cs typeface="Arial" charset="0"/>
                        </a:defRPr>
                      </a:lvl8pPr>
                      <a:lvl9pPr marL="3886200" indent="-228600" defTabSz="457200" eaLnBrk="0" fontAlgn="base" hangingPunct="0">
                        <a:spcBef>
                          <a:spcPct val="20000"/>
                        </a:spcBef>
                        <a:spcAft>
                          <a:spcPct val="0"/>
                        </a:spcAft>
                        <a:defRPr>
                          <a:solidFill>
                            <a:schemeClr val="tx1"/>
                          </a:solidFill>
                          <a:latin typeface="Arial" charset="0"/>
                          <a:ea typeface="Arial" charset="0"/>
                          <a:cs typeface="Arial"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nb-NO" altLang="it-IT" sz="1800" b="1" i="0" u="none" strike="noStrike" cap="none" normalizeH="0" baseline="0" dirty="0">
                          <a:ln>
                            <a:noFill/>
                          </a:ln>
                          <a:solidFill>
                            <a:srgbClr val="FF0000"/>
                          </a:solidFill>
                          <a:effectLst/>
                          <a:latin typeface="Comic Sans MS" charset="0"/>
                          <a:ea typeface="Arial" charset="0"/>
                          <a:cs typeface="Arial" charset="0"/>
                        </a:rPr>
                        <a:t>112.546,80 </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CCCC"/>
                    </a:solidFill>
                  </a:tcPr>
                </a:tc>
                <a:extLst>
                  <a:ext uri="{0D108BD9-81ED-4DB2-BD59-A6C34878D82A}">
                    <a16:rowId xmlns="" xmlns:a16="http://schemas.microsoft.com/office/drawing/2014/main" val="10008"/>
                  </a:ext>
                </a:extLst>
              </a:tr>
            </a:tbl>
          </a:graphicData>
        </a:graphic>
      </p:graphicFrame>
    </p:spTree>
    <p:extLst>
      <p:ext uri="{BB962C8B-B14F-4D97-AF65-F5344CB8AC3E}">
        <p14:creationId xmlns:p14="http://schemas.microsoft.com/office/powerpoint/2010/main" xmlns="" val="178823499"/>
      </p:ext>
    </p:extLst>
  </p:cSld>
  <p:clrMapOvr>
    <a:masterClrMapping/>
  </p:clrMapOvr>
  <p:transition spd="slow">
    <p:randomBar dir="vert"/>
  </p:transition>
</p:sld>
</file>

<file path=ppt/slides/slide2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olo 1"/>
          <p:cNvSpPr>
            <a:spLocks noGrp="1"/>
          </p:cNvSpPr>
          <p:nvPr>
            <p:ph type="title"/>
          </p:nvPr>
        </p:nvSpPr>
        <p:spPr>
          <a:xfrm>
            <a:off x="1797051" y="590550"/>
            <a:ext cx="6734175" cy="635000"/>
          </a:xfrm>
        </p:spPr>
        <p:style>
          <a:lnRef idx="2">
            <a:schemeClr val="accent1"/>
          </a:lnRef>
          <a:fillRef idx="1">
            <a:schemeClr val="lt1"/>
          </a:fillRef>
          <a:effectRef idx="0">
            <a:schemeClr val="accent1"/>
          </a:effectRef>
          <a:fontRef idx="minor">
            <a:schemeClr val="dk1"/>
          </a:fontRef>
        </p:style>
        <p:txBody>
          <a:bodyPr>
            <a:normAutofit fontScale="90000"/>
          </a:bodyPr>
          <a:lstStyle/>
          <a:p>
            <a:pPr eaLnBrk="1" hangingPunct="1">
              <a:defRPr/>
            </a:pPr>
            <a:r>
              <a:rPr lang="it-IT" sz="3200" dirty="0">
                <a:solidFill>
                  <a:srgbClr val="FF0000"/>
                </a:solidFill>
                <a:latin typeface="Comic Sans MS"/>
                <a:cs typeface="Comic Sans MS"/>
              </a:rPr>
              <a:t>ESEMPI PRATICI </a:t>
            </a:r>
          </a:p>
        </p:txBody>
      </p:sp>
      <p:graphicFrame>
        <p:nvGraphicFramePr>
          <p:cNvPr id="7" name="Tabella 6"/>
          <p:cNvGraphicFramePr>
            <a:graphicFrameLocks noGrp="1"/>
          </p:cNvGraphicFramePr>
          <p:nvPr>
            <p:extLst/>
          </p:nvPr>
        </p:nvGraphicFramePr>
        <p:xfrm>
          <a:off x="1773238" y="1514476"/>
          <a:ext cx="8564562" cy="3052765"/>
        </p:xfrm>
        <a:graphic>
          <a:graphicData uri="http://schemas.openxmlformats.org/drawingml/2006/table">
            <a:tbl>
              <a:tblPr/>
              <a:tblGrid>
                <a:gridCol w="6126162">
                  <a:extLst>
                    <a:ext uri="{9D8B030D-6E8A-4147-A177-3AD203B41FA5}">
                      <a16:colId xmlns="" xmlns:a16="http://schemas.microsoft.com/office/drawing/2014/main" val="20000"/>
                    </a:ext>
                  </a:extLst>
                </a:gridCol>
                <a:gridCol w="2438400">
                  <a:extLst>
                    <a:ext uri="{9D8B030D-6E8A-4147-A177-3AD203B41FA5}">
                      <a16:colId xmlns="" xmlns:a16="http://schemas.microsoft.com/office/drawing/2014/main" val="20001"/>
                    </a:ext>
                  </a:extLst>
                </a:gridCol>
              </a:tblGrid>
              <a:tr h="411163">
                <a:tc gridSpan="2">
                  <a:txBody>
                    <a:bodyPr/>
                    <a:lstStyle>
                      <a:lvl1pPr>
                        <a:spcBef>
                          <a:spcPct val="20000"/>
                        </a:spcBef>
                        <a:defRPr sz="2800">
                          <a:solidFill>
                            <a:schemeClr val="tx1"/>
                          </a:solidFill>
                          <a:latin typeface="Arial" charset="0"/>
                          <a:ea typeface="Arial" charset="0"/>
                          <a:cs typeface="Arial" charset="0"/>
                        </a:defRPr>
                      </a:lvl1pPr>
                      <a:lvl2pPr marL="742950" indent="-285750">
                        <a:spcBef>
                          <a:spcPct val="20000"/>
                        </a:spcBef>
                        <a:defRPr sz="2400">
                          <a:solidFill>
                            <a:schemeClr val="tx1"/>
                          </a:solidFill>
                          <a:latin typeface="Arial" charset="0"/>
                          <a:ea typeface="Arial" charset="0"/>
                          <a:cs typeface="Arial" charset="0"/>
                        </a:defRPr>
                      </a:lvl2pPr>
                      <a:lvl3pPr marL="1143000" indent="-228600">
                        <a:spcBef>
                          <a:spcPct val="20000"/>
                        </a:spcBef>
                        <a:defRPr sz="2000">
                          <a:solidFill>
                            <a:schemeClr val="tx1"/>
                          </a:solidFill>
                          <a:latin typeface="Arial" charset="0"/>
                          <a:ea typeface="Arial" charset="0"/>
                          <a:cs typeface="Arial" charset="0"/>
                        </a:defRPr>
                      </a:lvl3pPr>
                      <a:lvl4pPr marL="1600200" indent="-228600">
                        <a:spcBef>
                          <a:spcPct val="20000"/>
                        </a:spcBef>
                        <a:defRPr>
                          <a:solidFill>
                            <a:schemeClr val="tx1"/>
                          </a:solidFill>
                          <a:latin typeface="Arial" charset="0"/>
                          <a:ea typeface="Arial" charset="0"/>
                          <a:cs typeface="Arial" charset="0"/>
                        </a:defRPr>
                      </a:lvl4pPr>
                      <a:lvl5pPr marL="2057400" indent="-228600">
                        <a:spcBef>
                          <a:spcPct val="20000"/>
                        </a:spcBef>
                        <a:defRPr>
                          <a:solidFill>
                            <a:schemeClr val="tx1"/>
                          </a:solidFill>
                          <a:latin typeface="Arial" charset="0"/>
                          <a:ea typeface="Arial" charset="0"/>
                          <a:cs typeface="Arial" charset="0"/>
                        </a:defRPr>
                      </a:lvl5pPr>
                      <a:lvl6pPr marL="2514600" indent="-228600" eaLnBrk="0" fontAlgn="base" hangingPunct="0">
                        <a:spcBef>
                          <a:spcPct val="20000"/>
                        </a:spcBef>
                        <a:spcAft>
                          <a:spcPct val="0"/>
                        </a:spcAft>
                        <a:defRPr>
                          <a:solidFill>
                            <a:schemeClr val="tx1"/>
                          </a:solidFill>
                          <a:latin typeface="Arial" charset="0"/>
                          <a:ea typeface="Arial" charset="0"/>
                          <a:cs typeface="Arial" charset="0"/>
                        </a:defRPr>
                      </a:lvl6pPr>
                      <a:lvl7pPr marL="2971800" indent="-228600" eaLnBrk="0" fontAlgn="base" hangingPunct="0">
                        <a:spcBef>
                          <a:spcPct val="20000"/>
                        </a:spcBef>
                        <a:spcAft>
                          <a:spcPct val="0"/>
                        </a:spcAft>
                        <a:defRPr>
                          <a:solidFill>
                            <a:schemeClr val="tx1"/>
                          </a:solidFill>
                          <a:latin typeface="Arial" charset="0"/>
                          <a:ea typeface="Arial" charset="0"/>
                          <a:cs typeface="Arial" charset="0"/>
                        </a:defRPr>
                      </a:lvl7pPr>
                      <a:lvl8pPr marL="3429000" indent="-228600" eaLnBrk="0" fontAlgn="base" hangingPunct="0">
                        <a:spcBef>
                          <a:spcPct val="20000"/>
                        </a:spcBef>
                        <a:spcAft>
                          <a:spcPct val="0"/>
                        </a:spcAft>
                        <a:defRPr>
                          <a:solidFill>
                            <a:schemeClr val="tx1"/>
                          </a:solidFill>
                          <a:latin typeface="Arial" charset="0"/>
                          <a:ea typeface="Arial" charset="0"/>
                          <a:cs typeface="Arial" charset="0"/>
                        </a:defRPr>
                      </a:lvl8pPr>
                      <a:lvl9pPr marL="3886200" indent="-228600" eaLnBrk="0" fontAlgn="base" hangingPunct="0">
                        <a:spcBef>
                          <a:spcPct val="20000"/>
                        </a:spcBef>
                        <a:spcAft>
                          <a:spcPct val="0"/>
                        </a:spcAft>
                        <a:defRPr>
                          <a:solidFill>
                            <a:schemeClr val="tx1"/>
                          </a:solidFill>
                          <a:latin typeface="Arial" charset="0"/>
                          <a:ea typeface="Arial" charset="0"/>
                          <a:cs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altLang="it-IT" sz="1800" b="1" i="0" u="none" strike="noStrike" cap="none" normalizeH="0" baseline="0" dirty="0">
                          <a:ln>
                            <a:noFill/>
                          </a:ln>
                          <a:solidFill>
                            <a:srgbClr val="000000"/>
                          </a:solidFill>
                          <a:effectLst/>
                          <a:latin typeface="Comic Sans MS" charset="0"/>
                          <a:ea typeface="Arial" charset="0"/>
                          <a:cs typeface="Arial" charset="0"/>
                        </a:rPr>
                        <a:t>CALCOLO PREPENSIONAMENTO </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lumMod val="60000"/>
                        <a:lumOff val="40000"/>
                      </a:schemeClr>
                    </a:solidFill>
                  </a:tcPr>
                </a:tc>
                <a:tc hMerge="1">
                  <a:txBody>
                    <a:bodyPr/>
                    <a:lstStyle/>
                    <a:p>
                      <a:endParaRPr lang="it-IT"/>
                    </a:p>
                  </a:txBody>
                  <a:tcPr/>
                </a:tc>
                <a:extLst>
                  <a:ext uri="{0D108BD9-81ED-4DB2-BD59-A6C34878D82A}">
                    <a16:rowId xmlns="" xmlns:a16="http://schemas.microsoft.com/office/drawing/2014/main" val="10000"/>
                  </a:ext>
                </a:extLst>
              </a:tr>
              <a:tr h="411163">
                <a:tc>
                  <a:txBody>
                    <a:bodyPr/>
                    <a:lstStyle>
                      <a:lvl1pPr>
                        <a:spcBef>
                          <a:spcPct val="20000"/>
                        </a:spcBef>
                        <a:defRPr sz="2800">
                          <a:solidFill>
                            <a:schemeClr val="tx1"/>
                          </a:solidFill>
                          <a:latin typeface="Arial" charset="0"/>
                          <a:ea typeface="Arial" charset="0"/>
                          <a:cs typeface="Arial" charset="0"/>
                        </a:defRPr>
                      </a:lvl1pPr>
                      <a:lvl2pPr marL="742950" indent="-285750">
                        <a:spcBef>
                          <a:spcPct val="20000"/>
                        </a:spcBef>
                        <a:defRPr sz="2400">
                          <a:solidFill>
                            <a:schemeClr val="tx1"/>
                          </a:solidFill>
                          <a:latin typeface="Arial" charset="0"/>
                          <a:ea typeface="Arial" charset="0"/>
                          <a:cs typeface="Arial" charset="0"/>
                        </a:defRPr>
                      </a:lvl2pPr>
                      <a:lvl3pPr marL="1143000" indent="-228600">
                        <a:spcBef>
                          <a:spcPct val="20000"/>
                        </a:spcBef>
                        <a:defRPr sz="2000">
                          <a:solidFill>
                            <a:schemeClr val="tx1"/>
                          </a:solidFill>
                          <a:latin typeface="Arial" charset="0"/>
                          <a:ea typeface="Arial" charset="0"/>
                          <a:cs typeface="Arial" charset="0"/>
                        </a:defRPr>
                      </a:lvl3pPr>
                      <a:lvl4pPr marL="1600200" indent="-228600">
                        <a:spcBef>
                          <a:spcPct val="20000"/>
                        </a:spcBef>
                        <a:defRPr>
                          <a:solidFill>
                            <a:schemeClr val="tx1"/>
                          </a:solidFill>
                          <a:latin typeface="Arial" charset="0"/>
                          <a:ea typeface="Arial" charset="0"/>
                          <a:cs typeface="Arial" charset="0"/>
                        </a:defRPr>
                      </a:lvl4pPr>
                      <a:lvl5pPr marL="2057400" indent="-228600">
                        <a:spcBef>
                          <a:spcPct val="20000"/>
                        </a:spcBef>
                        <a:defRPr>
                          <a:solidFill>
                            <a:schemeClr val="tx1"/>
                          </a:solidFill>
                          <a:latin typeface="Arial" charset="0"/>
                          <a:ea typeface="Arial" charset="0"/>
                          <a:cs typeface="Arial" charset="0"/>
                        </a:defRPr>
                      </a:lvl5pPr>
                      <a:lvl6pPr marL="2514600" indent="-228600" eaLnBrk="0" fontAlgn="base" hangingPunct="0">
                        <a:spcBef>
                          <a:spcPct val="20000"/>
                        </a:spcBef>
                        <a:spcAft>
                          <a:spcPct val="0"/>
                        </a:spcAft>
                        <a:defRPr>
                          <a:solidFill>
                            <a:schemeClr val="tx1"/>
                          </a:solidFill>
                          <a:latin typeface="Arial" charset="0"/>
                          <a:ea typeface="Arial" charset="0"/>
                          <a:cs typeface="Arial" charset="0"/>
                        </a:defRPr>
                      </a:lvl6pPr>
                      <a:lvl7pPr marL="2971800" indent="-228600" eaLnBrk="0" fontAlgn="base" hangingPunct="0">
                        <a:spcBef>
                          <a:spcPct val="20000"/>
                        </a:spcBef>
                        <a:spcAft>
                          <a:spcPct val="0"/>
                        </a:spcAft>
                        <a:defRPr>
                          <a:solidFill>
                            <a:schemeClr val="tx1"/>
                          </a:solidFill>
                          <a:latin typeface="Arial" charset="0"/>
                          <a:ea typeface="Arial" charset="0"/>
                          <a:cs typeface="Arial" charset="0"/>
                        </a:defRPr>
                      </a:lvl7pPr>
                      <a:lvl8pPr marL="3429000" indent="-228600" eaLnBrk="0" fontAlgn="base" hangingPunct="0">
                        <a:spcBef>
                          <a:spcPct val="20000"/>
                        </a:spcBef>
                        <a:spcAft>
                          <a:spcPct val="0"/>
                        </a:spcAft>
                        <a:defRPr>
                          <a:solidFill>
                            <a:schemeClr val="tx1"/>
                          </a:solidFill>
                          <a:latin typeface="Arial" charset="0"/>
                          <a:ea typeface="Arial" charset="0"/>
                          <a:cs typeface="Arial" charset="0"/>
                        </a:defRPr>
                      </a:lvl8pPr>
                      <a:lvl9pPr marL="3886200" indent="-228600" eaLnBrk="0" fontAlgn="base" hangingPunct="0">
                        <a:spcBef>
                          <a:spcPct val="20000"/>
                        </a:spcBef>
                        <a:spcAft>
                          <a:spcPct val="0"/>
                        </a:spcAft>
                        <a:defRPr>
                          <a:solidFill>
                            <a:schemeClr val="tx1"/>
                          </a:solidFill>
                          <a:latin typeface="Arial" charset="0"/>
                          <a:ea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t-IT" altLang="it-IT" sz="1800" b="0" i="0" u="none" strike="noStrike" cap="none" normalizeH="0" baseline="0">
                          <a:ln>
                            <a:noFill/>
                          </a:ln>
                          <a:solidFill>
                            <a:srgbClr val="000000"/>
                          </a:solidFill>
                          <a:effectLst/>
                          <a:latin typeface="Comic Sans MS" charset="0"/>
                          <a:ea typeface="Arial" charset="0"/>
                          <a:cs typeface="Arial" charset="0"/>
                        </a:rPr>
                        <a:t>Rateo pensione mensile </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CCCC"/>
                    </a:solidFill>
                  </a:tcPr>
                </a:tc>
                <a:tc>
                  <a:txBody>
                    <a:bodyPr/>
                    <a:lstStyle>
                      <a:lvl1pPr>
                        <a:spcBef>
                          <a:spcPct val="20000"/>
                        </a:spcBef>
                        <a:defRPr sz="2800">
                          <a:solidFill>
                            <a:schemeClr val="tx1"/>
                          </a:solidFill>
                          <a:latin typeface="Arial" charset="0"/>
                          <a:ea typeface="Arial" charset="0"/>
                          <a:cs typeface="Arial" charset="0"/>
                        </a:defRPr>
                      </a:lvl1pPr>
                      <a:lvl2pPr marL="742950" indent="-285750">
                        <a:spcBef>
                          <a:spcPct val="20000"/>
                        </a:spcBef>
                        <a:defRPr sz="2400">
                          <a:solidFill>
                            <a:schemeClr val="tx1"/>
                          </a:solidFill>
                          <a:latin typeface="Arial" charset="0"/>
                          <a:ea typeface="Arial" charset="0"/>
                          <a:cs typeface="Arial" charset="0"/>
                        </a:defRPr>
                      </a:lvl2pPr>
                      <a:lvl3pPr marL="1143000" indent="-228600">
                        <a:spcBef>
                          <a:spcPct val="20000"/>
                        </a:spcBef>
                        <a:defRPr sz="2000">
                          <a:solidFill>
                            <a:schemeClr val="tx1"/>
                          </a:solidFill>
                          <a:latin typeface="Arial" charset="0"/>
                          <a:ea typeface="Arial" charset="0"/>
                          <a:cs typeface="Arial" charset="0"/>
                        </a:defRPr>
                      </a:lvl3pPr>
                      <a:lvl4pPr marL="1600200" indent="-228600">
                        <a:spcBef>
                          <a:spcPct val="20000"/>
                        </a:spcBef>
                        <a:defRPr>
                          <a:solidFill>
                            <a:schemeClr val="tx1"/>
                          </a:solidFill>
                          <a:latin typeface="Arial" charset="0"/>
                          <a:ea typeface="Arial" charset="0"/>
                          <a:cs typeface="Arial" charset="0"/>
                        </a:defRPr>
                      </a:lvl4pPr>
                      <a:lvl5pPr marL="2057400" indent="-228600">
                        <a:spcBef>
                          <a:spcPct val="20000"/>
                        </a:spcBef>
                        <a:defRPr>
                          <a:solidFill>
                            <a:schemeClr val="tx1"/>
                          </a:solidFill>
                          <a:latin typeface="Arial" charset="0"/>
                          <a:ea typeface="Arial" charset="0"/>
                          <a:cs typeface="Arial" charset="0"/>
                        </a:defRPr>
                      </a:lvl5pPr>
                      <a:lvl6pPr marL="2514600" indent="-228600" eaLnBrk="0" fontAlgn="base" hangingPunct="0">
                        <a:spcBef>
                          <a:spcPct val="20000"/>
                        </a:spcBef>
                        <a:spcAft>
                          <a:spcPct val="0"/>
                        </a:spcAft>
                        <a:defRPr>
                          <a:solidFill>
                            <a:schemeClr val="tx1"/>
                          </a:solidFill>
                          <a:latin typeface="Arial" charset="0"/>
                          <a:ea typeface="Arial" charset="0"/>
                          <a:cs typeface="Arial" charset="0"/>
                        </a:defRPr>
                      </a:lvl6pPr>
                      <a:lvl7pPr marL="2971800" indent="-228600" eaLnBrk="0" fontAlgn="base" hangingPunct="0">
                        <a:spcBef>
                          <a:spcPct val="20000"/>
                        </a:spcBef>
                        <a:spcAft>
                          <a:spcPct val="0"/>
                        </a:spcAft>
                        <a:defRPr>
                          <a:solidFill>
                            <a:schemeClr val="tx1"/>
                          </a:solidFill>
                          <a:latin typeface="Arial" charset="0"/>
                          <a:ea typeface="Arial" charset="0"/>
                          <a:cs typeface="Arial" charset="0"/>
                        </a:defRPr>
                      </a:lvl7pPr>
                      <a:lvl8pPr marL="3429000" indent="-228600" eaLnBrk="0" fontAlgn="base" hangingPunct="0">
                        <a:spcBef>
                          <a:spcPct val="20000"/>
                        </a:spcBef>
                        <a:spcAft>
                          <a:spcPct val="0"/>
                        </a:spcAft>
                        <a:defRPr>
                          <a:solidFill>
                            <a:schemeClr val="tx1"/>
                          </a:solidFill>
                          <a:latin typeface="Arial" charset="0"/>
                          <a:ea typeface="Arial" charset="0"/>
                          <a:cs typeface="Arial" charset="0"/>
                        </a:defRPr>
                      </a:lvl8pPr>
                      <a:lvl9pPr marL="3886200" indent="-228600" eaLnBrk="0" fontAlgn="base" hangingPunct="0">
                        <a:spcBef>
                          <a:spcPct val="20000"/>
                        </a:spcBef>
                        <a:spcAft>
                          <a:spcPct val="0"/>
                        </a:spcAft>
                        <a:defRPr>
                          <a:solidFill>
                            <a:schemeClr val="tx1"/>
                          </a:solidFill>
                          <a:latin typeface="Arial" charset="0"/>
                          <a:ea typeface="Arial" charset="0"/>
                          <a:cs typeface="Arial" charset="0"/>
                        </a:defRPr>
                      </a:lvl9p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hr-HR" altLang="it-IT" sz="1800" b="0" i="0" u="none" strike="noStrike" cap="none" normalizeH="0" baseline="0">
                          <a:ln>
                            <a:noFill/>
                          </a:ln>
                          <a:solidFill>
                            <a:srgbClr val="000000"/>
                          </a:solidFill>
                          <a:effectLst/>
                          <a:latin typeface="Comic Sans MS" charset="0"/>
                          <a:ea typeface="Arial" charset="0"/>
                          <a:cs typeface="Arial" charset="0"/>
                        </a:rPr>
                        <a:t>4.269,00 </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CCCC"/>
                    </a:solidFill>
                  </a:tcPr>
                </a:tc>
                <a:extLst>
                  <a:ext uri="{0D108BD9-81ED-4DB2-BD59-A6C34878D82A}">
                    <a16:rowId xmlns="" xmlns:a16="http://schemas.microsoft.com/office/drawing/2014/main" val="10001"/>
                  </a:ext>
                </a:extLst>
              </a:tr>
              <a:tr h="711200">
                <a:tc>
                  <a:txBody>
                    <a:bodyPr/>
                    <a:lstStyle>
                      <a:lvl1pPr defTabSz="457200">
                        <a:spcBef>
                          <a:spcPct val="20000"/>
                        </a:spcBef>
                        <a:defRPr sz="2800">
                          <a:solidFill>
                            <a:schemeClr val="tx1"/>
                          </a:solidFill>
                          <a:latin typeface="Arial" charset="0"/>
                          <a:ea typeface="Arial" charset="0"/>
                          <a:cs typeface="Arial" charset="0"/>
                        </a:defRPr>
                      </a:lvl1pPr>
                      <a:lvl2pPr marL="742950" indent="-285750" defTabSz="457200">
                        <a:spcBef>
                          <a:spcPct val="20000"/>
                        </a:spcBef>
                        <a:defRPr sz="2400">
                          <a:solidFill>
                            <a:schemeClr val="tx1"/>
                          </a:solidFill>
                          <a:latin typeface="Arial" charset="0"/>
                          <a:ea typeface="Arial" charset="0"/>
                          <a:cs typeface="Arial" charset="0"/>
                        </a:defRPr>
                      </a:lvl2pPr>
                      <a:lvl3pPr marL="1143000" indent="-228600" defTabSz="457200">
                        <a:spcBef>
                          <a:spcPct val="20000"/>
                        </a:spcBef>
                        <a:defRPr sz="2000">
                          <a:solidFill>
                            <a:schemeClr val="tx1"/>
                          </a:solidFill>
                          <a:latin typeface="Arial" charset="0"/>
                          <a:ea typeface="Arial" charset="0"/>
                          <a:cs typeface="Arial" charset="0"/>
                        </a:defRPr>
                      </a:lvl3pPr>
                      <a:lvl4pPr marL="1600200" indent="-228600" defTabSz="457200">
                        <a:spcBef>
                          <a:spcPct val="20000"/>
                        </a:spcBef>
                        <a:defRPr>
                          <a:solidFill>
                            <a:schemeClr val="tx1"/>
                          </a:solidFill>
                          <a:latin typeface="Arial" charset="0"/>
                          <a:ea typeface="Arial" charset="0"/>
                          <a:cs typeface="Arial" charset="0"/>
                        </a:defRPr>
                      </a:lvl4pPr>
                      <a:lvl5pPr marL="2057400" indent="-228600" defTabSz="457200">
                        <a:spcBef>
                          <a:spcPct val="20000"/>
                        </a:spcBef>
                        <a:defRPr>
                          <a:solidFill>
                            <a:schemeClr val="tx1"/>
                          </a:solidFill>
                          <a:latin typeface="Arial" charset="0"/>
                          <a:ea typeface="Arial" charset="0"/>
                          <a:cs typeface="Arial" charset="0"/>
                        </a:defRPr>
                      </a:lvl5pPr>
                      <a:lvl6pPr marL="2514600" indent="-228600" defTabSz="457200" eaLnBrk="0" fontAlgn="base" hangingPunct="0">
                        <a:spcBef>
                          <a:spcPct val="20000"/>
                        </a:spcBef>
                        <a:spcAft>
                          <a:spcPct val="0"/>
                        </a:spcAft>
                        <a:defRPr>
                          <a:solidFill>
                            <a:schemeClr val="tx1"/>
                          </a:solidFill>
                          <a:latin typeface="Arial" charset="0"/>
                          <a:ea typeface="Arial" charset="0"/>
                          <a:cs typeface="Arial" charset="0"/>
                        </a:defRPr>
                      </a:lvl6pPr>
                      <a:lvl7pPr marL="2971800" indent="-228600" defTabSz="457200" eaLnBrk="0" fontAlgn="base" hangingPunct="0">
                        <a:spcBef>
                          <a:spcPct val="20000"/>
                        </a:spcBef>
                        <a:spcAft>
                          <a:spcPct val="0"/>
                        </a:spcAft>
                        <a:defRPr>
                          <a:solidFill>
                            <a:schemeClr val="tx1"/>
                          </a:solidFill>
                          <a:latin typeface="Arial" charset="0"/>
                          <a:ea typeface="Arial" charset="0"/>
                          <a:cs typeface="Arial" charset="0"/>
                        </a:defRPr>
                      </a:lvl7pPr>
                      <a:lvl8pPr marL="3429000" indent="-228600" defTabSz="457200" eaLnBrk="0" fontAlgn="base" hangingPunct="0">
                        <a:spcBef>
                          <a:spcPct val="20000"/>
                        </a:spcBef>
                        <a:spcAft>
                          <a:spcPct val="0"/>
                        </a:spcAft>
                        <a:defRPr>
                          <a:solidFill>
                            <a:schemeClr val="tx1"/>
                          </a:solidFill>
                          <a:latin typeface="Arial" charset="0"/>
                          <a:ea typeface="Arial" charset="0"/>
                          <a:cs typeface="Arial" charset="0"/>
                        </a:defRPr>
                      </a:lvl8pPr>
                      <a:lvl9pPr marL="3886200" indent="-228600" defTabSz="457200" eaLnBrk="0" fontAlgn="base" hangingPunct="0">
                        <a:spcBef>
                          <a:spcPct val="20000"/>
                        </a:spcBef>
                        <a:spcAft>
                          <a:spcPct val="0"/>
                        </a:spcAft>
                        <a:defRPr>
                          <a:solidFill>
                            <a:schemeClr val="tx1"/>
                          </a:solidFill>
                          <a:latin typeface="Arial" charset="0"/>
                          <a:ea typeface="Arial" charset="0"/>
                          <a:cs typeface="Arial"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it-IT" altLang="it-IT" sz="1800" b="0" i="0" u="none" strike="noStrike" cap="none" normalizeH="0" baseline="0">
                          <a:ln>
                            <a:noFill/>
                          </a:ln>
                          <a:solidFill>
                            <a:srgbClr val="000000"/>
                          </a:solidFill>
                          <a:effectLst/>
                          <a:latin typeface="Comic Sans MS" charset="0"/>
                          <a:ea typeface="Arial" charset="0"/>
                          <a:cs typeface="Arial" charset="0"/>
                        </a:rPr>
                        <a:t>Importo pensione annuale </a:t>
                      </a:r>
                    </a:p>
                    <a:p>
                      <a:pPr marL="0" marR="0" lvl="0" indent="0" algn="l" defTabSz="457200" rtl="0" eaLnBrk="1" fontAlgn="base" latinLnBrk="0" hangingPunct="1">
                        <a:lnSpc>
                          <a:spcPct val="100000"/>
                        </a:lnSpc>
                        <a:spcBef>
                          <a:spcPct val="0"/>
                        </a:spcBef>
                        <a:spcAft>
                          <a:spcPct val="0"/>
                        </a:spcAft>
                        <a:buClrTx/>
                        <a:buSzTx/>
                        <a:buFontTx/>
                        <a:buNone/>
                        <a:tabLst/>
                      </a:pPr>
                      <a:r>
                        <a:rPr kumimoji="0" lang="it-IT" altLang="it-IT" sz="1800" b="0" i="0" u="none" strike="noStrike" cap="none" normalizeH="0" baseline="0">
                          <a:ln>
                            <a:noFill/>
                          </a:ln>
                          <a:solidFill>
                            <a:srgbClr val="000000"/>
                          </a:solidFill>
                          <a:effectLst/>
                          <a:latin typeface="Comic Sans MS" charset="0"/>
                          <a:ea typeface="Arial" charset="0"/>
                          <a:cs typeface="Arial" charset="0"/>
                        </a:rPr>
                        <a:t>Contribuzione figurativa (**) </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CCCC"/>
                    </a:solidFill>
                  </a:tcPr>
                </a:tc>
                <a:tc>
                  <a:txBody>
                    <a:bodyPr/>
                    <a:lstStyle>
                      <a:lvl1pPr>
                        <a:spcBef>
                          <a:spcPct val="20000"/>
                        </a:spcBef>
                        <a:defRPr sz="2800">
                          <a:solidFill>
                            <a:schemeClr val="tx1"/>
                          </a:solidFill>
                          <a:latin typeface="Arial" charset="0"/>
                          <a:ea typeface="Arial" charset="0"/>
                          <a:cs typeface="Arial" charset="0"/>
                        </a:defRPr>
                      </a:lvl1pPr>
                      <a:lvl2pPr marL="742950" indent="-285750">
                        <a:spcBef>
                          <a:spcPct val="20000"/>
                        </a:spcBef>
                        <a:defRPr sz="2400">
                          <a:solidFill>
                            <a:schemeClr val="tx1"/>
                          </a:solidFill>
                          <a:latin typeface="Arial" charset="0"/>
                          <a:ea typeface="Arial" charset="0"/>
                          <a:cs typeface="Arial" charset="0"/>
                        </a:defRPr>
                      </a:lvl2pPr>
                      <a:lvl3pPr marL="1143000" indent="-228600">
                        <a:spcBef>
                          <a:spcPct val="20000"/>
                        </a:spcBef>
                        <a:defRPr sz="2000">
                          <a:solidFill>
                            <a:schemeClr val="tx1"/>
                          </a:solidFill>
                          <a:latin typeface="Arial" charset="0"/>
                          <a:ea typeface="Arial" charset="0"/>
                          <a:cs typeface="Arial" charset="0"/>
                        </a:defRPr>
                      </a:lvl3pPr>
                      <a:lvl4pPr marL="1600200" indent="-228600">
                        <a:spcBef>
                          <a:spcPct val="20000"/>
                        </a:spcBef>
                        <a:defRPr>
                          <a:solidFill>
                            <a:schemeClr val="tx1"/>
                          </a:solidFill>
                          <a:latin typeface="Arial" charset="0"/>
                          <a:ea typeface="Arial" charset="0"/>
                          <a:cs typeface="Arial" charset="0"/>
                        </a:defRPr>
                      </a:lvl4pPr>
                      <a:lvl5pPr marL="2057400" indent="-228600">
                        <a:spcBef>
                          <a:spcPct val="20000"/>
                        </a:spcBef>
                        <a:defRPr>
                          <a:solidFill>
                            <a:schemeClr val="tx1"/>
                          </a:solidFill>
                          <a:latin typeface="Arial" charset="0"/>
                          <a:ea typeface="Arial" charset="0"/>
                          <a:cs typeface="Arial" charset="0"/>
                        </a:defRPr>
                      </a:lvl5pPr>
                      <a:lvl6pPr marL="2514600" indent="-228600" eaLnBrk="0" fontAlgn="base" hangingPunct="0">
                        <a:spcBef>
                          <a:spcPct val="20000"/>
                        </a:spcBef>
                        <a:spcAft>
                          <a:spcPct val="0"/>
                        </a:spcAft>
                        <a:defRPr>
                          <a:solidFill>
                            <a:schemeClr val="tx1"/>
                          </a:solidFill>
                          <a:latin typeface="Arial" charset="0"/>
                          <a:ea typeface="Arial" charset="0"/>
                          <a:cs typeface="Arial" charset="0"/>
                        </a:defRPr>
                      </a:lvl6pPr>
                      <a:lvl7pPr marL="2971800" indent="-228600" eaLnBrk="0" fontAlgn="base" hangingPunct="0">
                        <a:spcBef>
                          <a:spcPct val="20000"/>
                        </a:spcBef>
                        <a:spcAft>
                          <a:spcPct val="0"/>
                        </a:spcAft>
                        <a:defRPr>
                          <a:solidFill>
                            <a:schemeClr val="tx1"/>
                          </a:solidFill>
                          <a:latin typeface="Arial" charset="0"/>
                          <a:ea typeface="Arial" charset="0"/>
                          <a:cs typeface="Arial" charset="0"/>
                        </a:defRPr>
                      </a:lvl7pPr>
                      <a:lvl8pPr marL="3429000" indent="-228600" eaLnBrk="0" fontAlgn="base" hangingPunct="0">
                        <a:spcBef>
                          <a:spcPct val="20000"/>
                        </a:spcBef>
                        <a:spcAft>
                          <a:spcPct val="0"/>
                        </a:spcAft>
                        <a:defRPr>
                          <a:solidFill>
                            <a:schemeClr val="tx1"/>
                          </a:solidFill>
                          <a:latin typeface="Arial" charset="0"/>
                          <a:ea typeface="Arial" charset="0"/>
                          <a:cs typeface="Arial" charset="0"/>
                        </a:defRPr>
                      </a:lvl8pPr>
                      <a:lvl9pPr marL="3886200" indent="-228600" eaLnBrk="0" fontAlgn="base" hangingPunct="0">
                        <a:spcBef>
                          <a:spcPct val="20000"/>
                        </a:spcBef>
                        <a:spcAft>
                          <a:spcPct val="0"/>
                        </a:spcAft>
                        <a:defRPr>
                          <a:solidFill>
                            <a:schemeClr val="tx1"/>
                          </a:solidFill>
                          <a:latin typeface="Arial" charset="0"/>
                          <a:ea typeface="Arial" charset="0"/>
                          <a:cs typeface="Arial" charset="0"/>
                        </a:defRPr>
                      </a:lvl9p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hr-HR" altLang="it-IT" sz="1800" b="0" i="0" u="none" strike="noStrike" cap="none" normalizeH="0" baseline="0">
                          <a:ln>
                            <a:noFill/>
                          </a:ln>
                          <a:solidFill>
                            <a:srgbClr val="000000"/>
                          </a:solidFill>
                          <a:effectLst/>
                          <a:latin typeface="Comic Sans MS" charset="0"/>
                          <a:ea typeface="Arial" charset="0"/>
                          <a:cs typeface="Arial" charset="0"/>
                        </a:rPr>
                        <a:t>55.497,00</a:t>
                      </a:r>
                    </a:p>
                    <a:p>
                      <a:pPr marL="0" marR="0" lvl="0" indent="0" algn="r" defTabSz="914400" rtl="0" eaLnBrk="1" fontAlgn="base" latinLnBrk="0" hangingPunct="1">
                        <a:lnSpc>
                          <a:spcPct val="100000"/>
                        </a:lnSpc>
                        <a:spcBef>
                          <a:spcPct val="0"/>
                        </a:spcBef>
                        <a:spcAft>
                          <a:spcPct val="0"/>
                        </a:spcAft>
                        <a:buClrTx/>
                        <a:buSzTx/>
                        <a:buFontTx/>
                        <a:buNone/>
                        <a:tabLst/>
                      </a:pPr>
                      <a:r>
                        <a:rPr kumimoji="0" lang="hr-HR" altLang="it-IT" sz="1800" b="0" i="0" u="none" strike="noStrike" cap="none" normalizeH="0" baseline="0">
                          <a:ln>
                            <a:noFill/>
                          </a:ln>
                          <a:solidFill>
                            <a:srgbClr val="000000"/>
                          </a:solidFill>
                          <a:effectLst/>
                          <a:latin typeface="Comic Sans MS" charset="0"/>
                          <a:ea typeface="Arial" charset="0"/>
                          <a:cs typeface="Arial" charset="0"/>
                        </a:rPr>
                        <a:t>27.352,72 </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CCCC"/>
                    </a:solidFill>
                  </a:tcPr>
                </a:tc>
                <a:extLst>
                  <a:ext uri="{0D108BD9-81ED-4DB2-BD59-A6C34878D82A}">
                    <a16:rowId xmlns="" xmlns:a16="http://schemas.microsoft.com/office/drawing/2014/main" val="10002"/>
                  </a:ext>
                </a:extLst>
              </a:tr>
              <a:tr h="411163">
                <a:tc>
                  <a:txBody>
                    <a:bodyPr/>
                    <a:lstStyle>
                      <a:lvl1pPr>
                        <a:spcBef>
                          <a:spcPct val="20000"/>
                        </a:spcBef>
                        <a:defRPr sz="2800">
                          <a:solidFill>
                            <a:schemeClr val="tx1"/>
                          </a:solidFill>
                          <a:latin typeface="Arial" charset="0"/>
                          <a:ea typeface="Arial" charset="0"/>
                          <a:cs typeface="Arial" charset="0"/>
                        </a:defRPr>
                      </a:lvl1pPr>
                      <a:lvl2pPr marL="742950" indent="-285750">
                        <a:spcBef>
                          <a:spcPct val="20000"/>
                        </a:spcBef>
                        <a:defRPr sz="2400">
                          <a:solidFill>
                            <a:schemeClr val="tx1"/>
                          </a:solidFill>
                          <a:latin typeface="Arial" charset="0"/>
                          <a:ea typeface="Arial" charset="0"/>
                          <a:cs typeface="Arial" charset="0"/>
                        </a:defRPr>
                      </a:lvl2pPr>
                      <a:lvl3pPr marL="1143000" indent="-228600">
                        <a:spcBef>
                          <a:spcPct val="20000"/>
                        </a:spcBef>
                        <a:defRPr sz="2000">
                          <a:solidFill>
                            <a:schemeClr val="tx1"/>
                          </a:solidFill>
                          <a:latin typeface="Arial" charset="0"/>
                          <a:ea typeface="Arial" charset="0"/>
                          <a:cs typeface="Arial" charset="0"/>
                        </a:defRPr>
                      </a:lvl3pPr>
                      <a:lvl4pPr marL="1600200" indent="-228600">
                        <a:spcBef>
                          <a:spcPct val="20000"/>
                        </a:spcBef>
                        <a:defRPr>
                          <a:solidFill>
                            <a:schemeClr val="tx1"/>
                          </a:solidFill>
                          <a:latin typeface="Arial" charset="0"/>
                          <a:ea typeface="Arial" charset="0"/>
                          <a:cs typeface="Arial" charset="0"/>
                        </a:defRPr>
                      </a:lvl4pPr>
                      <a:lvl5pPr marL="2057400" indent="-228600">
                        <a:spcBef>
                          <a:spcPct val="20000"/>
                        </a:spcBef>
                        <a:defRPr>
                          <a:solidFill>
                            <a:schemeClr val="tx1"/>
                          </a:solidFill>
                          <a:latin typeface="Arial" charset="0"/>
                          <a:ea typeface="Arial" charset="0"/>
                          <a:cs typeface="Arial" charset="0"/>
                        </a:defRPr>
                      </a:lvl5pPr>
                      <a:lvl6pPr marL="2514600" indent="-228600" eaLnBrk="0" fontAlgn="base" hangingPunct="0">
                        <a:spcBef>
                          <a:spcPct val="20000"/>
                        </a:spcBef>
                        <a:spcAft>
                          <a:spcPct val="0"/>
                        </a:spcAft>
                        <a:defRPr>
                          <a:solidFill>
                            <a:schemeClr val="tx1"/>
                          </a:solidFill>
                          <a:latin typeface="Arial" charset="0"/>
                          <a:ea typeface="Arial" charset="0"/>
                          <a:cs typeface="Arial" charset="0"/>
                        </a:defRPr>
                      </a:lvl6pPr>
                      <a:lvl7pPr marL="2971800" indent="-228600" eaLnBrk="0" fontAlgn="base" hangingPunct="0">
                        <a:spcBef>
                          <a:spcPct val="20000"/>
                        </a:spcBef>
                        <a:spcAft>
                          <a:spcPct val="0"/>
                        </a:spcAft>
                        <a:defRPr>
                          <a:solidFill>
                            <a:schemeClr val="tx1"/>
                          </a:solidFill>
                          <a:latin typeface="Arial" charset="0"/>
                          <a:ea typeface="Arial" charset="0"/>
                          <a:cs typeface="Arial" charset="0"/>
                        </a:defRPr>
                      </a:lvl7pPr>
                      <a:lvl8pPr marL="3429000" indent="-228600" eaLnBrk="0" fontAlgn="base" hangingPunct="0">
                        <a:spcBef>
                          <a:spcPct val="20000"/>
                        </a:spcBef>
                        <a:spcAft>
                          <a:spcPct val="0"/>
                        </a:spcAft>
                        <a:defRPr>
                          <a:solidFill>
                            <a:schemeClr val="tx1"/>
                          </a:solidFill>
                          <a:latin typeface="Arial" charset="0"/>
                          <a:ea typeface="Arial" charset="0"/>
                          <a:cs typeface="Arial" charset="0"/>
                        </a:defRPr>
                      </a:lvl8pPr>
                      <a:lvl9pPr marL="3886200" indent="-228600" eaLnBrk="0" fontAlgn="base" hangingPunct="0">
                        <a:spcBef>
                          <a:spcPct val="20000"/>
                        </a:spcBef>
                        <a:spcAft>
                          <a:spcPct val="0"/>
                        </a:spcAft>
                        <a:defRPr>
                          <a:solidFill>
                            <a:schemeClr val="tx1"/>
                          </a:solidFill>
                          <a:latin typeface="Arial" charset="0"/>
                          <a:ea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t-IT" altLang="it-IT" sz="1800" b="1" i="0" u="none" strike="noStrike" cap="none" normalizeH="0" baseline="0">
                          <a:ln>
                            <a:noFill/>
                          </a:ln>
                          <a:solidFill>
                            <a:srgbClr val="000000"/>
                          </a:solidFill>
                          <a:effectLst/>
                          <a:latin typeface="Comic Sans MS" charset="0"/>
                          <a:ea typeface="Arial" charset="0"/>
                          <a:cs typeface="Arial" charset="0"/>
                        </a:rPr>
                        <a:t>TOTALE PROVVISTA ANNUALE </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CCCC"/>
                    </a:solidFill>
                  </a:tcPr>
                </a:tc>
                <a:tc>
                  <a:txBody>
                    <a:bodyPr/>
                    <a:lstStyle>
                      <a:lvl1pPr defTabSz="457200">
                        <a:spcBef>
                          <a:spcPct val="20000"/>
                        </a:spcBef>
                        <a:defRPr sz="2800">
                          <a:solidFill>
                            <a:schemeClr val="tx1"/>
                          </a:solidFill>
                          <a:latin typeface="Arial" charset="0"/>
                          <a:ea typeface="Arial" charset="0"/>
                          <a:cs typeface="Arial" charset="0"/>
                        </a:defRPr>
                      </a:lvl1pPr>
                      <a:lvl2pPr marL="742950" indent="-285750" defTabSz="457200">
                        <a:spcBef>
                          <a:spcPct val="20000"/>
                        </a:spcBef>
                        <a:defRPr sz="2400">
                          <a:solidFill>
                            <a:schemeClr val="tx1"/>
                          </a:solidFill>
                          <a:latin typeface="Arial" charset="0"/>
                          <a:ea typeface="Arial" charset="0"/>
                          <a:cs typeface="Arial" charset="0"/>
                        </a:defRPr>
                      </a:lvl2pPr>
                      <a:lvl3pPr marL="1143000" indent="-228600" defTabSz="457200">
                        <a:spcBef>
                          <a:spcPct val="20000"/>
                        </a:spcBef>
                        <a:defRPr sz="2000">
                          <a:solidFill>
                            <a:schemeClr val="tx1"/>
                          </a:solidFill>
                          <a:latin typeface="Arial" charset="0"/>
                          <a:ea typeface="Arial" charset="0"/>
                          <a:cs typeface="Arial" charset="0"/>
                        </a:defRPr>
                      </a:lvl3pPr>
                      <a:lvl4pPr marL="1600200" indent="-228600" defTabSz="457200">
                        <a:spcBef>
                          <a:spcPct val="20000"/>
                        </a:spcBef>
                        <a:defRPr>
                          <a:solidFill>
                            <a:schemeClr val="tx1"/>
                          </a:solidFill>
                          <a:latin typeface="Arial" charset="0"/>
                          <a:ea typeface="Arial" charset="0"/>
                          <a:cs typeface="Arial" charset="0"/>
                        </a:defRPr>
                      </a:lvl4pPr>
                      <a:lvl5pPr marL="2057400" indent="-228600" defTabSz="457200">
                        <a:spcBef>
                          <a:spcPct val="20000"/>
                        </a:spcBef>
                        <a:defRPr>
                          <a:solidFill>
                            <a:schemeClr val="tx1"/>
                          </a:solidFill>
                          <a:latin typeface="Arial" charset="0"/>
                          <a:ea typeface="Arial" charset="0"/>
                          <a:cs typeface="Arial" charset="0"/>
                        </a:defRPr>
                      </a:lvl5pPr>
                      <a:lvl6pPr marL="2514600" indent="-228600" defTabSz="457200" eaLnBrk="0" fontAlgn="base" hangingPunct="0">
                        <a:spcBef>
                          <a:spcPct val="20000"/>
                        </a:spcBef>
                        <a:spcAft>
                          <a:spcPct val="0"/>
                        </a:spcAft>
                        <a:defRPr>
                          <a:solidFill>
                            <a:schemeClr val="tx1"/>
                          </a:solidFill>
                          <a:latin typeface="Arial" charset="0"/>
                          <a:ea typeface="Arial" charset="0"/>
                          <a:cs typeface="Arial" charset="0"/>
                        </a:defRPr>
                      </a:lvl6pPr>
                      <a:lvl7pPr marL="2971800" indent="-228600" defTabSz="457200" eaLnBrk="0" fontAlgn="base" hangingPunct="0">
                        <a:spcBef>
                          <a:spcPct val="20000"/>
                        </a:spcBef>
                        <a:spcAft>
                          <a:spcPct val="0"/>
                        </a:spcAft>
                        <a:defRPr>
                          <a:solidFill>
                            <a:schemeClr val="tx1"/>
                          </a:solidFill>
                          <a:latin typeface="Arial" charset="0"/>
                          <a:ea typeface="Arial" charset="0"/>
                          <a:cs typeface="Arial" charset="0"/>
                        </a:defRPr>
                      </a:lvl7pPr>
                      <a:lvl8pPr marL="3429000" indent="-228600" defTabSz="457200" eaLnBrk="0" fontAlgn="base" hangingPunct="0">
                        <a:spcBef>
                          <a:spcPct val="20000"/>
                        </a:spcBef>
                        <a:spcAft>
                          <a:spcPct val="0"/>
                        </a:spcAft>
                        <a:defRPr>
                          <a:solidFill>
                            <a:schemeClr val="tx1"/>
                          </a:solidFill>
                          <a:latin typeface="Arial" charset="0"/>
                          <a:ea typeface="Arial" charset="0"/>
                          <a:cs typeface="Arial" charset="0"/>
                        </a:defRPr>
                      </a:lvl8pPr>
                      <a:lvl9pPr marL="3886200" indent="-228600" defTabSz="457200" eaLnBrk="0" fontAlgn="base" hangingPunct="0">
                        <a:spcBef>
                          <a:spcPct val="20000"/>
                        </a:spcBef>
                        <a:spcAft>
                          <a:spcPct val="0"/>
                        </a:spcAft>
                        <a:defRPr>
                          <a:solidFill>
                            <a:schemeClr val="tx1"/>
                          </a:solidFill>
                          <a:latin typeface="Arial" charset="0"/>
                          <a:ea typeface="Arial" charset="0"/>
                          <a:cs typeface="Arial"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hr-HR" altLang="it-IT" sz="1800" b="1" i="0" u="none" strike="noStrike" cap="none" normalizeH="0" baseline="0">
                          <a:ln>
                            <a:noFill/>
                          </a:ln>
                          <a:solidFill>
                            <a:srgbClr val="000000"/>
                          </a:solidFill>
                          <a:effectLst/>
                          <a:latin typeface="Comic Sans MS" charset="0"/>
                          <a:ea typeface="Arial" charset="0"/>
                          <a:cs typeface="Arial" charset="0"/>
                        </a:rPr>
                        <a:t>82.849,72 </a:t>
                      </a:r>
                      <a:endParaRPr kumimoji="0" lang="it-IT" altLang="it-IT" sz="1800" b="1" i="0" u="none" strike="noStrike" cap="none" normalizeH="0" baseline="0">
                        <a:ln>
                          <a:noFill/>
                        </a:ln>
                        <a:solidFill>
                          <a:srgbClr val="000000"/>
                        </a:solidFill>
                        <a:effectLst/>
                        <a:latin typeface="Comic Sans MS" charset="0"/>
                        <a:ea typeface="Arial" charset="0"/>
                        <a:cs typeface="Arial"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CCCC"/>
                    </a:solidFill>
                  </a:tcPr>
                </a:tc>
                <a:extLst>
                  <a:ext uri="{0D108BD9-81ED-4DB2-BD59-A6C34878D82A}">
                    <a16:rowId xmlns="" xmlns:a16="http://schemas.microsoft.com/office/drawing/2014/main" val="10003"/>
                  </a:ext>
                </a:extLst>
              </a:tr>
              <a:tr h="614363">
                <a:tc>
                  <a:txBody>
                    <a:bodyPr/>
                    <a:lstStyle>
                      <a:lvl1pPr>
                        <a:spcBef>
                          <a:spcPct val="20000"/>
                        </a:spcBef>
                        <a:defRPr sz="2800">
                          <a:solidFill>
                            <a:schemeClr val="tx1"/>
                          </a:solidFill>
                          <a:latin typeface="Arial" charset="0"/>
                          <a:ea typeface="Arial" charset="0"/>
                          <a:cs typeface="Arial" charset="0"/>
                        </a:defRPr>
                      </a:lvl1pPr>
                      <a:lvl2pPr marL="742950" indent="-285750">
                        <a:spcBef>
                          <a:spcPct val="20000"/>
                        </a:spcBef>
                        <a:defRPr sz="2400">
                          <a:solidFill>
                            <a:schemeClr val="tx1"/>
                          </a:solidFill>
                          <a:latin typeface="Arial" charset="0"/>
                          <a:ea typeface="Arial" charset="0"/>
                          <a:cs typeface="Arial" charset="0"/>
                        </a:defRPr>
                      </a:lvl2pPr>
                      <a:lvl3pPr marL="1143000" indent="-228600">
                        <a:spcBef>
                          <a:spcPct val="20000"/>
                        </a:spcBef>
                        <a:defRPr sz="2000">
                          <a:solidFill>
                            <a:schemeClr val="tx1"/>
                          </a:solidFill>
                          <a:latin typeface="Arial" charset="0"/>
                          <a:ea typeface="Arial" charset="0"/>
                          <a:cs typeface="Arial" charset="0"/>
                        </a:defRPr>
                      </a:lvl3pPr>
                      <a:lvl4pPr marL="1600200" indent="-228600">
                        <a:spcBef>
                          <a:spcPct val="20000"/>
                        </a:spcBef>
                        <a:defRPr>
                          <a:solidFill>
                            <a:schemeClr val="tx1"/>
                          </a:solidFill>
                          <a:latin typeface="Arial" charset="0"/>
                          <a:ea typeface="Arial" charset="0"/>
                          <a:cs typeface="Arial" charset="0"/>
                        </a:defRPr>
                      </a:lvl4pPr>
                      <a:lvl5pPr marL="2057400" indent="-228600">
                        <a:spcBef>
                          <a:spcPct val="20000"/>
                        </a:spcBef>
                        <a:defRPr>
                          <a:solidFill>
                            <a:schemeClr val="tx1"/>
                          </a:solidFill>
                          <a:latin typeface="Arial" charset="0"/>
                          <a:ea typeface="Arial" charset="0"/>
                          <a:cs typeface="Arial" charset="0"/>
                        </a:defRPr>
                      </a:lvl5pPr>
                      <a:lvl6pPr marL="2514600" indent="-228600" eaLnBrk="0" fontAlgn="base" hangingPunct="0">
                        <a:spcBef>
                          <a:spcPct val="20000"/>
                        </a:spcBef>
                        <a:spcAft>
                          <a:spcPct val="0"/>
                        </a:spcAft>
                        <a:defRPr>
                          <a:solidFill>
                            <a:schemeClr val="tx1"/>
                          </a:solidFill>
                          <a:latin typeface="Arial" charset="0"/>
                          <a:ea typeface="Arial" charset="0"/>
                          <a:cs typeface="Arial" charset="0"/>
                        </a:defRPr>
                      </a:lvl6pPr>
                      <a:lvl7pPr marL="2971800" indent="-228600" eaLnBrk="0" fontAlgn="base" hangingPunct="0">
                        <a:spcBef>
                          <a:spcPct val="20000"/>
                        </a:spcBef>
                        <a:spcAft>
                          <a:spcPct val="0"/>
                        </a:spcAft>
                        <a:defRPr>
                          <a:solidFill>
                            <a:schemeClr val="tx1"/>
                          </a:solidFill>
                          <a:latin typeface="Arial" charset="0"/>
                          <a:ea typeface="Arial" charset="0"/>
                          <a:cs typeface="Arial" charset="0"/>
                        </a:defRPr>
                      </a:lvl7pPr>
                      <a:lvl8pPr marL="3429000" indent="-228600" eaLnBrk="0" fontAlgn="base" hangingPunct="0">
                        <a:spcBef>
                          <a:spcPct val="20000"/>
                        </a:spcBef>
                        <a:spcAft>
                          <a:spcPct val="0"/>
                        </a:spcAft>
                        <a:defRPr>
                          <a:solidFill>
                            <a:schemeClr val="tx1"/>
                          </a:solidFill>
                          <a:latin typeface="Arial" charset="0"/>
                          <a:ea typeface="Arial" charset="0"/>
                          <a:cs typeface="Arial" charset="0"/>
                        </a:defRPr>
                      </a:lvl8pPr>
                      <a:lvl9pPr marL="3886200" indent="-228600" eaLnBrk="0" fontAlgn="base" hangingPunct="0">
                        <a:spcBef>
                          <a:spcPct val="20000"/>
                        </a:spcBef>
                        <a:spcAft>
                          <a:spcPct val="0"/>
                        </a:spcAft>
                        <a:defRPr>
                          <a:solidFill>
                            <a:schemeClr val="tx1"/>
                          </a:solidFill>
                          <a:latin typeface="Arial" charset="0"/>
                          <a:ea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t-IT" altLang="it-IT" sz="1800" b="1" i="0" u="none" strike="noStrike" cap="none" normalizeH="0" baseline="0">
                          <a:ln>
                            <a:noFill/>
                          </a:ln>
                          <a:solidFill>
                            <a:srgbClr val="000000"/>
                          </a:solidFill>
                          <a:effectLst/>
                          <a:latin typeface="Comic Sans MS" charset="0"/>
                          <a:ea typeface="Arial" charset="0"/>
                          <a:cs typeface="Arial" charset="0"/>
                        </a:rPr>
                        <a:t>COSTO FIDEIUSSIONE BANCARIA  </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CCCCCC"/>
                    </a:solidFill>
                  </a:tcPr>
                </a:tc>
                <a:tc>
                  <a:txBody>
                    <a:bodyPr/>
                    <a:lstStyle>
                      <a:lvl1pPr>
                        <a:spcBef>
                          <a:spcPct val="20000"/>
                        </a:spcBef>
                        <a:defRPr sz="2800">
                          <a:solidFill>
                            <a:schemeClr val="tx1"/>
                          </a:solidFill>
                          <a:latin typeface="Arial" charset="0"/>
                          <a:ea typeface="Arial" charset="0"/>
                          <a:cs typeface="Arial" charset="0"/>
                        </a:defRPr>
                      </a:lvl1pPr>
                      <a:lvl2pPr marL="742950" indent="-285750">
                        <a:spcBef>
                          <a:spcPct val="20000"/>
                        </a:spcBef>
                        <a:defRPr sz="2400">
                          <a:solidFill>
                            <a:schemeClr val="tx1"/>
                          </a:solidFill>
                          <a:latin typeface="Arial" charset="0"/>
                          <a:ea typeface="Arial" charset="0"/>
                          <a:cs typeface="Arial" charset="0"/>
                        </a:defRPr>
                      </a:lvl2pPr>
                      <a:lvl3pPr marL="1143000" indent="-228600">
                        <a:spcBef>
                          <a:spcPct val="20000"/>
                        </a:spcBef>
                        <a:defRPr sz="2000">
                          <a:solidFill>
                            <a:schemeClr val="tx1"/>
                          </a:solidFill>
                          <a:latin typeface="Arial" charset="0"/>
                          <a:ea typeface="Arial" charset="0"/>
                          <a:cs typeface="Arial" charset="0"/>
                        </a:defRPr>
                      </a:lvl3pPr>
                      <a:lvl4pPr marL="1600200" indent="-228600">
                        <a:spcBef>
                          <a:spcPct val="20000"/>
                        </a:spcBef>
                        <a:defRPr>
                          <a:solidFill>
                            <a:schemeClr val="tx1"/>
                          </a:solidFill>
                          <a:latin typeface="Arial" charset="0"/>
                          <a:ea typeface="Arial" charset="0"/>
                          <a:cs typeface="Arial" charset="0"/>
                        </a:defRPr>
                      </a:lvl4pPr>
                      <a:lvl5pPr marL="2057400" indent="-228600">
                        <a:spcBef>
                          <a:spcPct val="20000"/>
                        </a:spcBef>
                        <a:defRPr>
                          <a:solidFill>
                            <a:schemeClr val="tx1"/>
                          </a:solidFill>
                          <a:latin typeface="Arial" charset="0"/>
                          <a:ea typeface="Arial" charset="0"/>
                          <a:cs typeface="Arial" charset="0"/>
                        </a:defRPr>
                      </a:lvl5pPr>
                      <a:lvl6pPr marL="2514600" indent="-228600" eaLnBrk="0" fontAlgn="base" hangingPunct="0">
                        <a:spcBef>
                          <a:spcPct val="20000"/>
                        </a:spcBef>
                        <a:spcAft>
                          <a:spcPct val="0"/>
                        </a:spcAft>
                        <a:defRPr>
                          <a:solidFill>
                            <a:schemeClr val="tx1"/>
                          </a:solidFill>
                          <a:latin typeface="Arial" charset="0"/>
                          <a:ea typeface="Arial" charset="0"/>
                          <a:cs typeface="Arial" charset="0"/>
                        </a:defRPr>
                      </a:lvl6pPr>
                      <a:lvl7pPr marL="2971800" indent="-228600" eaLnBrk="0" fontAlgn="base" hangingPunct="0">
                        <a:spcBef>
                          <a:spcPct val="20000"/>
                        </a:spcBef>
                        <a:spcAft>
                          <a:spcPct val="0"/>
                        </a:spcAft>
                        <a:defRPr>
                          <a:solidFill>
                            <a:schemeClr val="tx1"/>
                          </a:solidFill>
                          <a:latin typeface="Arial" charset="0"/>
                          <a:ea typeface="Arial" charset="0"/>
                          <a:cs typeface="Arial" charset="0"/>
                        </a:defRPr>
                      </a:lvl7pPr>
                      <a:lvl8pPr marL="3429000" indent="-228600" eaLnBrk="0" fontAlgn="base" hangingPunct="0">
                        <a:spcBef>
                          <a:spcPct val="20000"/>
                        </a:spcBef>
                        <a:spcAft>
                          <a:spcPct val="0"/>
                        </a:spcAft>
                        <a:defRPr>
                          <a:solidFill>
                            <a:schemeClr val="tx1"/>
                          </a:solidFill>
                          <a:latin typeface="Arial" charset="0"/>
                          <a:ea typeface="Arial" charset="0"/>
                          <a:cs typeface="Arial" charset="0"/>
                        </a:defRPr>
                      </a:lvl8pPr>
                      <a:lvl9pPr marL="3886200" indent="-228600" eaLnBrk="0" fontAlgn="base" hangingPunct="0">
                        <a:spcBef>
                          <a:spcPct val="20000"/>
                        </a:spcBef>
                        <a:spcAft>
                          <a:spcPct val="0"/>
                        </a:spcAft>
                        <a:defRPr>
                          <a:solidFill>
                            <a:schemeClr val="tx1"/>
                          </a:solidFill>
                          <a:latin typeface="Arial" charset="0"/>
                          <a:ea typeface="Arial" charset="0"/>
                          <a:cs typeface="Arial" charset="0"/>
                        </a:defRPr>
                      </a:lvl9p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hr-HR" altLang="it-IT" sz="1800" b="1" i="0" u="none" strike="noStrike" cap="none" normalizeH="0" baseline="0">
                          <a:ln>
                            <a:noFill/>
                          </a:ln>
                          <a:solidFill>
                            <a:srgbClr val="000000"/>
                          </a:solidFill>
                          <a:effectLst/>
                          <a:latin typeface="Comic Sans MS" charset="0"/>
                          <a:ea typeface="Arial" charset="0"/>
                          <a:cs typeface="Arial" charset="0"/>
                        </a:rPr>
                        <a:t>3.334,70</a:t>
                      </a:r>
                      <a:endParaRPr kumimoji="0" lang="it-IT" altLang="it-IT" sz="1800" b="1" i="0" u="none" strike="noStrike" cap="none" normalizeH="0" baseline="0">
                        <a:ln>
                          <a:noFill/>
                        </a:ln>
                        <a:solidFill>
                          <a:srgbClr val="000000"/>
                        </a:solidFill>
                        <a:effectLst/>
                        <a:latin typeface="Comic Sans MS" charset="0"/>
                        <a:ea typeface="Arial" charset="0"/>
                        <a:cs typeface="Arial"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CCCCCC"/>
                    </a:solidFill>
                  </a:tcPr>
                </a:tc>
                <a:extLst>
                  <a:ext uri="{0D108BD9-81ED-4DB2-BD59-A6C34878D82A}">
                    <a16:rowId xmlns="" xmlns:a16="http://schemas.microsoft.com/office/drawing/2014/main" val="10004"/>
                  </a:ext>
                </a:extLst>
              </a:tr>
              <a:tr h="493713">
                <a:tc>
                  <a:txBody>
                    <a:bodyPr/>
                    <a:lstStyle>
                      <a:lvl1pPr>
                        <a:spcBef>
                          <a:spcPct val="20000"/>
                        </a:spcBef>
                        <a:defRPr sz="2800">
                          <a:solidFill>
                            <a:schemeClr val="tx1"/>
                          </a:solidFill>
                          <a:latin typeface="Arial" charset="0"/>
                          <a:ea typeface="Arial" charset="0"/>
                          <a:cs typeface="Arial" charset="0"/>
                        </a:defRPr>
                      </a:lvl1pPr>
                      <a:lvl2pPr marL="742950" indent="-285750">
                        <a:spcBef>
                          <a:spcPct val="20000"/>
                        </a:spcBef>
                        <a:defRPr sz="2400">
                          <a:solidFill>
                            <a:schemeClr val="tx1"/>
                          </a:solidFill>
                          <a:latin typeface="Arial" charset="0"/>
                          <a:ea typeface="Arial" charset="0"/>
                          <a:cs typeface="Arial" charset="0"/>
                        </a:defRPr>
                      </a:lvl2pPr>
                      <a:lvl3pPr marL="1143000" indent="-228600">
                        <a:spcBef>
                          <a:spcPct val="20000"/>
                        </a:spcBef>
                        <a:defRPr sz="2000">
                          <a:solidFill>
                            <a:schemeClr val="tx1"/>
                          </a:solidFill>
                          <a:latin typeface="Arial" charset="0"/>
                          <a:ea typeface="Arial" charset="0"/>
                          <a:cs typeface="Arial" charset="0"/>
                        </a:defRPr>
                      </a:lvl3pPr>
                      <a:lvl4pPr marL="1600200" indent="-228600">
                        <a:spcBef>
                          <a:spcPct val="20000"/>
                        </a:spcBef>
                        <a:defRPr>
                          <a:solidFill>
                            <a:schemeClr val="tx1"/>
                          </a:solidFill>
                          <a:latin typeface="Arial" charset="0"/>
                          <a:ea typeface="Arial" charset="0"/>
                          <a:cs typeface="Arial" charset="0"/>
                        </a:defRPr>
                      </a:lvl4pPr>
                      <a:lvl5pPr marL="2057400" indent="-228600">
                        <a:spcBef>
                          <a:spcPct val="20000"/>
                        </a:spcBef>
                        <a:defRPr>
                          <a:solidFill>
                            <a:schemeClr val="tx1"/>
                          </a:solidFill>
                          <a:latin typeface="Arial" charset="0"/>
                          <a:ea typeface="Arial" charset="0"/>
                          <a:cs typeface="Arial" charset="0"/>
                        </a:defRPr>
                      </a:lvl5pPr>
                      <a:lvl6pPr marL="2514600" indent="-228600" eaLnBrk="0" fontAlgn="base" hangingPunct="0">
                        <a:spcBef>
                          <a:spcPct val="20000"/>
                        </a:spcBef>
                        <a:spcAft>
                          <a:spcPct val="0"/>
                        </a:spcAft>
                        <a:defRPr>
                          <a:solidFill>
                            <a:schemeClr val="tx1"/>
                          </a:solidFill>
                          <a:latin typeface="Arial" charset="0"/>
                          <a:ea typeface="Arial" charset="0"/>
                          <a:cs typeface="Arial" charset="0"/>
                        </a:defRPr>
                      </a:lvl6pPr>
                      <a:lvl7pPr marL="2971800" indent="-228600" eaLnBrk="0" fontAlgn="base" hangingPunct="0">
                        <a:spcBef>
                          <a:spcPct val="20000"/>
                        </a:spcBef>
                        <a:spcAft>
                          <a:spcPct val="0"/>
                        </a:spcAft>
                        <a:defRPr>
                          <a:solidFill>
                            <a:schemeClr val="tx1"/>
                          </a:solidFill>
                          <a:latin typeface="Arial" charset="0"/>
                          <a:ea typeface="Arial" charset="0"/>
                          <a:cs typeface="Arial" charset="0"/>
                        </a:defRPr>
                      </a:lvl7pPr>
                      <a:lvl8pPr marL="3429000" indent="-228600" eaLnBrk="0" fontAlgn="base" hangingPunct="0">
                        <a:spcBef>
                          <a:spcPct val="20000"/>
                        </a:spcBef>
                        <a:spcAft>
                          <a:spcPct val="0"/>
                        </a:spcAft>
                        <a:defRPr>
                          <a:solidFill>
                            <a:schemeClr val="tx1"/>
                          </a:solidFill>
                          <a:latin typeface="Arial" charset="0"/>
                          <a:ea typeface="Arial" charset="0"/>
                          <a:cs typeface="Arial" charset="0"/>
                        </a:defRPr>
                      </a:lvl8pPr>
                      <a:lvl9pPr marL="3886200" indent="-228600" eaLnBrk="0" fontAlgn="base" hangingPunct="0">
                        <a:spcBef>
                          <a:spcPct val="20000"/>
                        </a:spcBef>
                        <a:spcAft>
                          <a:spcPct val="0"/>
                        </a:spcAft>
                        <a:defRPr>
                          <a:solidFill>
                            <a:schemeClr val="tx1"/>
                          </a:solidFill>
                          <a:latin typeface="Arial" charset="0"/>
                          <a:ea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t-IT" altLang="it-IT" sz="1800" b="1" i="0" u="none" strike="noStrike" cap="none" normalizeH="0" baseline="0">
                          <a:ln>
                            <a:noFill/>
                          </a:ln>
                          <a:solidFill>
                            <a:srgbClr val="000000"/>
                          </a:solidFill>
                          <a:effectLst/>
                          <a:latin typeface="Comic Sans MS" charset="0"/>
                          <a:ea typeface="Arial" charset="0"/>
                          <a:cs typeface="Arial" charset="0"/>
                        </a:rPr>
                        <a:t>TOTALE COSTO OPERAZIONE </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CCCC"/>
                    </a:solidFill>
                  </a:tcPr>
                </a:tc>
                <a:tc>
                  <a:txBody>
                    <a:bodyPr/>
                    <a:lstStyle>
                      <a:lvl1pPr defTabSz="457200">
                        <a:spcBef>
                          <a:spcPct val="20000"/>
                        </a:spcBef>
                        <a:defRPr sz="2800">
                          <a:solidFill>
                            <a:schemeClr val="tx1"/>
                          </a:solidFill>
                          <a:latin typeface="Arial" charset="0"/>
                          <a:ea typeface="Arial" charset="0"/>
                          <a:cs typeface="Arial" charset="0"/>
                        </a:defRPr>
                      </a:lvl1pPr>
                      <a:lvl2pPr marL="742950" indent="-285750" defTabSz="457200">
                        <a:spcBef>
                          <a:spcPct val="20000"/>
                        </a:spcBef>
                        <a:defRPr sz="2400">
                          <a:solidFill>
                            <a:schemeClr val="tx1"/>
                          </a:solidFill>
                          <a:latin typeface="Arial" charset="0"/>
                          <a:ea typeface="Arial" charset="0"/>
                          <a:cs typeface="Arial" charset="0"/>
                        </a:defRPr>
                      </a:lvl2pPr>
                      <a:lvl3pPr marL="1143000" indent="-228600" defTabSz="457200">
                        <a:spcBef>
                          <a:spcPct val="20000"/>
                        </a:spcBef>
                        <a:defRPr sz="2000">
                          <a:solidFill>
                            <a:schemeClr val="tx1"/>
                          </a:solidFill>
                          <a:latin typeface="Arial" charset="0"/>
                          <a:ea typeface="Arial" charset="0"/>
                          <a:cs typeface="Arial" charset="0"/>
                        </a:defRPr>
                      </a:lvl3pPr>
                      <a:lvl4pPr marL="1600200" indent="-228600" defTabSz="457200">
                        <a:spcBef>
                          <a:spcPct val="20000"/>
                        </a:spcBef>
                        <a:defRPr>
                          <a:solidFill>
                            <a:schemeClr val="tx1"/>
                          </a:solidFill>
                          <a:latin typeface="Arial" charset="0"/>
                          <a:ea typeface="Arial" charset="0"/>
                          <a:cs typeface="Arial" charset="0"/>
                        </a:defRPr>
                      </a:lvl4pPr>
                      <a:lvl5pPr marL="2057400" indent="-228600" defTabSz="457200">
                        <a:spcBef>
                          <a:spcPct val="20000"/>
                        </a:spcBef>
                        <a:defRPr>
                          <a:solidFill>
                            <a:schemeClr val="tx1"/>
                          </a:solidFill>
                          <a:latin typeface="Arial" charset="0"/>
                          <a:ea typeface="Arial" charset="0"/>
                          <a:cs typeface="Arial" charset="0"/>
                        </a:defRPr>
                      </a:lvl5pPr>
                      <a:lvl6pPr marL="2514600" indent="-228600" defTabSz="457200" eaLnBrk="0" fontAlgn="base" hangingPunct="0">
                        <a:spcBef>
                          <a:spcPct val="20000"/>
                        </a:spcBef>
                        <a:spcAft>
                          <a:spcPct val="0"/>
                        </a:spcAft>
                        <a:defRPr>
                          <a:solidFill>
                            <a:schemeClr val="tx1"/>
                          </a:solidFill>
                          <a:latin typeface="Arial" charset="0"/>
                          <a:ea typeface="Arial" charset="0"/>
                          <a:cs typeface="Arial" charset="0"/>
                        </a:defRPr>
                      </a:lvl6pPr>
                      <a:lvl7pPr marL="2971800" indent="-228600" defTabSz="457200" eaLnBrk="0" fontAlgn="base" hangingPunct="0">
                        <a:spcBef>
                          <a:spcPct val="20000"/>
                        </a:spcBef>
                        <a:spcAft>
                          <a:spcPct val="0"/>
                        </a:spcAft>
                        <a:defRPr>
                          <a:solidFill>
                            <a:schemeClr val="tx1"/>
                          </a:solidFill>
                          <a:latin typeface="Arial" charset="0"/>
                          <a:ea typeface="Arial" charset="0"/>
                          <a:cs typeface="Arial" charset="0"/>
                        </a:defRPr>
                      </a:lvl7pPr>
                      <a:lvl8pPr marL="3429000" indent="-228600" defTabSz="457200" eaLnBrk="0" fontAlgn="base" hangingPunct="0">
                        <a:spcBef>
                          <a:spcPct val="20000"/>
                        </a:spcBef>
                        <a:spcAft>
                          <a:spcPct val="0"/>
                        </a:spcAft>
                        <a:defRPr>
                          <a:solidFill>
                            <a:schemeClr val="tx1"/>
                          </a:solidFill>
                          <a:latin typeface="Arial" charset="0"/>
                          <a:ea typeface="Arial" charset="0"/>
                          <a:cs typeface="Arial" charset="0"/>
                        </a:defRPr>
                      </a:lvl8pPr>
                      <a:lvl9pPr marL="3886200" indent="-228600" defTabSz="457200" eaLnBrk="0" fontAlgn="base" hangingPunct="0">
                        <a:spcBef>
                          <a:spcPct val="20000"/>
                        </a:spcBef>
                        <a:spcAft>
                          <a:spcPct val="0"/>
                        </a:spcAft>
                        <a:defRPr>
                          <a:solidFill>
                            <a:schemeClr val="tx1"/>
                          </a:solidFill>
                          <a:latin typeface="Arial" charset="0"/>
                          <a:ea typeface="Arial" charset="0"/>
                          <a:cs typeface="Arial"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hr-HR" altLang="it-IT" sz="1800" b="1" i="0" u="none" strike="noStrike" cap="none" normalizeH="0" baseline="0" dirty="0">
                          <a:ln>
                            <a:noFill/>
                          </a:ln>
                          <a:solidFill>
                            <a:srgbClr val="000000"/>
                          </a:solidFill>
                          <a:effectLst/>
                          <a:latin typeface="Comic Sans MS" charset="0"/>
                          <a:ea typeface="Arial" charset="0"/>
                          <a:cs typeface="Arial" charset="0"/>
                        </a:rPr>
                        <a:t>86.184,42 </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CCCC"/>
                    </a:solidFill>
                  </a:tcPr>
                </a:tc>
                <a:extLst>
                  <a:ext uri="{0D108BD9-81ED-4DB2-BD59-A6C34878D82A}">
                    <a16:rowId xmlns="" xmlns:a16="http://schemas.microsoft.com/office/drawing/2014/main" val="10005"/>
                  </a:ext>
                </a:extLst>
              </a:tr>
            </a:tbl>
          </a:graphicData>
        </a:graphic>
      </p:graphicFrame>
      <p:graphicFrame>
        <p:nvGraphicFramePr>
          <p:cNvPr id="10" name="Tabella 9"/>
          <p:cNvGraphicFramePr>
            <a:graphicFrameLocks noGrp="1"/>
          </p:cNvGraphicFramePr>
          <p:nvPr/>
        </p:nvGraphicFramePr>
        <p:xfrm>
          <a:off x="1773238" y="4841876"/>
          <a:ext cx="8564562" cy="1754505"/>
        </p:xfrm>
        <a:graphic>
          <a:graphicData uri="http://schemas.openxmlformats.org/drawingml/2006/table">
            <a:tbl>
              <a:tblPr/>
              <a:tblGrid>
                <a:gridCol w="5422900">
                  <a:extLst>
                    <a:ext uri="{9D8B030D-6E8A-4147-A177-3AD203B41FA5}">
                      <a16:colId xmlns="" xmlns:a16="http://schemas.microsoft.com/office/drawing/2014/main" val="20000"/>
                    </a:ext>
                  </a:extLst>
                </a:gridCol>
                <a:gridCol w="1831975">
                  <a:extLst>
                    <a:ext uri="{9D8B030D-6E8A-4147-A177-3AD203B41FA5}">
                      <a16:colId xmlns="" xmlns:a16="http://schemas.microsoft.com/office/drawing/2014/main" val="20001"/>
                    </a:ext>
                  </a:extLst>
                </a:gridCol>
                <a:gridCol w="1309687">
                  <a:extLst>
                    <a:ext uri="{9D8B030D-6E8A-4147-A177-3AD203B41FA5}">
                      <a16:colId xmlns="" xmlns:a16="http://schemas.microsoft.com/office/drawing/2014/main" val="20002"/>
                    </a:ext>
                  </a:extLst>
                </a:gridCol>
              </a:tblGrid>
              <a:tr h="371475">
                <a:tc gridSpan="3">
                  <a:txBody>
                    <a:bodyPr/>
                    <a:lstStyle>
                      <a:lvl1pPr defTabSz="457200">
                        <a:spcBef>
                          <a:spcPct val="20000"/>
                        </a:spcBef>
                        <a:defRPr sz="2800">
                          <a:solidFill>
                            <a:schemeClr val="tx1"/>
                          </a:solidFill>
                          <a:latin typeface="Arial" charset="0"/>
                          <a:ea typeface="Arial" charset="0"/>
                          <a:cs typeface="Arial" charset="0"/>
                        </a:defRPr>
                      </a:lvl1pPr>
                      <a:lvl2pPr marL="742950" indent="-285750" defTabSz="457200">
                        <a:spcBef>
                          <a:spcPct val="20000"/>
                        </a:spcBef>
                        <a:defRPr sz="2400">
                          <a:solidFill>
                            <a:schemeClr val="tx1"/>
                          </a:solidFill>
                          <a:latin typeface="Arial" charset="0"/>
                          <a:ea typeface="Arial" charset="0"/>
                          <a:cs typeface="Arial" charset="0"/>
                        </a:defRPr>
                      </a:lvl2pPr>
                      <a:lvl3pPr marL="1143000" indent="-228600" defTabSz="457200">
                        <a:spcBef>
                          <a:spcPct val="20000"/>
                        </a:spcBef>
                        <a:defRPr sz="2000">
                          <a:solidFill>
                            <a:schemeClr val="tx1"/>
                          </a:solidFill>
                          <a:latin typeface="Arial" charset="0"/>
                          <a:ea typeface="Arial" charset="0"/>
                          <a:cs typeface="Arial" charset="0"/>
                        </a:defRPr>
                      </a:lvl3pPr>
                      <a:lvl4pPr marL="1600200" indent="-228600" defTabSz="457200">
                        <a:spcBef>
                          <a:spcPct val="20000"/>
                        </a:spcBef>
                        <a:defRPr>
                          <a:solidFill>
                            <a:schemeClr val="tx1"/>
                          </a:solidFill>
                          <a:latin typeface="Arial" charset="0"/>
                          <a:ea typeface="Arial" charset="0"/>
                          <a:cs typeface="Arial" charset="0"/>
                        </a:defRPr>
                      </a:lvl4pPr>
                      <a:lvl5pPr marL="2057400" indent="-228600" defTabSz="457200">
                        <a:spcBef>
                          <a:spcPct val="20000"/>
                        </a:spcBef>
                        <a:defRPr>
                          <a:solidFill>
                            <a:schemeClr val="tx1"/>
                          </a:solidFill>
                          <a:latin typeface="Arial" charset="0"/>
                          <a:ea typeface="Arial" charset="0"/>
                          <a:cs typeface="Arial" charset="0"/>
                        </a:defRPr>
                      </a:lvl5pPr>
                      <a:lvl6pPr marL="2514600" indent="-228600" defTabSz="457200" eaLnBrk="0" fontAlgn="base" hangingPunct="0">
                        <a:spcBef>
                          <a:spcPct val="20000"/>
                        </a:spcBef>
                        <a:spcAft>
                          <a:spcPct val="0"/>
                        </a:spcAft>
                        <a:defRPr>
                          <a:solidFill>
                            <a:schemeClr val="tx1"/>
                          </a:solidFill>
                          <a:latin typeface="Arial" charset="0"/>
                          <a:ea typeface="Arial" charset="0"/>
                          <a:cs typeface="Arial" charset="0"/>
                        </a:defRPr>
                      </a:lvl6pPr>
                      <a:lvl7pPr marL="2971800" indent="-228600" defTabSz="457200" eaLnBrk="0" fontAlgn="base" hangingPunct="0">
                        <a:spcBef>
                          <a:spcPct val="20000"/>
                        </a:spcBef>
                        <a:spcAft>
                          <a:spcPct val="0"/>
                        </a:spcAft>
                        <a:defRPr>
                          <a:solidFill>
                            <a:schemeClr val="tx1"/>
                          </a:solidFill>
                          <a:latin typeface="Arial" charset="0"/>
                          <a:ea typeface="Arial" charset="0"/>
                          <a:cs typeface="Arial" charset="0"/>
                        </a:defRPr>
                      </a:lvl7pPr>
                      <a:lvl8pPr marL="3429000" indent="-228600" defTabSz="457200" eaLnBrk="0" fontAlgn="base" hangingPunct="0">
                        <a:spcBef>
                          <a:spcPct val="20000"/>
                        </a:spcBef>
                        <a:spcAft>
                          <a:spcPct val="0"/>
                        </a:spcAft>
                        <a:defRPr>
                          <a:solidFill>
                            <a:schemeClr val="tx1"/>
                          </a:solidFill>
                          <a:latin typeface="Arial" charset="0"/>
                          <a:ea typeface="Arial" charset="0"/>
                          <a:cs typeface="Arial" charset="0"/>
                        </a:defRPr>
                      </a:lvl8pPr>
                      <a:lvl9pPr marL="3886200" indent="-228600" defTabSz="457200" eaLnBrk="0" fontAlgn="base" hangingPunct="0">
                        <a:spcBef>
                          <a:spcPct val="20000"/>
                        </a:spcBef>
                        <a:spcAft>
                          <a:spcPct val="0"/>
                        </a:spcAft>
                        <a:defRPr>
                          <a:solidFill>
                            <a:schemeClr val="tx1"/>
                          </a:solidFill>
                          <a:latin typeface="Arial" charset="0"/>
                          <a:ea typeface="Arial" charset="0"/>
                          <a:cs typeface="Arial" charset="0"/>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s-ES_tradnl" altLang="it-IT" sz="1800" b="1" i="0" u="none" strike="noStrike" cap="none" normalizeH="0" baseline="0">
                          <a:ln>
                            <a:noFill/>
                          </a:ln>
                          <a:solidFill>
                            <a:srgbClr val="000000"/>
                          </a:solidFill>
                          <a:effectLst/>
                          <a:latin typeface="Comic Sans MS" charset="0"/>
                          <a:ea typeface="Arial" charset="0"/>
                          <a:cs typeface="Arial" charset="0"/>
                        </a:rPr>
                        <a:t>CALCOLO BENEFICIO ADESIONE PREPENSIONAMENTO </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FFFFFF"/>
                    </a:solidFill>
                  </a:tcPr>
                </a:tc>
                <a:tc hMerge="1">
                  <a:txBody>
                    <a:bodyPr/>
                    <a:lstStyle/>
                    <a:p>
                      <a:endParaRPr lang="it-IT"/>
                    </a:p>
                  </a:txBody>
                  <a:tcPr/>
                </a:tc>
                <a:tc hMerge="1">
                  <a:txBody>
                    <a:bodyPr/>
                    <a:lstStyle/>
                    <a:p>
                      <a:endParaRPr lang="it-IT"/>
                    </a:p>
                  </a:txBody>
                  <a:tcPr/>
                </a:tc>
                <a:extLst>
                  <a:ext uri="{0D108BD9-81ED-4DB2-BD59-A6C34878D82A}">
                    <a16:rowId xmlns="" xmlns:a16="http://schemas.microsoft.com/office/drawing/2014/main" val="10000"/>
                  </a:ext>
                </a:extLst>
              </a:tr>
              <a:tr h="371475">
                <a:tc>
                  <a:txBody>
                    <a:bodyPr/>
                    <a:lstStyle>
                      <a:lvl1pPr defTabSz="457200">
                        <a:spcBef>
                          <a:spcPct val="20000"/>
                        </a:spcBef>
                        <a:defRPr sz="2800">
                          <a:solidFill>
                            <a:schemeClr val="tx1"/>
                          </a:solidFill>
                          <a:latin typeface="Arial" charset="0"/>
                          <a:ea typeface="Arial" charset="0"/>
                          <a:cs typeface="Arial" charset="0"/>
                        </a:defRPr>
                      </a:lvl1pPr>
                      <a:lvl2pPr marL="742950" indent="-285750" defTabSz="457200">
                        <a:spcBef>
                          <a:spcPct val="20000"/>
                        </a:spcBef>
                        <a:defRPr sz="2400">
                          <a:solidFill>
                            <a:schemeClr val="tx1"/>
                          </a:solidFill>
                          <a:latin typeface="Arial" charset="0"/>
                          <a:ea typeface="Arial" charset="0"/>
                          <a:cs typeface="Arial" charset="0"/>
                        </a:defRPr>
                      </a:lvl2pPr>
                      <a:lvl3pPr marL="1143000" indent="-228600" defTabSz="457200">
                        <a:spcBef>
                          <a:spcPct val="20000"/>
                        </a:spcBef>
                        <a:defRPr sz="2000">
                          <a:solidFill>
                            <a:schemeClr val="tx1"/>
                          </a:solidFill>
                          <a:latin typeface="Arial" charset="0"/>
                          <a:ea typeface="Arial" charset="0"/>
                          <a:cs typeface="Arial" charset="0"/>
                        </a:defRPr>
                      </a:lvl3pPr>
                      <a:lvl4pPr marL="1600200" indent="-228600" defTabSz="457200">
                        <a:spcBef>
                          <a:spcPct val="20000"/>
                        </a:spcBef>
                        <a:defRPr>
                          <a:solidFill>
                            <a:schemeClr val="tx1"/>
                          </a:solidFill>
                          <a:latin typeface="Arial" charset="0"/>
                          <a:ea typeface="Arial" charset="0"/>
                          <a:cs typeface="Arial" charset="0"/>
                        </a:defRPr>
                      </a:lvl4pPr>
                      <a:lvl5pPr marL="2057400" indent="-228600" defTabSz="457200">
                        <a:spcBef>
                          <a:spcPct val="20000"/>
                        </a:spcBef>
                        <a:defRPr>
                          <a:solidFill>
                            <a:schemeClr val="tx1"/>
                          </a:solidFill>
                          <a:latin typeface="Arial" charset="0"/>
                          <a:ea typeface="Arial" charset="0"/>
                          <a:cs typeface="Arial" charset="0"/>
                        </a:defRPr>
                      </a:lvl5pPr>
                      <a:lvl6pPr marL="2514600" indent="-228600" defTabSz="457200" eaLnBrk="0" fontAlgn="base" hangingPunct="0">
                        <a:spcBef>
                          <a:spcPct val="20000"/>
                        </a:spcBef>
                        <a:spcAft>
                          <a:spcPct val="0"/>
                        </a:spcAft>
                        <a:defRPr>
                          <a:solidFill>
                            <a:schemeClr val="tx1"/>
                          </a:solidFill>
                          <a:latin typeface="Arial" charset="0"/>
                          <a:ea typeface="Arial" charset="0"/>
                          <a:cs typeface="Arial" charset="0"/>
                        </a:defRPr>
                      </a:lvl6pPr>
                      <a:lvl7pPr marL="2971800" indent="-228600" defTabSz="457200" eaLnBrk="0" fontAlgn="base" hangingPunct="0">
                        <a:spcBef>
                          <a:spcPct val="20000"/>
                        </a:spcBef>
                        <a:spcAft>
                          <a:spcPct val="0"/>
                        </a:spcAft>
                        <a:defRPr>
                          <a:solidFill>
                            <a:schemeClr val="tx1"/>
                          </a:solidFill>
                          <a:latin typeface="Arial" charset="0"/>
                          <a:ea typeface="Arial" charset="0"/>
                          <a:cs typeface="Arial" charset="0"/>
                        </a:defRPr>
                      </a:lvl7pPr>
                      <a:lvl8pPr marL="3429000" indent="-228600" defTabSz="457200" eaLnBrk="0" fontAlgn="base" hangingPunct="0">
                        <a:spcBef>
                          <a:spcPct val="20000"/>
                        </a:spcBef>
                        <a:spcAft>
                          <a:spcPct val="0"/>
                        </a:spcAft>
                        <a:defRPr>
                          <a:solidFill>
                            <a:schemeClr val="tx1"/>
                          </a:solidFill>
                          <a:latin typeface="Arial" charset="0"/>
                          <a:ea typeface="Arial" charset="0"/>
                          <a:cs typeface="Arial" charset="0"/>
                        </a:defRPr>
                      </a:lvl8pPr>
                      <a:lvl9pPr marL="3886200" indent="-228600" defTabSz="457200" eaLnBrk="0" fontAlgn="base" hangingPunct="0">
                        <a:spcBef>
                          <a:spcPct val="20000"/>
                        </a:spcBef>
                        <a:spcAft>
                          <a:spcPct val="0"/>
                        </a:spcAft>
                        <a:defRPr>
                          <a:solidFill>
                            <a:schemeClr val="tx1"/>
                          </a:solidFill>
                          <a:latin typeface="Arial" charset="0"/>
                          <a:ea typeface="Arial" charset="0"/>
                          <a:cs typeface="Arial"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it-IT" altLang="it-IT" sz="1800" b="0" i="0" u="none" strike="noStrike" cap="none" normalizeH="0" baseline="0">
                          <a:ln>
                            <a:noFill/>
                          </a:ln>
                          <a:solidFill>
                            <a:srgbClr val="000000"/>
                          </a:solidFill>
                          <a:effectLst/>
                          <a:latin typeface="Comic Sans MS" charset="0"/>
                          <a:ea typeface="Arial" charset="0"/>
                          <a:cs typeface="Arial" charset="0"/>
                        </a:rPr>
                        <a:t>Costo retribuzione </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FFFF"/>
                    </a:solidFill>
                  </a:tcPr>
                </a:tc>
                <a:tc gridSpan="2">
                  <a:txBody>
                    <a:bodyPr/>
                    <a:lstStyle>
                      <a:lvl1pPr defTabSz="457200">
                        <a:spcBef>
                          <a:spcPct val="20000"/>
                        </a:spcBef>
                        <a:defRPr sz="2800">
                          <a:solidFill>
                            <a:schemeClr val="tx1"/>
                          </a:solidFill>
                          <a:latin typeface="Arial" charset="0"/>
                          <a:ea typeface="Arial" charset="0"/>
                          <a:cs typeface="Arial" charset="0"/>
                        </a:defRPr>
                      </a:lvl1pPr>
                      <a:lvl2pPr marL="742950" indent="-285750" defTabSz="457200">
                        <a:spcBef>
                          <a:spcPct val="20000"/>
                        </a:spcBef>
                        <a:defRPr sz="2400">
                          <a:solidFill>
                            <a:schemeClr val="tx1"/>
                          </a:solidFill>
                          <a:latin typeface="Arial" charset="0"/>
                          <a:ea typeface="Arial" charset="0"/>
                          <a:cs typeface="Arial" charset="0"/>
                        </a:defRPr>
                      </a:lvl2pPr>
                      <a:lvl3pPr marL="1143000" indent="-228600" defTabSz="457200">
                        <a:spcBef>
                          <a:spcPct val="20000"/>
                        </a:spcBef>
                        <a:defRPr sz="2000">
                          <a:solidFill>
                            <a:schemeClr val="tx1"/>
                          </a:solidFill>
                          <a:latin typeface="Arial" charset="0"/>
                          <a:ea typeface="Arial" charset="0"/>
                          <a:cs typeface="Arial" charset="0"/>
                        </a:defRPr>
                      </a:lvl3pPr>
                      <a:lvl4pPr marL="1600200" indent="-228600" defTabSz="457200">
                        <a:spcBef>
                          <a:spcPct val="20000"/>
                        </a:spcBef>
                        <a:defRPr>
                          <a:solidFill>
                            <a:schemeClr val="tx1"/>
                          </a:solidFill>
                          <a:latin typeface="Arial" charset="0"/>
                          <a:ea typeface="Arial" charset="0"/>
                          <a:cs typeface="Arial" charset="0"/>
                        </a:defRPr>
                      </a:lvl4pPr>
                      <a:lvl5pPr marL="2057400" indent="-228600" defTabSz="457200">
                        <a:spcBef>
                          <a:spcPct val="20000"/>
                        </a:spcBef>
                        <a:defRPr>
                          <a:solidFill>
                            <a:schemeClr val="tx1"/>
                          </a:solidFill>
                          <a:latin typeface="Arial" charset="0"/>
                          <a:ea typeface="Arial" charset="0"/>
                          <a:cs typeface="Arial" charset="0"/>
                        </a:defRPr>
                      </a:lvl5pPr>
                      <a:lvl6pPr marL="2514600" indent="-228600" defTabSz="457200" eaLnBrk="0" fontAlgn="base" hangingPunct="0">
                        <a:spcBef>
                          <a:spcPct val="20000"/>
                        </a:spcBef>
                        <a:spcAft>
                          <a:spcPct val="0"/>
                        </a:spcAft>
                        <a:defRPr>
                          <a:solidFill>
                            <a:schemeClr val="tx1"/>
                          </a:solidFill>
                          <a:latin typeface="Arial" charset="0"/>
                          <a:ea typeface="Arial" charset="0"/>
                          <a:cs typeface="Arial" charset="0"/>
                        </a:defRPr>
                      </a:lvl6pPr>
                      <a:lvl7pPr marL="2971800" indent="-228600" defTabSz="457200" eaLnBrk="0" fontAlgn="base" hangingPunct="0">
                        <a:spcBef>
                          <a:spcPct val="20000"/>
                        </a:spcBef>
                        <a:spcAft>
                          <a:spcPct val="0"/>
                        </a:spcAft>
                        <a:defRPr>
                          <a:solidFill>
                            <a:schemeClr val="tx1"/>
                          </a:solidFill>
                          <a:latin typeface="Arial" charset="0"/>
                          <a:ea typeface="Arial" charset="0"/>
                          <a:cs typeface="Arial" charset="0"/>
                        </a:defRPr>
                      </a:lvl7pPr>
                      <a:lvl8pPr marL="3429000" indent="-228600" defTabSz="457200" eaLnBrk="0" fontAlgn="base" hangingPunct="0">
                        <a:spcBef>
                          <a:spcPct val="20000"/>
                        </a:spcBef>
                        <a:spcAft>
                          <a:spcPct val="0"/>
                        </a:spcAft>
                        <a:defRPr>
                          <a:solidFill>
                            <a:schemeClr val="tx1"/>
                          </a:solidFill>
                          <a:latin typeface="Arial" charset="0"/>
                          <a:ea typeface="Arial" charset="0"/>
                          <a:cs typeface="Arial" charset="0"/>
                        </a:defRPr>
                      </a:lvl8pPr>
                      <a:lvl9pPr marL="3886200" indent="-228600" defTabSz="457200" eaLnBrk="0" fontAlgn="base" hangingPunct="0">
                        <a:spcBef>
                          <a:spcPct val="20000"/>
                        </a:spcBef>
                        <a:spcAft>
                          <a:spcPct val="0"/>
                        </a:spcAft>
                        <a:defRPr>
                          <a:solidFill>
                            <a:schemeClr val="tx1"/>
                          </a:solidFill>
                          <a:latin typeface="Arial" charset="0"/>
                          <a:ea typeface="Arial" charset="0"/>
                          <a:cs typeface="Arial"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hr-HR" altLang="it-IT" sz="1800" b="0" i="0" u="none" strike="noStrike" cap="none" normalizeH="0" baseline="0">
                          <a:ln>
                            <a:noFill/>
                          </a:ln>
                          <a:solidFill>
                            <a:srgbClr val="000000"/>
                          </a:solidFill>
                          <a:effectLst/>
                          <a:latin typeface="Comic Sans MS" charset="0"/>
                          <a:ea typeface="Arial" charset="0"/>
                          <a:cs typeface="Arial" charset="0"/>
                        </a:rPr>
                        <a:t>112.546,80 </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FFFF"/>
                    </a:solidFill>
                  </a:tcPr>
                </a:tc>
                <a:tc hMerge="1">
                  <a:txBody>
                    <a:bodyPr/>
                    <a:lstStyle/>
                    <a:p>
                      <a:endParaRPr lang="it-IT"/>
                    </a:p>
                  </a:txBody>
                  <a:tcPr/>
                </a:tc>
                <a:extLst>
                  <a:ext uri="{0D108BD9-81ED-4DB2-BD59-A6C34878D82A}">
                    <a16:rowId xmlns="" xmlns:a16="http://schemas.microsoft.com/office/drawing/2014/main" val="10001"/>
                  </a:ext>
                </a:extLst>
              </a:tr>
              <a:tr h="371475">
                <a:tc>
                  <a:txBody>
                    <a:bodyPr/>
                    <a:lstStyle>
                      <a:lvl1pPr defTabSz="457200">
                        <a:spcBef>
                          <a:spcPct val="20000"/>
                        </a:spcBef>
                        <a:defRPr sz="2800">
                          <a:solidFill>
                            <a:schemeClr val="tx1"/>
                          </a:solidFill>
                          <a:latin typeface="Arial" charset="0"/>
                          <a:ea typeface="Arial" charset="0"/>
                          <a:cs typeface="Arial" charset="0"/>
                        </a:defRPr>
                      </a:lvl1pPr>
                      <a:lvl2pPr marL="742950" indent="-285750" defTabSz="457200">
                        <a:spcBef>
                          <a:spcPct val="20000"/>
                        </a:spcBef>
                        <a:defRPr sz="2400">
                          <a:solidFill>
                            <a:schemeClr val="tx1"/>
                          </a:solidFill>
                          <a:latin typeface="Arial" charset="0"/>
                          <a:ea typeface="Arial" charset="0"/>
                          <a:cs typeface="Arial" charset="0"/>
                        </a:defRPr>
                      </a:lvl2pPr>
                      <a:lvl3pPr marL="1143000" indent="-228600" defTabSz="457200">
                        <a:spcBef>
                          <a:spcPct val="20000"/>
                        </a:spcBef>
                        <a:defRPr sz="2000">
                          <a:solidFill>
                            <a:schemeClr val="tx1"/>
                          </a:solidFill>
                          <a:latin typeface="Arial" charset="0"/>
                          <a:ea typeface="Arial" charset="0"/>
                          <a:cs typeface="Arial" charset="0"/>
                        </a:defRPr>
                      </a:lvl3pPr>
                      <a:lvl4pPr marL="1600200" indent="-228600" defTabSz="457200">
                        <a:spcBef>
                          <a:spcPct val="20000"/>
                        </a:spcBef>
                        <a:defRPr>
                          <a:solidFill>
                            <a:schemeClr val="tx1"/>
                          </a:solidFill>
                          <a:latin typeface="Arial" charset="0"/>
                          <a:ea typeface="Arial" charset="0"/>
                          <a:cs typeface="Arial" charset="0"/>
                        </a:defRPr>
                      </a:lvl4pPr>
                      <a:lvl5pPr marL="2057400" indent="-228600" defTabSz="457200">
                        <a:spcBef>
                          <a:spcPct val="20000"/>
                        </a:spcBef>
                        <a:defRPr>
                          <a:solidFill>
                            <a:schemeClr val="tx1"/>
                          </a:solidFill>
                          <a:latin typeface="Arial" charset="0"/>
                          <a:ea typeface="Arial" charset="0"/>
                          <a:cs typeface="Arial" charset="0"/>
                        </a:defRPr>
                      </a:lvl5pPr>
                      <a:lvl6pPr marL="2514600" indent="-228600" defTabSz="457200" eaLnBrk="0" fontAlgn="base" hangingPunct="0">
                        <a:spcBef>
                          <a:spcPct val="20000"/>
                        </a:spcBef>
                        <a:spcAft>
                          <a:spcPct val="0"/>
                        </a:spcAft>
                        <a:defRPr>
                          <a:solidFill>
                            <a:schemeClr val="tx1"/>
                          </a:solidFill>
                          <a:latin typeface="Arial" charset="0"/>
                          <a:ea typeface="Arial" charset="0"/>
                          <a:cs typeface="Arial" charset="0"/>
                        </a:defRPr>
                      </a:lvl6pPr>
                      <a:lvl7pPr marL="2971800" indent="-228600" defTabSz="457200" eaLnBrk="0" fontAlgn="base" hangingPunct="0">
                        <a:spcBef>
                          <a:spcPct val="20000"/>
                        </a:spcBef>
                        <a:spcAft>
                          <a:spcPct val="0"/>
                        </a:spcAft>
                        <a:defRPr>
                          <a:solidFill>
                            <a:schemeClr val="tx1"/>
                          </a:solidFill>
                          <a:latin typeface="Arial" charset="0"/>
                          <a:ea typeface="Arial" charset="0"/>
                          <a:cs typeface="Arial" charset="0"/>
                        </a:defRPr>
                      </a:lvl7pPr>
                      <a:lvl8pPr marL="3429000" indent="-228600" defTabSz="457200" eaLnBrk="0" fontAlgn="base" hangingPunct="0">
                        <a:spcBef>
                          <a:spcPct val="20000"/>
                        </a:spcBef>
                        <a:spcAft>
                          <a:spcPct val="0"/>
                        </a:spcAft>
                        <a:defRPr>
                          <a:solidFill>
                            <a:schemeClr val="tx1"/>
                          </a:solidFill>
                          <a:latin typeface="Arial" charset="0"/>
                          <a:ea typeface="Arial" charset="0"/>
                          <a:cs typeface="Arial" charset="0"/>
                        </a:defRPr>
                      </a:lvl8pPr>
                      <a:lvl9pPr marL="3886200" indent="-228600" defTabSz="457200" eaLnBrk="0" fontAlgn="base" hangingPunct="0">
                        <a:spcBef>
                          <a:spcPct val="20000"/>
                        </a:spcBef>
                        <a:spcAft>
                          <a:spcPct val="0"/>
                        </a:spcAft>
                        <a:defRPr>
                          <a:solidFill>
                            <a:schemeClr val="tx1"/>
                          </a:solidFill>
                          <a:latin typeface="Arial" charset="0"/>
                          <a:ea typeface="Arial" charset="0"/>
                          <a:cs typeface="Arial"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it-IT" altLang="it-IT" sz="1800" b="0" i="0" u="none" strike="noStrike" cap="none" normalizeH="0" baseline="0">
                          <a:ln>
                            <a:noFill/>
                          </a:ln>
                          <a:solidFill>
                            <a:srgbClr val="000000"/>
                          </a:solidFill>
                          <a:effectLst/>
                          <a:latin typeface="Comic Sans MS" charset="0"/>
                          <a:ea typeface="Arial" charset="0"/>
                          <a:cs typeface="Arial" charset="0"/>
                        </a:rPr>
                        <a:t>Costo prepensionamento </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FFFF"/>
                    </a:solidFill>
                  </a:tcPr>
                </a:tc>
                <a:tc gridSpan="2">
                  <a:txBody>
                    <a:bodyPr/>
                    <a:lstStyle>
                      <a:lvl1pPr defTabSz="457200">
                        <a:spcBef>
                          <a:spcPct val="20000"/>
                        </a:spcBef>
                        <a:defRPr sz="2800">
                          <a:solidFill>
                            <a:schemeClr val="tx1"/>
                          </a:solidFill>
                          <a:latin typeface="Arial" charset="0"/>
                          <a:ea typeface="Arial" charset="0"/>
                          <a:cs typeface="Arial" charset="0"/>
                        </a:defRPr>
                      </a:lvl1pPr>
                      <a:lvl2pPr marL="742950" indent="-285750" defTabSz="457200">
                        <a:spcBef>
                          <a:spcPct val="20000"/>
                        </a:spcBef>
                        <a:defRPr sz="2400">
                          <a:solidFill>
                            <a:schemeClr val="tx1"/>
                          </a:solidFill>
                          <a:latin typeface="Arial" charset="0"/>
                          <a:ea typeface="Arial" charset="0"/>
                          <a:cs typeface="Arial" charset="0"/>
                        </a:defRPr>
                      </a:lvl2pPr>
                      <a:lvl3pPr marL="1143000" indent="-228600" defTabSz="457200">
                        <a:spcBef>
                          <a:spcPct val="20000"/>
                        </a:spcBef>
                        <a:defRPr sz="2000">
                          <a:solidFill>
                            <a:schemeClr val="tx1"/>
                          </a:solidFill>
                          <a:latin typeface="Arial" charset="0"/>
                          <a:ea typeface="Arial" charset="0"/>
                          <a:cs typeface="Arial" charset="0"/>
                        </a:defRPr>
                      </a:lvl3pPr>
                      <a:lvl4pPr marL="1600200" indent="-228600" defTabSz="457200">
                        <a:spcBef>
                          <a:spcPct val="20000"/>
                        </a:spcBef>
                        <a:defRPr>
                          <a:solidFill>
                            <a:schemeClr val="tx1"/>
                          </a:solidFill>
                          <a:latin typeface="Arial" charset="0"/>
                          <a:ea typeface="Arial" charset="0"/>
                          <a:cs typeface="Arial" charset="0"/>
                        </a:defRPr>
                      </a:lvl4pPr>
                      <a:lvl5pPr marL="2057400" indent="-228600" defTabSz="457200">
                        <a:spcBef>
                          <a:spcPct val="20000"/>
                        </a:spcBef>
                        <a:defRPr>
                          <a:solidFill>
                            <a:schemeClr val="tx1"/>
                          </a:solidFill>
                          <a:latin typeface="Arial" charset="0"/>
                          <a:ea typeface="Arial" charset="0"/>
                          <a:cs typeface="Arial" charset="0"/>
                        </a:defRPr>
                      </a:lvl5pPr>
                      <a:lvl6pPr marL="2514600" indent="-228600" defTabSz="457200" eaLnBrk="0" fontAlgn="base" hangingPunct="0">
                        <a:spcBef>
                          <a:spcPct val="20000"/>
                        </a:spcBef>
                        <a:spcAft>
                          <a:spcPct val="0"/>
                        </a:spcAft>
                        <a:defRPr>
                          <a:solidFill>
                            <a:schemeClr val="tx1"/>
                          </a:solidFill>
                          <a:latin typeface="Arial" charset="0"/>
                          <a:ea typeface="Arial" charset="0"/>
                          <a:cs typeface="Arial" charset="0"/>
                        </a:defRPr>
                      </a:lvl6pPr>
                      <a:lvl7pPr marL="2971800" indent="-228600" defTabSz="457200" eaLnBrk="0" fontAlgn="base" hangingPunct="0">
                        <a:spcBef>
                          <a:spcPct val="20000"/>
                        </a:spcBef>
                        <a:spcAft>
                          <a:spcPct val="0"/>
                        </a:spcAft>
                        <a:defRPr>
                          <a:solidFill>
                            <a:schemeClr val="tx1"/>
                          </a:solidFill>
                          <a:latin typeface="Arial" charset="0"/>
                          <a:ea typeface="Arial" charset="0"/>
                          <a:cs typeface="Arial" charset="0"/>
                        </a:defRPr>
                      </a:lvl7pPr>
                      <a:lvl8pPr marL="3429000" indent="-228600" defTabSz="457200" eaLnBrk="0" fontAlgn="base" hangingPunct="0">
                        <a:spcBef>
                          <a:spcPct val="20000"/>
                        </a:spcBef>
                        <a:spcAft>
                          <a:spcPct val="0"/>
                        </a:spcAft>
                        <a:defRPr>
                          <a:solidFill>
                            <a:schemeClr val="tx1"/>
                          </a:solidFill>
                          <a:latin typeface="Arial" charset="0"/>
                          <a:ea typeface="Arial" charset="0"/>
                          <a:cs typeface="Arial" charset="0"/>
                        </a:defRPr>
                      </a:lvl8pPr>
                      <a:lvl9pPr marL="3886200" indent="-228600" defTabSz="457200" eaLnBrk="0" fontAlgn="base" hangingPunct="0">
                        <a:spcBef>
                          <a:spcPct val="20000"/>
                        </a:spcBef>
                        <a:spcAft>
                          <a:spcPct val="0"/>
                        </a:spcAft>
                        <a:defRPr>
                          <a:solidFill>
                            <a:schemeClr val="tx1"/>
                          </a:solidFill>
                          <a:latin typeface="Arial" charset="0"/>
                          <a:ea typeface="Arial" charset="0"/>
                          <a:cs typeface="Arial"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hr-HR" altLang="it-IT" sz="1800" b="0" i="0" u="none" strike="noStrike" cap="none" normalizeH="0" baseline="0">
                          <a:ln>
                            <a:noFill/>
                          </a:ln>
                          <a:solidFill>
                            <a:srgbClr val="000000"/>
                          </a:solidFill>
                          <a:effectLst/>
                          <a:latin typeface="Comic Sans MS" charset="0"/>
                          <a:ea typeface="Arial" charset="0"/>
                          <a:cs typeface="Arial" charset="0"/>
                        </a:rPr>
                        <a:t>86.184,42 </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FFFF"/>
                    </a:solidFill>
                  </a:tcPr>
                </a:tc>
                <a:tc hMerge="1">
                  <a:txBody>
                    <a:bodyPr/>
                    <a:lstStyle/>
                    <a:p>
                      <a:endParaRPr lang="it-IT"/>
                    </a:p>
                  </a:txBody>
                  <a:tcPr/>
                </a:tc>
                <a:extLst>
                  <a:ext uri="{0D108BD9-81ED-4DB2-BD59-A6C34878D82A}">
                    <a16:rowId xmlns="" xmlns:a16="http://schemas.microsoft.com/office/drawing/2014/main" val="10002"/>
                  </a:ext>
                </a:extLst>
              </a:tr>
              <a:tr h="639763">
                <a:tc>
                  <a:txBody>
                    <a:bodyPr/>
                    <a:lstStyle>
                      <a:lvl1pPr defTabSz="457200">
                        <a:spcBef>
                          <a:spcPct val="20000"/>
                        </a:spcBef>
                        <a:defRPr sz="2800">
                          <a:solidFill>
                            <a:schemeClr val="tx1"/>
                          </a:solidFill>
                          <a:latin typeface="Arial" charset="0"/>
                          <a:ea typeface="Arial" charset="0"/>
                          <a:cs typeface="Arial" charset="0"/>
                        </a:defRPr>
                      </a:lvl1pPr>
                      <a:lvl2pPr marL="742950" indent="-285750" defTabSz="457200">
                        <a:spcBef>
                          <a:spcPct val="20000"/>
                        </a:spcBef>
                        <a:defRPr sz="2400">
                          <a:solidFill>
                            <a:schemeClr val="tx1"/>
                          </a:solidFill>
                          <a:latin typeface="Arial" charset="0"/>
                          <a:ea typeface="Arial" charset="0"/>
                          <a:cs typeface="Arial" charset="0"/>
                        </a:defRPr>
                      </a:lvl2pPr>
                      <a:lvl3pPr marL="1143000" indent="-228600" defTabSz="457200">
                        <a:spcBef>
                          <a:spcPct val="20000"/>
                        </a:spcBef>
                        <a:defRPr sz="2000">
                          <a:solidFill>
                            <a:schemeClr val="tx1"/>
                          </a:solidFill>
                          <a:latin typeface="Arial" charset="0"/>
                          <a:ea typeface="Arial" charset="0"/>
                          <a:cs typeface="Arial" charset="0"/>
                        </a:defRPr>
                      </a:lvl3pPr>
                      <a:lvl4pPr marL="1600200" indent="-228600" defTabSz="457200">
                        <a:spcBef>
                          <a:spcPct val="20000"/>
                        </a:spcBef>
                        <a:defRPr>
                          <a:solidFill>
                            <a:schemeClr val="tx1"/>
                          </a:solidFill>
                          <a:latin typeface="Arial" charset="0"/>
                          <a:ea typeface="Arial" charset="0"/>
                          <a:cs typeface="Arial" charset="0"/>
                        </a:defRPr>
                      </a:lvl4pPr>
                      <a:lvl5pPr marL="2057400" indent="-228600" defTabSz="457200">
                        <a:spcBef>
                          <a:spcPct val="20000"/>
                        </a:spcBef>
                        <a:defRPr>
                          <a:solidFill>
                            <a:schemeClr val="tx1"/>
                          </a:solidFill>
                          <a:latin typeface="Arial" charset="0"/>
                          <a:ea typeface="Arial" charset="0"/>
                          <a:cs typeface="Arial" charset="0"/>
                        </a:defRPr>
                      </a:lvl5pPr>
                      <a:lvl6pPr marL="2514600" indent="-228600" defTabSz="457200" eaLnBrk="0" fontAlgn="base" hangingPunct="0">
                        <a:spcBef>
                          <a:spcPct val="20000"/>
                        </a:spcBef>
                        <a:spcAft>
                          <a:spcPct val="0"/>
                        </a:spcAft>
                        <a:defRPr>
                          <a:solidFill>
                            <a:schemeClr val="tx1"/>
                          </a:solidFill>
                          <a:latin typeface="Arial" charset="0"/>
                          <a:ea typeface="Arial" charset="0"/>
                          <a:cs typeface="Arial" charset="0"/>
                        </a:defRPr>
                      </a:lvl6pPr>
                      <a:lvl7pPr marL="2971800" indent="-228600" defTabSz="457200" eaLnBrk="0" fontAlgn="base" hangingPunct="0">
                        <a:spcBef>
                          <a:spcPct val="20000"/>
                        </a:spcBef>
                        <a:spcAft>
                          <a:spcPct val="0"/>
                        </a:spcAft>
                        <a:defRPr>
                          <a:solidFill>
                            <a:schemeClr val="tx1"/>
                          </a:solidFill>
                          <a:latin typeface="Arial" charset="0"/>
                          <a:ea typeface="Arial" charset="0"/>
                          <a:cs typeface="Arial" charset="0"/>
                        </a:defRPr>
                      </a:lvl7pPr>
                      <a:lvl8pPr marL="3429000" indent="-228600" defTabSz="457200" eaLnBrk="0" fontAlgn="base" hangingPunct="0">
                        <a:spcBef>
                          <a:spcPct val="20000"/>
                        </a:spcBef>
                        <a:spcAft>
                          <a:spcPct val="0"/>
                        </a:spcAft>
                        <a:defRPr>
                          <a:solidFill>
                            <a:schemeClr val="tx1"/>
                          </a:solidFill>
                          <a:latin typeface="Arial" charset="0"/>
                          <a:ea typeface="Arial" charset="0"/>
                          <a:cs typeface="Arial" charset="0"/>
                        </a:defRPr>
                      </a:lvl8pPr>
                      <a:lvl9pPr marL="3886200" indent="-228600" defTabSz="457200" eaLnBrk="0" fontAlgn="base" hangingPunct="0">
                        <a:spcBef>
                          <a:spcPct val="20000"/>
                        </a:spcBef>
                        <a:spcAft>
                          <a:spcPct val="0"/>
                        </a:spcAft>
                        <a:defRPr>
                          <a:solidFill>
                            <a:schemeClr val="tx1"/>
                          </a:solidFill>
                          <a:latin typeface="Arial" charset="0"/>
                          <a:ea typeface="Arial" charset="0"/>
                          <a:cs typeface="Arial" charset="0"/>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de-DE" altLang="it-IT" sz="1800" b="0" i="0" u="none" strike="noStrike" cap="none" normalizeH="0" baseline="0">
                          <a:ln>
                            <a:noFill/>
                          </a:ln>
                          <a:solidFill>
                            <a:srgbClr val="000000"/>
                          </a:solidFill>
                          <a:effectLst/>
                          <a:latin typeface="Comic Sans MS" charset="0"/>
                          <a:ea typeface="Arial" charset="0"/>
                          <a:cs typeface="Arial" charset="0"/>
                        </a:rPr>
                        <a:t>BENEFICIO </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FFFF"/>
                    </a:solidFill>
                  </a:tcPr>
                </a:tc>
                <a:tc>
                  <a:txBody>
                    <a:bodyPr/>
                    <a:lstStyle>
                      <a:lvl1pPr defTabSz="457200">
                        <a:spcBef>
                          <a:spcPct val="20000"/>
                        </a:spcBef>
                        <a:defRPr sz="2800">
                          <a:solidFill>
                            <a:schemeClr val="tx1"/>
                          </a:solidFill>
                          <a:latin typeface="Arial" charset="0"/>
                          <a:ea typeface="Arial" charset="0"/>
                          <a:cs typeface="Arial" charset="0"/>
                        </a:defRPr>
                      </a:lvl1pPr>
                      <a:lvl2pPr marL="742950" indent="-285750" defTabSz="457200">
                        <a:spcBef>
                          <a:spcPct val="20000"/>
                        </a:spcBef>
                        <a:defRPr sz="2400">
                          <a:solidFill>
                            <a:schemeClr val="tx1"/>
                          </a:solidFill>
                          <a:latin typeface="Arial" charset="0"/>
                          <a:ea typeface="Arial" charset="0"/>
                          <a:cs typeface="Arial" charset="0"/>
                        </a:defRPr>
                      </a:lvl2pPr>
                      <a:lvl3pPr marL="1143000" indent="-228600" defTabSz="457200">
                        <a:spcBef>
                          <a:spcPct val="20000"/>
                        </a:spcBef>
                        <a:defRPr sz="2000">
                          <a:solidFill>
                            <a:schemeClr val="tx1"/>
                          </a:solidFill>
                          <a:latin typeface="Arial" charset="0"/>
                          <a:ea typeface="Arial" charset="0"/>
                          <a:cs typeface="Arial" charset="0"/>
                        </a:defRPr>
                      </a:lvl3pPr>
                      <a:lvl4pPr marL="1600200" indent="-228600" defTabSz="457200">
                        <a:spcBef>
                          <a:spcPct val="20000"/>
                        </a:spcBef>
                        <a:defRPr>
                          <a:solidFill>
                            <a:schemeClr val="tx1"/>
                          </a:solidFill>
                          <a:latin typeface="Arial" charset="0"/>
                          <a:ea typeface="Arial" charset="0"/>
                          <a:cs typeface="Arial" charset="0"/>
                        </a:defRPr>
                      </a:lvl4pPr>
                      <a:lvl5pPr marL="2057400" indent="-228600" defTabSz="457200">
                        <a:spcBef>
                          <a:spcPct val="20000"/>
                        </a:spcBef>
                        <a:defRPr>
                          <a:solidFill>
                            <a:schemeClr val="tx1"/>
                          </a:solidFill>
                          <a:latin typeface="Arial" charset="0"/>
                          <a:ea typeface="Arial" charset="0"/>
                          <a:cs typeface="Arial" charset="0"/>
                        </a:defRPr>
                      </a:lvl5pPr>
                      <a:lvl6pPr marL="2514600" indent="-228600" defTabSz="457200" eaLnBrk="0" fontAlgn="base" hangingPunct="0">
                        <a:spcBef>
                          <a:spcPct val="20000"/>
                        </a:spcBef>
                        <a:spcAft>
                          <a:spcPct val="0"/>
                        </a:spcAft>
                        <a:defRPr>
                          <a:solidFill>
                            <a:schemeClr val="tx1"/>
                          </a:solidFill>
                          <a:latin typeface="Arial" charset="0"/>
                          <a:ea typeface="Arial" charset="0"/>
                          <a:cs typeface="Arial" charset="0"/>
                        </a:defRPr>
                      </a:lvl6pPr>
                      <a:lvl7pPr marL="2971800" indent="-228600" defTabSz="457200" eaLnBrk="0" fontAlgn="base" hangingPunct="0">
                        <a:spcBef>
                          <a:spcPct val="20000"/>
                        </a:spcBef>
                        <a:spcAft>
                          <a:spcPct val="0"/>
                        </a:spcAft>
                        <a:defRPr>
                          <a:solidFill>
                            <a:schemeClr val="tx1"/>
                          </a:solidFill>
                          <a:latin typeface="Arial" charset="0"/>
                          <a:ea typeface="Arial" charset="0"/>
                          <a:cs typeface="Arial" charset="0"/>
                        </a:defRPr>
                      </a:lvl7pPr>
                      <a:lvl8pPr marL="3429000" indent="-228600" defTabSz="457200" eaLnBrk="0" fontAlgn="base" hangingPunct="0">
                        <a:spcBef>
                          <a:spcPct val="20000"/>
                        </a:spcBef>
                        <a:spcAft>
                          <a:spcPct val="0"/>
                        </a:spcAft>
                        <a:defRPr>
                          <a:solidFill>
                            <a:schemeClr val="tx1"/>
                          </a:solidFill>
                          <a:latin typeface="Arial" charset="0"/>
                          <a:ea typeface="Arial" charset="0"/>
                          <a:cs typeface="Arial" charset="0"/>
                        </a:defRPr>
                      </a:lvl8pPr>
                      <a:lvl9pPr marL="3886200" indent="-228600" defTabSz="457200" eaLnBrk="0" fontAlgn="base" hangingPunct="0">
                        <a:spcBef>
                          <a:spcPct val="20000"/>
                        </a:spcBef>
                        <a:spcAft>
                          <a:spcPct val="0"/>
                        </a:spcAft>
                        <a:defRPr>
                          <a:solidFill>
                            <a:schemeClr val="tx1"/>
                          </a:solidFill>
                          <a:latin typeface="Arial" charset="0"/>
                          <a:ea typeface="Arial" charset="0"/>
                          <a:cs typeface="Arial"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hr-HR" altLang="it-IT" sz="1800" b="0" i="0" u="none" strike="noStrike" cap="none" normalizeH="0" baseline="0">
                          <a:ln>
                            <a:noFill/>
                          </a:ln>
                          <a:solidFill>
                            <a:srgbClr val="000000"/>
                          </a:solidFill>
                          <a:effectLst/>
                          <a:latin typeface="Comic Sans MS" charset="0"/>
                          <a:ea typeface="Arial" charset="0"/>
                          <a:cs typeface="Arial" charset="0"/>
                        </a:rPr>
                        <a:t>-26.362,38 </a:t>
                      </a:r>
                    </a:p>
                  </a:txBody>
                  <a:tcPr horzOverflow="overflow">
                    <a:lnL w="12700" cap="flat" cmpd="sng" algn="ctr">
                      <a:solidFill>
                        <a:schemeClr val="bg1"/>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FFFF"/>
                    </a:solidFill>
                  </a:tcPr>
                </a:tc>
                <a:tc>
                  <a:txBody>
                    <a:bodyPr/>
                    <a:lstStyle>
                      <a:lvl1pPr defTabSz="457200">
                        <a:spcBef>
                          <a:spcPct val="20000"/>
                        </a:spcBef>
                        <a:defRPr sz="2800">
                          <a:solidFill>
                            <a:schemeClr val="tx1"/>
                          </a:solidFill>
                          <a:latin typeface="Arial" charset="0"/>
                          <a:ea typeface="Arial" charset="0"/>
                          <a:cs typeface="Arial" charset="0"/>
                        </a:defRPr>
                      </a:lvl1pPr>
                      <a:lvl2pPr marL="742950" indent="-285750" defTabSz="457200">
                        <a:spcBef>
                          <a:spcPct val="20000"/>
                        </a:spcBef>
                        <a:defRPr sz="2400">
                          <a:solidFill>
                            <a:schemeClr val="tx1"/>
                          </a:solidFill>
                          <a:latin typeface="Arial" charset="0"/>
                          <a:ea typeface="Arial" charset="0"/>
                          <a:cs typeface="Arial" charset="0"/>
                        </a:defRPr>
                      </a:lvl2pPr>
                      <a:lvl3pPr marL="1143000" indent="-228600" defTabSz="457200">
                        <a:spcBef>
                          <a:spcPct val="20000"/>
                        </a:spcBef>
                        <a:defRPr sz="2000">
                          <a:solidFill>
                            <a:schemeClr val="tx1"/>
                          </a:solidFill>
                          <a:latin typeface="Arial" charset="0"/>
                          <a:ea typeface="Arial" charset="0"/>
                          <a:cs typeface="Arial" charset="0"/>
                        </a:defRPr>
                      </a:lvl3pPr>
                      <a:lvl4pPr marL="1600200" indent="-228600" defTabSz="457200">
                        <a:spcBef>
                          <a:spcPct val="20000"/>
                        </a:spcBef>
                        <a:defRPr>
                          <a:solidFill>
                            <a:schemeClr val="tx1"/>
                          </a:solidFill>
                          <a:latin typeface="Arial" charset="0"/>
                          <a:ea typeface="Arial" charset="0"/>
                          <a:cs typeface="Arial" charset="0"/>
                        </a:defRPr>
                      </a:lvl4pPr>
                      <a:lvl5pPr marL="2057400" indent="-228600" defTabSz="457200">
                        <a:spcBef>
                          <a:spcPct val="20000"/>
                        </a:spcBef>
                        <a:defRPr>
                          <a:solidFill>
                            <a:schemeClr val="tx1"/>
                          </a:solidFill>
                          <a:latin typeface="Arial" charset="0"/>
                          <a:ea typeface="Arial" charset="0"/>
                          <a:cs typeface="Arial" charset="0"/>
                        </a:defRPr>
                      </a:lvl5pPr>
                      <a:lvl6pPr marL="2514600" indent="-228600" defTabSz="457200" eaLnBrk="0" fontAlgn="base" hangingPunct="0">
                        <a:spcBef>
                          <a:spcPct val="20000"/>
                        </a:spcBef>
                        <a:spcAft>
                          <a:spcPct val="0"/>
                        </a:spcAft>
                        <a:defRPr>
                          <a:solidFill>
                            <a:schemeClr val="tx1"/>
                          </a:solidFill>
                          <a:latin typeface="Arial" charset="0"/>
                          <a:ea typeface="Arial" charset="0"/>
                          <a:cs typeface="Arial" charset="0"/>
                        </a:defRPr>
                      </a:lvl6pPr>
                      <a:lvl7pPr marL="2971800" indent="-228600" defTabSz="457200" eaLnBrk="0" fontAlgn="base" hangingPunct="0">
                        <a:spcBef>
                          <a:spcPct val="20000"/>
                        </a:spcBef>
                        <a:spcAft>
                          <a:spcPct val="0"/>
                        </a:spcAft>
                        <a:defRPr>
                          <a:solidFill>
                            <a:schemeClr val="tx1"/>
                          </a:solidFill>
                          <a:latin typeface="Arial" charset="0"/>
                          <a:ea typeface="Arial" charset="0"/>
                          <a:cs typeface="Arial" charset="0"/>
                        </a:defRPr>
                      </a:lvl7pPr>
                      <a:lvl8pPr marL="3429000" indent="-228600" defTabSz="457200" eaLnBrk="0" fontAlgn="base" hangingPunct="0">
                        <a:spcBef>
                          <a:spcPct val="20000"/>
                        </a:spcBef>
                        <a:spcAft>
                          <a:spcPct val="0"/>
                        </a:spcAft>
                        <a:defRPr>
                          <a:solidFill>
                            <a:schemeClr val="tx1"/>
                          </a:solidFill>
                          <a:latin typeface="Arial" charset="0"/>
                          <a:ea typeface="Arial" charset="0"/>
                          <a:cs typeface="Arial" charset="0"/>
                        </a:defRPr>
                      </a:lvl8pPr>
                      <a:lvl9pPr marL="3886200" indent="-228600" defTabSz="457200" eaLnBrk="0" fontAlgn="base" hangingPunct="0">
                        <a:spcBef>
                          <a:spcPct val="20000"/>
                        </a:spcBef>
                        <a:spcAft>
                          <a:spcPct val="0"/>
                        </a:spcAft>
                        <a:defRPr>
                          <a:solidFill>
                            <a:schemeClr val="tx1"/>
                          </a:solidFill>
                          <a:latin typeface="Arial" charset="0"/>
                          <a:ea typeface="Arial" charset="0"/>
                          <a:cs typeface="Arial"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is-IS" altLang="it-IT" sz="1800" b="0" i="0" u="none" strike="noStrike" cap="none" normalizeH="0" baseline="0">
                          <a:ln>
                            <a:noFill/>
                          </a:ln>
                          <a:solidFill>
                            <a:srgbClr val="000000"/>
                          </a:solidFill>
                          <a:effectLst/>
                          <a:latin typeface="Comic Sans MS" charset="0"/>
                          <a:ea typeface="Arial" charset="0"/>
                          <a:cs typeface="Arial" charset="0"/>
                        </a:rPr>
                        <a:t>23,42% </a:t>
                      </a:r>
                    </a:p>
                    <a:p>
                      <a:pPr marL="0" marR="0" lvl="0" indent="0" algn="l" defTabSz="457200" rtl="0" eaLnBrk="1" fontAlgn="base" latinLnBrk="0" hangingPunct="1">
                        <a:lnSpc>
                          <a:spcPct val="100000"/>
                        </a:lnSpc>
                        <a:spcBef>
                          <a:spcPct val="0"/>
                        </a:spcBef>
                        <a:spcAft>
                          <a:spcPct val="0"/>
                        </a:spcAft>
                        <a:buClrTx/>
                        <a:buSzTx/>
                        <a:buFontTx/>
                        <a:buNone/>
                        <a:tabLst/>
                      </a:pPr>
                      <a:endParaRPr kumimoji="0" lang="hr-HR" altLang="it-IT" sz="1800" b="0" i="0" u="none" strike="noStrike" cap="none" normalizeH="0" baseline="0">
                        <a:ln>
                          <a:noFill/>
                        </a:ln>
                        <a:solidFill>
                          <a:srgbClr val="000000"/>
                        </a:solidFill>
                        <a:effectLst/>
                        <a:latin typeface="Comic Sans MS" charset="0"/>
                        <a:ea typeface="Arial" charset="0"/>
                        <a:cs typeface="Arial" charset="0"/>
                      </a:endParaRPr>
                    </a:p>
                  </a:txBody>
                  <a:tcPr horzOverflow="overflow">
                    <a:lnL w="12700" cap="flat" cmpd="sng" algn="ctr">
                      <a:solidFill>
                        <a:srgbClr val="FFFFFF"/>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FFFF"/>
                    </a:solidFill>
                  </a:tcPr>
                </a:tc>
                <a:extLst>
                  <a:ext uri="{0D108BD9-81ED-4DB2-BD59-A6C34878D82A}">
                    <a16:rowId xmlns="" xmlns:a16="http://schemas.microsoft.com/office/drawing/2014/main" val="10003"/>
                  </a:ext>
                </a:extLst>
              </a:tr>
            </a:tbl>
          </a:graphicData>
        </a:graphic>
      </p:graphicFrame>
    </p:spTree>
    <p:extLst>
      <p:ext uri="{BB962C8B-B14F-4D97-AF65-F5344CB8AC3E}">
        <p14:creationId xmlns:p14="http://schemas.microsoft.com/office/powerpoint/2010/main" xmlns="" val="1156925540"/>
      </p:ext>
    </p:extLst>
  </p:cSld>
  <p:clrMapOvr>
    <a:masterClrMapping/>
  </p:clrMapOvr>
  <p:transition spd="slow">
    <p:randomBar dir="vert"/>
  </p:transition>
</p:sld>
</file>

<file path=ppt/slides/slide2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858964" y="592138"/>
            <a:ext cx="6503987" cy="633412"/>
          </a:xfrm>
        </p:spPr>
        <p:style>
          <a:lnRef idx="2">
            <a:schemeClr val="accent1"/>
          </a:lnRef>
          <a:fillRef idx="1">
            <a:schemeClr val="lt1"/>
          </a:fillRef>
          <a:effectRef idx="0">
            <a:schemeClr val="accent1"/>
          </a:effectRef>
          <a:fontRef idx="minor">
            <a:schemeClr val="dk1"/>
          </a:fontRef>
        </p:style>
        <p:txBody>
          <a:bodyPr>
            <a:normAutofit fontScale="90000"/>
          </a:bodyPr>
          <a:lstStyle/>
          <a:p>
            <a:pPr eaLnBrk="1" hangingPunct="1">
              <a:defRPr/>
            </a:pPr>
            <a:r>
              <a:rPr lang="it-IT" sz="3200" dirty="0">
                <a:solidFill>
                  <a:srgbClr val="FF0000"/>
                </a:solidFill>
                <a:latin typeface="Comic Sans MS"/>
                <a:cs typeface="Comic Sans MS"/>
              </a:rPr>
              <a:t>ESEMPI PRATICI </a:t>
            </a:r>
          </a:p>
        </p:txBody>
      </p:sp>
      <p:sp>
        <p:nvSpPr>
          <p:cNvPr id="43010" name="Rettangolo 3"/>
          <p:cNvSpPr>
            <a:spLocks noChangeArrowheads="1"/>
          </p:cNvSpPr>
          <p:nvPr/>
        </p:nvSpPr>
        <p:spPr bwMode="auto">
          <a:xfrm>
            <a:off x="2120901" y="1371601"/>
            <a:ext cx="7007225"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ea typeface="Arial" charset="0"/>
                <a:cs typeface="Arial" charset="0"/>
              </a:defRPr>
            </a:lvl1pPr>
            <a:lvl2pPr marL="742950" indent="-285750">
              <a:spcBef>
                <a:spcPct val="20000"/>
              </a:spcBef>
              <a:buChar char="–"/>
              <a:defRPr sz="2800">
                <a:solidFill>
                  <a:schemeClr val="tx1"/>
                </a:solidFill>
                <a:latin typeface="Arial" charset="0"/>
                <a:ea typeface="Arial" charset="0"/>
                <a:cs typeface="Arial" charset="0"/>
              </a:defRPr>
            </a:lvl2pPr>
            <a:lvl3pPr marL="1143000" indent="-228600">
              <a:spcBef>
                <a:spcPct val="20000"/>
              </a:spcBef>
              <a:buChar char="•"/>
              <a:defRPr sz="2400">
                <a:solidFill>
                  <a:schemeClr val="tx1"/>
                </a:solidFill>
                <a:latin typeface="Arial" charset="0"/>
                <a:ea typeface="Arial" charset="0"/>
                <a:cs typeface="Arial" charset="0"/>
              </a:defRPr>
            </a:lvl3pPr>
            <a:lvl4pPr marL="1600200" indent="-228600">
              <a:spcBef>
                <a:spcPct val="20000"/>
              </a:spcBef>
              <a:buChar char="–"/>
              <a:defRPr sz="2000">
                <a:solidFill>
                  <a:schemeClr val="tx1"/>
                </a:solidFill>
                <a:latin typeface="Arial" charset="0"/>
                <a:ea typeface="Arial" charset="0"/>
                <a:cs typeface="Arial" charset="0"/>
              </a:defRPr>
            </a:lvl4pPr>
            <a:lvl5pPr marL="2057400" indent="-228600">
              <a:spcBef>
                <a:spcPct val="20000"/>
              </a:spcBef>
              <a:buChar char="»"/>
              <a:defRPr sz="2000">
                <a:solidFill>
                  <a:schemeClr val="tx1"/>
                </a:solidFill>
                <a:latin typeface="Arial" charset="0"/>
                <a:ea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ea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ea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ea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ea typeface="Arial" charset="0"/>
                <a:cs typeface="Arial" charset="0"/>
              </a:defRPr>
            </a:lvl9pPr>
          </a:lstStyle>
          <a:p>
            <a:pPr eaLnBrk="1" hangingPunct="1">
              <a:spcBef>
                <a:spcPct val="0"/>
              </a:spcBef>
              <a:buFontTx/>
              <a:buNone/>
            </a:pPr>
            <a:r>
              <a:rPr lang="de-DE" altLang="it-IT" sz="2400" b="1">
                <a:solidFill>
                  <a:srgbClr val="000000"/>
                </a:solidFill>
                <a:latin typeface="Comic Sans MS" charset="0"/>
              </a:rPr>
              <a:t>CASO 1: RAL 77.000 EURO</a:t>
            </a:r>
            <a:endParaRPr lang="tr-TR" altLang="it-IT" sz="2400" b="1">
              <a:solidFill>
                <a:srgbClr val="000000"/>
              </a:solidFill>
              <a:latin typeface="Comic Sans MS" charset="0"/>
            </a:endParaRPr>
          </a:p>
        </p:txBody>
      </p:sp>
      <p:graphicFrame>
        <p:nvGraphicFramePr>
          <p:cNvPr id="5" name="Tabella 4"/>
          <p:cNvGraphicFramePr>
            <a:graphicFrameLocks noGrp="1"/>
          </p:cNvGraphicFramePr>
          <p:nvPr>
            <p:extLst/>
          </p:nvPr>
        </p:nvGraphicFramePr>
        <p:xfrm>
          <a:off x="1858964" y="2141539"/>
          <a:ext cx="8351837" cy="3338195"/>
        </p:xfrm>
        <a:graphic>
          <a:graphicData uri="http://schemas.openxmlformats.org/drawingml/2006/table">
            <a:tbl>
              <a:tblPr/>
              <a:tblGrid>
                <a:gridCol w="6116637">
                  <a:extLst>
                    <a:ext uri="{9D8B030D-6E8A-4147-A177-3AD203B41FA5}">
                      <a16:colId xmlns="" xmlns:a16="http://schemas.microsoft.com/office/drawing/2014/main" val="20000"/>
                    </a:ext>
                  </a:extLst>
                </a:gridCol>
                <a:gridCol w="2235200">
                  <a:extLst>
                    <a:ext uri="{9D8B030D-6E8A-4147-A177-3AD203B41FA5}">
                      <a16:colId xmlns="" xmlns:a16="http://schemas.microsoft.com/office/drawing/2014/main" val="20001"/>
                    </a:ext>
                  </a:extLst>
                </a:gridCol>
              </a:tblGrid>
              <a:tr h="377825">
                <a:tc gridSpan="2">
                  <a:txBody>
                    <a:bodyPr/>
                    <a:lstStyle>
                      <a:lvl1pPr defTabSz="457200">
                        <a:spcBef>
                          <a:spcPct val="20000"/>
                        </a:spcBef>
                        <a:defRPr sz="2800">
                          <a:solidFill>
                            <a:schemeClr val="tx1"/>
                          </a:solidFill>
                          <a:latin typeface="Arial" charset="0"/>
                          <a:ea typeface="Arial" charset="0"/>
                          <a:cs typeface="Arial" charset="0"/>
                        </a:defRPr>
                      </a:lvl1pPr>
                      <a:lvl2pPr marL="742950" indent="-285750" defTabSz="457200">
                        <a:spcBef>
                          <a:spcPct val="20000"/>
                        </a:spcBef>
                        <a:defRPr sz="2400">
                          <a:solidFill>
                            <a:schemeClr val="tx1"/>
                          </a:solidFill>
                          <a:latin typeface="Arial" charset="0"/>
                          <a:ea typeface="Arial" charset="0"/>
                          <a:cs typeface="Arial" charset="0"/>
                        </a:defRPr>
                      </a:lvl2pPr>
                      <a:lvl3pPr marL="1143000" indent="-228600" defTabSz="457200">
                        <a:spcBef>
                          <a:spcPct val="20000"/>
                        </a:spcBef>
                        <a:defRPr sz="2000">
                          <a:solidFill>
                            <a:schemeClr val="tx1"/>
                          </a:solidFill>
                          <a:latin typeface="Arial" charset="0"/>
                          <a:ea typeface="Arial" charset="0"/>
                          <a:cs typeface="Arial" charset="0"/>
                        </a:defRPr>
                      </a:lvl3pPr>
                      <a:lvl4pPr marL="1600200" indent="-228600" defTabSz="457200">
                        <a:spcBef>
                          <a:spcPct val="20000"/>
                        </a:spcBef>
                        <a:defRPr>
                          <a:solidFill>
                            <a:schemeClr val="tx1"/>
                          </a:solidFill>
                          <a:latin typeface="Arial" charset="0"/>
                          <a:ea typeface="Arial" charset="0"/>
                          <a:cs typeface="Arial" charset="0"/>
                        </a:defRPr>
                      </a:lvl4pPr>
                      <a:lvl5pPr marL="2057400" indent="-228600" defTabSz="457200">
                        <a:spcBef>
                          <a:spcPct val="20000"/>
                        </a:spcBef>
                        <a:defRPr>
                          <a:solidFill>
                            <a:schemeClr val="tx1"/>
                          </a:solidFill>
                          <a:latin typeface="Arial" charset="0"/>
                          <a:ea typeface="Arial" charset="0"/>
                          <a:cs typeface="Arial" charset="0"/>
                        </a:defRPr>
                      </a:lvl5pPr>
                      <a:lvl6pPr marL="2514600" indent="-228600" defTabSz="457200" eaLnBrk="0" fontAlgn="base" hangingPunct="0">
                        <a:spcBef>
                          <a:spcPct val="20000"/>
                        </a:spcBef>
                        <a:spcAft>
                          <a:spcPct val="0"/>
                        </a:spcAft>
                        <a:defRPr>
                          <a:solidFill>
                            <a:schemeClr val="tx1"/>
                          </a:solidFill>
                          <a:latin typeface="Arial" charset="0"/>
                          <a:ea typeface="Arial" charset="0"/>
                          <a:cs typeface="Arial" charset="0"/>
                        </a:defRPr>
                      </a:lvl6pPr>
                      <a:lvl7pPr marL="2971800" indent="-228600" defTabSz="457200" eaLnBrk="0" fontAlgn="base" hangingPunct="0">
                        <a:spcBef>
                          <a:spcPct val="20000"/>
                        </a:spcBef>
                        <a:spcAft>
                          <a:spcPct val="0"/>
                        </a:spcAft>
                        <a:defRPr>
                          <a:solidFill>
                            <a:schemeClr val="tx1"/>
                          </a:solidFill>
                          <a:latin typeface="Arial" charset="0"/>
                          <a:ea typeface="Arial" charset="0"/>
                          <a:cs typeface="Arial" charset="0"/>
                        </a:defRPr>
                      </a:lvl7pPr>
                      <a:lvl8pPr marL="3429000" indent="-228600" defTabSz="457200" eaLnBrk="0" fontAlgn="base" hangingPunct="0">
                        <a:spcBef>
                          <a:spcPct val="20000"/>
                        </a:spcBef>
                        <a:spcAft>
                          <a:spcPct val="0"/>
                        </a:spcAft>
                        <a:defRPr>
                          <a:solidFill>
                            <a:schemeClr val="tx1"/>
                          </a:solidFill>
                          <a:latin typeface="Arial" charset="0"/>
                          <a:ea typeface="Arial" charset="0"/>
                          <a:cs typeface="Arial" charset="0"/>
                        </a:defRPr>
                      </a:lvl8pPr>
                      <a:lvl9pPr marL="3886200" indent="-228600" defTabSz="457200" eaLnBrk="0" fontAlgn="base" hangingPunct="0">
                        <a:spcBef>
                          <a:spcPct val="20000"/>
                        </a:spcBef>
                        <a:spcAft>
                          <a:spcPct val="0"/>
                        </a:spcAft>
                        <a:defRPr>
                          <a:solidFill>
                            <a:schemeClr val="tx1"/>
                          </a:solidFill>
                          <a:latin typeface="Arial" charset="0"/>
                          <a:ea typeface="Arial" charset="0"/>
                          <a:cs typeface="Arial" charset="0"/>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s-ES_tradnl" altLang="it-IT" sz="1800" b="1" i="0" u="none" strike="noStrike" cap="none" normalizeH="0" baseline="0" dirty="0">
                          <a:ln>
                            <a:noFill/>
                          </a:ln>
                          <a:solidFill>
                            <a:srgbClr val="000000"/>
                          </a:solidFill>
                          <a:effectLst/>
                          <a:latin typeface="Comic Sans MS" charset="0"/>
                          <a:ea typeface="Arial" charset="0"/>
                          <a:cs typeface="Arial" charset="0"/>
                        </a:rPr>
                        <a:t>CALCOLO COSTO LAVORO DIPENDENTE </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lumMod val="60000"/>
                        <a:lumOff val="40000"/>
                      </a:schemeClr>
                    </a:solidFill>
                  </a:tcPr>
                </a:tc>
                <a:tc hMerge="1">
                  <a:txBody>
                    <a:bodyPr/>
                    <a:lstStyle/>
                    <a:p>
                      <a:endParaRPr lang="it-IT"/>
                    </a:p>
                  </a:txBody>
                  <a:tcPr/>
                </a:tc>
                <a:extLst>
                  <a:ext uri="{0D108BD9-81ED-4DB2-BD59-A6C34878D82A}">
                    <a16:rowId xmlns="" xmlns:a16="http://schemas.microsoft.com/office/drawing/2014/main" val="10000"/>
                  </a:ext>
                </a:extLst>
              </a:tr>
              <a:tr h="371475">
                <a:tc gridSpan="2">
                  <a:txBody>
                    <a:bodyPr/>
                    <a:lstStyle>
                      <a:lvl1pPr defTabSz="457200">
                        <a:spcBef>
                          <a:spcPct val="20000"/>
                        </a:spcBef>
                        <a:defRPr sz="2800">
                          <a:solidFill>
                            <a:schemeClr val="tx1"/>
                          </a:solidFill>
                          <a:latin typeface="Arial" charset="0"/>
                          <a:ea typeface="Arial" charset="0"/>
                          <a:cs typeface="Arial" charset="0"/>
                        </a:defRPr>
                      </a:lvl1pPr>
                      <a:lvl2pPr marL="742950" indent="-285750" defTabSz="457200">
                        <a:spcBef>
                          <a:spcPct val="20000"/>
                        </a:spcBef>
                        <a:defRPr sz="2400">
                          <a:solidFill>
                            <a:schemeClr val="tx1"/>
                          </a:solidFill>
                          <a:latin typeface="Arial" charset="0"/>
                          <a:ea typeface="Arial" charset="0"/>
                          <a:cs typeface="Arial" charset="0"/>
                        </a:defRPr>
                      </a:lvl2pPr>
                      <a:lvl3pPr marL="1143000" indent="-228600" defTabSz="457200">
                        <a:spcBef>
                          <a:spcPct val="20000"/>
                        </a:spcBef>
                        <a:defRPr sz="2000">
                          <a:solidFill>
                            <a:schemeClr val="tx1"/>
                          </a:solidFill>
                          <a:latin typeface="Arial" charset="0"/>
                          <a:ea typeface="Arial" charset="0"/>
                          <a:cs typeface="Arial" charset="0"/>
                        </a:defRPr>
                      </a:lvl3pPr>
                      <a:lvl4pPr marL="1600200" indent="-228600" defTabSz="457200">
                        <a:spcBef>
                          <a:spcPct val="20000"/>
                        </a:spcBef>
                        <a:defRPr>
                          <a:solidFill>
                            <a:schemeClr val="tx1"/>
                          </a:solidFill>
                          <a:latin typeface="Arial" charset="0"/>
                          <a:ea typeface="Arial" charset="0"/>
                          <a:cs typeface="Arial" charset="0"/>
                        </a:defRPr>
                      </a:lvl4pPr>
                      <a:lvl5pPr marL="2057400" indent="-228600" defTabSz="457200">
                        <a:spcBef>
                          <a:spcPct val="20000"/>
                        </a:spcBef>
                        <a:defRPr>
                          <a:solidFill>
                            <a:schemeClr val="tx1"/>
                          </a:solidFill>
                          <a:latin typeface="Arial" charset="0"/>
                          <a:ea typeface="Arial" charset="0"/>
                          <a:cs typeface="Arial" charset="0"/>
                        </a:defRPr>
                      </a:lvl5pPr>
                      <a:lvl6pPr marL="2514600" indent="-228600" defTabSz="457200" eaLnBrk="0" fontAlgn="base" hangingPunct="0">
                        <a:spcBef>
                          <a:spcPct val="20000"/>
                        </a:spcBef>
                        <a:spcAft>
                          <a:spcPct val="0"/>
                        </a:spcAft>
                        <a:defRPr>
                          <a:solidFill>
                            <a:schemeClr val="tx1"/>
                          </a:solidFill>
                          <a:latin typeface="Arial" charset="0"/>
                          <a:ea typeface="Arial" charset="0"/>
                          <a:cs typeface="Arial" charset="0"/>
                        </a:defRPr>
                      </a:lvl6pPr>
                      <a:lvl7pPr marL="2971800" indent="-228600" defTabSz="457200" eaLnBrk="0" fontAlgn="base" hangingPunct="0">
                        <a:spcBef>
                          <a:spcPct val="20000"/>
                        </a:spcBef>
                        <a:spcAft>
                          <a:spcPct val="0"/>
                        </a:spcAft>
                        <a:defRPr>
                          <a:solidFill>
                            <a:schemeClr val="tx1"/>
                          </a:solidFill>
                          <a:latin typeface="Arial" charset="0"/>
                          <a:ea typeface="Arial" charset="0"/>
                          <a:cs typeface="Arial" charset="0"/>
                        </a:defRPr>
                      </a:lvl7pPr>
                      <a:lvl8pPr marL="3429000" indent="-228600" defTabSz="457200" eaLnBrk="0" fontAlgn="base" hangingPunct="0">
                        <a:spcBef>
                          <a:spcPct val="20000"/>
                        </a:spcBef>
                        <a:spcAft>
                          <a:spcPct val="0"/>
                        </a:spcAft>
                        <a:defRPr>
                          <a:solidFill>
                            <a:schemeClr val="tx1"/>
                          </a:solidFill>
                          <a:latin typeface="Arial" charset="0"/>
                          <a:ea typeface="Arial" charset="0"/>
                          <a:cs typeface="Arial" charset="0"/>
                        </a:defRPr>
                      </a:lvl8pPr>
                      <a:lvl9pPr marL="3886200" indent="-228600" defTabSz="457200" eaLnBrk="0" fontAlgn="base" hangingPunct="0">
                        <a:spcBef>
                          <a:spcPct val="20000"/>
                        </a:spcBef>
                        <a:spcAft>
                          <a:spcPct val="0"/>
                        </a:spcAft>
                        <a:defRPr>
                          <a:solidFill>
                            <a:schemeClr val="tx1"/>
                          </a:solidFill>
                          <a:latin typeface="Arial" charset="0"/>
                          <a:ea typeface="Arial" charset="0"/>
                          <a:cs typeface="Arial" charset="0"/>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it-IT" altLang="it-IT" sz="1800" b="0" i="0" u="none" strike="noStrike" cap="none" normalizeH="0" baseline="0" dirty="0">
                          <a:ln>
                            <a:noFill/>
                          </a:ln>
                          <a:solidFill>
                            <a:srgbClr val="000000"/>
                          </a:solidFill>
                          <a:effectLst/>
                          <a:latin typeface="Comic Sans MS" charset="0"/>
                          <a:ea typeface="Arial" charset="0"/>
                          <a:cs typeface="Arial" charset="0"/>
                        </a:rPr>
                        <a:t>Inquadramento contrattuale </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lumMod val="60000"/>
                        <a:lumOff val="40000"/>
                      </a:schemeClr>
                    </a:solidFill>
                  </a:tcPr>
                </a:tc>
                <a:tc hMerge="1">
                  <a:txBody>
                    <a:bodyPr/>
                    <a:lstStyle/>
                    <a:p>
                      <a:endParaRPr lang="it-IT"/>
                    </a:p>
                  </a:txBody>
                  <a:tcPr/>
                </a:tc>
                <a:extLst>
                  <a:ext uri="{0D108BD9-81ED-4DB2-BD59-A6C34878D82A}">
                    <a16:rowId xmlns="" xmlns:a16="http://schemas.microsoft.com/office/drawing/2014/main" val="10001"/>
                  </a:ext>
                </a:extLst>
              </a:tr>
              <a:tr h="371475">
                <a:tc>
                  <a:txBody>
                    <a:bodyPr/>
                    <a:lstStyle>
                      <a:lvl1pPr>
                        <a:spcBef>
                          <a:spcPct val="20000"/>
                        </a:spcBef>
                        <a:defRPr sz="2800">
                          <a:solidFill>
                            <a:schemeClr val="tx1"/>
                          </a:solidFill>
                          <a:latin typeface="Arial" charset="0"/>
                          <a:ea typeface="Arial" charset="0"/>
                          <a:cs typeface="Arial" charset="0"/>
                        </a:defRPr>
                      </a:lvl1pPr>
                      <a:lvl2pPr marL="742950" indent="-285750">
                        <a:spcBef>
                          <a:spcPct val="20000"/>
                        </a:spcBef>
                        <a:defRPr sz="2400">
                          <a:solidFill>
                            <a:schemeClr val="tx1"/>
                          </a:solidFill>
                          <a:latin typeface="Arial" charset="0"/>
                          <a:ea typeface="Arial" charset="0"/>
                          <a:cs typeface="Arial" charset="0"/>
                        </a:defRPr>
                      </a:lvl2pPr>
                      <a:lvl3pPr marL="1143000" indent="-228600">
                        <a:spcBef>
                          <a:spcPct val="20000"/>
                        </a:spcBef>
                        <a:defRPr sz="2000">
                          <a:solidFill>
                            <a:schemeClr val="tx1"/>
                          </a:solidFill>
                          <a:latin typeface="Arial" charset="0"/>
                          <a:ea typeface="Arial" charset="0"/>
                          <a:cs typeface="Arial" charset="0"/>
                        </a:defRPr>
                      </a:lvl3pPr>
                      <a:lvl4pPr marL="1600200" indent="-228600">
                        <a:spcBef>
                          <a:spcPct val="20000"/>
                        </a:spcBef>
                        <a:defRPr>
                          <a:solidFill>
                            <a:schemeClr val="tx1"/>
                          </a:solidFill>
                          <a:latin typeface="Arial" charset="0"/>
                          <a:ea typeface="Arial" charset="0"/>
                          <a:cs typeface="Arial" charset="0"/>
                        </a:defRPr>
                      </a:lvl4pPr>
                      <a:lvl5pPr marL="2057400" indent="-228600">
                        <a:spcBef>
                          <a:spcPct val="20000"/>
                        </a:spcBef>
                        <a:defRPr>
                          <a:solidFill>
                            <a:schemeClr val="tx1"/>
                          </a:solidFill>
                          <a:latin typeface="Arial" charset="0"/>
                          <a:ea typeface="Arial" charset="0"/>
                          <a:cs typeface="Arial" charset="0"/>
                        </a:defRPr>
                      </a:lvl5pPr>
                      <a:lvl6pPr marL="2514600" indent="-228600" eaLnBrk="0" fontAlgn="base" hangingPunct="0">
                        <a:spcBef>
                          <a:spcPct val="20000"/>
                        </a:spcBef>
                        <a:spcAft>
                          <a:spcPct val="0"/>
                        </a:spcAft>
                        <a:defRPr>
                          <a:solidFill>
                            <a:schemeClr val="tx1"/>
                          </a:solidFill>
                          <a:latin typeface="Arial" charset="0"/>
                          <a:ea typeface="Arial" charset="0"/>
                          <a:cs typeface="Arial" charset="0"/>
                        </a:defRPr>
                      </a:lvl6pPr>
                      <a:lvl7pPr marL="2971800" indent="-228600" eaLnBrk="0" fontAlgn="base" hangingPunct="0">
                        <a:spcBef>
                          <a:spcPct val="20000"/>
                        </a:spcBef>
                        <a:spcAft>
                          <a:spcPct val="0"/>
                        </a:spcAft>
                        <a:defRPr>
                          <a:solidFill>
                            <a:schemeClr val="tx1"/>
                          </a:solidFill>
                          <a:latin typeface="Arial" charset="0"/>
                          <a:ea typeface="Arial" charset="0"/>
                          <a:cs typeface="Arial" charset="0"/>
                        </a:defRPr>
                      </a:lvl7pPr>
                      <a:lvl8pPr marL="3429000" indent="-228600" eaLnBrk="0" fontAlgn="base" hangingPunct="0">
                        <a:spcBef>
                          <a:spcPct val="20000"/>
                        </a:spcBef>
                        <a:spcAft>
                          <a:spcPct val="0"/>
                        </a:spcAft>
                        <a:defRPr>
                          <a:solidFill>
                            <a:schemeClr val="tx1"/>
                          </a:solidFill>
                          <a:latin typeface="Arial" charset="0"/>
                          <a:ea typeface="Arial" charset="0"/>
                          <a:cs typeface="Arial" charset="0"/>
                        </a:defRPr>
                      </a:lvl8pPr>
                      <a:lvl9pPr marL="3886200" indent="-228600" eaLnBrk="0" fontAlgn="base" hangingPunct="0">
                        <a:spcBef>
                          <a:spcPct val="20000"/>
                        </a:spcBef>
                        <a:spcAft>
                          <a:spcPct val="0"/>
                        </a:spcAft>
                        <a:defRPr>
                          <a:solidFill>
                            <a:schemeClr val="tx1"/>
                          </a:solidFill>
                          <a:latin typeface="Arial" charset="0"/>
                          <a:ea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t-IT" altLang="it-IT" sz="1800" b="0" i="0" u="none" strike="noStrike" cap="none" normalizeH="0" baseline="0">
                          <a:ln>
                            <a:noFill/>
                          </a:ln>
                          <a:solidFill>
                            <a:srgbClr val="000000"/>
                          </a:solidFill>
                          <a:effectLst/>
                          <a:latin typeface="Comic Sans MS" charset="0"/>
                          <a:ea typeface="Arial" charset="0"/>
                          <a:cs typeface="Arial" charset="0"/>
                        </a:rPr>
                        <a:t>RAL di riferimento</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CCCC"/>
                    </a:solidFill>
                  </a:tcPr>
                </a:tc>
                <a:tc>
                  <a:txBody>
                    <a:bodyPr/>
                    <a:lstStyle>
                      <a:lvl1pPr defTabSz="457200">
                        <a:spcBef>
                          <a:spcPct val="20000"/>
                        </a:spcBef>
                        <a:defRPr sz="2800">
                          <a:solidFill>
                            <a:schemeClr val="tx1"/>
                          </a:solidFill>
                          <a:latin typeface="Arial" charset="0"/>
                          <a:ea typeface="Arial" charset="0"/>
                          <a:cs typeface="Arial" charset="0"/>
                        </a:defRPr>
                      </a:lvl1pPr>
                      <a:lvl2pPr marL="742950" indent="-285750" defTabSz="457200">
                        <a:spcBef>
                          <a:spcPct val="20000"/>
                        </a:spcBef>
                        <a:defRPr sz="2400">
                          <a:solidFill>
                            <a:schemeClr val="tx1"/>
                          </a:solidFill>
                          <a:latin typeface="Arial" charset="0"/>
                          <a:ea typeface="Arial" charset="0"/>
                          <a:cs typeface="Arial" charset="0"/>
                        </a:defRPr>
                      </a:lvl2pPr>
                      <a:lvl3pPr marL="1143000" indent="-228600" defTabSz="457200">
                        <a:spcBef>
                          <a:spcPct val="20000"/>
                        </a:spcBef>
                        <a:defRPr sz="2000">
                          <a:solidFill>
                            <a:schemeClr val="tx1"/>
                          </a:solidFill>
                          <a:latin typeface="Arial" charset="0"/>
                          <a:ea typeface="Arial" charset="0"/>
                          <a:cs typeface="Arial" charset="0"/>
                        </a:defRPr>
                      </a:lvl3pPr>
                      <a:lvl4pPr marL="1600200" indent="-228600" defTabSz="457200">
                        <a:spcBef>
                          <a:spcPct val="20000"/>
                        </a:spcBef>
                        <a:defRPr>
                          <a:solidFill>
                            <a:schemeClr val="tx1"/>
                          </a:solidFill>
                          <a:latin typeface="Arial" charset="0"/>
                          <a:ea typeface="Arial" charset="0"/>
                          <a:cs typeface="Arial" charset="0"/>
                        </a:defRPr>
                      </a:lvl4pPr>
                      <a:lvl5pPr marL="2057400" indent="-228600" defTabSz="457200">
                        <a:spcBef>
                          <a:spcPct val="20000"/>
                        </a:spcBef>
                        <a:defRPr>
                          <a:solidFill>
                            <a:schemeClr val="tx1"/>
                          </a:solidFill>
                          <a:latin typeface="Arial" charset="0"/>
                          <a:ea typeface="Arial" charset="0"/>
                          <a:cs typeface="Arial" charset="0"/>
                        </a:defRPr>
                      </a:lvl5pPr>
                      <a:lvl6pPr marL="2514600" indent="-228600" defTabSz="457200" eaLnBrk="0" fontAlgn="base" hangingPunct="0">
                        <a:spcBef>
                          <a:spcPct val="20000"/>
                        </a:spcBef>
                        <a:spcAft>
                          <a:spcPct val="0"/>
                        </a:spcAft>
                        <a:defRPr>
                          <a:solidFill>
                            <a:schemeClr val="tx1"/>
                          </a:solidFill>
                          <a:latin typeface="Arial" charset="0"/>
                          <a:ea typeface="Arial" charset="0"/>
                          <a:cs typeface="Arial" charset="0"/>
                        </a:defRPr>
                      </a:lvl6pPr>
                      <a:lvl7pPr marL="2971800" indent="-228600" defTabSz="457200" eaLnBrk="0" fontAlgn="base" hangingPunct="0">
                        <a:spcBef>
                          <a:spcPct val="20000"/>
                        </a:spcBef>
                        <a:spcAft>
                          <a:spcPct val="0"/>
                        </a:spcAft>
                        <a:defRPr>
                          <a:solidFill>
                            <a:schemeClr val="tx1"/>
                          </a:solidFill>
                          <a:latin typeface="Arial" charset="0"/>
                          <a:ea typeface="Arial" charset="0"/>
                          <a:cs typeface="Arial" charset="0"/>
                        </a:defRPr>
                      </a:lvl7pPr>
                      <a:lvl8pPr marL="3429000" indent="-228600" defTabSz="457200" eaLnBrk="0" fontAlgn="base" hangingPunct="0">
                        <a:spcBef>
                          <a:spcPct val="20000"/>
                        </a:spcBef>
                        <a:spcAft>
                          <a:spcPct val="0"/>
                        </a:spcAft>
                        <a:defRPr>
                          <a:solidFill>
                            <a:schemeClr val="tx1"/>
                          </a:solidFill>
                          <a:latin typeface="Arial" charset="0"/>
                          <a:ea typeface="Arial" charset="0"/>
                          <a:cs typeface="Arial" charset="0"/>
                        </a:defRPr>
                      </a:lvl8pPr>
                      <a:lvl9pPr marL="3886200" indent="-228600" defTabSz="457200" eaLnBrk="0" fontAlgn="base" hangingPunct="0">
                        <a:spcBef>
                          <a:spcPct val="20000"/>
                        </a:spcBef>
                        <a:spcAft>
                          <a:spcPct val="0"/>
                        </a:spcAft>
                        <a:defRPr>
                          <a:solidFill>
                            <a:schemeClr val="tx1"/>
                          </a:solidFill>
                          <a:latin typeface="Arial" charset="0"/>
                          <a:ea typeface="Arial" charset="0"/>
                          <a:cs typeface="Arial"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nb-NO" altLang="it-IT" sz="1800" b="0" i="0" u="none" strike="noStrike" cap="none" normalizeH="0" baseline="0">
                          <a:ln>
                            <a:noFill/>
                          </a:ln>
                          <a:solidFill>
                            <a:srgbClr val="000000"/>
                          </a:solidFill>
                          <a:effectLst/>
                          <a:latin typeface="Comic Sans MS" charset="0"/>
                          <a:ea typeface="Arial" charset="0"/>
                          <a:cs typeface="Arial" charset="0"/>
                        </a:rPr>
                        <a:t>77.044,00</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CCCC"/>
                    </a:solidFill>
                  </a:tcPr>
                </a:tc>
                <a:extLst>
                  <a:ext uri="{0D108BD9-81ED-4DB2-BD59-A6C34878D82A}">
                    <a16:rowId xmlns="" xmlns:a16="http://schemas.microsoft.com/office/drawing/2014/main" val="10002"/>
                  </a:ext>
                </a:extLst>
              </a:tr>
              <a:tr h="371475">
                <a:tc>
                  <a:txBody>
                    <a:bodyPr/>
                    <a:lstStyle>
                      <a:lvl1pPr>
                        <a:spcBef>
                          <a:spcPct val="20000"/>
                        </a:spcBef>
                        <a:defRPr sz="2800">
                          <a:solidFill>
                            <a:schemeClr val="tx1"/>
                          </a:solidFill>
                          <a:latin typeface="Arial" charset="0"/>
                          <a:ea typeface="Arial" charset="0"/>
                          <a:cs typeface="Arial" charset="0"/>
                        </a:defRPr>
                      </a:lvl1pPr>
                      <a:lvl2pPr marL="742950" indent="-285750">
                        <a:spcBef>
                          <a:spcPct val="20000"/>
                        </a:spcBef>
                        <a:defRPr sz="2400">
                          <a:solidFill>
                            <a:schemeClr val="tx1"/>
                          </a:solidFill>
                          <a:latin typeface="Arial" charset="0"/>
                          <a:ea typeface="Arial" charset="0"/>
                          <a:cs typeface="Arial" charset="0"/>
                        </a:defRPr>
                      </a:lvl2pPr>
                      <a:lvl3pPr marL="1143000" indent="-228600">
                        <a:spcBef>
                          <a:spcPct val="20000"/>
                        </a:spcBef>
                        <a:defRPr sz="2000">
                          <a:solidFill>
                            <a:schemeClr val="tx1"/>
                          </a:solidFill>
                          <a:latin typeface="Arial" charset="0"/>
                          <a:ea typeface="Arial" charset="0"/>
                          <a:cs typeface="Arial" charset="0"/>
                        </a:defRPr>
                      </a:lvl3pPr>
                      <a:lvl4pPr marL="1600200" indent="-228600">
                        <a:spcBef>
                          <a:spcPct val="20000"/>
                        </a:spcBef>
                        <a:defRPr>
                          <a:solidFill>
                            <a:schemeClr val="tx1"/>
                          </a:solidFill>
                          <a:latin typeface="Arial" charset="0"/>
                          <a:ea typeface="Arial" charset="0"/>
                          <a:cs typeface="Arial" charset="0"/>
                        </a:defRPr>
                      </a:lvl4pPr>
                      <a:lvl5pPr marL="2057400" indent="-228600">
                        <a:spcBef>
                          <a:spcPct val="20000"/>
                        </a:spcBef>
                        <a:defRPr>
                          <a:solidFill>
                            <a:schemeClr val="tx1"/>
                          </a:solidFill>
                          <a:latin typeface="Arial" charset="0"/>
                          <a:ea typeface="Arial" charset="0"/>
                          <a:cs typeface="Arial" charset="0"/>
                        </a:defRPr>
                      </a:lvl5pPr>
                      <a:lvl6pPr marL="2514600" indent="-228600" eaLnBrk="0" fontAlgn="base" hangingPunct="0">
                        <a:spcBef>
                          <a:spcPct val="20000"/>
                        </a:spcBef>
                        <a:spcAft>
                          <a:spcPct val="0"/>
                        </a:spcAft>
                        <a:defRPr>
                          <a:solidFill>
                            <a:schemeClr val="tx1"/>
                          </a:solidFill>
                          <a:latin typeface="Arial" charset="0"/>
                          <a:ea typeface="Arial" charset="0"/>
                          <a:cs typeface="Arial" charset="0"/>
                        </a:defRPr>
                      </a:lvl6pPr>
                      <a:lvl7pPr marL="2971800" indent="-228600" eaLnBrk="0" fontAlgn="base" hangingPunct="0">
                        <a:spcBef>
                          <a:spcPct val="20000"/>
                        </a:spcBef>
                        <a:spcAft>
                          <a:spcPct val="0"/>
                        </a:spcAft>
                        <a:defRPr>
                          <a:solidFill>
                            <a:schemeClr val="tx1"/>
                          </a:solidFill>
                          <a:latin typeface="Arial" charset="0"/>
                          <a:ea typeface="Arial" charset="0"/>
                          <a:cs typeface="Arial" charset="0"/>
                        </a:defRPr>
                      </a:lvl7pPr>
                      <a:lvl8pPr marL="3429000" indent="-228600" eaLnBrk="0" fontAlgn="base" hangingPunct="0">
                        <a:spcBef>
                          <a:spcPct val="20000"/>
                        </a:spcBef>
                        <a:spcAft>
                          <a:spcPct val="0"/>
                        </a:spcAft>
                        <a:defRPr>
                          <a:solidFill>
                            <a:schemeClr val="tx1"/>
                          </a:solidFill>
                          <a:latin typeface="Arial" charset="0"/>
                          <a:ea typeface="Arial" charset="0"/>
                          <a:cs typeface="Arial" charset="0"/>
                        </a:defRPr>
                      </a:lvl8pPr>
                      <a:lvl9pPr marL="3886200" indent="-228600" eaLnBrk="0" fontAlgn="base" hangingPunct="0">
                        <a:spcBef>
                          <a:spcPct val="20000"/>
                        </a:spcBef>
                        <a:spcAft>
                          <a:spcPct val="0"/>
                        </a:spcAft>
                        <a:defRPr>
                          <a:solidFill>
                            <a:schemeClr val="tx1"/>
                          </a:solidFill>
                          <a:latin typeface="Arial" charset="0"/>
                          <a:ea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t-IT" altLang="it-IT" sz="1800" b="0" i="0" u="none" strike="noStrike" cap="none" normalizeH="0" baseline="0">
                          <a:ln>
                            <a:noFill/>
                          </a:ln>
                          <a:solidFill>
                            <a:srgbClr val="000000"/>
                          </a:solidFill>
                          <a:effectLst/>
                          <a:latin typeface="Comic Sans MS" charset="0"/>
                          <a:ea typeface="Arial" charset="0"/>
                          <a:cs typeface="Arial" charset="0"/>
                        </a:rPr>
                        <a:t>Valore ferie</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CCCC"/>
                    </a:solidFill>
                  </a:tcPr>
                </a:tc>
                <a:tc>
                  <a:txBody>
                    <a:bodyPr/>
                    <a:lstStyle>
                      <a:lvl1pPr defTabSz="457200">
                        <a:spcBef>
                          <a:spcPct val="20000"/>
                        </a:spcBef>
                        <a:defRPr sz="2800">
                          <a:solidFill>
                            <a:schemeClr val="tx1"/>
                          </a:solidFill>
                          <a:latin typeface="Arial" charset="0"/>
                          <a:ea typeface="Arial" charset="0"/>
                          <a:cs typeface="Arial" charset="0"/>
                        </a:defRPr>
                      </a:lvl1pPr>
                      <a:lvl2pPr marL="742950" indent="-285750" defTabSz="457200">
                        <a:spcBef>
                          <a:spcPct val="20000"/>
                        </a:spcBef>
                        <a:defRPr sz="2400">
                          <a:solidFill>
                            <a:schemeClr val="tx1"/>
                          </a:solidFill>
                          <a:latin typeface="Arial" charset="0"/>
                          <a:ea typeface="Arial" charset="0"/>
                          <a:cs typeface="Arial" charset="0"/>
                        </a:defRPr>
                      </a:lvl2pPr>
                      <a:lvl3pPr marL="1143000" indent="-228600" defTabSz="457200">
                        <a:spcBef>
                          <a:spcPct val="20000"/>
                        </a:spcBef>
                        <a:defRPr sz="2000">
                          <a:solidFill>
                            <a:schemeClr val="tx1"/>
                          </a:solidFill>
                          <a:latin typeface="Arial" charset="0"/>
                          <a:ea typeface="Arial" charset="0"/>
                          <a:cs typeface="Arial" charset="0"/>
                        </a:defRPr>
                      </a:lvl3pPr>
                      <a:lvl4pPr marL="1600200" indent="-228600" defTabSz="457200">
                        <a:spcBef>
                          <a:spcPct val="20000"/>
                        </a:spcBef>
                        <a:defRPr>
                          <a:solidFill>
                            <a:schemeClr val="tx1"/>
                          </a:solidFill>
                          <a:latin typeface="Arial" charset="0"/>
                          <a:ea typeface="Arial" charset="0"/>
                          <a:cs typeface="Arial" charset="0"/>
                        </a:defRPr>
                      </a:lvl4pPr>
                      <a:lvl5pPr marL="2057400" indent="-228600" defTabSz="457200">
                        <a:spcBef>
                          <a:spcPct val="20000"/>
                        </a:spcBef>
                        <a:defRPr>
                          <a:solidFill>
                            <a:schemeClr val="tx1"/>
                          </a:solidFill>
                          <a:latin typeface="Arial" charset="0"/>
                          <a:ea typeface="Arial" charset="0"/>
                          <a:cs typeface="Arial" charset="0"/>
                        </a:defRPr>
                      </a:lvl5pPr>
                      <a:lvl6pPr marL="2514600" indent="-228600" defTabSz="457200" eaLnBrk="0" fontAlgn="base" hangingPunct="0">
                        <a:spcBef>
                          <a:spcPct val="20000"/>
                        </a:spcBef>
                        <a:spcAft>
                          <a:spcPct val="0"/>
                        </a:spcAft>
                        <a:defRPr>
                          <a:solidFill>
                            <a:schemeClr val="tx1"/>
                          </a:solidFill>
                          <a:latin typeface="Arial" charset="0"/>
                          <a:ea typeface="Arial" charset="0"/>
                          <a:cs typeface="Arial" charset="0"/>
                        </a:defRPr>
                      </a:lvl6pPr>
                      <a:lvl7pPr marL="2971800" indent="-228600" defTabSz="457200" eaLnBrk="0" fontAlgn="base" hangingPunct="0">
                        <a:spcBef>
                          <a:spcPct val="20000"/>
                        </a:spcBef>
                        <a:spcAft>
                          <a:spcPct val="0"/>
                        </a:spcAft>
                        <a:defRPr>
                          <a:solidFill>
                            <a:schemeClr val="tx1"/>
                          </a:solidFill>
                          <a:latin typeface="Arial" charset="0"/>
                          <a:ea typeface="Arial" charset="0"/>
                          <a:cs typeface="Arial" charset="0"/>
                        </a:defRPr>
                      </a:lvl7pPr>
                      <a:lvl8pPr marL="3429000" indent="-228600" defTabSz="457200" eaLnBrk="0" fontAlgn="base" hangingPunct="0">
                        <a:spcBef>
                          <a:spcPct val="20000"/>
                        </a:spcBef>
                        <a:spcAft>
                          <a:spcPct val="0"/>
                        </a:spcAft>
                        <a:defRPr>
                          <a:solidFill>
                            <a:schemeClr val="tx1"/>
                          </a:solidFill>
                          <a:latin typeface="Arial" charset="0"/>
                          <a:ea typeface="Arial" charset="0"/>
                          <a:cs typeface="Arial" charset="0"/>
                        </a:defRPr>
                      </a:lvl8pPr>
                      <a:lvl9pPr marL="3886200" indent="-228600" defTabSz="457200" eaLnBrk="0" fontAlgn="base" hangingPunct="0">
                        <a:spcBef>
                          <a:spcPct val="20000"/>
                        </a:spcBef>
                        <a:spcAft>
                          <a:spcPct val="0"/>
                        </a:spcAft>
                        <a:defRPr>
                          <a:solidFill>
                            <a:schemeClr val="tx1"/>
                          </a:solidFill>
                          <a:latin typeface="Arial" charset="0"/>
                          <a:ea typeface="Arial" charset="0"/>
                          <a:cs typeface="Arial"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nb-NO" altLang="it-IT" sz="1800" b="0" i="0" u="none" strike="noStrike" cap="none" normalizeH="0" baseline="0">
                          <a:ln>
                            <a:noFill/>
                          </a:ln>
                          <a:solidFill>
                            <a:srgbClr val="000000"/>
                          </a:solidFill>
                          <a:effectLst/>
                          <a:latin typeface="Comic Sans MS" charset="0"/>
                          <a:ea typeface="Arial" charset="0"/>
                          <a:cs typeface="Arial" charset="0"/>
                        </a:rPr>
                        <a:t>5.926,46 </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CCCC"/>
                    </a:solidFill>
                  </a:tcPr>
                </a:tc>
                <a:extLst>
                  <a:ext uri="{0D108BD9-81ED-4DB2-BD59-A6C34878D82A}">
                    <a16:rowId xmlns="" xmlns:a16="http://schemas.microsoft.com/office/drawing/2014/main" val="10003"/>
                  </a:ext>
                </a:extLst>
              </a:tr>
              <a:tr h="371475">
                <a:tc>
                  <a:txBody>
                    <a:bodyPr/>
                    <a:lstStyle>
                      <a:lvl1pPr>
                        <a:spcBef>
                          <a:spcPct val="20000"/>
                        </a:spcBef>
                        <a:defRPr sz="2800">
                          <a:solidFill>
                            <a:schemeClr val="tx1"/>
                          </a:solidFill>
                          <a:latin typeface="Arial" charset="0"/>
                          <a:ea typeface="Arial" charset="0"/>
                          <a:cs typeface="Arial" charset="0"/>
                        </a:defRPr>
                      </a:lvl1pPr>
                      <a:lvl2pPr marL="742950" indent="-285750">
                        <a:spcBef>
                          <a:spcPct val="20000"/>
                        </a:spcBef>
                        <a:defRPr sz="2400">
                          <a:solidFill>
                            <a:schemeClr val="tx1"/>
                          </a:solidFill>
                          <a:latin typeface="Arial" charset="0"/>
                          <a:ea typeface="Arial" charset="0"/>
                          <a:cs typeface="Arial" charset="0"/>
                        </a:defRPr>
                      </a:lvl2pPr>
                      <a:lvl3pPr marL="1143000" indent="-228600">
                        <a:spcBef>
                          <a:spcPct val="20000"/>
                        </a:spcBef>
                        <a:defRPr sz="2000">
                          <a:solidFill>
                            <a:schemeClr val="tx1"/>
                          </a:solidFill>
                          <a:latin typeface="Arial" charset="0"/>
                          <a:ea typeface="Arial" charset="0"/>
                          <a:cs typeface="Arial" charset="0"/>
                        </a:defRPr>
                      </a:lvl3pPr>
                      <a:lvl4pPr marL="1600200" indent="-228600">
                        <a:spcBef>
                          <a:spcPct val="20000"/>
                        </a:spcBef>
                        <a:defRPr>
                          <a:solidFill>
                            <a:schemeClr val="tx1"/>
                          </a:solidFill>
                          <a:latin typeface="Arial" charset="0"/>
                          <a:ea typeface="Arial" charset="0"/>
                          <a:cs typeface="Arial" charset="0"/>
                        </a:defRPr>
                      </a:lvl4pPr>
                      <a:lvl5pPr marL="2057400" indent="-228600">
                        <a:spcBef>
                          <a:spcPct val="20000"/>
                        </a:spcBef>
                        <a:defRPr>
                          <a:solidFill>
                            <a:schemeClr val="tx1"/>
                          </a:solidFill>
                          <a:latin typeface="Arial" charset="0"/>
                          <a:ea typeface="Arial" charset="0"/>
                          <a:cs typeface="Arial" charset="0"/>
                        </a:defRPr>
                      </a:lvl5pPr>
                      <a:lvl6pPr marL="2514600" indent="-228600" eaLnBrk="0" fontAlgn="base" hangingPunct="0">
                        <a:spcBef>
                          <a:spcPct val="20000"/>
                        </a:spcBef>
                        <a:spcAft>
                          <a:spcPct val="0"/>
                        </a:spcAft>
                        <a:defRPr>
                          <a:solidFill>
                            <a:schemeClr val="tx1"/>
                          </a:solidFill>
                          <a:latin typeface="Arial" charset="0"/>
                          <a:ea typeface="Arial" charset="0"/>
                          <a:cs typeface="Arial" charset="0"/>
                        </a:defRPr>
                      </a:lvl6pPr>
                      <a:lvl7pPr marL="2971800" indent="-228600" eaLnBrk="0" fontAlgn="base" hangingPunct="0">
                        <a:spcBef>
                          <a:spcPct val="20000"/>
                        </a:spcBef>
                        <a:spcAft>
                          <a:spcPct val="0"/>
                        </a:spcAft>
                        <a:defRPr>
                          <a:solidFill>
                            <a:schemeClr val="tx1"/>
                          </a:solidFill>
                          <a:latin typeface="Arial" charset="0"/>
                          <a:ea typeface="Arial" charset="0"/>
                          <a:cs typeface="Arial" charset="0"/>
                        </a:defRPr>
                      </a:lvl7pPr>
                      <a:lvl8pPr marL="3429000" indent="-228600" eaLnBrk="0" fontAlgn="base" hangingPunct="0">
                        <a:spcBef>
                          <a:spcPct val="20000"/>
                        </a:spcBef>
                        <a:spcAft>
                          <a:spcPct val="0"/>
                        </a:spcAft>
                        <a:defRPr>
                          <a:solidFill>
                            <a:schemeClr val="tx1"/>
                          </a:solidFill>
                          <a:latin typeface="Arial" charset="0"/>
                          <a:ea typeface="Arial" charset="0"/>
                          <a:cs typeface="Arial" charset="0"/>
                        </a:defRPr>
                      </a:lvl8pPr>
                      <a:lvl9pPr marL="3886200" indent="-228600" eaLnBrk="0" fontAlgn="base" hangingPunct="0">
                        <a:spcBef>
                          <a:spcPct val="20000"/>
                        </a:spcBef>
                        <a:spcAft>
                          <a:spcPct val="0"/>
                        </a:spcAft>
                        <a:defRPr>
                          <a:solidFill>
                            <a:schemeClr val="tx1"/>
                          </a:solidFill>
                          <a:latin typeface="Arial" charset="0"/>
                          <a:ea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t-IT" altLang="it-IT" sz="1800" b="0" i="0" u="none" strike="noStrike" cap="none" normalizeH="0" baseline="0">
                          <a:ln>
                            <a:noFill/>
                          </a:ln>
                          <a:solidFill>
                            <a:srgbClr val="000000"/>
                          </a:solidFill>
                          <a:effectLst/>
                          <a:latin typeface="Comic Sans MS" charset="0"/>
                          <a:ea typeface="Arial" charset="0"/>
                          <a:cs typeface="Arial" charset="0"/>
                        </a:rPr>
                        <a:t>Valore permessi</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CCCC"/>
                    </a:solidFill>
                  </a:tcPr>
                </a:tc>
                <a:tc>
                  <a:txBody>
                    <a:bodyPr/>
                    <a:lstStyle>
                      <a:lvl1pPr defTabSz="457200">
                        <a:spcBef>
                          <a:spcPct val="20000"/>
                        </a:spcBef>
                        <a:defRPr sz="2800">
                          <a:solidFill>
                            <a:schemeClr val="tx1"/>
                          </a:solidFill>
                          <a:latin typeface="Arial" charset="0"/>
                          <a:ea typeface="Arial" charset="0"/>
                          <a:cs typeface="Arial" charset="0"/>
                        </a:defRPr>
                      </a:lvl1pPr>
                      <a:lvl2pPr marL="742950" indent="-285750" defTabSz="457200">
                        <a:spcBef>
                          <a:spcPct val="20000"/>
                        </a:spcBef>
                        <a:defRPr sz="2400">
                          <a:solidFill>
                            <a:schemeClr val="tx1"/>
                          </a:solidFill>
                          <a:latin typeface="Arial" charset="0"/>
                          <a:ea typeface="Arial" charset="0"/>
                          <a:cs typeface="Arial" charset="0"/>
                        </a:defRPr>
                      </a:lvl2pPr>
                      <a:lvl3pPr marL="1143000" indent="-228600" defTabSz="457200">
                        <a:spcBef>
                          <a:spcPct val="20000"/>
                        </a:spcBef>
                        <a:defRPr sz="2000">
                          <a:solidFill>
                            <a:schemeClr val="tx1"/>
                          </a:solidFill>
                          <a:latin typeface="Arial" charset="0"/>
                          <a:ea typeface="Arial" charset="0"/>
                          <a:cs typeface="Arial" charset="0"/>
                        </a:defRPr>
                      </a:lvl3pPr>
                      <a:lvl4pPr marL="1600200" indent="-228600" defTabSz="457200">
                        <a:spcBef>
                          <a:spcPct val="20000"/>
                        </a:spcBef>
                        <a:defRPr>
                          <a:solidFill>
                            <a:schemeClr val="tx1"/>
                          </a:solidFill>
                          <a:latin typeface="Arial" charset="0"/>
                          <a:ea typeface="Arial" charset="0"/>
                          <a:cs typeface="Arial" charset="0"/>
                        </a:defRPr>
                      </a:lvl4pPr>
                      <a:lvl5pPr marL="2057400" indent="-228600" defTabSz="457200">
                        <a:spcBef>
                          <a:spcPct val="20000"/>
                        </a:spcBef>
                        <a:defRPr>
                          <a:solidFill>
                            <a:schemeClr val="tx1"/>
                          </a:solidFill>
                          <a:latin typeface="Arial" charset="0"/>
                          <a:ea typeface="Arial" charset="0"/>
                          <a:cs typeface="Arial" charset="0"/>
                        </a:defRPr>
                      </a:lvl5pPr>
                      <a:lvl6pPr marL="2514600" indent="-228600" defTabSz="457200" eaLnBrk="0" fontAlgn="base" hangingPunct="0">
                        <a:spcBef>
                          <a:spcPct val="20000"/>
                        </a:spcBef>
                        <a:spcAft>
                          <a:spcPct val="0"/>
                        </a:spcAft>
                        <a:defRPr>
                          <a:solidFill>
                            <a:schemeClr val="tx1"/>
                          </a:solidFill>
                          <a:latin typeface="Arial" charset="0"/>
                          <a:ea typeface="Arial" charset="0"/>
                          <a:cs typeface="Arial" charset="0"/>
                        </a:defRPr>
                      </a:lvl6pPr>
                      <a:lvl7pPr marL="2971800" indent="-228600" defTabSz="457200" eaLnBrk="0" fontAlgn="base" hangingPunct="0">
                        <a:spcBef>
                          <a:spcPct val="20000"/>
                        </a:spcBef>
                        <a:spcAft>
                          <a:spcPct val="0"/>
                        </a:spcAft>
                        <a:defRPr>
                          <a:solidFill>
                            <a:schemeClr val="tx1"/>
                          </a:solidFill>
                          <a:latin typeface="Arial" charset="0"/>
                          <a:ea typeface="Arial" charset="0"/>
                          <a:cs typeface="Arial" charset="0"/>
                        </a:defRPr>
                      </a:lvl7pPr>
                      <a:lvl8pPr marL="3429000" indent="-228600" defTabSz="457200" eaLnBrk="0" fontAlgn="base" hangingPunct="0">
                        <a:spcBef>
                          <a:spcPct val="20000"/>
                        </a:spcBef>
                        <a:spcAft>
                          <a:spcPct val="0"/>
                        </a:spcAft>
                        <a:defRPr>
                          <a:solidFill>
                            <a:schemeClr val="tx1"/>
                          </a:solidFill>
                          <a:latin typeface="Arial" charset="0"/>
                          <a:ea typeface="Arial" charset="0"/>
                          <a:cs typeface="Arial" charset="0"/>
                        </a:defRPr>
                      </a:lvl8pPr>
                      <a:lvl9pPr marL="3886200" indent="-228600" defTabSz="457200" eaLnBrk="0" fontAlgn="base" hangingPunct="0">
                        <a:spcBef>
                          <a:spcPct val="20000"/>
                        </a:spcBef>
                        <a:spcAft>
                          <a:spcPct val="0"/>
                        </a:spcAft>
                        <a:defRPr>
                          <a:solidFill>
                            <a:schemeClr val="tx1"/>
                          </a:solidFill>
                          <a:latin typeface="Arial" charset="0"/>
                          <a:ea typeface="Arial" charset="0"/>
                          <a:cs typeface="Arial"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fi-FI" altLang="it-IT" sz="1800" b="0" i="0" u="none" strike="noStrike" cap="none" normalizeH="0" baseline="0">
                          <a:ln>
                            <a:noFill/>
                          </a:ln>
                          <a:solidFill>
                            <a:srgbClr val="000000"/>
                          </a:solidFill>
                          <a:effectLst/>
                          <a:latin typeface="Comic Sans MS" charset="0"/>
                          <a:ea typeface="Arial" charset="0"/>
                          <a:cs typeface="Arial" charset="0"/>
                        </a:rPr>
                        <a:t>911,76</a:t>
                      </a:r>
                      <a:endParaRPr kumimoji="0" lang="it-IT" altLang="it-IT" sz="1800" b="0" i="0" u="none" strike="noStrike" cap="none" normalizeH="0" baseline="0">
                        <a:ln>
                          <a:noFill/>
                        </a:ln>
                        <a:solidFill>
                          <a:srgbClr val="000000"/>
                        </a:solidFill>
                        <a:effectLst/>
                        <a:latin typeface="Comic Sans MS" charset="0"/>
                        <a:ea typeface="Arial" charset="0"/>
                        <a:cs typeface="Arial"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CCCC"/>
                    </a:solidFill>
                  </a:tcPr>
                </a:tc>
                <a:extLst>
                  <a:ext uri="{0D108BD9-81ED-4DB2-BD59-A6C34878D82A}">
                    <a16:rowId xmlns="" xmlns:a16="http://schemas.microsoft.com/office/drawing/2014/main" val="10004"/>
                  </a:ext>
                </a:extLst>
              </a:tr>
              <a:tr h="371475">
                <a:tc>
                  <a:txBody>
                    <a:bodyPr/>
                    <a:lstStyle>
                      <a:lvl1pPr defTabSz="457200">
                        <a:spcBef>
                          <a:spcPct val="20000"/>
                        </a:spcBef>
                        <a:defRPr sz="2800">
                          <a:solidFill>
                            <a:schemeClr val="tx1"/>
                          </a:solidFill>
                          <a:latin typeface="Arial" charset="0"/>
                          <a:ea typeface="Arial" charset="0"/>
                          <a:cs typeface="Arial" charset="0"/>
                        </a:defRPr>
                      </a:lvl1pPr>
                      <a:lvl2pPr marL="742950" indent="-285750" defTabSz="457200">
                        <a:spcBef>
                          <a:spcPct val="20000"/>
                        </a:spcBef>
                        <a:defRPr sz="2400">
                          <a:solidFill>
                            <a:schemeClr val="tx1"/>
                          </a:solidFill>
                          <a:latin typeface="Arial" charset="0"/>
                          <a:ea typeface="Arial" charset="0"/>
                          <a:cs typeface="Arial" charset="0"/>
                        </a:defRPr>
                      </a:lvl2pPr>
                      <a:lvl3pPr marL="1143000" indent="-228600" defTabSz="457200">
                        <a:spcBef>
                          <a:spcPct val="20000"/>
                        </a:spcBef>
                        <a:defRPr sz="2000">
                          <a:solidFill>
                            <a:schemeClr val="tx1"/>
                          </a:solidFill>
                          <a:latin typeface="Arial" charset="0"/>
                          <a:ea typeface="Arial" charset="0"/>
                          <a:cs typeface="Arial" charset="0"/>
                        </a:defRPr>
                      </a:lvl3pPr>
                      <a:lvl4pPr marL="1600200" indent="-228600" defTabSz="457200">
                        <a:spcBef>
                          <a:spcPct val="20000"/>
                        </a:spcBef>
                        <a:defRPr>
                          <a:solidFill>
                            <a:schemeClr val="tx1"/>
                          </a:solidFill>
                          <a:latin typeface="Arial" charset="0"/>
                          <a:ea typeface="Arial" charset="0"/>
                          <a:cs typeface="Arial" charset="0"/>
                        </a:defRPr>
                      </a:lvl4pPr>
                      <a:lvl5pPr marL="2057400" indent="-228600" defTabSz="457200">
                        <a:spcBef>
                          <a:spcPct val="20000"/>
                        </a:spcBef>
                        <a:defRPr>
                          <a:solidFill>
                            <a:schemeClr val="tx1"/>
                          </a:solidFill>
                          <a:latin typeface="Arial" charset="0"/>
                          <a:ea typeface="Arial" charset="0"/>
                          <a:cs typeface="Arial" charset="0"/>
                        </a:defRPr>
                      </a:lvl5pPr>
                      <a:lvl6pPr marL="2514600" indent="-228600" defTabSz="457200" eaLnBrk="0" fontAlgn="base" hangingPunct="0">
                        <a:spcBef>
                          <a:spcPct val="20000"/>
                        </a:spcBef>
                        <a:spcAft>
                          <a:spcPct val="0"/>
                        </a:spcAft>
                        <a:defRPr>
                          <a:solidFill>
                            <a:schemeClr val="tx1"/>
                          </a:solidFill>
                          <a:latin typeface="Arial" charset="0"/>
                          <a:ea typeface="Arial" charset="0"/>
                          <a:cs typeface="Arial" charset="0"/>
                        </a:defRPr>
                      </a:lvl6pPr>
                      <a:lvl7pPr marL="2971800" indent="-228600" defTabSz="457200" eaLnBrk="0" fontAlgn="base" hangingPunct="0">
                        <a:spcBef>
                          <a:spcPct val="20000"/>
                        </a:spcBef>
                        <a:spcAft>
                          <a:spcPct val="0"/>
                        </a:spcAft>
                        <a:defRPr>
                          <a:solidFill>
                            <a:schemeClr val="tx1"/>
                          </a:solidFill>
                          <a:latin typeface="Arial" charset="0"/>
                          <a:ea typeface="Arial" charset="0"/>
                          <a:cs typeface="Arial" charset="0"/>
                        </a:defRPr>
                      </a:lvl7pPr>
                      <a:lvl8pPr marL="3429000" indent="-228600" defTabSz="457200" eaLnBrk="0" fontAlgn="base" hangingPunct="0">
                        <a:spcBef>
                          <a:spcPct val="20000"/>
                        </a:spcBef>
                        <a:spcAft>
                          <a:spcPct val="0"/>
                        </a:spcAft>
                        <a:defRPr>
                          <a:solidFill>
                            <a:schemeClr val="tx1"/>
                          </a:solidFill>
                          <a:latin typeface="Arial" charset="0"/>
                          <a:ea typeface="Arial" charset="0"/>
                          <a:cs typeface="Arial" charset="0"/>
                        </a:defRPr>
                      </a:lvl8pPr>
                      <a:lvl9pPr marL="3886200" indent="-228600" defTabSz="457200" eaLnBrk="0" fontAlgn="base" hangingPunct="0">
                        <a:spcBef>
                          <a:spcPct val="20000"/>
                        </a:spcBef>
                        <a:spcAft>
                          <a:spcPct val="0"/>
                        </a:spcAft>
                        <a:defRPr>
                          <a:solidFill>
                            <a:schemeClr val="tx1"/>
                          </a:solidFill>
                          <a:latin typeface="Arial" charset="0"/>
                          <a:ea typeface="Arial" charset="0"/>
                          <a:cs typeface="Arial"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it-IT" altLang="it-IT" sz="1800" b="0" i="0" u="none" strike="noStrike" cap="none" normalizeH="0" baseline="0">
                          <a:ln>
                            <a:noFill/>
                          </a:ln>
                          <a:solidFill>
                            <a:srgbClr val="000000"/>
                          </a:solidFill>
                          <a:effectLst/>
                          <a:latin typeface="Comic Sans MS" charset="0"/>
                          <a:ea typeface="Arial" charset="0"/>
                          <a:cs typeface="Arial" charset="0"/>
                        </a:rPr>
                        <a:t>Contribuzione previdenziale</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CCCC"/>
                    </a:solidFill>
                  </a:tcPr>
                </a:tc>
                <a:tc>
                  <a:txBody>
                    <a:bodyPr/>
                    <a:lstStyle>
                      <a:lvl1pPr>
                        <a:spcBef>
                          <a:spcPct val="20000"/>
                        </a:spcBef>
                        <a:defRPr sz="2800">
                          <a:solidFill>
                            <a:schemeClr val="tx1"/>
                          </a:solidFill>
                          <a:latin typeface="Arial" charset="0"/>
                          <a:ea typeface="Arial" charset="0"/>
                          <a:cs typeface="Arial" charset="0"/>
                        </a:defRPr>
                      </a:lvl1pPr>
                      <a:lvl2pPr marL="742950" indent="-285750">
                        <a:spcBef>
                          <a:spcPct val="20000"/>
                        </a:spcBef>
                        <a:defRPr sz="2400">
                          <a:solidFill>
                            <a:schemeClr val="tx1"/>
                          </a:solidFill>
                          <a:latin typeface="Arial" charset="0"/>
                          <a:ea typeface="Arial" charset="0"/>
                          <a:cs typeface="Arial" charset="0"/>
                        </a:defRPr>
                      </a:lvl2pPr>
                      <a:lvl3pPr marL="1143000" indent="-228600">
                        <a:spcBef>
                          <a:spcPct val="20000"/>
                        </a:spcBef>
                        <a:defRPr sz="2000">
                          <a:solidFill>
                            <a:schemeClr val="tx1"/>
                          </a:solidFill>
                          <a:latin typeface="Arial" charset="0"/>
                          <a:ea typeface="Arial" charset="0"/>
                          <a:cs typeface="Arial" charset="0"/>
                        </a:defRPr>
                      </a:lvl3pPr>
                      <a:lvl4pPr marL="1600200" indent="-228600">
                        <a:spcBef>
                          <a:spcPct val="20000"/>
                        </a:spcBef>
                        <a:defRPr>
                          <a:solidFill>
                            <a:schemeClr val="tx1"/>
                          </a:solidFill>
                          <a:latin typeface="Arial" charset="0"/>
                          <a:ea typeface="Arial" charset="0"/>
                          <a:cs typeface="Arial" charset="0"/>
                        </a:defRPr>
                      </a:lvl4pPr>
                      <a:lvl5pPr marL="2057400" indent="-228600">
                        <a:spcBef>
                          <a:spcPct val="20000"/>
                        </a:spcBef>
                        <a:defRPr>
                          <a:solidFill>
                            <a:schemeClr val="tx1"/>
                          </a:solidFill>
                          <a:latin typeface="Arial" charset="0"/>
                          <a:ea typeface="Arial" charset="0"/>
                          <a:cs typeface="Arial" charset="0"/>
                        </a:defRPr>
                      </a:lvl5pPr>
                      <a:lvl6pPr marL="2514600" indent="-228600" eaLnBrk="0" fontAlgn="base" hangingPunct="0">
                        <a:spcBef>
                          <a:spcPct val="20000"/>
                        </a:spcBef>
                        <a:spcAft>
                          <a:spcPct val="0"/>
                        </a:spcAft>
                        <a:defRPr>
                          <a:solidFill>
                            <a:schemeClr val="tx1"/>
                          </a:solidFill>
                          <a:latin typeface="Arial" charset="0"/>
                          <a:ea typeface="Arial" charset="0"/>
                          <a:cs typeface="Arial" charset="0"/>
                        </a:defRPr>
                      </a:lvl6pPr>
                      <a:lvl7pPr marL="2971800" indent="-228600" eaLnBrk="0" fontAlgn="base" hangingPunct="0">
                        <a:spcBef>
                          <a:spcPct val="20000"/>
                        </a:spcBef>
                        <a:spcAft>
                          <a:spcPct val="0"/>
                        </a:spcAft>
                        <a:defRPr>
                          <a:solidFill>
                            <a:schemeClr val="tx1"/>
                          </a:solidFill>
                          <a:latin typeface="Arial" charset="0"/>
                          <a:ea typeface="Arial" charset="0"/>
                          <a:cs typeface="Arial" charset="0"/>
                        </a:defRPr>
                      </a:lvl7pPr>
                      <a:lvl8pPr marL="3429000" indent="-228600" eaLnBrk="0" fontAlgn="base" hangingPunct="0">
                        <a:spcBef>
                          <a:spcPct val="20000"/>
                        </a:spcBef>
                        <a:spcAft>
                          <a:spcPct val="0"/>
                        </a:spcAft>
                        <a:defRPr>
                          <a:solidFill>
                            <a:schemeClr val="tx1"/>
                          </a:solidFill>
                          <a:latin typeface="Arial" charset="0"/>
                          <a:ea typeface="Arial" charset="0"/>
                          <a:cs typeface="Arial" charset="0"/>
                        </a:defRPr>
                      </a:lvl8pPr>
                      <a:lvl9pPr marL="3886200" indent="-228600" eaLnBrk="0" fontAlgn="base" hangingPunct="0">
                        <a:spcBef>
                          <a:spcPct val="20000"/>
                        </a:spcBef>
                        <a:spcAft>
                          <a:spcPct val="0"/>
                        </a:spcAft>
                        <a:defRPr>
                          <a:solidFill>
                            <a:schemeClr val="tx1"/>
                          </a:solidFill>
                          <a:latin typeface="Arial" charset="0"/>
                          <a:ea typeface="Arial" charset="0"/>
                          <a:cs typeface="Arial" charset="0"/>
                        </a:defRPr>
                      </a:lvl9p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fi-FI" altLang="it-IT" sz="1800" b="0" i="0" u="none" strike="noStrike" cap="none" normalizeH="0" baseline="0">
                          <a:ln>
                            <a:noFill/>
                          </a:ln>
                          <a:solidFill>
                            <a:srgbClr val="000000"/>
                          </a:solidFill>
                          <a:effectLst/>
                          <a:latin typeface="Comic Sans MS" charset="0"/>
                          <a:ea typeface="Arial" charset="0"/>
                          <a:cs typeface="Arial" charset="0"/>
                        </a:rPr>
                        <a:t>22.446,88</a:t>
                      </a:r>
                      <a:endParaRPr kumimoji="0" lang="it-IT" altLang="it-IT" sz="1800" b="0" i="0" u="none" strike="noStrike" cap="none" normalizeH="0" baseline="0">
                        <a:ln>
                          <a:noFill/>
                        </a:ln>
                        <a:solidFill>
                          <a:srgbClr val="000000"/>
                        </a:solidFill>
                        <a:effectLst/>
                        <a:latin typeface="Comic Sans MS" charset="0"/>
                        <a:ea typeface="Arial" charset="0"/>
                        <a:cs typeface="Arial"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CCCC"/>
                    </a:solidFill>
                  </a:tcPr>
                </a:tc>
                <a:extLst>
                  <a:ext uri="{0D108BD9-81ED-4DB2-BD59-A6C34878D82A}">
                    <a16:rowId xmlns="" xmlns:a16="http://schemas.microsoft.com/office/drawing/2014/main" val="10005"/>
                  </a:ext>
                </a:extLst>
              </a:tr>
              <a:tr h="371475">
                <a:tc>
                  <a:txBody>
                    <a:bodyPr/>
                    <a:lstStyle>
                      <a:lvl1pPr defTabSz="457200">
                        <a:spcBef>
                          <a:spcPct val="20000"/>
                        </a:spcBef>
                        <a:defRPr sz="2800">
                          <a:solidFill>
                            <a:schemeClr val="tx1"/>
                          </a:solidFill>
                          <a:latin typeface="Arial" charset="0"/>
                          <a:ea typeface="Arial" charset="0"/>
                          <a:cs typeface="Arial" charset="0"/>
                        </a:defRPr>
                      </a:lvl1pPr>
                      <a:lvl2pPr marL="742950" indent="-285750" defTabSz="457200">
                        <a:spcBef>
                          <a:spcPct val="20000"/>
                        </a:spcBef>
                        <a:defRPr sz="2400">
                          <a:solidFill>
                            <a:schemeClr val="tx1"/>
                          </a:solidFill>
                          <a:latin typeface="Arial" charset="0"/>
                          <a:ea typeface="Arial" charset="0"/>
                          <a:cs typeface="Arial" charset="0"/>
                        </a:defRPr>
                      </a:lvl2pPr>
                      <a:lvl3pPr marL="1143000" indent="-228600" defTabSz="457200">
                        <a:spcBef>
                          <a:spcPct val="20000"/>
                        </a:spcBef>
                        <a:defRPr sz="2000">
                          <a:solidFill>
                            <a:schemeClr val="tx1"/>
                          </a:solidFill>
                          <a:latin typeface="Arial" charset="0"/>
                          <a:ea typeface="Arial" charset="0"/>
                          <a:cs typeface="Arial" charset="0"/>
                        </a:defRPr>
                      </a:lvl3pPr>
                      <a:lvl4pPr marL="1600200" indent="-228600" defTabSz="457200">
                        <a:spcBef>
                          <a:spcPct val="20000"/>
                        </a:spcBef>
                        <a:defRPr>
                          <a:solidFill>
                            <a:schemeClr val="tx1"/>
                          </a:solidFill>
                          <a:latin typeface="Arial" charset="0"/>
                          <a:ea typeface="Arial" charset="0"/>
                          <a:cs typeface="Arial" charset="0"/>
                        </a:defRPr>
                      </a:lvl4pPr>
                      <a:lvl5pPr marL="2057400" indent="-228600" defTabSz="457200">
                        <a:spcBef>
                          <a:spcPct val="20000"/>
                        </a:spcBef>
                        <a:defRPr>
                          <a:solidFill>
                            <a:schemeClr val="tx1"/>
                          </a:solidFill>
                          <a:latin typeface="Arial" charset="0"/>
                          <a:ea typeface="Arial" charset="0"/>
                          <a:cs typeface="Arial" charset="0"/>
                        </a:defRPr>
                      </a:lvl5pPr>
                      <a:lvl6pPr marL="2514600" indent="-228600" defTabSz="457200" eaLnBrk="0" fontAlgn="base" hangingPunct="0">
                        <a:spcBef>
                          <a:spcPct val="20000"/>
                        </a:spcBef>
                        <a:spcAft>
                          <a:spcPct val="0"/>
                        </a:spcAft>
                        <a:defRPr>
                          <a:solidFill>
                            <a:schemeClr val="tx1"/>
                          </a:solidFill>
                          <a:latin typeface="Arial" charset="0"/>
                          <a:ea typeface="Arial" charset="0"/>
                          <a:cs typeface="Arial" charset="0"/>
                        </a:defRPr>
                      </a:lvl6pPr>
                      <a:lvl7pPr marL="2971800" indent="-228600" defTabSz="457200" eaLnBrk="0" fontAlgn="base" hangingPunct="0">
                        <a:spcBef>
                          <a:spcPct val="20000"/>
                        </a:spcBef>
                        <a:spcAft>
                          <a:spcPct val="0"/>
                        </a:spcAft>
                        <a:defRPr>
                          <a:solidFill>
                            <a:schemeClr val="tx1"/>
                          </a:solidFill>
                          <a:latin typeface="Arial" charset="0"/>
                          <a:ea typeface="Arial" charset="0"/>
                          <a:cs typeface="Arial" charset="0"/>
                        </a:defRPr>
                      </a:lvl7pPr>
                      <a:lvl8pPr marL="3429000" indent="-228600" defTabSz="457200" eaLnBrk="0" fontAlgn="base" hangingPunct="0">
                        <a:spcBef>
                          <a:spcPct val="20000"/>
                        </a:spcBef>
                        <a:spcAft>
                          <a:spcPct val="0"/>
                        </a:spcAft>
                        <a:defRPr>
                          <a:solidFill>
                            <a:schemeClr val="tx1"/>
                          </a:solidFill>
                          <a:latin typeface="Arial" charset="0"/>
                          <a:ea typeface="Arial" charset="0"/>
                          <a:cs typeface="Arial" charset="0"/>
                        </a:defRPr>
                      </a:lvl8pPr>
                      <a:lvl9pPr marL="3886200" indent="-228600" defTabSz="457200" eaLnBrk="0" fontAlgn="base" hangingPunct="0">
                        <a:spcBef>
                          <a:spcPct val="20000"/>
                        </a:spcBef>
                        <a:spcAft>
                          <a:spcPct val="0"/>
                        </a:spcAft>
                        <a:defRPr>
                          <a:solidFill>
                            <a:schemeClr val="tx1"/>
                          </a:solidFill>
                          <a:latin typeface="Arial" charset="0"/>
                          <a:ea typeface="Arial" charset="0"/>
                          <a:cs typeface="Arial"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it-IT" altLang="it-IT" sz="1800" b="0" i="0" u="none" strike="noStrike" cap="none" normalizeH="0" baseline="0">
                          <a:ln>
                            <a:noFill/>
                          </a:ln>
                          <a:solidFill>
                            <a:srgbClr val="000000"/>
                          </a:solidFill>
                          <a:effectLst/>
                          <a:latin typeface="Comic Sans MS" charset="0"/>
                          <a:ea typeface="Arial" charset="0"/>
                          <a:cs typeface="Arial" charset="0"/>
                        </a:rPr>
                        <a:t> Premi assicurativi </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CCCC"/>
                    </a:solidFill>
                  </a:tcPr>
                </a:tc>
                <a:tc>
                  <a:txBody>
                    <a:bodyPr/>
                    <a:lstStyle>
                      <a:lvl1pPr>
                        <a:spcBef>
                          <a:spcPct val="20000"/>
                        </a:spcBef>
                        <a:defRPr sz="2800">
                          <a:solidFill>
                            <a:schemeClr val="tx1"/>
                          </a:solidFill>
                          <a:latin typeface="Arial" charset="0"/>
                          <a:ea typeface="Arial" charset="0"/>
                          <a:cs typeface="Arial" charset="0"/>
                        </a:defRPr>
                      </a:lvl1pPr>
                      <a:lvl2pPr marL="742950" indent="-285750">
                        <a:spcBef>
                          <a:spcPct val="20000"/>
                        </a:spcBef>
                        <a:defRPr sz="2400">
                          <a:solidFill>
                            <a:schemeClr val="tx1"/>
                          </a:solidFill>
                          <a:latin typeface="Arial" charset="0"/>
                          <a:ea typeface="Arial" charset="0"/>
                          <a:cs typeface="Arial" charset="0"/>
                        </a:defRPr>
                      </a:lvl2pPr>
                      <a:lvl3pPr marL="1143000" indent="-228600">
                        <a:spcBef>
                          <a:spcPct val="20000"/>
                        </a:spcBef>
                        <a:defRPr sz="2000">
                          <a:solidFill>
                            <a:schemeClr val="tx1"/>
                          </a:solidFill>
                          <a:latin typeface="Arial" charset="0"/>
                          <a:ea typeface="Arial" charset="0"/>
                          <a:cs typeface="Arial" charset="0"/>
                        </a:defRPr>
                      </a:lvl3pPr>
                      <a:lvl4pPr marL="1600200" indent="-228600">
                        <a:spcBef>
                          <a:spcPct val="20000"/>
                        </a:spcBef>
                        <a:defRPr>
                          <a:solidFill>
                            <a:schemeClr val="tx1"/>
                          </a:solidFill>
                          <a:latin typeface="Arial" charset="0"/>
                          <a:ea typeface="Arial" charset="0"/>
                          <a:cs typeface="Arial" charset="0"/>
                        </a:defRPr>
                      </a:lvl4pPr>
                      <a:lvl5pPr marL="2057400" indent="-228600">
                        <a:spcBef>
                          <a:spcPct val="20000"/>
                        </a:spcBef>
                        <a:defRPr>
                          <a:solidFill>
                            <a:schemeClr val="tx1"/>
                          </a:solidFill>
                          <a:latin typeface="Arial" charset="0"/>
                          <a:ea typeface="Arial" charset="0"/>
                          <a:cs typeface="Arial" charset="0"/>
                        </a:defRPr>
                      </a:lvl5pPr>
                      <a:lvl6pPr marL="2514600" indent="-228600" eaLnBrk="0" fontAlgn="base" hangingPunct="0">
                        <a:spcBef>
                          <a:spcPct val="20000"/>
                        </a:spcBef>
                        <a:spcAft>
                          <a:spcPct val="0"/>
                        </a:spcAft>
                        <a:defRPr>
                          <a:solidFill>
                            <a:schemeClr val="tx1"/>
                          </a:solidFill>
                          <a:latin typeface="Arial" charset="0"/>
                          <a:ea typeface="Arial" charset="0"/>
                          <a:cs typeface="Arial" charset="0"/>
                        </a:defRPr>
                      </a:lvl6pPr>
                      <a:lvl7pPr marL="2971800" indent="-228600" eaLnBrk="0" fontAlgn="base" hangingPunct="0">
                        <a:spcBef>
                          <a:spcPct val="20000"/>
                        </a:spcBef>
                        <a:spcAft>
                          <a:spcPct val="0"/>
                        </a:spcAft>
                        <a:defRPr>
                          <a:solidFill>
                            <a:schemeClr val="tx1"/>
                          </a:solidFill>
                          <a:latin typeface="Arial" charset="0"/>
                          <a:ea typeface="Arial" charset="0"/>
                          <a:cs typeface="Arial" charset="0"/>
                        </a:defRPr>
                      </a:lvl7pPr>
                      <a:lvl8pPr marL="3429000" indent="-228600" eaLnBrk="0" fontAlgn="base" hangingPunct="0">
                        <a:spcBef>
                          <a:spcPct val="20000"/>
                        </a:spcBef>
                        <a:spcAft>
                          <a:spcPct val="0"/>
                        </a:spcAft>
                        <a:defRPr>
                          <a:solidFill>
                            <a:schemeClr val="tx1"/>
                          </a:solidFill>
                          <a:latin typeface="Arial" charset="0"/>
                          <a:ea typeface="Arial" charset="0"/>
                          <a:cs typeface="Arial" charset="0"/>
                        </a:defRPr>
                      </a:lvl8pPr>
                      <a:lvl9pPr marL="3886200" indent="-228600" eaLnBrk="0" fontAlgn="base" hangingPunct="0">
                        <a:spcBef>
                          <a:spcPct val="20000"/>
                        </a:spcBef>
                        <a:spcAft>
                          <a:spcPct val="0"/>
                        </a:spcAft>
                        <a:defRPr>
                          <a:solidFill>
                            <a:schemeClr val="tx1"/>
                          </a:solidFill>
                          <a:latin typeface="Arial" charset="0"/>
                          <a:ea typeface="Arial" charset="0"/>
                          <a:cs typeface="Arial" charset="0"/>
                        </a:defRPr>
                      </a:lvl9p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fi-FI" altLang="it-IT" sz="1800" b="0" i="0" u="none" strike="noStrike" cap="none" normalizeH="0" baseline="0">
                          <a:ln>
                            <a:noFill/>
                          </a:ln>
                          <a:solidFill>
                            <a:srgbClr val="000000"/>
                          </a:solidFill>
                          <a:effectLst/>
                          <a:latin typeface="Comic Sans MS" charset="0"/>
                          <a:ea typeface="Arial" charset="0"/>
                          <a:cs typeface="Arial" charset="0"/>
                        </a:rPr>
                        <a:t>423,61</a:t>
                      </a:r>
                      <a:endParaRPr kumimoji="0" lang="it-IT" altLang="it-IT" sz="1800" b="0" i="0" u="none" strike="noStrike" cap="none" normalizeH="0" baseline="0">
                        <a:ln>
                          <a:noFill/>
                        </a:ln>
                        <a:solidFill>
                          <a:srgbClr val="000000"/>
                        </a:solidFill>
                        <a:effectLst/>
                        <a:latin typeface="Comic Sans MS" charset="0"/>
                        <a:ea typeface="Arial" charset="0"/>
                        <a:cs typeface="Arial"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CCCC"/>
                    </a:solidFill>
                  </a:tcPr>
                </a:tc>
                <a:extLst>
                  <a:ext uri="{0D108BD9-81ED-4DB2-BD59-A6C34878D82A}">
                    <a16:rowId xmlns="" xmlns:a16="http://schemas.microsoft.com/office/drawing/2014/main" val="10006"/>
                  </a:ext>
                </a:extLst>
              </a:tr>
              <a:tr h="365125">
                <a:tc>
                  <a:txBody>
                    <a:bodyPr/>
                    <a:lstStyle>
                      <a:lvl1pPr defTabSz="457200">
                        <a:spcBef>
                          <a:spcPct val="20000"/>
                        </a:spcBef>
                        <a:defRPr sz="2800">
                          <a:solidFill>
                            <a:schemeClr val="tx1"/>
                          </a:solidFill>
                          <a:latin typeface="Arial" charset="0"/>
                          <a:ea typeface="Arial" charset="0"/>
                          <a:cs typeface="Arial" charset="0"/>
                        </a:defRPr>
                      </a:lvl1pPr>
                      <a:lvl2pPr marL="742950" indent="-285750" defTabSz="457200">
                        <a:spcBef>
                          <a:spcPct val="20000"/>
                        </a:spcBef>
                        <a:defRPr sz="2400">
                          <a:solidFill>
                            <a:schemeClr val="tx1"/>
                          </a:solidFill>
                          <a:latin typeface="Arial" charset="0"/>
                          <a:ea typeface="Arial" charset="0"/>
                          <a:cs typeface="Arial" charset="0"/>
                        </a:defRPr>
                      </a:lvl2pPr>
                      <a:lvl3pPr marL="1143000" indent="-228600" defTabSz="457200">
                        <a:spcBef>
                          <a:spcPct val="20000"/>
                        </a:spcBef>
                        <a:defRPr sz="2000">
                          <a:solidFill>
                            <a:schemeClr val="tx1"/>
                          </a:solidFill>
                          <a:latin typeface="Arial" charset="0"/>
                          <a:ea typeface="Arial" charset="0"/>
                          <a:cs typeface="Arial" charset="0"/>
                        </a:defRPr>
                      </a:lvl3pPr>
                      <a:lvl4pPr marL="1600200" indent="-228600" defTabSz="457200">
                        <a:spcBef>
                          <a:spcPct val="20000"/>
                        </a:spcBef>
                        <a:defRPr>
                          <a:solidFill>
                            <a:schemeClr val="tx1"/>
                          </a:solidFill>
                          <a:latin typeface="Arial" charset="0"/>
                          <a:ea typeface="Arial" charset="0"/>
                          <a:cs typeface="Arial" charset="0"/>
                        </a:defRPr>
                      </a:lvl4pPr>
                      <a:lvl5pPr marL="2057400" indent="-228600" defTabSz="457200">
                        <a:spcBef>
                          <a:spcPct val="20000"/>
                        </a:spcBef>
                        <a:defRPr>
                          <a:solidFill>
                            <a:schemeClr val="tx1"/>
                          </a:solidFill>
                          <a:latin typeface="Arial" charset="0"/>
                          <a:ea typeface="Arial" charset="0"/>
                          <a:cs typeface="Arial" charset="0"/>
                        </a:defRPr>
                      </a:lvl5pPr>
                      <a:lvl6pPr marL="2514600" indent="-228600" defTabSz="457200" eaLnBrk="0" fontAlgn="base" hangingPunct="0">
                        <a:spcBef>
                          <a:spcPct val="20000"/>
                        </a:spcBef>
                        <a:spcAft>
                          <a:spcPct val="0"/>
                        </a:spcAft>
                        <a:defRPr>
                          <a:solidFill>
                            <a:schemeClr val="tx1"/>
                          </a:solidFill>
                          <a:latin typeface="Arial" charset="0"/>
                          <a:ea typeface="Arial" charset="0"/>
                          <a:cs typeface="Arial" charset="0"/>
                        </a:defRPr>
                      </a:lvl6pPr>
                      <a:lvl7pPr marL="2971800" indent="-228600" defTabSz="457200" eaLnBrk="0" fontAlgn="base" hangingPunct="0">
                        <a:spcBef>
                          <a:spcPct val="20000"/>
                        </a:spcBef>
                        <a:spcAft>
                          <a:spcPct val="0"/>
                        </a:spcAft>
                        <a:defRPr>
                          <a:solidFill>
                            <a:schemeClr val="tx1"/>
                          </a:solidFill>
                          <a:latin typeface="Arial" charset="0"/>
                          <a:ea typeface="Arial" charset="0"/>
                          <a:cs typeface="Arial" charset="0"/>
                        </a:defRPr>
                      </a:lvl7pPr>
                      <a:lvl8pPr marL="3429000" indent="-228600" defTabSz="457200" eaLnBrk="0" fontAlgn="base" hangingPunct="0">
                        <a:spcBef>
                          <a:spcPct val="20000"/>
                        </a:spcBef>
                        <a:spcAft>
                          <a:spcPct val="0"/>
                        </a:spcAft>
                        <a:defRPr>
                          <a:solidFill>
                            <a:schemeClr val="tx1"/>
                          </a:solidFill>
                          <a:latin typeface="Arial" charset="0"/>
                          <a:ea typeface="Arial" charset="0"/>
                          <a:cs typeface="Arial" charset="0"/>
                        </a:defRPr>
                      </a:lvl8pPr>
                      <a:lvl9pPr marL="3886200" indent="-228600" defTabSz="457200" eaLnBrk="0" fontAlgn="base" hangingPunct="0">
                        <a:spcBef>
                          <a:spcPct val="20000"/>
                        </a:spcBef>
                        <a:spcAft>
                          <a:spcPct val="0"/>
                        </a:spcAft>
                        <a:defRPr>
                          <a:solidFill>
                            <a:schemeClr val="tx1"/>
                          </a:solidFill>
                          <a:latin typeface="Arial" charset="0"/>
                          <a:ea typeface="Arial" charset="0"/>
                          <a:cs typeface="Arial"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it-IT" altLang="it-IT" sz="1800" b="0" i="0" u="none" strike="noStrike" cap="none" normalizeH="0" baseline="0">
                          <a:ln>
                            <a:noFill/>
                          </a:ln>
                          <a:solidFill>
                            <a:srgbClr val="000000"/>
                          </a:solidFill>
                          <a:effectLst/>
                          <a:latin typeface="Comic Sans MS" charset="0"/>
                          <a:ea typeface="Arial" charset="0"/>
                          <a:cs typeface="Arial" charset="0"/>
                        </a:rPr>
                        <a:t>TFR </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CCCC"/>
                    </a:solidFill>
                  </a:tcPr>
                </a:tc>
                <a:tc>
                  <a:txBody>
                    <a:bodyPr/>
                    <a:lstStyle>
                      <a:lvl1pPr defTabSz="457200">
                        <a:spcBef>
                          <a:spcPct val="20000"/>
                        </a:spcBef>
                        <a:defRPr sz="2800">
                          <a:solidFill>
                            <a:schemeClr val="tx1"/>
                          </a:solidFill>
                          <a:latin typeface="Arial" charset="0"/>
                          <a:ea typeface="Arial" charset="0"/>
                          <a:cs typeface="Arial" charset="0"/>
                        </a:defRPr>
                      </a:lvl1pPr>
                      <a:lvl2pPr marL="742950" indent="-285750" defTabSz="457200">
                        <a:spcBef>
                          <a:spcPct val="20000"/>
                        </a:spcBef>
                        <a:defRPr sz="2400">
                          <a:solidFill>
                            <a:schemeClr val="tx1"/>
                          </a:solidFill>
                          <a:latin typeface="Arial" charset="0"/>
                          <a:ea typeface="Arial" charset="0"/>
                          <a:cs typeface="Arial" charset="0"/>
                        </a:defRPr>
                      </a:lvl2pPr>
                      <a:lvl3pPr marL="1143000" indent="-228600" defTabSz="457200">
                        <a:spcBef>
                          <a:spcPct val="20000"/>
                        </a:spcBef>
                        <a:defRPr sz="2000">
                          <a:solidFill>
                            <a:schemeClr val="tx1"/>
                          </a:solidFill>
                          <a:latin typeface="Arial" charset="0"/>
                          <a:ea typeface="Arial" charset="0"/>
                          <a:cs typeface="Arial" charset="0"/>
                        </a:defRPr>
                      </a:lvl3pPr>
                      <a:lvl4pPr marL="1600200" indent="-228600" defTabSz="457200">
                        <a:spcBef>
                          <a:spcPct val="20000"/>
                        </a:spcBef>
                        <a:defRPr>
                          <a:solidFill>
                            <a:schemeClr val="tx1"/>
                          </a:solidFill>
                          <a:latin typeface="Arial" charset="0"/>
                          <a:ea typeface="Arial" charset="0"/>
                          <a:cs typeface="Arial" charset="0"/>
                        </a:defRPr>
                      </a:lvl4pPr>
                      <a:lvl5pPr marL="2057400" indent="-228600" defTabSz="457200">
                        <a:spcBef>
                          <a:spcPct val="20000"/>
                        </a:spcBef>
                        <a:defRPr>
                          <a:solidFill>
                            <a:schemeClr val="tx1"/>
                          </a:solidFill>
                          <a:latin typeface="Arial" charset="0"/>
                          <a:ea typeface="Arial" charset="0"/>
                          <a:cs typeface="Arial" charset="0"/>
                        </a:defRPr>
                      </a:lvl5pPr>
                      <a:lvl6pPr marL="2514600" indent="-228600" defTabSz="457200" eaLnBrk="0" fontAlgn="base" hangingPunct="0">
                        <a:spcBef>
                          <a:spcPct val="20000"/>
                        </a:spcBef>
                        <a:spcAft>
                          <a:spcPct val="0"/>
                        </a:spcAft>
                        <a:defRPr>
                          <a:solidFill>
                            <a:schemeClr val="tx1"/>
                          </a:solidFill>
                          <a:latin typeface="Arial" charset="0"/>
                          <a:ea typeface="Arial" charset="0"/>
                          <a:cs typeface="Arial" charset="0"/>
                        </a:defRPr>
                      </a:lvl6pPr>
                      <a:lvl7pPr marL="2971800" indent="-228600" defTabSz="457200" eaLnBrk="0" fontAlgn="base" hangingPunct="0">
                        <a:spcBef>
                          <a:spcPct val="20000"/>
                        </a:spcBef>
                        <a:spcAft>
                          <a:spcPct val="0"/>
                        </a:spcAft>
                        <a:defRPr>
                          <a:solidFill>
                            <a:schemeClr val="tx1"/>
                          </a:solidFill>
                          <a:latin typeface="Arial" charset="0"/>
                          <a:ea typeface="Arial" charset="0"/>
                          <a:cs typeface="Arial" charset="0"/>
                        </a:defRPr>
                      </a:lvl7pPr>
                      <a:lvl8pPr marL="3429000" indent="-228600" defTabSz="457200" eaLnBrk="0" fontAlgn="base" hangingPunct="0">
                        <a:spcBef>
                          <a:spcPct val="20000"/>
                        </a:spcBef>
                        <a:spcAft>
                          <a:spcPct val="0"/>
                        </a:spcAft>
                        <a:defRPr>
                          <a:solidFill>
                            <a:schemeClr val="tx1"/>
                          </a:solidFill>
                          <a:latin typeface="Arial" charset="0"/>
                          <a:ea typeface="Arial" charset="0"/>
                          <a:cs typeface="Arial" charset="0"/>
                        </a:defRPr>
                      </a:lvl8pPr>
                      <a:lvl9pPr marL="3886200" indent="-228600" defTabSz="457200" eaLnBrk="0" fontAlgn="base" hangingPunct="0">
                        <a:spcBef>
                          <a:spcPct val="20000"/>
                        </a:spcBef>
                        <a:spcAft>
                          <a:spcPct val="0"/>
                        </a:spcAft>
                        <a:defRPr>
                          <a:solidFill>
                            <a:schemeClr val="tx1"/>
                          </a:solidFill>
                          <a:latin typeface="Arial" charset="0"/>
                          <a:ea typeface="Arial" charset="0"/>
                          <a:cs typeface="Arial"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fi-FI" altLang="it-IT" sz="1800" b="0" i="0" u="none" strike="noStrike" cap="none" normalizeH="0" baseline="0">
                          <a:ln>
                            <a:noFill/>
                          </a:ln>
                          <a:solidFill>
                            <a:srgbClr val="000000"/>
                          </a:solidFill>
                          <a:effectLst/>
                          <a:latin typeface="Comic Sans MS" charset="0"/>
                          <a:ea typeface="Arial" charset="0"/>
                          <a:cs typeface="Arial" charset="0"/>
                        </a:rPr>
                        <a:t>5.794,09 </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CCCC"/>
                    </a:solidFill>
                  </a:tcPr>
                </a:tc>
                <a:extLst>
                  <a:ext uri="{0D108BD9-81ED-4DB2-BD59-A6C34878D82A}">
                    <a16:rowId xmlns="" xmlns:a16="http://schemas.microsoft.com/office/drawing/2014/main" val="10007"/>
                  </a:ext>
                </a:extLst>
              </a:tr>
              <a:tr h="365125">
                <a:tc>
                  <a:txBody>
                    <a:bodyPr/>
                    <a:lstStyle>
                      <a:lvl1pPr defTabSz="457200">
                        <a:spcBef>
                          <a:spcPct val="20000"/>
                        </a:spcBef>
                        <a:defRPr sz="2800">
                          <a:solidFill>
                            <a:schemeClr val="tx1"/>
                          </a:solidFill>
                          <a:latin typeface="Arial" charset="0"/>
                          <a:ea typeface="Arial" charset="0"/>
                          <a:cs typeface="Arial" charset="0"/>
                        </a:defRPr>
                      </a:lvl1pPr>
                      <a:lvl2pPr marL="742950" indent="-285750" defTabSz="457200">
                        <a:spcBef>
                          <a:spcPct val="20000"/>
                        </a:spcBef>
                        <a:defRPr sz="2400">
                          <a:solidFill>
                            <a:schemeClr val="tx1"/>
                          </a:solidFill>
                          <a:latin typeface="Arial" charset="0"/>
                          <a:ea typeface="Arial" charset="0"/>
                          <a:cs typeface="Arial" charset="0"/>
                        </a:defRPr>
                      </a:lvl2pPr>
                      <a:lvl3pPr marL="1143000" indent="-228600" defTabSz="457200">
                        <a:spcBef>
                          <a:spcPct val="20000"/>
                        </a:spcBef>
                        <a:defRPr sz="2000">
                          <a:solidFill>
                            <a:schemeClr val="tx1"/>
                          </a:solidFill>
                          <a:latin typeface="Arial" charset="0"/>
                          <a:ea typeface="Arial" charset="0"/>
                          <a:cs typeface="Arial" charset="0"/>
                        </a:defRPr>
                      </a:lvl3pPr>
                      <a:lvl4pPr marL="1600200" indent="-228600" defTabSz="457200">
                        <a:spcBef>
                          <a:spcPct val="20000"/>
                        </a:spcBef>
                        <a:defRPr>
                          <a:solidFill>
                            <a:schemeClr val="tx1"/>
                          </a:solidFill>
                          <a:latin typeface="Arial" charset="0"/>
                          <a:ea typeface="Arial" charset="0"/>
                          <a:cs typeface="Arial" charset="0"/>
                        </a:defRPr>
                      </a:lvl4pPr>
                      <a:lvl5pPr marL="2057400" indent="-228600" defTabSz="457200">
                        <a:spcBef>
                          <a:spcPct val="20000"/>
                        </a:spcBef>
                        <a:defRPr>
                          <a:solidFill>
                            <a:schemeClr val="tx1"/>
                          </a:solidFill>
                          <a:latin typeface="Arial" charset="0"/>
                          <a:ea typeface="Arial" charset="0"/>
                          <a:cs typeface="Arial" charset="0"/>
                        </a:defRPr>
                      </a:lvl5pPr>
                      <a:lvl6pPr marL="2514600" indent="-228600" defTabSz="457200" eaLnBrk="0" fontAlgn="base" hangingPunct="0">
                        <a:spcBef>
                          <a:spcPct val="20000"/>
                        </a:spcBef>
                        <a:spcAft>
                          <a:spcPct val="0"/>
                        </a:spcAft>
                        <a:defRPr>
                          <a:solidFill>
                            <a:schemeClr val="tx1"/>
                          </a:solidFill>
                          <a:latin typeface="Arial" charset="0"/>
                          <a:ea typeface="Arial" charset="0"/>
                          <a:cs typeface="Arial" charset="0"/>
                        </a:defRPr>
                      </a:lvl6pPr>
                      <a:lvl7pPr marL="2971800" indent="-228600" defTabSz="457200" eaLnBrk="0" fontAlgn="base" hangingPunct="0">
                        <a:spcBef>
                          <a:spcPct val="20000"/>
                        </a:spcBef>
                        <a:spcAft>
                          <a:spcPct val="0"/>
                        </a:spcAft>
                        <a:defRPr>
                          <a:solidFill>
                            <a:schemeClr val="tx1"/>
                          </a:solidFill>
                          <a:latin typeface="Arial" charset="0"/>
                          <a:ea typeface="Arial" charset="0"/>
                          <a:cs typeface="Arial" charset="0"/>
                        </a:defRPr>
                      </a:lvl7pPr>
                      <a:lvl8pPr marL="3429000" indent="-228600" defTabSz="457200" eaLnBrk="0" fontAlgn="base" hangingPunct="0">
                        <a:spcBef>
                          <a:spcPct val="20000"/>
                        </a:spcBef>
                        <a:spcAft>
                          <a:spcPct val="0"/>
                        </a:spcAft>
                        <a:defRPr>
                          <a:solidFill>
                            <a:schemeClr val="tx1"/>
                          </a:solidFill>
                          <a:latin typeface="Arial" charset="0"/>
                          <a:ea typeface="Arial" charset="0"/>
                          <a:cs typeface="Arial" charset="0"/>
                        </a:defRPr>
                      </a:lvl8pPr>
                      <a:lvl9pPr marL="3886200" indent="-228600" defTabSz="457200" eaLnBrk="0" fontAlgn="base" hangingPunct="0">
                        <a:spcBef>
                          <a:spcPct val="20000"/>
                        </a:spcBef>
                        <a:spcAft>
                          <a:spcPct val="0"/>
                        </a:spcAft>
                        <a:defRPr>
                          <a:solidFill>
                            <a:schemeClr val="tx1"/>
                          </a:solidFill>
                          <a:latin typeface="Arial" charset="0"/>
                          <a:ea typeface="Arial" charset="0"/>
                          <a:cs typeface="Arial"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it-IT" altLang="it-IT" sz="1800" b="0" i="0" u="none" strike="noStrike" cap="none" normalizeH="0" baseline="0">
                          <a:ln>
                            <a:noFill/>
                          </a:ln>
                          <a:solidFill>
                            <a:srgbClr val="000000"/>
                          </a:solidFill>
                          <a:effectLst/>
                          <a:latin typeface="Comic Sans MS" charset="0"/>
                          <a:ea typeface="Arial" charset="0"/>
                          <a:cs typeface="Arial" charset="0"/>
                        </a:rPr>
                        <a:t>TOTALE </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CCCC"/>
                    </a:solidFill>
                  </a:tcPr>
                </a:tc>
                <a:tc>
                  <a:txBody>
                    <a:bodyPr/>
                    <a:lstStyle>
                      <a:lvl1pPr defTabSz="457200">
                        <a:spcBef>
                          <a:spcPct val="20000"/>
                        </a:spcBef>
                        <a:defRPr sz="2800">
                          <a:solidFill>
                            <a:schemeClr val="tx1"/>
                          </a:solidFill>
                          <a:latin typeface="Arial" charset="0"/>
                          <a:ea typeface="Arial" charset="0"/>
                          <a:cs typeface="Arial" charset="0"/>
                        </a:defRPr>
                      </a:lvl1pPr>
                      <a:lvl2pPr marL="742950" indent="-285750" defTabSz="457200">
                        <a:spcBef>
                          <a:spcPct val="20000"/>
                        </a:spcBef>
                        <a:defRPr sz="2400">
                          <a:solidFill>
                            <a:schemeClr val="tx1"/>
                          </a:solidFill>
                          <a:latin typeface="Arial" charset="0"/>
                          <a:ea typeface="Arial" charset="0"/>
                          <a:cs typeface="Arial" charset="0"/>
                        </a:defRPr>
                      </a:lvl2pPr>
                      <a:lvl3pPr marL="1143000" indent="-228600" defTabSz="457200">
                        <a:spcBef>
                          <a:spcPct val="20000"/>
                        </a:spcBef>
                        <a:defRPr sz="2000">
                          <a:solidFill>
                            <a:schemeClr val="tx1"/>
                          </a:solidFill>
                          <a:latin typeface="Arial" charset="0"/>
                          <a:ea typeface="Arial" charset="0"/>
                          <a:cs typeface="Arial" charset="0"/>
                        </a:defRPr>
                      </a:lvl3pPr>
                      <a:lvl4pPr marL="1600200" indent="-228600" defTabSz="457200">
                        <a:spcBef>
                          <a:spcPct val="20000"/>
                        </a:spcBef>
                        <a:defRPr>
                          <a:solidFill>
                            <a:schemeClr val="tx1"/>
                          </a:solidFill>
                          <a:latin typeface="Arial" charset="0"/>
                          <a:ea typeface="Arial" charset="0"/>
                          <a:cs typeface="Arial" charset="0"/>
                        </a:defRPr>
                      </a:lvl4pPr>
                      <a:lvl5pPr marL="2057400" indent="-228600" defTabSz="457200">
                        <a:spcBef>
                          <a:spcPct val="20000"/>
                        </a:spcBef>
                        <a:defRPr>
                          <a:solidFill>
                            <a:schemeClr val="tx1"/>
                          </a:solidFill>
                          <a:latin typeface="Arial" charset="0"/>
                          <a:ea typeface="Arial" charset="0"/>
                          <a:cs typeface="Arial" charset="0"/>
                        </a:defRPr>
                      </a:lvl5pPr>
                      <a:lvl6pPr marL="2514600" indent="-228600" defTabSz="457200" eaLnBrk="0" fontAlgn="base" hangingPunct="0">
                        <a:spcBef>
                          <a:spcPct val="20000"/>
                        </a:spcBef>
                        <a:spcAft>
                          <a:spcPct val="0"/>
                        </a:spcAft>
                        <a:defRPr>
                          <a:solidFill>
                            <a:schemeClr val="tx1"/>
                          </a:solidFill>
                          <a:latin typeface="Arial" charset="0"/>
                          <a:ea typeface="Arial" charset="0"/>
                          <a:cs typeface="Arial" charset="0"/>
                        </a:defRPr>
                      </a:lvl6pPr>
                      <a:lvl7pPr marL="2971800" indent="-228600" defTabSz="457200" eaLnBrk="0" fontAlgn="base" hangingPunct="0">
                        <a:spcBef>
                          <a:spcPct val="20000"/>
                        </a:spcBef>
                        <a:spcAft>
                          <a:spcPct val="0"/>
                        </a:spcAft>
                        <a:defRPr>
                          <a:solidFill>
                            <a:schemeClr val="tx1"/>
                          </a:solidFill>
                          <a:latin typeface="Arial" charset="0"/>
                          <a:ea typeface="Arial" charset="0"/>
                          <a:cs typeface="Arial" charset="0"/>
                        </a:defRPr>
                      </a:lvl7pPr>
                      <a:lvl8pPr marL="3429000" indent="-228600" defTabSz="457200" eaLnBrk="0" fontAlgn="base" hangingPunct="0">
                        <a:spcBef>
                          <a:spcPct val="20000"/>
                        </a:spcBef>
                        <a:spcAft>
                          <a:spcPct val="0"/>
                        </a:spcAft>
                        <a:defRPr>
                          <a:solidFill>
                            <a:schemeClr val="tx1"/>
                          </a:solidFill>
                          <a:latin typeface="Arial" charset="0"/>
                          <a:ea typeface="Arial" charset="0"/>
                          <a:cs typeface="Arial" charset="0"/>
                        </a:defRPr>
                      </a:lvl8pPr>
                      <a:lvl9pPr marL="3886200" indent="-228600" defTabSz="457200" eaLnBrk="0" fontAlgn="base" hangingPunct="0">
                        <a:spcBef>
                          <a:spcPct val="20000"/>
                        </a:spcBef>
                        <a:spcAft>
                          <a:spcPct val="0"/>
                        </a:spcAft>
                        <a:defRPr>
                          <a:solidFill>
                            <a:schemeClr val="tx1"/>
                          </a:solidFill>
                          <a:latin typeface="Arial" charset="0"/>
                          <a:ea typeface="Arial" charset="0"/>
                          <a:cs typeface="Arial"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nb-NO" altLang="it-IT" sz="1800" b="1" i="0" u="none" strike="noStrike" cap="none" normalizeH="0" baseline="0" dirty="0">
                          <a:ln>
                            <a:noFill/>
                          </a:ln>
                          <a:solidFill>
                            <a:srgbClr val="FF0000"/>
                          </a:solidFill>
                          <a:effectLst/>
                          <a:latin typeface="Comic Sans MS" charset="0"/>
                          <a:ea typeface="Arial" charset="0"/>
                          <a:cs typeface="Arial" charset="0"/>
                        </a:rPr>
                        <a:t>112.546,80 </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CCCC"/>
                    </a:solidFill>
                  </a:tcPr>
                </a:tc>
                <a:extLst>
                  <a:ext uri="{0D108BD9-81ED-4DB2-BD59-A6C34878D82A}">
                    <a16:rowId xmlns="" xmlns:a16="http://schemas.microsoft.com/office/drawing/2014/main" val="10008"/>
                  </a:ext>
                </a:extLst>
              </a:tr>
            </a:tbl>
          </a:graphicData>
        </a:graphic>
      </p:graphicFrame>
    </p:spTree>
    <p:extLst>
      <p:ext uri="{BB962C8B-B14F-4D97-AF65-F5344CB8AC3E}">
        <p14:creationId xmlns:p14="http://schemas.microsoft.com/office/powerpoint/2010/main" xmlns="" val="1130610842"/>
      </p:ext>
    </p:extLst>
  </p:cSld>
  <p:clrMapOvr>
    <a:masterClrMapping/>
  </p:clrMapOvr>
  <p:transition spd="slow">
    <p:randomBar dir="vert"/>
  </p:transition>
</p:sld>
</file>

<file path=ppt/slides/slide2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olo 1"/>
          <p:cNvSpPr>
            <a:spLocks noGrp="1"/>
          </p:cNvSpPr>
          <p:nvPr>
            <p:ph type="title"/>
          </p:nvPr>
        </p:nvSpPr>
        <p:spPr>
          <a:xfrm>
            <a:off x="2816225" y="601663"/>
            <a:ext cx="5454650" cy="635000"/>
          </a:xfrm>
          <a:noFill/>
          <a:extLst>
            <a:ext uri="{909E8E84-426E-40DD-AFC4-6F175D3DCCD1}">
              <a14:hiddenFill xmlns:a14="http://schemas.microsoft.com/office/drawing/2010/main" xmlns="">
                <a:solidFill>
                  <a:schemeClr val="accent1"/>
                </a:solidFill>
              </a14:hiddenFill>
            </a:ext>
          </a:extLst>
        </p:spPr>
        <p:style>
          <a:lnRef idx="2">
            <a:schemeClr val="accent1"/>
          </a:lnRef>
          <a:fillRef idx="1">
            <a:schemeClr val="lt1"/>
          </a:fillRef>
          <a:effectRef idx="0">
            <a:schemeClr val="accent1"/>
          </a:effectRef>
          <a:fontRef idx="minor">
            <a:schemeClr val="dk1"/>
          </a:fontRef>
        </p:style>
        <p:txBody>
          <a:bodyPr>
            <a:normAutofit fontScale="90000"/>
          </a:bodyPr>
          <a:lstStyle/>
          <a:p>
            <a:pPr eaLnBrk="1" hangingPunct="1">
              <a:defRPr/>
            </a:pPr>
            <a:r>
              <a:rPr lang="it-IT" sz="3200" dirty="0">
                <a:solidFill>
                  <a:srgbClr val="FF0000"/>
                </a:solidFill>
                <a:latin typeface="Comic Sans MS"/>
                <a:cs typeface="Comic Sans MS"/>
              </a:rPr>
              <a:t>ESEMPI PRATICI </a:t>
            </a:r>
          </a:p>
        </p:txBody>
      </p:sp>
      <p:graphicFrame>
        <p:nvGraphicFramePr>
          <p:cNvPr id="7" name="Tabella 6"/>
          <p:cNvGraphicFramePr>
            <a:graphicFrameLocks noGrp="1"/>
          </p:cNvGraphicFramePr>
          <p:nvPr>
            <p:extLst/>
          </p:nvPr>
        </p:nvGraphicFramePr>
        <p:xfrm>
          <a:off x="1874839" y="1595438"/>
          <a:ext cx="8421687" cy="2781936"/>
        </p:xfrm>
        <a:graphic>
          <a:graphicData uri="http://schemas.openxmlformats.org/drawingml/2006/table">
            <a:tbl>
              <a:tblPr/>
              <a:tblGrid>
                <a:gridCol w="6022975">
                  <a:extLst>
                    <a:ext uri="{9D8B030D-6E8A-4147-A177-3AD203B41FA5}">
                      <a16:colId xmlns="" xmlns:a16="http://schemas.microsoft.com/office/drawing/2014/main" val="20000"/>
                    </a:ext>
                  </a:extLst>
                </a:gridCol>
                <a:gridCol w="2398712">
                  <a:extLst>
                    <a:ext uri="{9D8B030D-6E8A-4147-A177-3AD203B41FA5}">
                      <a16:colId xmlns="" xmlns:a16="http://schemas.microsoft.com/office/drawing/2014/main" val="20001"/>
                    </a:ext>
                  </a:extLst>
                </a:gridCol>
              </a:tblGrid>
              <a:tr h="365125">
                <a:tc gridSpan="2">
                  <a:txBody>
                    <a:bodyPr/>
                    <a:lstStyle>
                      <a:lvl1pPr>
                        <a:spcBef>
                          <a:spcPct val="20000"/>
                        </a:spcBef>
                        <a:defRPr sz="2800">
                          <a:solidFill>
                            <a:schemeClr val="tx1"/>
                          </a:solidFill>
                          <a:latin typeface="Arial" charset="0"/>
                          <a:ea typeface="Arial" charset="0"/>
                          <a:cs typeface="Arial" charset="0"/>
                        </a:defRPr>
                      </a:lvl1pPr>
                      <a:lvl2pPr marL="742950" indent="-285750">
                        <a:spcBef>
                          <a:spcPct val="20000"/>
                        </a:spcBef>
                        <a:defRPr sz="2400">
                          <a:solidFill>
                            <a:schemeClr val="tx1"/>
                          </a:solidFill>
                          <a:latin typeface="Arial" charset="0"/>
                          <a:ea typeface="Arial" charset="0"/>
                          <a:cs typeface="Arial" charset="0"/>
                        </a:defRPr>
                      </a:lvl2pPr>
                      <a:lvl3pPr marL="1143000" indent="-228600">
                        <a:spcBef>
                          <a:spcPct val="20000"/>
                        </a:spcBef>
                        <a:defRPr sz="2000">
                          <a:solidFill>
                            <a:schemeClr val="tx1"/>
                          </a:solidFill>
                          <a:latin typeface="Arial" charset="0"/>
                          <a:ea typeface="Arial" charset="0"/>
                          <a:cs typeface="Arial" charset="0"/>
                        </a:defRPr>
                      </a:lvl3pPr>
                      <a:lvl4pPr marL="1600200" indent="-228600">
                        <a:spcBef>
                          <a:spcPct val="20000"/>
                        </a:spcBef>
                        <a:defRPr>
                          <a:solidFill>
                            <a:schemeClr val="tx1"/>
                          </a:solidFill>
                          <a:latin typeface="Arial" charset="0"/>
                          <a:ea typeface="Arial" charset="0"/>
                          <a:cs typeface="Arial" charset="0"/>
                        </a:defRPr>
                      </a:lvl4pPr>
                      <a:lvl5pPr marL="2057400" indent="-228600">
                        <a:spcBef>
                          <a:spcPct val="20000"/>
                        </a:spcBef>
                        <a:defRPr>
                          <a:solidFill>
                            <a:schemeClr val="tx1"/>
                          </a:solidFill>
                          <a:latin typeface="Arial" charset="0"/>
                          <a:ea typeface="Arial" charset="0"/>
                          <a:cs typeface="Arial" charset="0"/>
                        </a:defRPr>
                      </a:lvl5pPr>
                      <a:lvl6pPr marL="2514600" indent="-228600" eaLnBrk="0" fontAlgn="base" hangingPunct="0">
                        <a:spcBef>
                          <a:spcPct val="20000"/>
                        </a:spcBef>
                        <a:spcAft>
                          <a:spcPct val="0"/>
                        </a:spcAft>
                        <a:defRPr>
                          <a:solidFill>
                            <a:schemeClr val="tx1"/>
                          </a:solidFill>
                          <a:latin typeface="Arial" charset="0"/>
                          <a:ea typeface="Arial" charset="0"/>
                          <a:cs typeface="Arial" charset="0"/>
                        </a:defRPr>
                      </a:lvl6pPr>
                      <a:lvl7pPr marL="2971800" indent="-228600" eaLnBrk="0" fontAlgn="base" hangingPunct="0">
                        <a:spcBef>
                          <a:spcPct val="20000"/>
                        </a:spcBef>
                        <a:spcAft>
                          <a:spcPct val="0"/>
                        </a:spcAft>
                        <a:defRPr>
                          <a:solidFill>
                            <a:schemeClr val="tx1"/>
                          </a:solidFill>
                          <a:latin typeface="Arial" charset="0"/>
                          <a:ea typeface="Arial" charset="0"/>
                          <a:cs typeface="Arial" charset="0"/>
                        </a:defRPr>
                      </a:lvl7pPr>
                      <a:lvl8pPr marL="3429000" indent="-228600" eaLnBrk="0" fontAlgn="base" hangingPunct="0">
                        <a:spcBef>
                          <a:spcPct val="20000"/>
                        </a:spcBef>
                        <a:spcAft>
                          <a:spcPct val="0"/>
                        </a:spcAft>
                        <a:defRPr>
                          <a:solidFill>
                            <a:schemeClr val="tx1"/>
                          </a:solidFill>
                          <a:latin typeface="Arial" charset="0"/>
                          <a:ea typeface="Arial" charset="0"/>
                          <a:cs typeface="Arial" charset="0"/>
                        </a:defRPr>
                      </a:lvl8pPr>
                      <a:lvl9pPr marL="3886200" indent="-228600" eaLnBrk="0" fontAlgn="base" hangingPunct="0">
                        <a:spcBef>
                          <a:spcPct val="20000"/>
                        </a:spcBef>
                        <a:spcAft>
                          <a:spcPct val="0"/>
                        </a:spcAft>
                        <a:defRPr>
                          <a:solidFill>
                            <a:schemeClr val="tx1"/>
                          </a:solidFill>
                          <a:latin typeface="Arial" charset="0"/>
                          <a:ea typeface="Arial" charset="0"/>
                          <a:cs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altLang="it-IT" sz="1800" b="1" i="0" u="none" strike="noStrike" cap="none" normalizeH="0" baseline="0" dirty="0">
                          <a:ln>
                            <a:noFill/>
                          </a:ln>
                          <a:solidFill>
                            <a:srgbClr val="000000"/>
                          </a:solidFill>
                          <a:effectLst/>
                          <a:latin typeface="Comic Sans MS" charset="0"/>
                          <a:ea typeface="Arial" charset="0"/>
                          <a:cs typeface="Arial" charset="0"/>
                        </a:rPr>
                        <a:t>CALCOLO PREPENSIONAMENTO </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lumMod val="60000"/>
                        <a:lumOff val="40000"/>
                      </a:schemeClr>
                    </a:solidFill>
                  </a:tcPr>
                </a:tc>
                <a:tc hMerge="1">
                  <a:txBody>
                    <a:bodyPr/>
                    <a:lstStyle/>
                    <a:p>
                      <a:endParaRPr lang="it-IT"/>
                    </a:p>
                  </a:txBody>
                  <a:tcPr/>
                </a:tc>
                <a:extLst>
                  <a:ext uri="{0D108BD9-81ED-4DB2-BD59-A6C34878D82A}">
                    <a16:rowId xmlns="" xmlns:a16="http://schemas.microsoft.com/office/drawing/2014/main" val="10000"/>
                  </a:ext>
                </a:extLst>
              </a:tr>
              <a:tr h="365125">
                <a:tc>
                  <a:txBody>
                    <a:bodyPr/>
                    <a:lstStyle>
                      <a:lvl1pPr>
                        <a:spcBef>
                          <a:spcPct val="20000"/>
                        </a:spcBef>
                        <a:defRPr sz="2800">
                          <a:solidFill>
                            <a:schemeClr val="tx1"/>
                          </a:solidFill>
                          <a:latin typeface="Arial" charset="0"/>
                          <a:ea typeface="Arial" charset="0"/>
                          <a:cs typeface="Arial" charset="0"/>
                        </a:defRPr>
                      </a:lvl1pPr>
                      <a:lvl2pPr marL="742950" indent="-285750">
                        <a:spcBef>
                          <a:spcPct val="20000"/>
                        </a:spcBef>
                        <a:defRPr sz="2400">
                          <a:solidFill>
                            <a:schemeClr val="tx1"/>
                          </a:solidFill>
                          <a:latin typeface="Arial" charset="0"/>
                          <a:ea typeface="Arial" charset="0"/>
                          <a:cs typeface="Arial" charset="0"/>
                        </a:defRPr>
                      </a:lvl2pPr>
                      <a:lvl3pPr marL="1143000" indent="-228600">
                        <a:spcBef>
                          <a:spcPct val="20000"/>
                        </a:spcBef>
                        <a:defRPr sz="2000">
                          <a:solidFill>
                            <a:schemeClr val="tx1"/>
                          </a:solidFill>
                          <a:latin typeface="Arial" charset="0"/>
                          <a:ea typeface="Arial" charset="0"/>
                          <a:cs typeface="Arial" charset="0"/>
                        </a:defRPr>
                      </a:lvl3pPr>
                      <a:lvl4pPr marL="1600200" indent="-228600">
                        <a:spcBef>
                          <a:spcPct val="20000"/>
                        </a:spcBef>
                        <a:defRPr>
                          <a:solidFill>
                            <a:schemeClr val="tx1"/>
                          </a:solidFill>
                          <a:latin typeface="Arial" charset="0"/>
                          <a:ea typeface="Arial" charset="0"/>
                          <a:cs typeface="Arial" charset="0"/>
                        </a:defRPr>
                      </a:lvl4pPr>
                      <a:lvl5pPr marL="2057400" indent="-228600">
                        <a:spcBef>
                          <a:spcPct val="20000"/>
                        </a:spcBef>
                        <a:defRPr>
                          <a:solidFill>
                            <a:schemeClr val="tx1"/>
                          </a:solidFill>
                          <a:latin typeface="Arial" charset="0"/>
                          <a:ea typeface="Arial" charset="0"/>
                          <a:cs typeface="Arial" charset="0"/>
                        </a:defRPr>
                      </a:lvl5pPr>
                      <a:lvl6pPr marL="2514600" indent="-228600" eaLnBrk="0" fontAlgn="base" hangingPunct="0">
                        <a:spcBef>
                          <a:spcPct val="20000"/>
                        </a:spcBef>
                        <a:spcAft>
                          <a:spcPct val="0"/>
                        </a:spcAft>
                        <a:defRPr>
                          <a:solidFill>
                            <a:schemeClr val="tx1"/>
                          </a:solidFill>
                          <a:latin typeface="Arial" charset="0"/>
                          <a:ea typeface="Arial" charset="0"/>
                          <a:cs typeface="Arial" charset="0"/>
                        </a:defRPr>
                      </a:lvl6pPr>
                      <a:lvl7pPr marL="2971800" indent="-228600" eaLnBrk="0" fontAlgn="base" hangingPunct="0">
                        <a:spcBef>
                          <a:spcPct val="20000"/>
                        </a:spcBef>
                        <a:spcAft>
                          <a:spcPct val="0"/>
                        </a:spcAft>
                        <a:defRPr>
                          <a:solidFill>
                            <a:schemeClr val="tx1"/>
                          </a:solidFill>
                          <a:latin typeface="Arial" charset="0"/>
                          <a:ea typeface="Arial" charset="0"/>
                          <a:cs typeface="Arial" charset="0"/>
                        </a:defRPr>
                      </a:lvl7pPr>
                      <a:lvl8pPr marL="3429000" indent="-228600" eaLnBrk="0" fontAlgn="base" hangingPunct="0">
                        <a:spcBef>
                          <a:spcPct val="20000"/>
                        </a:spcBef>
                        <a:spcAft>
                          <a:spcPct val="0"/>
                        </a:spcAft>
                        <a:defRPr>
                          <a:solidFill>
                            <a:schemeClr val="tx1"/>
                          </a:solidFill>
                          <a:latin typeface="Arial" charset="0"/>
                          <a:ea typeface="Arial" charset="0"/>
                          <a:cs typeface="Arial" charset="0"/>
                        </a:defRPr>
                      </a:lvl8pPr>
                      <a:lvl9pPr marL="3886200" indent="-228600" eaLnBrk="0" fontAlgn="base" hangingPunct="0">
                        <a:spcBef>
                          <a:spcPct val="20000"/>
                        </a:spcBef>
                        <a:spcAft>
                          <a:spcPct val="0"/>
                        </a:spcAft>
                        <a:defRPr>
                          <a:solidFill>
                            <a:schemeClr val="tx1"/>
                          </a:solidFill>
                          <a:latin typeface="Arial" charset="0"/>
                          <a:ea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t-IT" altLang="it-IT" sz="1800" b="0" i="0" u="none" strike="noStrike" cap="none" normalizeH="0" baseline="0">
                          <a:ln>
                            <a:noFill/>
                          </a:ln>
                          <a:solidFill>
                            <a:srgbClr val="000000"/>
                          </a:solidFill>
                          <a:effectLst/>
                          <a:latin typeface="Comic Sans MS" charset="0"/>
                          <a:ea typeface="Arial" charset="0"/>
                          <a:cs typeface="Arial" charset="0"/>
                        </a:rPr>
                        <a:t>Rateo pensione mensile </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CCCC"/>
                    </a:solidFill>
                  </a:tcPr>
                </a:tc>
                <a:tc>
                  <a:txBody>
                    <a:bodyPr/>
                    <a:lstStyle>
                      <a:lvl1pPr>
                        <a:spcBef>
                          <a:spcPct val="20000"/>
                        </a:spcBef>
                        <a:defRPr sz="2800">
                          <a:solidFill>
                            <a:schemeClr val="tx1"/>
                          </a:solidFill>
                          <a:latin typeface="Arial" charset="0"/>
                          <a:ea typeface="Arial" charset="0"/>
                          <a:cs typeface="Arial" charset="0"/>
                        </a:defRPr>
                      </a:lvl1pPr>
                      <a:lvl2pPr marL="742950" indent="-285750">
                        <a:spcBef>
                          <a:spcPct val="20000"/>
                        </a:spcBef>
                        <a:defRPr sz="2400">
                          <a:solidFill>
                            <a:schemeClr val="tx1"/>
                          </a:solidFill>
                          <a:latin typeface="Arial" charset="0"/>
                          <a:ea typeface="Arial" charset="0"/>
                          <a:cs typeface="Arial" charset="0"/>
                        </a:defRPr>
                      </a:lvl2pPr>
                      <a:lvl3pPr marL="1143000" indent="-228600">
                        <a:spcBef>
                          <a:spcPct val="20000"/>
                        </a:spcBef>
                        <a:defRPr sz="2000">
                          <a:solidFill>
                            <a:schemeClr val="tx1"/>
                          </a:solidFill>
                          <a:latin typeface="Arial" charset="0"/>
                          <a:ea typeface="Arial" charset="0"/>
                          <a:cs typeface="Arial" charset="0"/>
                        </a:defRPr>
                      </a:lvl3pPr>
                      <a:lvl4pPr marL="1600200" indent="-228600">
                        <a:spcBef>
                          <a:spcPct val="20000"/>
                        </a:spcBef>
                        <a:defRPr>
                          <a:solidFill>
                            <a:schemeClr val="tx1"/>
                          </a:solidFill>
                          <a:latin typeface="Arial" charset="0"/>
                          <a:ea typeface="Arial" charset="0"/>
                          <a:cs typeface="Arial" charset="0"/>
                        </a:defRPr>
                      </a:lvl4pPr>
                      <a:lvl5pPr marL="2057400" indent="-228600">
                        <a:spcBef>
                          <a:spcPct val="20000"/>
                        </a:spcBef>
                        <a:defRPr>
                          <a:solidFill>
                            <a:schemeClr val="tx1"/>
                          </a:solidFill>
                          <a:latin typeface="Arial" charset="0"/>
                          <a:ea typeface="Arial" charset="0"/>
                          <a:cs typeface="Arial" charset="0"/>
                        </a:defRPr>
                      </a:lvl5pPr>
                      <a:lvl6pPr marL="2514600" indent="-228600" eaLnBrk="0" fontAlgn="base" hangingPunct="0">
                        <a:spcBef>
                          <a:spcPct val="20000"/>
                        </a:spcBef>
                        <a:spcAft>
                          <a:spcPct val="0"/>
                        </a:spcAft>
                        <a:defRPr>
                          <a:solidFill>
                            <a:schemeClr val="tx1"/>
                          </a:solidFill>
                          <a:latin typeface="Arial" charset="0"/>
                          <a:ea typeface="Arial" charset="0"/>
                          <a:cs typeface="Arial" charset="0"/>
                        </a:defRPr>
                      </a:lvl6pPr>
                      <a:lvl7pPr marL="2971800" indent="-228600" eaLnBrk="0" fontAlgn="base" hangingPunct="0">
                        <a:spcBef>
                          <a:spcPct val="20000"/>
                        </a:spcBef>
                        <a:spcAft>
                          <a:spcPct val="0"/>
                        </a:spcAft>
                        <a:defRPr>
                          <a:solidFill>
                            <a:schemeClr val="tx1"/>
                          </a:solidFill>
                          <a:latin typeface="Arial" charset="0"/>
                          <a:ea typeface="Arial" charset="0"/>
                          <a:cs typeface="Arial" charset="0"/>
                        </a:defRPr>
                      </a:lvl7pPr>
                      <a:lvl8pPr marL="3429000" indent="-228600" eaLnBrk="0" fontAlgn="base" hangingPunct="0">
                        <a:spcBef>
                          <a:spcPct val="20000"/>
                        </a:spcBef>
                        <a:spcAft>
                          <a:spcPct val="0"/>
                        </a:spcAft>
                        <a:defRPr>
                          <a:solidFill>
                            <a:schemeClr val="tx1"/>
                          </a:solidFill>
                          <a:latin typeface="Arial" charset="0"/>
                          <a:ea typeface="Arial" charset="0"/>
                          <a:cs typeface="Arial" charset="0"/>
                        </a:defRPr>
                      </a:lvl8pPr>
                      <a:lvl9pPr marL="3886200" indent="-228600" eaLnBrk="0" fontAlgn="base" hangingPunct="0">
                        <a:spcBef>
                          <a:spcPct val="20000"/>
                        </a:spcBef>
                        <a:spcAft>
                          <a:spcPct val="0"/>
                        </a:spcAft>
                        <a:defRPr>
                          <a:solidFill>
                            <a:schemeClr val="tx1"/>
                          </a:solidFill>
                          <a:latin typeface="Arial" charset="0"/>
                          <a:ea typeface="Arial" charset="0"/>
                          <a:cs typeface="Arial" charset="0"/>
                        </a:defRPr>
                      </a:lvl9p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nb-NO" altLang="it-IT" sz="1800" b="0" i="0" u="none" strike="noStrike" cap="none" normalizeH="0" baseline="0">
                          <a:ln>
                            <a:noFill/>
                          </a:ln>
                          <a:solidFill>
                            <a:srgbClr val="000000"/>
                          </a:solidFill>
                          <a:effectLst/>
                          <a:latin typeface="Comic Sans MS" charset="0"/>
                          <a:ea typeface="Arial" charset="0"/>
                          <a:cs typeface="Arial" charset="0"/>
                        </a:rPr>
                        <a:t>6.218,41  </a:t>
                      </a:r>
                      <a:r>
                        <a:rPr kumimoji="0" lang="hr-HR" altLang="it-IT" sz="1800" b="0" i="0" u="none" strike="noStrike" cap="none" normalizeH="0" baseline="0">
                          <a:ln>
                            <a:noFill/>
                          </a:ln>
                          <a:solidFill>
                            <a:srgbClr val="000000"/>
                          </a:solidFill>
                          <a:effectLst/>
                          <a:latin typeface="Comic Sans MS" charset="0"/>
                          <a:ea typeface="Arial" charset="0"/>
                          <a:cs typeface="Arial" charset="0"/>
                        </a:rPr>
                        <a:t> </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CCCC"/>
                    </a:solidFill>
                  </a:tcPr>
                </a:tc>
                <a:extLst>
                  <a:ext uri="{0D108BD9-81ED-4DB2-BD59-A6C34878D82A}">
                    <a16:rowId xmlns="" xmlns:a16="http://schemas.microsoft.com/office/drawing/2014/main" val="10001"/>
                  </a:ext>
                </a:extLst>
              </a:tr>
              <a:tr h="639763">
                <a:tc>
                  <a:txBody>
                    <a:bodyPr/>
                    <a:lstStyle>
                      <a:lvl1pPr defTabSz="457200">
                        <a:spcBef>
                          <a:spcPct val="20000"/>
                        </a:spcBef>
                        <a:defRPr sz="2800">
                          <a:solidFill>
                            <a:schemeClr val="tx1"/>
                          </a:solidFill>
                          <a:latin typeface="Arial" charset="0"/>
                          <a:ea typeface="Arial" charset="0"/>
                          <a:cs typeface="Arial" charset="0"/>
                        </a:defRPr>
                      </a:lvl1pPr>
                      <a:lvl2pPr marL="742950" indent="-285750" defTabSz="457200">
                        <a:spcBef>
                          <a:spcPct val="20000"/>
                        </a:spcBef>
                        <a:defRPr sz="2400">
                          <a:solidFill>
                            <a:schemeClr val="tx1"/>
                          </a:solidFill>
                          <a:latin typeface="Arial" charset="0"/>
                          <a:ea typeface="Arial" charset="0"/>
                          <a:cs typeface="Arial" charset="0"/>
                        </a:defRPr>
                      </a:lvl2pPr>
                      <a:lvl3pPr marL="1143000" indent="-228600" defTabSz="457200">
                        <a:spcBef>
                          <a:spcPct val="20000"/>
                        </a:spcBef>
                        <a:defRPr sz="2000">
                          <a:solidFill>
                            <a:schemeClr val="tx1"/>
                          </a:solidFill>
                          <a:latin typeface="Arial" charset="0"/>
                          <a:ea typeface="Arial" charset="0"/>
                          <a:cs typeface="Arial" charset="0"/>
                        </a:defRPr>
                      </a:lvl3pPr>
                      <a:lvl4pPr marL="1600200" indent="-228600" defTabSz="457200">
                        <a:spcBef>
                          <a:spcPct val="20000"/>
                        </a:spcBef>
                        <a:defRPr>
                          <a:solidFill>
                            <a:schemeClr val="tx1"/>
                          </a:solidFill>
                          <a:latin typeface="Arial" charset="0"/>
                          <a:ea typeface="Arial" charset="0"/>
                          <a:cs typeface="Arial" charset="0"/>
                        </a:defRPr>
                      </a:lvl4pPr>
                      <a:lvl5pPr marL="2057400" indent="-228600" defTabSz="457200">
                        <a:spcBef>
                          <a:spcPct val="20000"/>
                        </a:spcBef>
                        <a:defRPr>
                          <a:solidFill>
                            <a:schemeClr val="tx1"/>
                          </a:solidFill>
                          <a:latin typeface="Arial" charset="0"/>
                          <a:ea typeface="Arial" charset="0"/>
                          <a:cs typeface="Arial" charset="0"/>
                        </a:defRPr>
                      </a:lvl5pPr>
                      <a:lvl6pPr marL="2514600" indent="-228600" defTabSz="457200" eaLnBrk="0" fontAlgn="base" hangingPunct="0">
                        <a:spcBef>
                          <a:spcPct val="20000"/>
                        </a:spcBef>
                        <a:spcAft>
                          <a:spcPct val="0"/>
                        </a:spcAft>
                        <a:defRPr>
                          <a:solidFill>
                            <a:schemeClr val="tx1"/>
                          </a:solidFill>
                          <a:latin typeface="Arial" charset="0"/>
                          <a:ea typeface="Arial" charset="0"/>
                          <a:cs typeface="Arial" charset="0"/>
                        </a:defRPr>
                      </a:lvl6pPr>
                      <a:lvl7pPr marL="2971800" indent="-228600" defTabSz="457200" eaLnBrk="0" fontAlgn="base" hangingPunct="0">
                        <a:spcBef>
                          <a:spcPct val="20000"/>
                        </a:spcBef>
                        <a:spcAft>
                          <a:spcPct val="0"/>
                        </a:spcAft>
                        <a:defRPr>
                          <a:solidFill>
                            <a:schemeClr val="tx1"/>
                          </a:solidFill>
                          <a:latin typeface="Arial" charset="0"/>
                          <a:ea typeface="Arial" charset="0"/>
                          <a:cs typeface="Arial" charset="0"/>
                        </a:defRPr>
                      </a:lvl7pPr>
                      <a:lvl8pPr marL="3429000" indent="-228600" defTabSz="457200" eaLnBrk="0" fontAlgn="base" hangingPunct="0">
                        <a:spcBef>
                          <a:spcPct val="20000"/>
                        </a:spcBef>
                        <a:spcAft>
                          <a:spcPct val="0"/>
                        </a:spcAft>
                        <a:defRPr>
                          <a:solidFill>
                            <a:schemeClr val="tx1"/>
                          </a:solidFill>
                          <a:latin typeface="Arial" charset="0"/>
                          <a:ea typeface="Arial" charset="0"/>
                          <a:cs typeface="Arial" charset="0"/>
                        </a:defRPr>
                      </a:lvl8pPr>
                      <a:lvl9pPr marL="3886200" indent="-228600" defTabSz="457200" eaLnBrk="0" fontAlgn="base" hangingPunct="0">
                        <a:spcBef>
                          <a:spcPct val="20000"/>
                        </a:spcBef>
                        <a:spcAft>
                          <a:spcPct val="0"/>
                        </a:spcAft>
                        <a:defRPr>
                          <a:solidFill>
                            <a:schemeClr val="tx1"/>
                          </a:solidFill>
                          <a:latin typeface="Arial" charset="0"/>
                          <a:ea typeface="Arial" charset="0"/>
                          <a:cs typeface="Arial"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it-IT" altLang="it-IT" sz="1800" b="0" i="0" u="none" strike="noStrike" cap="none" normalizeH="0" baseline="0">
                          <a:ln>
                            <a:noFill/>
                          </a:ln>
                          <a:solidFill>
                            <a:srgbClr val="000000"/>
                          </a:solidFill>
                          <a:effectLst/>
                          <a:latin typeface="Comic Sans MS" charset="0"/>
                          <a:ea typeface="Arial" charset="0"/>
                          <a:cs typeface="Arial" charset="0"/>
                        </a:rPr>
                        <a:t>Importo pensione annuale </a:t>
                      </a:r>
                    </a:p>
                    <a:p>
                      <a:pPr marL="0" marR="0" lvl="0" indent="0" algn="l" defTabSz="457200" rtl="0" eaLnBrk="1" fontAlgn="base" latinLnBrk="0" hangingPunct="1">
                        <a:lnSpc>
                          <a:spcPct val="100000"/>
                        </a:lnSpc>
                        <a:spcBef>
                          <a:spcPct val="0"/>
                        </a:spcBef>
                        <a:spcAft>
                          <a:spcPct val="0"/>
                        </a:spcAft>
                        <a:buClrTx/>
                        <a:buSzTx/>
                        <a:buFontTx/>
                        <a:buNone/>
                        <a:tabLst/>
                      </a:pPr>
                      <a:r>
                        <a:rPr kumimoji="0" lang="it-IT" altLang="it-IT" sz="1800" b="0" i="0" u="none" strike="noStrike" cap="none" normalizeH="0" baseline="0">
                          <a:ln>
                            <a:noFill/>
                          </a:ln>
                          <a:solidFill>
                            <a:srgbClr val="000000"/>
                          </a:solidFill>
                          <a:effectLst/>
                          <a:latin typeface="Comic Sans MS" charset="0"/>
                          <a:ea typeface="Arial" charset="0"/>
                          <a:cs typeface="Arial" charset="0"/>
                        </a:rPr>
                        <a:t>Contribuzione figurativa </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CCCC"/>
                    </a:solidFill>
                  </a:tcPr>
                </a:tc>
                <a:tc>
                  <a:txBody>
                    <a:bodyPr/>
                    <a:lstStyle>
                      <a:lvl1pPr defTabSz="457200">
                        <a:spcBef>
                          <a:spcPct val="20000"/>
                        </a:spcBef>
                        <a:defRPr sz="2800">
                          <a:solidFill>
                            <a:schemeClr val="tx1"/>
                          </a:solidFill>
                          <a:latin typeface="Arial" charset="0"/>
                          <a:ea typeface="Arial" charset="0"/>
                          <a:cs typeface="Arial" charset="0"/>
                        </a:defRPr>
                      </a:lvl1pPr>
                      <a:lvl2pPr marL="742950" indent="-285750" defTabSz="457200">
                        <a:spcBef>
                          <a:spcPct val="20000"/>
                        </a:spcBef>
                        <a:defRPr sz="2400">
                          <a:solidFill>
                            <a:schemeClr val="tx1"/>
                          </a:solidFill>
                          <a:latin typeface="Arial" charset="0"/>
                          <a:ea typeface="Arial" charset="0"/>
                          <a:cs typeface="Arial" charset="0"/>
                        </a:defRPr>
                      </a:lvl2pPr>
                      <a:lvl3pPr marL="1143000" indent="-228600" defTabSz="457200">
                        <a:spcBef>
                          <a:spcPct val="20000"/>
                        </a:spcBef>
                        <a:defRPr sz="2000">
                          <a:solidFill>
                            <a:schemeClr val="tx1"/>
                          </a:solidFill>
                          <a:latin typeface="Arial" charset="0"/>
                          <a:ea typeface="Arial" charset="0"/>
                          <a:cs typeface="Arial" charset="0"/>
                        </a:defRPr>
                      </a:lvl3pPr>
                      <a:lvl4pPr marL="1600200" indent="-228600" defTabSz="457200">
                        <a:spcBef>
                          <a:spcPct val="20000"/>
                        </a:spcBef>
                        <a:defRPr>
                          <a:solidFill>
                            <a:schemeClr val="tx1"/>
                          </a:solidFill>
                          <a:latin typeface="Arial" charset="0"/>
                          <a:ea typeface="Arial" charset="0"/>
                          <a:cs typeface="Arial" charset="0"/>
                        </a:defRPr>
                      </a:lvl4pPr>
                      <a:lvl5pPr marL="2057400" indent="-228600" defTabSz="457200">
                        <a:spcBef>
                          <a:spcPct val="20000"/>
                        </a:spcBef>
                        <a:defRPr>
                          <a:solidFill>
                            <a:schemeClr val="tx1"/>
                          </a:solidFill>
                          <a:latin typeface="Arial" charset="0"/>
                          <a:ea typeface="Arial" charset="0"/>
                          <a:cs typeface="Arial" charset="0"/>
                        </a:defRPr>
                      </a:lvl5pPr>
                      <a:lvl6pPr marL="2514600" indent="-228600" defTabSz="457200" eaLnBrk="0" fontAlgn="base" hangingPunct="0">
                        <a:spcBef>
                          <a:spcPct val="20000"/>
                        </a:spcBef>
                        <a:spcAft>
                          <a:spcPct val="0"/>
                        </a:spcAft>
                        <a:defRPr>
                          <a:solidFill>
                            <a:schemeClr val="tx1"/>
                          </a:solidFill>
                          <a:latin typeface="Arial" charset="0"/>
                          <a:ea typeface="Arial" charset="0"/>
                          <a:cs typeface="Arial" charset="0"/>
                        </a:defRPr>
                      </a:lvl6pPr>
                      <a:lvl7pPr marL="2971800" indent="-228600" defTabSz="457200" eaLnBrk="0" fontAlgn="base" hangingPunct="0">
                        <a:spcBef>
                          <a:spcPct val="20000"/>
                        </a:spcBef>
                        <a:spcAft>
                          <a:spcPct val="0"/>
                        </a:spcAft>
                        <a:defRPr>
                          <a:solidFill>
                            <a:schemeClr val="tx1"/>
                          </a:solidFill>
                          <a:latin typeface="Arial" charset="0"/>
                          <a:ea typeface="Arial" charset="0"/>
                          <a:cs typeface="Arial" charset="0"/>
                        </a:defRPr>
                      </a:lvl7pPr>
                      <a:lvl8pPr marL="3429000" indent="-228600" defTabSz="457200" eaLnBrk="0" fontAlgn="base" hangingPunct="0">
                        <a:spcBef>
                          <a:spcPct val="20000"/>
                        </a:spcBef>
                        <a:spcAft>
                          <a:spcPct val="0"/>
                        </a:spcAft>
                        <a:defRPr>
                          <a:solidFill>
                            <a:schemeClr val="tx1"/>
                          </a:solidFill>
                          <a:latin typeface="Arial" charset="0"/>
                          <a:ea typeface="Arial" charset="0"/>
                          <a:cs typeface="Arial" charset="0"/>
                        </a:defRPr>
                      </a:lvl8pPr>
                      <a:lvl9pPr marL="3886200" indent="-228600" defTabSz="457200" eaLnBrk="0" fontAlgn="base" hangingPunct="0">
                        <a:spcBef>
                          <a:spcPct val="20000"/>
                        </a:spcBef>
                        <a:spcAft>
                          <a:spcPct val="0"/>
                        </a:spcAft>
                        <a:defRPr>
                          <a:solidFill>
                            <a:schemeClr val="tx1"/>
                          </a:solidFill>
                          <a:latin typeface="Arial" charset="0"/>
                          <a:ea typeface="Arial" charset="0"/>
                          <a:cs typeface="Arial"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nb-NO" altLang="it-IT" sz="1800" b="0" i="0" u="none" strike="noStrike" cap="none" normalizeH="0" baseline="0">
                          <a:ln>
                            <a:noFill/>
                          </a:ln>
                          <a:solidFill>
                            <a:srgbClr val="000000"/>
                          </a:solidFill>
                          <a:effectLst/>
                          <a:latin typeface="Comic Sans MS" charset="0"/>
                          <a:ea typeface="Arial" charset="0"/>
                          <a:cs typeface="Arial" charset="0"/>
                        </a:rPr>
                        <a:t>80.839,34</a:t>
                      </a:r>
                    </a:p>
                    <a:p>
                      <a:pPr marL="0" marR="0" lvl="0" indent="0" algn="r" defTabSz="457200" rtl="0" eaLnBrk="1" fontAlgn="base" latinLnBrk="0" hangingPunct="1">
                        <a:lnSpc>
                          <a:spcPct val="100000"/>
                        </a:lnSpc>
                        <a:spcBef>
                          <a:spcPct val="0"/>
                        </a:spcBef>
                        <a:spcAft>
                          <a:spcPct val="0"/>
                        </a:spcAft>
                        <a:buClrTx/>
                        <a:buSzTx/>
                        <a:buFontTx/>
                        <a:buNone/>
                        <a:tabLst/>
                      </a:pPr>
                      <a:r>
                        <a:rPr kumimoji="0" lang="hr-HR" altLang="it-IT" sz="1800" b="0" i="0" u="none" strike="noStrike" cap="none" normalizeH="0" baseline="0">
                          <a:ln>
                            <a:noFill/>
                          </a:ln>
                          <a:solidFill>
                            <a:srgbClr val="000000"/>
                          </a:solidFill>
                          <a:effectLst/>
                          <a:latin typeface="Comic Sans MS" charset="0"/>
                          <a:ea typeface="Arial" charset="0"/>
                          <a:cs typeface="Arial" charset="0"/>
                        </a:rPr>
                        <a:t>27.352,72 </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CCCC"/>
                    </a:solidFill>
                  </a:tcPr>
                </a:tc>
                <a:extLst>
                  <a:ext uri="{0D108BD9-81ED-4DB2-BD59-A6C34878D82A}">
                    <a16:rowId xmlns="" xmlns:a16="http://schemas.microsoft.com/office/drawing/2014/main" val="10002"/>
                  </a:ext>
                </a:extLst>
              </a:tr>
              <a:tr h="365125">
                <a:tc>
                  <a:txBody>
                    <a:bodyPr/>
                    <a:lstStyle>
                      <a:lvl1pPr>
                        <a:spcBef>
                          <a:spcPct val="20000"/>
                        </a:spcBef>
                        <a:defRPr sz="2800">
                          <a:solidFill>
                            <a:schemeClr val="tx1"/>
                          </a:solidFill>
                          <a:latin typeface="Arial" charset="0"/>
                          <a:ea typeface="Arial" charset="0"/>
                          <a:cs typeface="Arial" charset="0"/>
                        </a:defRPr>
                      </a:lvl1pPr>
                      <a:lvl2pPr marL="742950" indent="-285750">
                        <a:spcBef>
                          <a:spcPct val="20000"/>
                        </a:spcBef>
                        <a:defRPr sz="2400">
                          <a:solidFill>
                            <a:schemeClr val="tx1"/>
                          </a:solidFill>
                          <a:latin typeface="Arial" charset="0"/>
                          <a:ea typeface="Arial" charset="0"/>
                          <a:cs typeface="Arial" charset="0"/>
                        </a:defRPr>
                      </a:lvl2pPr>
                      <a:lvl3pPr marL="1143000" indent="-228600">
                        <a:spcBef>
                          <a:spcPct val="20000"/>
                        </a:spcBef>
                        <a:defRPr sz="2000">
                          <a:solidFill>
                            <a:schemeClr val="tx1"/>
                          </a:solidFill>
                          <a:latin typeface="Arial" charset="0"/>
                          <a:ea typeface="Arial" charset="0"/>
                          <a:cs typeface="Arial" charset="0"/>
                        </a:defRPr>
                      </a:lvl3pPr>
                      <a:lvl4pPr marL="1600200" indent="-228600">
                        <a:spcBef>
                          <a:spcPct val="20000"/>
                        </a:spcBef>
                        <a:defRPr>
                          <a:solidFill>
                            <a:schemeClr val="tx1"/>
                          </a:solidFill>
                          <a:latin typeface="Arial" charset="0"/>
                          <a:ea typeface="Arial" charset="0"/>
                          <a:cs typeface="Arial" charset="0"/>
                        </a:defRPr>
                      </a:lvl4pPr>
                      <a:lvl5pPr marL="2057400" indent="-228600">
                        <a:spcBef>
                          <a:spcPct val="20000"/>
                        </a:spcBef>
                        <a:defRPr>
                          <a:solidFill>
                            <a:schemeClr val="tx1"/>
                          </a:solidFill>
                          <a:latin typeface="Arial" charset="0"/>
                          <a:ea typeface="Arial" charset="0"/>
                          <a:cs typeface="Arial" charset="0"/>
                        </a:defRPr>
                      </a:lvl5pPr>
                      <a:lvl6pPr marL="2514600" indent="-228600" eaLnBrk="0" fontAlgn="base" hangingPunct="0">
                        <a:spcBef>
                          <a:spcPct val="20000"/>
                        </a:spcBef>
                        <a:spcAft>
                          <a:spcPct val="0"/>
                        </a:spcAft>
                        <a:defRPr>
                          <a:solidFill>
                            <a:schemeClr val="tx1"/>
                          </a:solidFill>
                          <a:latin typeface="Arial" charset="0"/>
                          <a:ea typeface="Arial" charset="0"/>
                          <a:cs typeface="Arial" charset="0"/>
                        </a:defRPr>
                      </a:lvl6pPr>
                      <a:lvl7pPr marL="2971800" indent="-228600" eaLnBrk="0" fontAlgn="base" hangingPunct="0">
                        <a:spcBef>
                          <a:spcPct val="20000"/>
                        </a:spcBef>
                        <a:spcAft>
                          <a:spcPct val="0"/>
                        </a:spcAft>
                        <a:defRPr>
                          <a:solidFill>
                            <a:schemeClr val="tx1"/>
                          </a:solidFill>
                          <a:latin typeface="Arial" charset="0"/>
                          <a:ea typeface="Arial" charset="0"/>
                          <a:cs typeface="Arial" charset="0"/>
                        </a:defRPr>
                      </a:lvl7pPr>
                      <a:lvl8pPr marL="3429000" indent="-228600" eaLnBrk="0" fontAlgn="base" hangingPunct="0">
                        <a:spcBef>
                          <a:spcPct val="20000"/>
                        </a:spcBef>
                        <a:spcAft>
                          <a:spcPct val="0"/>
                        </a:spcAft>
                        <a:defRPr>
                          <a:solidFill>
                            <a:schemeClr val="tx1"/>
                          </a:solidFill>
                          <a:latin typeface="Arial" charset="0"/>
                          <a:ea typeface="Arial" charset="0"/>
                          <a:cs typeface="Arial" charset="0"/>
                        </a:defRPr>
                      </a:lvl8pPr>
                      <a:lvl9pPr marL="3886200" indent="-228600" eaLnBrk="0" fontAlgn="base" hangingPunct="0">
                        <a:spcBef>
                          <a:spcPct val="20000"/>
                        </a:spcBef>
                        <a:spcAft>
                          <a:spcPct val="0"/>
                        </a:spcAft>
                        <a:defRPr>
                          <a:solidFill>
                            <a:schemeClr val="tx1"/>
                          </a:solidFill>
                          <a:latin typeface="Arial" charset="0"/>
                          <a:ea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t-IT" altLang="it-IT" sz="1800" b="1" i="0" u="none" strike="noStrike" cap="none" normalizeH="0" baseline="0">
                          <a:ln>
                            <a:noFill/>
                          </a:ln>
                          <a:solidFill>
                            <a:srgbClr val="000000"/>
                          </a:solidFill>
                          <a:effectLst/>
                          <a:latin typeface="Comic Sans MS" charset="0"/>
                          <a:ea typeface="Arial" charset="0"/>
                          <a:cs typeface="Arial" charset="0"/>
                        </a:rPr>
                        <a:t>TOTALE PROVVISTA ANNUALE </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CCCC"/>
                    </a:solidFill>
                  </a:tcPr>
                </a:tc>
                <a:tc>
                  <a:txBody>
                    <a:bodyPr/>
                    <a:lstStyle>
                      <a:lvl1pPr defTabSz="457200">
                        <a:spcBef>
                          <a:spcPct val="20000"/>
                        </a:spcBef>
                        <a:defRPr sz="2800">
                          <a:solidFill>
                            <a:schemeClr val="tx1"/>
                          </a:solidFill>
                          <a:latin typeface="Arial" charset="0"/>
                          <a:ea typeface="Arial" charset="0"/>
                          <a:cs typeface="Arial" charset="0"/>
                        </a:defRPr>
                      </a:lvl1pPr>
                      <a:lvl2pPr marL="742950" indent="-285750" defTabSz="457200">
                        <a:spcBef>
                          <a:spcPct val="20000"/>
                        </a:spcBef>
                        <a:defRPr sz="2400">
                          <a:solidFill>
                            <a:schemeClr val="tx1"/>
                          </a:solidFill>
                          <a:latin typeface="Arial" charset="0"/>
                          <a:ea typeface="Arial" charset="0"/>
                          <a:cs typeface="Arial" charset="0"/>
                        </a:defRPr>
                      </a:lvl2pPr>
                      <a:lvl3pPr marL="1143000" indent="-228600" defTabSz="457200">
                        <a:spcBef>
                          <a:spcPct val="20000"/>
                        </a:spcBef>
                        <a:defRPr sz="2000">
                          <a:solidFill>
                            <a:schemeClr val="tx1"/>
                          </a:solidFill>
                          <a:latin typeface="Arial" charset="0"/>
                          <a:ea typeface="Arial" charset="0"/>
                          <a:cs typeface="Arial" charset="0"/>
                        </a:defRPr>
                      </a:lvl3pPr>
                      <a:lvl4pPr marL="1600200" indent="-228600" defTabSz="457200">
                        <a:spcBef>
                          <a:spcPct val="20000"/>
                        </a:spcBef>
                        <a:defRPr>
                          <a:solidFill>
                            <a:schemeClr val="tx1"/>
                          </a:solidFill>
                          <a:latin typeface="Arial" charset="0"/>
                          <a:ea typeface="Arial" charset="0"/>
                          <a:cs typeface="Arial" charset="0"/>
                        </a:defRPr>
                      </a:lvl4pPr>
                      <a:lvl5pPr marL="2057400" indent="-228600" defTabSz="457200">
                        <a:spcBef>
                          <a:spcPct val="20000"/>
                        </a:spcBef>
                        <a:defRPr>
                          <a:solidFill>
                            <a:schemeClr val="tx1"/>
                          </a:solidFill>
                          <a:latin typeface="Arial" charset="0"/>
                          <a:ea typeface="Arial" charset="0"/>
                          <a:cs typeface="Arial" charset="0"/>
                        </a:defRPr>
                      </a:lvl5pPr>
                      <a:lvl6pPr marL="2514600" indent="-228600" defTabSz="457200" eaLnBrk="0" fontAlgn="base" hangingPunct="0">
                        <a:spcBef>
                          <a:spcPct val="20000"/>
                        </a:spcBef>
                        <a:spcAft>
                          <a:spcPct val="0"/>
                        </a:spcAft>
                        <a:defRPr>
                          <a:solidFill>
                            <a:schemeClr val="tx1"/>
                          </a:solidFill>
                          <a:latin typeface="Arial" charset="0"/>
                          <a:ea typeface="Arial" charset="0"/>
                          <a:cs typeface="Arial" charset="0"/>
                        </a:defRPr>
                      </a:lvl6pPr>
                      <a:lvl7pPr marL="2971800" indent="-228600" defTabSz="457200" eaLnBrk="0" fontAlgn="base" hangingPunct="0">
                        <a:spcBef>
                          <a:spcPct val="20000"/>
                        </a:spcBef>
                        <a:spcAft>
                          <a:spcPct val="0"/>
                        </a:spcAft>
                        <a:defRPr>
                          <a:solidFill>
                            <a:schemeClr val="tx1"/>
                          </a:solidFill>
                          <a:latin typeface="Arial" charset="0"/>
                          <a:ea typeface="Arial" charset="0"/>
                          <a:cs typeface="Arial" charset="0"/>
                        </a:defRPr>
                      </a:lvl7pPr>
                      <a:lvl8pPr marL="3429000" indent="-228600" defTabSz="457200" eaLnBrk="0" fontAlgn="base" hangingPunct="0">
                        <a:spcBef>
                          <a:spcPct val="20000"/>
                        </a:spcBef>
                        <a:spcAft>
                          <a:spcPct val="0"/>
                        </a:spcAft>
                        <a:defRPr>
                          <a:solidFill>
                            <a:schemeClr val="tx1"/>
                          </a:solidFill>
                          <a:latin typeface="Arial" charset="0"/>
                          <a:ea typeface="Arial" charset="0"/>
                          <a:cs typeface="Arial" charset="0"/>
                        </a:defRPr>
                      </a:lvl8pPr>
                      <a:lvl9pPr marL="3886200" indent="-228600" defTabSz="457200" eaLnBrk="0" fontAlgn="base" hangingPunct="0">
                        <a:spcBef>
                          <a:spcPct val="20000"/>
                        </a:spcBef>
                        <a:spcAft>
                          <a:spcPct val="0"/>
                        </a:spcAft>
                        <a:defRPr>
                          <a:solidFill>
                            <a:schemeClr val="tx1"/>
                          </a:solidFill>
                          <a:latin typeface="Arial" charset="0"/>
                          <a:ea typeface="Arial" charset="0"/>
                          <a:cs typeface="Arial"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nb-NO" altLang="it-IT" sz="1800" b="1" i="0" u="none" strike="noStrike" cap="none" normalizeH="0" baseline="0">
                          <a:ln>
                            <a:noFill/>
                          </a:ln>
                          <a:solidFill>
                            <a:srgbClr val="000000"/>
                          </a:solidFill>
                          <a:effectLst/>
                          <a:latin typeface="Comic Sans MS" charset="0"/>
                          <a:ea typeface="Arial" charset="0"/>
                          <a:cs typeface="Arial" charset="0"/>
                        </a:rPr>
                        <a:t>108.192,06</a:t>
                      </a:r>
                      <a:r>
                        <a:rPr kumimoji="0" lang="hr-HR" altLang="it-IT" sz="1800" b="1" i="0" u="none" strike="noStrike" cap="none" normalizeH="0" baseline="0">
                          <a:ln>
                            <a:noFill/>
                          </a:ln>
                          <a:solidFill>
                            <a:srgbClr val="000000"/>
                          </a:solidFill>
                          <a:effectLst/>
                          <a:latin typeface="Comic Sans MS" charset="0"/>
                          <a:ea typeface="Arial" charset="0"/>
                          <a:cs typeface="Arial" charset="0"/>
                        </a:rPr>
                        <a:t> </a:t>
                      </a:r>
                      <a:endParaRPr kumimoji="0" lang="it-IT" altLang="it-IT" sz="1800" b="1" i="0" u="none" strike="noStrike" cap="none" normalizeH="0" baseline="0">
                        <a:ln>
                          <a:noFill/>
                        </a:ln>
                        <a:solidFill>
                          <a:srgbClr val="000000"/>
                        </a:solidFill>
                        <a:effectLst/>
                        <a:latin typeface="Comic Sans MS" charset="0"/>
                        <a:ea typeface="Arial" charset="0"/>
                        <a:cs typeface="Arial"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CCCC"/>
                    </a:solidFill>
                  </a:tcPr>
                </a:tc>
                <a:extLst>
                  <a:ext uri="{0D108BD9-81ED-4DB2-BD59-A6C34878D82A}">
                    <a16:rowId xmlns="" xmlns:a16="http://schemas.microsoft.com/office/drawing/2014/main" val="10003"/>
                  </a:ext>
                </a:extLst>
              </a:tr>
              <a:tr h="484188">
                <a:tc>
                  <a:txBody>
                    <a:bodyPr/>
                    <a:lstStyle>
                      <a:lvl1pPr>
                        <a:spcBef>
                          <a:spcPct val="20000"/>
                        </a:spcBef>
                        <a:defRPr sz="2800">
                          <a:solidFill>
                            <a:schemeClr val="tx1"/>
                          </a:solidFill>
                          <a:latin typeface="Arial" charset="0"/>
                          <a:ea typeface="Arial" charset="0"/>
                          <a:cs typeface="Arial" charset="0"/>
                        </a:defRPr>
                      </a:lvl1pPr>
                      <a:lvl2pPr marL="742950" indent="-285750">
                        <a:spcBef>
                          <a:spcPct val="20000"/>
                        </a:spcBef>
                        <a:defRPr sz="2400">
                          <a:solidFill>
                            <a:schemeClr val="tx1"/>
                          </a:solidFill>
                          <a:latin typeface="Arial" charset="0"/>
                          <a:ea typeface="Arial" charset="0"/>
                          <a:cs typeface="Arial" charset="0"/>
                        </a:defRPr>
                      </a:lvl2pPr>
                      <a:lvl3pPr marL="1143000" indent="-228600">
                        <a:spcBef>
                          <a:spcPct val="20000"/>
                        </a:spcBef>
                        <a:defRPr sz="2000">
                          <a:solidFill>
                            <a:schemeClr val="tx1"/>
                          </a:solidFill>
                          <a:latin typeface="Arial" charset="0"/>
                          <a:ea typeface="Arial" charset="0"/>
                          <a:cs typeface="Arial" charset="0"/>
                        </a:defRPr>
                      </a:lvl3pPr>
                      <a:lvl4pPr marL="1600200" indent="-228600">
                        <a:spcBef>
                          <a:spcPct val="20000"/>
                        </a:spcBef>
                        <a:defRPr>
                          <a:solidFill>
                            <a:schemeClr val="tx1"/>
                          </a:solidFill>
                          <a:latin typeface="Arial" charset="0"/>
                          <a:ea typeface="Arial" charset="0"/>
                          <a:cs typeface="Arial" charset="0"/>
                        </a:defRPr>
                      </a:lvl4pPr>
                      <a:lvl5pPr marL="2057400" indent="-228600">
                        <a:spcBef>
                          <a:spcPct val="20000"/>
                        </a:spcBef>
                        <a:defRPr>
                          <a:solidFill>
                            <a:schemeClr val="tx1"/>
                          </a:solidFill>
                          <a:latin typeface="Arial" charset="0"/>
                          <a:ea typeface="Arial" charset="0"/>
                          <a:cs typeface="Arial" charset="0"/>
                        </a:defRPr>
                      </a:lvl5pPr>
                      <a:lvl6pPr marL="2514600" indent="-228600" eaLnBrk="0" fontAlgn="base" hangingPunct="0">
                        <a:spcBef>
                          <a:spcPct val="20000"/>
                        </a:spcBef>
                        <a:spcAft>
                          <a:spcPct val="0"/>
                        </a:spcAft>
                        <a:defRPr>
                          <a:solidFill>
                            <a:schemeClr val="tx1"/>
                          </a:solidFill>
                          <a:latin typeface="Arial" charset="0"/>
                          <a:ea typeface="Arial" charset="0"/>
                          <a:cs typeface="Arial" charset="0"/>
                        </a:defRPr>
                      </a:lvl6pPr>
                      <a:lvl7pPr marL="2971800" indent="-228600" eaLnBrk="0" fontAlgn="base" hangingPunct="0">
                        <a:spcBef>
                          <a:spcPct val="20000"/>
                        </a:spcBef>
                        <a:spcAft>
                          <a:spcPct val="0"/>
                        </a:spcAft>
                        <a:defRPr>
                          <a:solidFill>
                            <a:schemeClr val="tx1"/>
                          </a:solidFill>
                          <a:latin typeface="Arial" charset="0"/>
                          <a:ea typeface="Arial" charset="0"/>
                          <a:cs typeface="Arial" charset="0"/>
                        </a:defRPr>
                      </a:lvl7pPr>
                      <a:lvl8pPr marL="3429000" indent="-228600" eaLnBrk="0" fontAlgn="base" hangingPunct="0">
                        <a:spcBef>
                          <a:spcPct val="20000"/>
                        </a:spcBef>
                        <a:spcAft>
                          <a:spcPct val="0"/>
                        </a:spcAft>
                        <a:defRPr>
                          <a:solidFill>
                            <a:schemeClr val="tx1"/>
                          </a:solidFill>
                          <a:latin typeface="Arial" charset="0"/>
                          <a:ea typeface="Arial" charset="0"/>
                          <a:cs typeface="Arial" charset="0"/>
                        </a:defRPr>
                      </a:lvl8pPr>
                      <a:lvl9pPr marL="3886200" indent="-228600" eaLnBrk="0" fontAlgn="base" hangingPunct="0">
                        <a:spcBef>
                          <a:spcPct val="20000"/>
                        </a:spcBef>
                        <a:spcAft>
                          <a:spcPct val="0"/>
                        </a:spcAft>
                        <a:defRPr>
                          <a:solidFill>
                            <a:schemeClr val="tx1"/>
                          </a:solidFill>
                          <a:latin typeface="Arial" charset="0"/>
                          <a:ea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t-IT" altLang="it-IT" sz="1800" b="1" i="0" u="none" strike="noStrike" cap="none" normalizeH="0" baseline="0">
                          <a:ln>
                            <a:noFill/>
                          </a:ln>
                          <a:solidFill>
                            <a:srgbClr val="000000"/>
                          </a:solidFill>
                          <a:effectLst/>
                          <a:latin typeface="Comic Sans MS" charset="0"/>
                          <a:ea typeface="Arial" charset="0"/>
                          <a:cs typeface="Arial" charset="0"/>
                        </a:rPr>
                        <a:t>COSTO FIDEIUSSIONE BANCARIA  </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CCCCCC"/>
                    </a:solidFill>
                  </a:tcPr>
                </a:tc>
                <a:tc>
                  <a:txBody>
                    <a:bodyPr/>
                    <a:lstStyle>
                      <a:lvl1pPr>
                        <a:spcBef>
                          <a:spcPct val="20000"/>
                        </a:spcBef>
                        <a:defRPr sz="2800">
                          <a:solidFill>
                            <a:schemeClr val="tx1"/>
                          </a:solidFill>
                          <a:latin typeface="Arial" charset="0"/>
                          <a:ea typeface="Arial" charset="0"/>
                          <a:cs typeface="Arial" charset="0"/>
                        </a:defRPr>
                      </a:lvl1pPr>
                      <a:lvl2pPr marL="742950" indent="-285750">
                        <a:spcBef>
                          <a:spcPct val="20000"/>
                        </a:spcBef>
                        <a:defRPr sz="2400">
                          <a:solidFill>
                            <a:schemeClr val="tx1"/>
                          </a:solidFill>
                          <a:latin typeface="Arial" charset="0"/>
                          <a:ea typeface="Arial" charset="0"/>
                          <a:cs typeface="Arial" charset="0"/>
                        </a:defRPr>
                      </a:lvl2pPr>
                      <a:lvl3pPr marL="1143000" indent="-228600">
                        <a:spcBef>
                          <a:spcPct val="20000"/>
                        </a:spcBef>
                        <a:defRPr sz="2000">
                          <a:solidFill>
                            <a:schemeClr val="tx1"/>
                          </a:solidFill>
                          <a:latin typeface="Arial" charset="0"/>
                          <a:ea typeface="Arial" charset="0"/>
                          <a:cs typeface="Arial" charset="0"/>
                        </a:defRPr>
                      </a:lvl3pPr>
                      <a:lvl4pPr marL="1600200" indent="-228600">
                        <a:spcBef>
                          <a:spcPct val="20000"/>
                        </a:spcBef>
                        <a:defRPr>
                          <a:solidFill>
                            <a:schemeClr val="tx1"/>
                          </a:solidFill>
                          <a:latin typeface="Arial" charset="0"/>
                          <a:ea typeface="Arial" charset="0"/>
                          <a:cs typeface="Arial" charset="0"/>
                        </a:defRPr>
                      </a:lvl4pPr>
                      <a:lvl5pPr marL="2057400" indent="-228600">
                        <a:spcBef>
                          <a:spcPct val="20000"/>
                        </a:spcBef>
                        <a:defRPr>
                          <a:solidFill>
                            <a:schemeClr val="tx1"/>
                          </a:solidFill>
                          <a:latin typeface="Arial" charset="0"/>
                          <a:ea typeface="Arial" charset="0"/>
                          <a:cs typeface="Arial" charset="0"/>
                        </a:defRPr>
                      </a:lvl5pPr>
                      <a:lvl6pPr marL="2514600" indent="-228600" eaLnBrk="0" fontAlgn="base" hangingPunct="0">
                        <a:spcBef>
                          <a:spcPct val="20000"/>
                        </a:spcBef>
                        <a:spcAft>
                          <a:spcPct val="0"/>
                        </a:spcAft>
                        <a:defRPr>
                          <a:solidFill>
                            <a:schemeClr val="tx1"/>
                          </a:solidFill>
                          <a:latin typeface="Arial" charset="0"/>
                          <a:ea typeface="Arial" charset="0"/>
                          <a:cs typeface="Arial" charset="0"/>
                        </a:defRPr>
                      </a:lvl6pPr>
                      <a:lvl7pPr marL="2971800" indent="-228600" eaLnBrk="0" fontAlgn="base" hangingPunct="0">
                        <a:spcBef>
                          <a:spcPct val="20000"/>
                        </a:spcBef>
                        <a:spcAft>
                          <a:spcPct val="0"/>
                        </a:spcAft>
                        <a:defRPr>
                          <a:solidFill>
                            <a:schemeClr val="tx1"/>
                          </a:solidFill>
                          <a:latin typeface="Arial" charset="0"/>
                          <a:ea typeface="Arial" charset="0"/>
                          <a:cs typeface="Arial" charset="0"/>
                        </a:defRPr>
                      </a:lvl7pPr>
                      <a:lvl8pPr marL="3429000" indent="-228600" eaLnBrk="0" fontAlgn="base" hangingPunct="0">
                        <a:spcBef>
                          <a:spcPct val="20000"/>
                        </a:spcBef>
                        <a:spcAft>
                          <a:spcPct val="0"/>
                        </a:spcAft>
                        <a:defRPr>
                          <a:solidFill>
                            <a:schemeClr val="tx1"/>
                          </a:solidFill>
                          <a:latin typeface="Arial" charset="0"/>
                          <a:ea typeface="Arial" charset="0"/>
                          <a:cs typeface="Arial" charset="0"/>
                        </a:defRPr>
                      </a:lvl8pPr>
                      <a:lvl9pPr marL="3886200" indent="-228600" eaLnBrk="0" fontAlgn="base" hangingPunct="0">
                        <a:spcBef>
                          <a:spcPct val="20000"/>
                        </a:spcBef>
                        <a:spcAft>
                          <a:spcPct val="0"/>
                        </a:spcAft>
                        <a:defRPr>
                          <a:solidFill>
                            <a:schemeClr val="tx1"/>
                          </a:solidFill>
                          <a:latin typeface="Arial" charset="0"/>
                          <a:ea typeface="Arial" charset="0"/>
                          <a:cs typeface="Arial" charset="0"/>
                        </a:defRPr>
                      </a:lvl9p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nb-NO" altLang="it-IT" sz="1800" b="1" i="0" u="none" strike="noStrike" cap="none" normalizeH="0" baseline="0">
                          <a:ln>
                            <a:noFill/>
                          </a:ln>
                          <a:solidFill>
                            <a:srgbClr val="000000"/>
                          </a:solidFill>
                          <a:effectLst/>
                          <a:latin typeface="Comic Sans MS" charset="0"/>
                          <a:ea typeface="Arial" charset="0"/>
                          <a:cs typeface="Arial" charset="0"/>
                        </a:rPr>
                        <a:t>4.354,73</a:t>
                      </a:r>
                      <a:endParaRPr kumimoji="0" lang="it-IT" altLang="it-IT" sz="1800" b="1" i="0" u="none" strike="noStrike" cap="none" normalizeH="0" baseline="0">
                        <a:ln>
                          <a:noFill/>
                        </a:ln>
                        <a:solidFill>
                          <a:srgbClr val="000000"/>
                        </a:solidFill>
                        <a:effectLst/>
                        <a:latin typeface="Comic Sans MS" charset="0"/>
                        <a:ea typeface="Arial" charset="0"/>
                        <a:cs typeface="Arial"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CCCCCC"/>
                    </a:solidFill>
                  </a:tcPr>
                </a:tc>
                <a:extLst>
                  <a:ext uri="{0D108BD9-81ED-4DB2-BD59-A6C34878D82A}">
                    <a16:rowId xmlns="" xmlns:a16="http://schemas.microsoft.com/office/drawing/2014/main" val="10004"/>
                  </a:ext>
                </a:extLst>
              </a:tr>
              <a:tr h="560388">
                <a:tc>
                  <a:txBody>
                    <a:bodyPr/>
                    <a:lstStyle>
                      <a:lvl1pPr>
                        <a:spcBef>
                          <a:spcPct val="20000"/>
                        </a:spcBef>
                        <a:defRPr sz="2800">
                          <a:solidFill>
                            <a:schemeClr val="tx1"/>
                          </a:solidFill>
                          <a:latin typeface="Arial" charset="0"/>
                          <a:ea typeface="Arial" charset="0"/>
                          <a:cs typeface="Arial" charset="0"/>
                        </a:defRPr>
                      </a:lvl1pPr>
                      <a:lvl2pPr marL="742950" indent="-285750">
                        <a:spcBef>
                          <a:spcPct val="20000"/>
                        </a:spcBef>
                        <a:defRPr sz="2400">
                          <a:solidFill>
                            <a:schemeClr val="tx1"/>
                          </a:solidFill>
                          <a:latin typeface="Arial" charset="0"/>
                          <a:ea typeface="Arial" charset="0"/>
                          <a:cs typeface="Arial" charset="0"/>
                        </a:defRPr>
                      </a:lvl2pPr>
                      <a:lvl3pPr marL="1143000" indent="-228600">
                        <a:spcBef>
                          <a:spcPct val="20000"/>
                        </a:spcBef>
                        <a:defRPr sz="2000">
                          <a:solidFill>
                            <a:schemeClr val="tx1"/>
                          </a:solidFill>
                          <a:latin typeface="Arial" charset="0"/>
                          <a:ea typeface="Arial" charset="0"/>
                          <a:cs typeface="Arial" charset="0"/>
                        </a:defRPr>
                      </a:lvl3pPr>
                      <a:lvl4pPr marL="1600200" indent="-228600">
                        <a:spcBef>
                          <a:spcPct val="20000"/>
                        </a:spcBef>
                        <a:defRPr>
                          <a:solidFill>
                            <a:schemeClr val="tx1"/>
                          </a:solidFill>
                          <a:latin typeface="Arial" charset="0"/>
                          <a:ea typeface="Arial" charset="0"/>
                          <a:cs typeface="Arial" charset="0"/>
                        </a:defRPr>
                      </a:lvl4pPr>
                      <a:lvl5pPr marL="2057400" indent="-228600">
                        <a:spcBef>
                          <a:spcPct val="20000"/>
                        </a:spcBef>
                        <a:defRPr>
                          <a:solidFill>
                            <a:schemeClr val="tx1"/>
                          </a:solidFill>
                          <a:latin typeface="Arial" charset="0"/>
                          <a:ea typeface="Arial" charset="0"/>
                          <a:cs typeface="Arial" charset="0"/>
                        </a:defRPr>
                      </a:lvl5pPr>
                      <a:lvl6pPr marL="2514600" indent="-228600" eaLnBrk="0" fontAlgn="base" hangingPunct="0">
                        <a:spcBef>
                          <a:spcPct val="20000"/>
                        </a:spcBef>
                        <a:spcAft>
                          <a:spcPct val="0"/>
                        </a:spcAft>
                        <a:defRPr>
                          <a:solidFill>
                            <a:schemeClr val="tx1"/>
                          </a:solidFill>
                          <a:latin typeface="Arial" charset="0"/>
                          <a:ea typeface="Arial" charset="0"/>
                          <a:cs typeface="Arial" charset="0"/>
                        </a:defRPr>
                      </a:lvl6pPr>
                      <a:lvl7pPr marL="2971800" indent="-228600" eaLnBrk="0" fontAlgn="base" hangingPunct="0">
                        <a:spcBef>
                          <a:spcPct val="20000"/>
                        </a:spcBef>
                        <a:spcAft>
                          <a:spcPct val="0"/>
                        </a:spcAft>
                        <a:defRPr>
                          <a:solidFill>
                            <a:schemeClr val="tx1"/>
                          </a:solidFill>
                          <a:latin typeface="Arial" charset="0"/>
                          <a:ea typeface="Arial" charset="0"/>
                          <a:cs typeface="Arial" charset="0"/>
                        </a:defRPr>
                      </a:lvl7pPr>
                      <a:lvl8pPr marL="3429000" indent="-228600" eaLnBrk="0" fontAlgn="base" hangingPunct="0">
                        <a:spcBef>
                          <a:spcPct val="20000"/>
                        </a:spcBef>
                        <a:spcAft>
                          <a:spcPct val="0"/>
                        </a:spcAft>
                        <a:defRPr>
                          <a:solidFill>
                            <a:schemeClr val="tx1"/>
                          </a:solidFill>
                          <a:latin typeface="Arial" charset="0"/>
                          <a:ea typeface="Arial" charset="0"/>
                          <a:cs typeface="Arial" charset="0"/>
                        </a:defRPr>
                      </a:lvl8pPr>
                      <a:lvl9pPr marL="3886200" indent="-228600" eaLnBrk="0" fontAlgn="base" hangingPunct="0">
                        <a:spcBef>
                          <a:spcPct val="20000"/>
                        </a:spcBef>
                        <a:spcAft>
                          <a:spcPct val="0"/>
                        </a:spcAft>
                        <a:defRPr>
                          <a:solidFill>
                            <a:schemeClr val="tx1"/>
                          </a:solidFill>
                          <a:latin typeface="Arial" charset="0"/>
                          <a:ea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t-IT" altLang="it-IT" sz="1800" b="1" i="0" u="none" strike="noStrike" cap="none" normalizeH="0" baseline="0">
                          <a:ln>
                            <a:noFill/>
                          </a:ln>
                          <a:solidFill>
                            <a:srgbClr val="000000"/>
                          </a:solidFill>
                          <a:effectLst/>
                          <a:latin typeface="Comic Sans MS" charset="0"/>
                          <a:ea typeface="Arial" charset="0"/>
                          <a:cs typeface="Arial" charset="0"/>
                        </a:rPr>
                        <a:t>TOTALE COSTO OPERAZIONE </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CCCC"/>
                    </a:solidFill>
                  </a:tcPr>
                </a:tc>
                <a:tc>
                  <a:txBody>
                    <a:bodyPr/>
                    <a:lstStyle>
                      <a:lvl1pPr defTabSz="457200">
                        <a:spcBef>
                          <a:spcPct val="20000"/>
                        </a:spcBef>
                        <a:defRPr sz="2800">
                          <a:solidFill>
                            <a:schemeClr val="tx1"/>
                          </a:solidFill>
                          <a:latin typeface="Arial" charset="0"/>
                          <a:ea typeface="Arial" charset="0"/>
                          <a:cs typeface="Arial" charset="0"/>
                        </a:defRPr>
                      </a:lvl1pPr>
                      <a:lvl2pPr marL="742950" indent="-285750" defTabSz="457200">
                        <a:spcBef>
                          <a:spcPct val="20000"/>
                        </a:spcBef>
                        <a:defRPr sz="2400">
                          <a:solidFill>
                            <a:schemeClr val="tx1"/>
                          </a:solidFill>
                          <a:latin typeface="Arial" charset="0"/>
                          <a:ea typeface="Arial" charset="0"/>
                          <a:cs typeface="Arial" charset="0"/>
                        </a:defRPr>
                      </a:lvl2pPr>
                      <a:lvl3pPr marL="1143000" indent="-228600" defTabSz="457200">
                        <a:spcBef>
                          <a:spcPct val="20000"/>
                        </a:spcBef>
                        <a:defRPr sz="2000">
                          <a:solidFill>
                            <a:schemeClr val="tx1"/>
                          </a:solidFill>
                          <a:latin typeface="Arial" charset="0"/>
                          <a:ea typeface="Arial" charset="0"/>
                          <a:cs typeface="Arial" charset="0"/>
                        </a:defRPr>
                      </a:lvl3pPr>
                      <a:lvl4pPr marL="1600200" indent="-228600" defTabSz="457200">
                        <a:spcBef>
                          <a:spcPct val="20000"/>
                        </a:spcBef>
                        <a:defRPr>
                          <a:solidFill>
                            <a:schemeClr val="tx1"/>
                          </a:solidFill>
                          <a:latin typeface="Arial" charset="0"/>
                          <a:ea typeface="Arial" charset="0"/>
                          <a:cs typeface="Arial" charset="0"/>
                        </a:defRPr>
                      </a:lvl4pPr>
                      <a:lvl5pPr marL="2057400" indent="-228600" defTabSz="457200">
                        <a:spcBef>
                          <a:spcPct val="20000"/>
                        </a:spcBef>
                        <a:defRPr>
                          <a:solidFill>
                            <a:schemeClr val="tx1"/>
                          </a:solidFill>
                          <a:latin typeface="Arial" charset="0"/>
                          <a:ea typeface="Arial" charset="0"/>
                          <a:cs typeface="Arial" charset="0"/>
                        </a:defRPr>
                      </a:lvl5pPr>
                      <a:lvl6pPr marL="2514600" indent="-228600" defTabSz="457200" eaLnBrk="0" fontAlgn="base" hangingPunct="0">
                        <a:spcBef>
                          <a:spcPct val="20000"/>
                        </a:spcBef>
                        <a:spcAft>
                          <a:spcPct val="0"/>
                        </a:spcAft>
                        <a:defRPr>
                          <a:solidFill>
                            <a:schemeClr val="tx1"/>
                          </a:solidFill>
                          <a:latin typeface="Arial" charset="0"/>
                          <a:ea typeface="Arial" charset="0"/>
                          <a:cs typeface="Arial" charset="0"/>
                        </a:defRPr>
                      </a:lvl6pPr>
                      <a:lvl7pPr marL="2971800" indent="-228600" defTabSz="457200" eaLnBrk="0" fontAlgn="base" hangingPunct="0">
                        <a:spcBef>
                          <a:spcPct val="20000"/>
                        </a:spcBef>
                        <a:spcAft>
                          <a:spcPct val="0"/>
                        </a:spcAft>
                        <a:defRPr>
                          <a:solidFill>
                            <a:schemeClr val="tx1"/>
                          </a:solidFill>
                          <a:latin typeface="Arial" charset="0"/>
                          <a:ea typeface="Arial" charset="0"/>
                          <a:cs typeface="Arial" charset="0"/>
                        </a:defRPr>
                      </a:lvl7pPr>
                      <a:lvl8pPr marL="3429000" indent="-228600" defTabSz="457200" eaLnBrk="0" fontAlgn="base" hangingPunct="0">
                        <a:spcBef>
                          <a:spcPct val="20000"/>
                        </a:spcBef>
                        <a:spcAft>
                          <a:spcPct val="0"/>
                        </a:spcAft>
                        <a:defRPr>
                          <a:solidFill>
                            <a:schemeClr val="tx1"/>
                          </a:solidFill>
                          <a:latin typeface="Arial" charset="0"/>
                          <a:ea typeface="Arial" charset="0"/>
                          <a:cs typeface="Arial" charset="0"/>
                        </a:defRPr>
                      </a:lvl8pPr>
                      <a:lvl9pPr marL="3886200" indent="-228600" defTabSz="457200" eaLnBrk="0" fontAlgn="base" hangingPunct="0">
                        <a:spcBef>
                          <a:spcPct val="20000"/>
                        </a:spcBef>
                        <a:spcAft>
                          <a:spcPct val="0"/>
                        </a:spcAft>
                        <a:defRPr>
                          <a:solidFill>
                            <a:schemeClr val="tx1"/>
                          </a:solidFill>
                          <a:latin typeface="Arial" charset="0"/>
                          <a:ea typeface="Arial" charset="0"/>
                          <a:cs typeface="Arial"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nb-NO" altLang="it-IT" sz="1800" b="1" i="0" u="none" strike="noStrike" cap="none" normalizeH="0" baseline="0" dirty="0">
                          <a:ln>
                            <a:noFill/>
                          </a:ln>
                          <a:solidFill>
                            <a:srgbClr val="000000"/>
                          </a:solidFill>
                          <a:effectLst/>
                          <a:latin typeface="Comic Sans MS" charset="0"/>
                          <a:ea typeface="Arial" charset="0"/>
                          <a:cs typeface="Arial" charset="0"/>
                        </a:rPr>
                        <a:t>112.546,79</a:t>
                      </a:r>
                      <a:r>
                        <a:rPr kumimoji="0" lang="hr-HR" altLang="it-IT" sz="1800" b="1" i="0" u="none" strike="noStrike" cap="none" normalizeH="0" baseline="0" dirty="0">
                          <a:ln>
                            <a:noFill/>
                          </a:ln>
                          <a:solidFill>
                            <a:srgbClr val="000000"/>
                          </a:solidFill>
                          <a:effectLst/>
                          <a:latin typeface="Comic Sans MS" charset="0"/>
                          <a:ea typeface="Arial" charset="0"/>
                          <a:cs typeface="Arial" charset="0"/>
                        </a:rPr>
                        <a:t> </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CCCC"/>
                    </a:solidFill>
                  </a:tcPr>
                </a:tc>
                <a:extLst>
                  <a:ext uri="{0D108BD9-81ED-4DB2-BD59-A6C34878D82A}">
                    <a16:rowId xmlns="" xmlns:a16="http://schemas.microsoft.com/office/drawing/2014/main" val="10005"/>
                  </a:ext>
                </a:extLst>
              </a:tr>
            </a:tbl>
          </a:graphicData>
        </a:graphic>
      </p:graphicFrame>
      <p:graphicFrame>
        <p:nvGraphicFramePr>
          <p:cNvPr id="10" name="Tabella 9"/>
          <p:cNvGraphicFramePr>
            <a:graphicFrameLocks noGrp="1"/>
          </p:cNvGraphicFramePr>
          <p:nvPr/>
        </p:nvGraphicFramePr>
        <p:xfrm>
          <a:off x="1981201" y="5086350"/>
          <a:ext cx="8423275" cy="1485900"/>
        </p:xfrm>
        <a:graphic>
          <a:graphicData uri="http://schemas.openxmlformats.org/drawingml/2006/table">
            <a:tbl>
              <a:tblPr/>
              <a:tblGrid>
                <a:gridCol w="5332413">
                  <a:extLst>
                    <a:ext uri="{9D8B030D-6E8A-4147-A177-3AD203B41FA5}">
                      <a16:colId xmlns="" xmlns:a16="http://schemas.microsoft.com/office/drawing/2014/main" val="20000"/>
                    </a:ext>
                  </a:extLst>
                </a:gridCol>
                <a:gridCol w="1803400">
                  <a:extLst>
                    <a:ext uri="{9D8B030D-6E8A-4147-A177-3AD203B41FA5}">
                      <a16:colId xmlns="" xmlns:a16="http://schemas.microsoft.com/office/drawing/2014/main" val="20001"/>
                    </a:ext>
                  </a:extLst>
                </a:gridCol>
                <a:gridCol w="1287462">
                  <a:extLst>
                    <a:ext uri="{9D8B030D-6E8A-4147-A177-3AD203B41FA5}">
                      <a16:colId xmlns="" xmlns:a16="http://schemas.microsoft.com/office/drawing/2014/main" val="20002"/>
                    </a:ext>
                  </a:extLst>
                </a:gridCol>
              </a:tblGrid>
              <a:tr h="371475">
                <a:tc gridSpan="3">
                  <a:txBody>
                    <a:bodyPr/>
                    <a:lstStyle>
                      <a:lvl1pPr defTabSz="457200">
                        <a:spcBef>
                          <a:spcPct val="20000"/>
                        </a:spcBef>
                        <a:defRPr sz="2800">
                          <a:solidFill>
                            <a:schemeClr val="tx1"/>
                          </a:solidFill>
                          <a:latin typeface="Arial" charset="0"/>
                          <a:ea typeface="Arial" charset="0"/>
                          <a:cs typeface="Arial" charset="0"/>
                        </a:defRPr>
                      </a:lvl1pPr>
                      <a:lvl2pPr marL="742950" indent="-285750" defTabSz="457200">
                        <a:spcBef>
                          <a:spcPct val="20000"/>
                        </a:spcBef>
                        <a:defRPr sz="2400">
                          <a:solidFill>
                            <a:schemeClr val="tx1"/>
                          </a:solidFill>
                          <a:latin typeface="Arial" charset="0"/>
                          <a:ea typeface="Arial" charset="0"/>
                          <a:cs typeface="Arial" charset="0"/>
                        </a:defRPr>
                      </a:lvl2pPr>
                      <a:lvl3pPr marL="1143000" indent="-228600" defTabSz="457200">
                        <a:spcBef>
                          <a:spcPct val="20000"/>
                        </a:spcBef>
                        <a:defRPr sz="2000">
                          <a:solidFill>
                            <a:schemeClr val="tx1"/>
                          </a:solidFill>
                          <a:latin typeface="Arial" charset="0"/>
                          <a:ea typeface="Arial" charset="0"/>
                          <a:cs typeface="Arial" charset="0"/>
                        </a:defRPr>
                      </a:lvl3pPr>
                      <a:lvl4pPr marL="1600200" indent="-228600" defTabSz="457200">
                        <a:spcBef>
                          <a:spcPct val="20000"/>
                        </a:spcBef>
                        <a:defRPr>
                          <a:solidFill>
                            <a:schemeClr val="tx1"/>
                          </a:solidFill>
                          <a:latin typeface="Arial" charset="0"/>
                          <a:ea typeface="Arial" charset="0"/>
                          <a:cs typeface="Arial" charset="0"/>
                        </a:defRPr>
                      </a:lvl4pPr>
                      <a:lvl5pPr marL="2057400" indent="-228600" defTabSz="457200">
                        <a:spcBef>
                          <a:spcPct val="20000"/>
                        </a:spcBef>
                        <a:defRPr>
                          <a:solidFill>
                            <a:schemeClr val="tx1"/>
                          </a:solidFill>
                          <a:latin typeface="Arial" charset="0"/>
                          <a:ea typeface="Arial" charset="0"/>
                          <a:cs typeface="Arial" charset="0"/>
                        </a:defRPr>
                      </a:lvl5pPr>
                      <a:lvl6pPr marL="2514600" indent="-228600" defTabSz="457200" eaLnBrk="0" fontAlgn="base" hangingPunct="0">
                        <a:spcBef>
                          <a:spcPct val="20000"/>
                        </a:spcBef>
                        <a:spcAft>
                          <a:spcPct val="0"/>
                        </a:spcAft>
                        <a:defRPr>
                          <a:solidFill>
                            <a:schemeClr val="tx1"/>
                          </a:solidFill>
                          <a:latin typeface="Arial" charset="0"/>
                          <a:ea typeface="Arial" charset="0"/>
                          <a:cs typeface="Arial" charset="0"/>
                        </a:defRPr>
                      </a:lvl6pPr>
                      <a:lvl7pPr marL="2971800" indent="-228600" defTabSz="457200" eaLnBrk="0" fontAlgn="base" hangingPunct="0">
                        <a:spcBef>
                          <a:spcPct val="20000"/>
                        </a:spcBef>
                        <a:spcAft>
                          <a:spcPct val="0"/>
                        </a:spcAft>
                        <a:defRPr>
                          <a:solidFill>
                            <a:schemeClr val="tx1"/>
                          </a:solidFill>
                          <a:latin typeface="Arial" charset="0"/>
                          <a:ea typeface="Arial" charset="0"/>
                          <a:cs typeface="Arial" charset="0"/>
                        </a:defRPr>
                      </a:lvl7pPr>
                      <a:lvl8pPr marL="3429000" indent="-228600" defTabSz="457200" eaLnBrk="0" fontAlgn="base" hangingPunct="0">
                        <a:spcBef>
                          <a:spcPct val="20000"/>
                        </a:spcBef>
                        <a:spcAft>
                          <a:spcPct val="0"/>
                        </a:spcAft>
                        <a:defRPr>
                          <a:solidFill>
                            <a:schemeClr val="tx1"/>
                          </a:solidFill>
                          <a:latin typeface="Arial" charset="0"/>
                          <a:ea typeface="Arial" charset="0"/>
                          <a:cs typeface="Arial" charset="0"/>
                        </a:defRPr>
                      </a:lvl8pPr>
                      <a:lvl9pPr marL="3886200" indent="-228600" defTabSz="457200" eaLnBrk="0" fontAlgn="base" hangingPunct="0">
                        <a:spcBef>
                          <a:spcPct val="20000"/>
                        </a:spcBef>
                        <a:spcAft>
                          <a:spcPct val="0"/>
                        </a:spcAft>
                        <a:defRPr>
                          <a:solidFill>
                            <a:schemeClr val="tx1"/>
                          </a:solidFill>
                          <a:latin typeface="Arial" charset="0"/>
                          <a:ea typeface="Arial" charset="0"/>
                          <a:cs typeface="Arial" charset="0"/>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s-ES_tradnl" altLang="it-IT" sz="1800" b="1" i="0" u="none" strike="noStrike" cap="none" normalizeH="0" baseline="0">
                          <a:ln>
                            <a:noFill/>
                          </a:ln>
                          <a:solidFill>
                            <a:srgbClr val="000000"/>
                          </a:solidFill>
                          <a:effectLst/>
                          <a:latin typeface="Comic Sans MS" charset="0"/>
                          <a:ea typeface="Arial" charset="0"/>
                          <a:cs typeface="Arial" charset="0"/>
                        </a:rPr>
                        <a:t>CALCOLO BENEFICIO ADESIONE PREPENSIONAMENTO </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FFFFFF"/>
                    </a:solidFill>
                  </a:tcPr>
                </a:tc>
                <a:tc hMerge="1">
                  <a:txBody>
                    <a:bodyPr/>
                    <a:lstStyle/>
                    <a:p>
                      <a:endParaRPr lang="it-IT"/>
                    </a:p>
                  </a:txBody>
                  <a:tcPr/>
                </a:tc>
                <a:tc hMerge="1">
                  <a:txBody>
                    <a:bodyPr/>
                    <a:lstStyle/>
                    <a:p>
                      <a:endParaRPr lang="it-IT"/>
                    </a:p>
                  </a:txBody>
                  <a:tcPr/>
                </a:tc>
                <a:extLst>
                  <a:ext uri="{0D108BD9-81ED-4DB2-BD59-A6C34878D82A}">
                    <a16:rowId xmlns="" xmlns:a16="http://schemas.microsoft.com/office/drawing/2014/main" val="10000"/>
                  </a:ext>
                </a:extLst>
              </a:tr>
              <a:tr h="371475">
                <a:tc>
                  <a:txBody>
                    <a:bodyPr/>
                    <a:lstStyle>
                      <a:lvl1pPr defTabSz="457200">
                        <a:spcBef>
                          <a:spcPct val="20000"/>
                        </a:spcBef>
                        <a:defRPr sz="2800">
                          <a:solidFill>
                            <a:schemeClr val="tx1"/>
                          </a:solidFill>
                          <a:latin typeface="Arial" charset="0"/>
                          <a:ea typeface="Arial" charset="0"/>
                          <a:cs typeface="Arial" charset="0"/>
                        </a:defRPr>
                      </a:lvl1pPr>
                      <a:lvl2pPr marL="742950" indent="-285750" defTabSz="457200">
                        <a:spcBef>
                          <a:spcPct val="20000"/>
                        </a:spcBef>
                        <a:defRPr sz="2400">
                          <a:solidFill>
                            <a:schemeClr val="tx1"/>
                          </a:solidFill>
                          <a:latin typeface="Arial" charset="0"/>
                          <a:ea typeface="Arial" charset="0"/>
                          <a:cs typeface="Arial" charset="0"/>
                        </a:defRPr>
                      </a:lvl2pPr>
                      <a:lvl3pPr marL="1143000" indent="-228600" defTabSz="457200">
                        <a:spcBef>
                          <a:spcPct val="20000"/>
                        </a:spcBef>
                        <a:defRPr sz="2000">
                          <a:solidFill>
                            <a:schemeClr val="tx1"/>
                          </a:solidFill>
                          <a:latin typeface="Arial" charset="0"/>
                          <a:ea typeface="Arial" charset="0"/>
                          <a:cs typeface="Arial" charset="0"/>
                        </a:defRPr>
                      </a:lvl3pPr>
                      <a:lvl4pPr marL="1600200" indent="-228600" defTabSz="457200">
                        <a:spcBef>
                          <a:spcPct val="20000"/>
                        </a:spcBef>
                        <a:defRPr>
                          <a:solidFill>
                            <a:schemeClr val="tx1"/>
                          </a:solidFill>
                          <a:latin typeface="Arial" charset="0"/>
                          <a:ea typeface="Arial" charset="0"/>
                          <a:cs typeface="Arial" charset="0"/>
                        </a:defRPr>
                      </a:lvl4pPr>
                      <a:lvl5pPr marL="2057400" indent="-228600" defTabSz="457200">
                        <a:spcBef>
                          <a:spcPct val="20000"/>
                        </a:spcBef>
                        <a:defRPr>
                          <a:solidFill>
                            <a:schemeClr val="tx1"/>
                          </a:solidFill>
                          <a:latin typeface="Arial" charset="0"/>
                          <a:ea typeface="Arial" charset="0"/>
                          <a:cs typeface="Arial" charset="0"/>
                        </a:defRPr>
                      </a:lvl5pPr>
                      <a:lvl6pPr marL="2514600" indent="-228600" defTabSz="457200" eaLnBrk="0" fontAlgn="base" hangingPunct="0">
                        <a:spcBef>
                          <a:spcPct val="20000"/>
                        </a:spcBef>
                        <a:spcAft>
                          <a:spcPct val="0"/>
                        </a:spcAft>
                        <a:defRPr>
                          <a:solidFill>
                            <a:schemeClr val="tx1"/>
                          </a:solidFill>
                          <a:latin typeface="Arial" charset="0"/>
                          <a:ea typeface="Arial" charset="0"/>
                          <a:cs typeface="Arial" charset="0"/>
                        </a:defRPr>
                      </a:lvl6pPr>
                      <a:lvl7pPr marL="2971800" indent="-228600" defTabSz="457200" eaLnBrk="0" fontAlgn="base" hangingPunct="0">
                        <a:spcBef>
                          <a:spcPct val="20000"/>
                        </a:spcBef>
                        <a:spcAft>
                          <a:spcPct val="0"/>
                        </a:spcAft>
                        <a:defRPr>
                          <a:solidFill>
                            <a:schemeClr val="tx1"/>
                          </a:solidFill>
                          <a:latin typeface="Arial" charset="0"/>
                          <a:ea typeface="Arial" charset="0"/>
                          <a:cs typeface="Arial" charset="0"/>
                        </a:defRPr>
                      </a:lvl7pPr>
                      <a:lvl8pPr marL="3429000" indent="-228600" defTabSz="457200" eaLnBrk="0" fontAlgn="base" hangingPunct="0">
                        <a:spcBef>
                          <a:spcPct val="20000"/>
                        </a:spcBef>
                        <a:spcAft>
                          <a:spcPct val="0"/>
                        </a:spcAft>
                        <a:defRPr>
                          <a:solidFill>
                            <a:schemeClr val="tx1"/>
                          </a:solidFill>
                          <a:latin typeface="Arial" charset="0"/>
                          <a:ea typeface="Arial" charset="0"/>
                          <a:cs typeface="Arial" charset="0"/>
                        </a:defRPr>
                      </a:lvl8pPr>
                      <a:lvl9pPr marL="3886200" indent="-228600" defTabSz="457200" eaLnBrk="0" fontAlgn="base" hangingPunct="0">
                        <a:spcBef>
                          <a:spcPct val="20000"/>
                        </a:spcBef>
                        <a:spcAft>
                          <a:spcPct val="0"/>
                        </a:spcAft>
                        <a:defRPr>
                          <a:solidFill>
                            <a:schemeClr val="tx1"/>
                          </a:solidFill>
                          <a:latin typeface="Arial" charset="0"/>
                          <a:ea typeface="Arial" charset="0"/>
                          <a:cs typeface="Arial"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it-IT" altLang="it-IT" sz="1800" b="0" i="0" u="none" strike="noStrike" cap="none" normalizeH="0" baseline="0">
                          <a:ln>
                            <a:noFill/>
                          </a:ln>
                          <a:solidFill>
                            <a:srgbClr val="000000"/>
                          </a:solidFill>
                          <a:effectLst/>
                          <a:latin typeface="Comic Sans MS" charset="0"/>
                          <a:ea typeface="Arial" charset="0"/>
                          <a:cs typeface="Arial" charset="0"/>
                        </a:rPr>
                        <a:t>Costo retribuzione </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FFFF"/>
                    </a:solidFill>
                  </a:tcPr>
                </a:tc>
                <a:tc gridSpan="2">
                  <a:txBody>
                    <a:bodyPr/>
                    <a:lstStyle>
                      <a:lvl1pPr defTabSz="457200">
                        <a:spcBef>
                          <a:spcPct val="20000"/>
                        </a:spcBef>
                        <a:defRPr sz="2800">
                          <a:solidFill>
                            <a:schemeClr val="tx1"/>
                          </a:solidFill>
                          <a:latin typeface="Arial" charset="0"/>
                          <a:ea typeface="Arial" charset="0"/>
                          <a:cs typeface="Arial" charset="0"/>
                        </a:defRPr>
                      </a:lvl1pPr>
                      <a:lvl2pPr marL="742950" indent="-285750" defTabSz="457200">
                        <a:spcBef>
                          <a:spcPct val="20000"/>
                        </a:spcBef>
                        <a:defRPr sz="2400">
                          <a:solidFill>
                            <a:schemeClr val="tx1"/>
                          </a:solidFill>
                          <a:latin typeface="Arial" charset="0"/>
                          <a:ea typeface="Arial" charset="0"/>
                          <a:cs typeface="Arial" charset="0"/>
                        </a:defRPr>
                      </a:lvl2pPr>
                      <a:lvl3pPr marL="1143000" indent="-228600" defTabSz="457200">
                        <a:spcBef>
                          <a:spcPct val="20000"/>
                        </a:spcBef>
                        <a:defRPr sz="2000">
                          <a:solidFill>
                            <a:schemeClr val="tx1"/>
                          </a:solidFill>
                          <a:latin typeface="Arial" charset="0"/>
                          <a:ea typeface="Arial" charset="0"/>
                          <a:cs typeface="Arial" charset="0"/>
                        </a:defRPr>
                      </a:lvl3pPr>
                      <a:lvl4pPr marL="1600200" indent="-228600" defTabSz="457200">
                        <a:spcBef>
                          <a:spcPct val="20000"/>
                        </a:spcBef>
                        <a:defRPr>
                          <a:solidFill>
                            <a:schemeClr val="tx1"/>
                          </a:solidFill>
                          <a:latin typeface="Arial" charset="0"/>
                          <a:ea typeface="Arial" charset="0"/>
                          <a:cs typeface="Arial" charset="0"/>
                        </a:defRPr>
                      </a:lvl4pPr>
                      <a:lvl5pPr marL="2057400" indent="-228600" defTabSz="457200">
                        <a:spcBef>
                          <a:spcPct val="20000"/>
                        </a:spcBef>
                        <a:defRPr>
                          <a:solidFill>
                            <a:schemeClr val="tx1"/>
                          </a:solidFill>
                          <a:latin typeface="Arial" charset="0"/>
                          <a:ea typeface="Arial" charset="0"/>
                          <a:cs typeface="Arial" charset="0"/>
                        </a:defRPr>
                      </a:lvl5pPr>
                      <a:lvl6pPr marL="2514600" indent="-228600" defTabSz="457200" eaLnBrk="0" fontAlgn="base" hangingPunct="0">
                        <a:spcBef>
                          <a:spcPct val="20000"/>
                        </a:spcBef>
                        <a:spcAft>
                          <a:spcPct val="0"/>
                        </a:spcAft>
                        <a:defRPr>
                          <a:solidFill>
                            <a:schemeClr val="tx1"/>
                          </a:solidFill>
                          <a:latin typeface="Arial" charset="0"/>
                          <a:ea typeface="Arial" charset="0"/>
                          <a:cs typeface="Arial" charset="0"/>
                        </a:defRPr>
                      </a:lvl6pPr>
                      <a:lvl7pPr marL="2971800" indent="-228600" defTabSz="457200" eaLnBrk="0" fontAlgn="base" hangingPunct="0">
                        <a:spcBef>
                          <a:spcPct val="20000"/>
                        </a:spcBef>
                        <a:spcAft>
                          <a:spcPct val="0"/>
                        </a:spcAft>
                        <a:defRPr>
                          <a:solidFill>
                            <a:schemeClr val="tx1"/>
                          </a:solidFill>
                          <a:latin typeface="Arial" charset="0"/>
                          <a:ea typeface="Arial" charset="0"/>
                          <a:cs typeface="Arial" charset="0"/>
                        </a:defRPr>
                      </a:lvl7pPr>
                      <a:lvl8pPr marL="3429000" indent="-228600" defTabSz="457200" eaLnBrk="0" fontAlgn="base" hangingPunct="0">
                        <a:spcBef>
                          <a:spcPct val="20000"/>
                        </a:spcBef>
                        <a:spcAft>
                          <a:spcPct val="0"/>
                        </a:spcAft>
                        <a:defRPr>
                          <a:solidFill>
                            <a:schemeClr val="tx1"/>
                          </a:solidFill>
                          <a:latin typeface="Arial" charset="0"/>
                          <a:ea typeface="Arial" charset="0"/>
                          <a:cs typeface="Arial" charset="0"/>
                        </a:defRPr>
                      </a:lvl8pPr>
                      <a:lvl9pPr marL="3886200" indent="-228600" defTabSz="457200" eaLnBrk="0" fontAlgn="base" hangingPunct="0">
                        <a:spcBef>
                          <a:spcPct val="20000"/>
                        </a:spcBef>
                        <a:spcAft>
                          <a:spcPct val="0"/>
                        </a:spcAft>
                        <a:defRPr>
                          <a:solidFill>
                            <a:schemeClr val="tx1"/>
                          </a:solidFill>
                          <a:latin typeface="Arial" charset="0"/>
                          <a:ea typeface="Arial" charset="0"/>
                          <a:cs typeface="Arial"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hr-HR" altLang="it-IT" sz="1800" b="0" i="0" u="none" strike="noStrike" cap="none" normalizeH="0" baseline="0">
                          <a:ln>
                            <a:noFill/>
                          </a:ln>
                          <a:solidFill>
                            <a:srgbClr val="000000"/>
                          </a:solidFill>
                          <a:effectLst/>
                          <a:latin typeface="Comic Sans MS" charset="0"/>
                          <a:ea typeface="Arial" charset="0"/>
                          <a:cs typeface="Arial" charset="0"/>
                        </a:rPr>
                        <a:t>112.546,80 </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FFFF"/>
                    </a:solidFill>
                  </a:tcPr>
                </a:tc>
                <a:tc hMerge="1">
                  <a:txBody>
                    <a:bodyPr/>
                    <a:lstStyle/>
                    <a:p>
                      <a:endParaRPr lang="it-IT"/>
                    </a:p>
                  </a:txBody>
                  <a:tcPr/>
                </a:tc>
                <a:extLst>
                  <a:ext uri="{0D108BD9-81ED-4DB2-BD59-A6C34878D82A}">
                    <a16:rowId xmlns="" xmlns:a16="http://schemas.microsoft.com/office/drawing/2014/main" val="10001"/>
                  </a:ext>
                </a:extLst>
              </a:tr>
              <a:tr h="371475">
                <a:tc>
                  <a:txBody>
                    <a:bodyPr/>
                    <a:lstStyle>
                      <a:lvl1pPr defTabSz="457200">
                        <a:spcBef>
                          <a:spcPct val="20000"/>
                        </a:spcBef>
                        <a:defRPr sz="2800">
                          <a:solidFill>
                            <a:schemeClr val="tx1"/>
                          </a:solidFill>
                          <a:latin typeface="Arial" charset="0"/>
                          <a:ea typeface="Arial" charset="0"/>
                          <a:cs typeface="Arial" charset="0"/>
                        </a:defRPr>
                      </a:lvl1pPr>
                      <a:lvl2pPr marL="742950" indent="-285750" defTabSz="457200">
                        <a:spcBef>
                          <a:spcPct val="20000"/>
                        </a:spcBef>
                        <a:defRPr sz="2400">
                          <a:solidFill>
                            <a:schemeClr val="tx1"/>
                          </a:solidFill>
                          <a:latin typeface="Arial" charset="0"/>
                          <a:ea typeface="Arial" charset="0"/>
                          <a:cs typeface="Arial" charset="0"/>
                        </a:defRPr>
                      </a:lvl2pPr>
                      <a:lvl3pPr marL="1143000" indent="-228600" defTabSz="457200">
                        <a:spcBef>
                          <a:spcPct val="20000"/>
                        </a:spcBef>
                        <a:defRPr sz="2000">
                          <a:solidFill>
                            <a:schemeClr val="tx1"/>
                          </a:solidFill>
                          <a:latin typeface="Arial" charset="0"/>
                          <a:ea typeface="Arial" charset="0"/>
                          <a:cs typeface="Arial" charset="0"/>
                        </a:defRPr>
                      </a:lvl3pPr>
                      <a:lvl4pPr marL="1600200" indent="-228600" defTabSz="457200">
                        <a:spcBef>
                          <a:spcPct val="20000"/>
                        </a:spcBef>
                        <a:defRPr>
                          <a:solidFill>
                            <a:schemeClr val="tx1"/>
                          </a:solidFill>
                          <a:latin typeface="Arial" charset="0"/>
                          <a:ea typeface="Arial" charset="0"/>
                          <a:cs typeface="Arial" charset="0"/>
                        </a:defRPr>
                      </a:lvl4pPr>
                      <a:lvl5pPr marL="2057400" indent="-228600" defTabSz="457200">
                        <a:spcBef>
                          <a:spcPct val="20000"/>
                        </a:spcBef>
                        <a:defRPr>
                          <a:solidFill>
                            <a:schemeClr val="tx1"/>
                          </a:solidFill>
                          <a:latin typeface="Arial" charset="0"/>
                          <a:ea typeface="Arial" charset="0"/>
                          <a:cs typeface="Arial" charset="0"/>
                        </a:defRPr>
                      </a:lvl5pPr>
                      <a:lvl6pPr marL="2514600" indent="-228600" defTabSz="457200" eaLnBrk="0" fontAlgn="base" hangingPunct="0">
                        <a:spcBef>
                          <a:spcPct val="20000"/>
                        </a:spcBef>
                        <a:spcAft>
                          <a:spcPct val="0"/>
                        </a:spcAft>
                        <a:defRPr>
                          <a:solidFill>
                            <a:schemeClr val="tx1"/>
                          </a:solidFill>
                          <a:latin typeface="Arial" charset="0"/>
                          <a:ea typeface="Arial" charset="0"/>
                          <a:cs typeface="Arial" charset="0"/>
                        </a:defRPr>
                      </a:lvl6pPr>
                      <a:lvl7pPr marL="2971800" indent="-228600" defTabSz="457200" eaLnBrk="0" fontAlgn="base" hangingPunct="0">
                        <a:spcBef>
                          <a:spcPct val="20000"/>
                        </a:spcBef>
                        <a:spcAft>
                          <a:spcPct val="0"/>
                        </a:spcAft>
                        <a:defRPr>
                          <a:solidFill>
                            <a:schemeClr val="tx1"/>
                          </a:solidFill>
                          <a:latin typeface="Arial" charset="0"/>
                          <a:ea typeface="Arial" charset="0"/>
                          <a:cs typeface="Arial" charset="0"/>
                        </a:defRPr>
                      </a:lvl7pPr>
                      <a:lvl8pPr marL="3429000" indent="-228600" defTabSz="457200" eaLnBrk="0" fontAlgn="base" hangingPunct="0">
                        <a:spcBef>
                          <a:spcPct val="20000"/>
                        </a:spcBef>
                        <a:spcAft>
                          <a:spcPct val="0"/>
                        </a:spcAft>
                        <a:defRPr>
                          <a:solidFill>
                            <a:schemeClr val="tx1"/>
                          </a:solidFill>
                          <a:latin typeface="Arial" charset="0"/>
                          <a:ea typeface="Arial" charset="0"/>
                          <a:cs typeface="Arial" charset="0"/>
                        </a:defRPr>
                      </a:lvl8pPr>
                      <a:lvl9pPr marL="3886200" indent="-228600" defTabSz="457200" eaLnBrk="0" fontAlgn="base" hangingPunct="0">
                        <a:spcBef>
                          <a:spcPct val="20000"/>
                        </a:spcBef>
                        <a:spcAft>
                          <a:spcPct val="0"/>
                        </a:spcAft>
                        <a:defRPr>
                          <a:solidFill>
                            <a:schemeClr val="tx1"/>
                          </a:solidFill>
                          <a:latin typeface="Arial" charset="0"/>
                          <a:ea typeface="Arial" charset="0"/>
                          <a:cs typeface="Arial"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it-IT" altLang="it-IT" sz="1800" b="0" i="0" u="none" strike="noStrike" cap="none" normalizeH="0" baseline="0">
                          <a:ln>
                            <a:noFill/>
                          </a:ln>
                          <a:solidFill>
                            <a:srgbClr val="000000"/>
                          </a:solidFill>
                          <a:effectLst/>
                          <a:latin typeface="Comic Sans MS" charset="0"/>
                          <a:ea typeface="Arial" charset="0"/>
                          <a:cs typeface="Arial" charset="0"/>
                        </a:rPr>
                        <a:t>Costo prepensionamento </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FFFF"/>
                    </a:solidFill>
                  </a:tcPr>
                </a:tc>
                <a:tc gridSpan="2">
                  <a:txBody>
                    <a:bodyPr/>
                    <a:lstStyle>
                      <a:lvl1pPr defTabSz="457200">
                        <a:spcBef>
                          <a:spcPct val="20000"/>
                        </a:spcBef>
                        <a:defRPr sz="2800">
                          <a:solidFill>
                            <a:schemeClr val="tx1"/>
                          </a:solidFill>
                          <a:latin typeface="Arial" charset="0"/>
                          <a:ea typeface="Arial" charset="0"/>
                          <a:cs typeface="Arial" charset="0"/>
                        </a:defRPr>
                      </a:lvl1pPr>
                      <a:lvl2pPr marL="742950" indent="-285750" defTabSz="457200">
                        <a:spcBef>
                          <a:spcPct val="20000"/>
                        </a:spcBef>
                        <a:defRPr sz="2400">
                          <a:solidFill>
                            <a:schemeClr val="tx1"/>
                          </a:solidFill>
                          <a:latin typeface="Arial" charset="0"/>
                          <a:ea typeface="Arial" charset="0"/>
                          <a:cs typeface="Arial" charset="0"/>
                        </a:defRPr>
                      </a:lvl2pPr>
                      <a:lvl3pPr marL="1143000" indent="-228600" defTabSz="457200">
                        <a:spcBef>
                          <a:spcPct val="20000"/>
                        </a:spcBef>
                        <a:defRPr sz="2000">
                          <a:solidFill>
                            <a:schemeClr val="tx1"/>
                          </a:solidFill>
                          <a:latin typeface="Arial" charset="0"/>
                          <a:ea typeface="Arial" charset="0"/>
                          <a:cs typeface="Arial" charset="0"/>
                        </a:defRPr>
                      </a:lvl3pPr>
                      <a:lvl4pPr marL="1600200" indent="-228600" defTabSz="457200">
                        <a:spcBef>
                          <a:spcPct val="20000"/>
                        </a:spcBef>
                        <a:defRPr>
                          <a:solidFill>
                            <a:schemeClr val="tx1"/>
                          </a:solidFill>
                          <a:latin typeface="Arial" charset="0"/>
                          <a:ea typeface="Arial" charset="0"/>
                          <a:cs typeface="Arial" charset="0"/>
                        </a:defRPr>
                      </a:lvl4pPr>
                      <a:lvl5pPr marL="2057400" indent="-228600" defTabSz="457200">
                        <a:spcBef>
                          <a:spcPct val="20000"/>
                        </a:spcBef>
                        <a:defRPr>
                          <a:solidFill>
                            <a:schemeClr val="tx1"/>
                          </a:solidFill>
                          <a:latin typeface="Arial" charset="0"/>
                          <a:ea typeface="Arial" charset="0"/>
                          <a:cs typeface="Arial" charset="0"/>
                        </a:defRPr>
                      </a:lvl5pPr>
                      <a:lvl6pPr marL="2514600" indent="-228600" defTabSz="457200" eaLnBrk="0" fontAlgn="base" hangingPunct="0">
                        <a:spcBef>
                          <a:spcPct val="20000"/>
                        </a:spcBef>
                        <a:spcAft>
                          <a:spcPct val="0"/>
                        </a:spcAft>
                        <a:defRPr>
                          <a:solidFill>
                            <a:schemeClr val="tx1"/>
                          </a:solidFill>
                          <a:latin typeface="Arial" charset="0"/>
                          <a:ea typeface="Arial" charset="0"/>
                          <a:cs typeface="Arial" charset="0"/>
                        </a:defRPr>
                      </a:lvl6pPr>
                      <a:lvl7pPr marL="2971800" indent="-228600" defTabSz="457200" eaLnBrk="0" fontAlgn="base" hangingPunct="0">
                        <a:spcBef>
                          <a:spcPct val="20000"/>
                        </a:spcBef>
                        <a:spcAft>
                          <a:spcPct val="0"/>
                        </a:spcAft>
                        <a:defRPr>
                          <a:solidFill>
                            <a:schemeClr val="tx1"/>
                          </a:solidFill>
                          <a:latin typeface="Arial" charset="0"/>
                          <a:ea typeface="Arial" charset="0"/>
                          <a:cs typeface="Arial" charset="0"/>
                        </a:defRPr>
                      </a:lvl7pPr>
                      <a:lvl8pPr marL="3429000" indent="-228600" defTabSz="457200" eaLnBrk="0" fontAlgn="base" hangingPunct="0">
                        <a:spcBef>
                          <a:spcPct val="20000"/>
                        </a:spcBef>
                        <a:spcAft>
                          <a:spcPct val="0"/>
                        </a:spcAft>
                        <a:defRPr>
                          <a:solidFill>
                            <a:schemeClr val="tx1"/>
                          </a:solidFill>
                          <a:latin typeface="Arial" charset="0"/>
                          <a:ea typeface="Arial" charset="0"/>
                          <a:cs typeface="Arial" charset="0"/>
                        </a:defRPr>
                      </a:lvl8pPr>
                      <a:lvl9pPr marL="3886200" indent="-228600" defTabSz="457200" eaLnBrk="0" fontAlgn="base" hangingPunct="0">
                        <a:spcBef>
                          <a:spcPct val="20000"/>
                        </a:spcBef>
                        <a:spcAft>
                          <a:spcPct val="0"/>
                        </a:spcAft>
                        <a:defRPr>
                          <a:solidFill>
                            <a:schemeClr val="tx1"/>
                          </a:solidFill>
                          <a:latin typeface="Arial" charset="0"/>
                          <a:ea typeface="Arial" charset="0"/>
                          <a:cs typeface="Arial"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nb-NO" altLang="it-IT" sz="1800" b="0" i="0" u="none" strike="noStrike" cap="none" normalizeH="0" baseline="0">
                          <a:ln>
                            <a:noFill/>
                          </a:ln>
                          <a:solidFill>
                            <a:srgbClr val="000000"/>
                          </a:solidFill>
                          <a:effectLst/>
                          <a:latin typeface="Comic Sans MS" charset="0"/>
                          <a:ea typeface="Arial" charset="0"/>
                          <a:cs typeface="Arial" charset="0"/>
                        </a:rPr>
                        <a:t>112.546,80 </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FFFF"/>
                    </a:solidFill>
                  </a:tcPr>
                </a:tc>
                <a:tc hMerge="1">
                  <a:txBody>
                    <a:bodyPr/>
                    <a:lstStyle/>
                    <a:p>
                      <a:endParaRPr lang="it-IT"/>
                    </a:p>
                  </a:txBody>
                  <a:tcPr/>
                </a:tc>
                <a:extLst>
                  <a:ext uri="{0D108BD9-81ED-4DB2-BD59-A6C34878D82A}">
                    <a16:rowId xmlns="" xmlns:a16="http://schemas.microsoft.com/office/drawing/2014/main" val="10002"/>
                  </a:ext>
                </a:extLst>
              </a:tr>
              <a:tr h="371475">
                <a:tc>
                  <a:txBody>
                    <a:bodyPr/>
                    <a:lstStyle>
                      <a:lvl1pPr defTabSz="457200">
                        <a:spcBef>
                          <a:spcPct val="20000"/>
                        </a:spcBef>
                        <a:defRPr sz="2800">
                          <a:solidFill>
                            <a:schemeClr val="tx1"/>
                          </a:solidFill>
                          <a:latin typeface="Arial" charset="0"/>
                          <a:ea typeface="Arial" charset="0"/>
                          <a:cs typeface="Arial" charset="0"/>
                        </a:defRPr>
                      </a:lvl1pPr>
                      <a:lvl2pPr marL="742950" indent="-285750" defTabSz="457200">
                        <a:spcBef>
                          <a:spcPct val="20000"/>
                        </a:spcBef>
                        <a:defRPr sz="2400">
                          <a:solidFill>
                            <a:schemeClr val="tx1"/>
                          </a:solidFill>
                          <a:latin typeface="Arial" charset="0"/>
                          <a:ea typeface="Arial" charset="0"/>
                          <a:cs typeface="Arial" charset="0"/>
                        </a:defRPr>
                      </a:lvl2pPr>
                      <a:lvl3pPr marL="1143000" indent="-228600" defTabSz="457200">
                        <a:spcBef>
                          <a:spcPct val="20000"/>
                        </a:spcBef>
                        <a:defRPr sz="2000">
                          <a:solidFill>
                            <a:schemeClr val="tx1"/>
                          </a:solidFill>
                          <a:latin typeface="Arial" charset="0"/>
                          <a:ea typeface="Arial" charset="0"/>
                          <a:cs typeface="Arial" charset="0"/>
                        </a:defRPr>
                      </a:lvl3pPr>
                      <a:lvl4pPr marL="1600200" indent="-228600" defTabSz="457200">
                        <a:spcBef>
                          <a:spcPct val="20000"/>
                        </a:spcBef>
                        <a:defRPr>
                          <a:solidFill>
                            <a:schemeClr val="tx1"/>
                          </a:solidFill>
                          <a:latin typeface="Arial" charset="0"/>
                          <a:ea typeface="Arial" charset="0"/>
                          <a:cs typeface="Arial" charset="0"/>
                        </a:defRPr>
                      </a:lvl4pPr>
                      <a:lvl5pPr marL="2057400" indent="-228600" defTabSz="457200">
                        <a:spcBef>
                          <a:spcPct val="20000"/>
                        </a:spcBef>
                        <a:defRPr>
                          <a:solidFill>
                            <a:schemeClr val="tx1"/>
                          </a:solidFill>
                          <a:latin typeface="Arial" charset="0"/>
                          <a:ea typeface="Arial" charset="0"/>
                          <a:cs typeface="Arial" charset="0"/>
                        </a:defRPr>
                      </a:lvl5pPr>
                      <a:lvl6pPr marL="2514600" indent="-228600" defTabSz="457200" eaLnBrk="0" fontAlgn="base" hangingPunct="0">
                        <a:spcBef>
                          <a:spcPct val="20000"/>
                        </a:spcBef>
                        <a:spcAft>
                          <a:spcPct val="0"/>
                        </a:spcAft>
                        <a:defRPr>
                          <a:solidFill>
                            <a:schemeClr val="tx1"/>
                          </a:solidFill>
                          <a:latin typeface="Arial" charset="0"/>
                          <a:ea typeface="Arial" charset="0"/>
                          <a:cs typeface="Arial" charset="0"/>
                        </a:defRPr>
                      </a:lvl6pPr>
                      <a:lvl7pPr marL="2971800" indent="-228600" defTabSz="457200" eaLnBrk="0" fontAlgn="base" hangingPunct="0">
                        <a:spcBef>
                          <a:spcPct val="20000"/>
                        </a:spcBef>
                        <a:spcAft>
                          <a:spcPct val="0"/>
                        </a:spcAft>
                        <a:defRPr>
                          <a:solidFill>
                            <a:schemeClr val="tx1"/>
                          </a:solidFill>
                          <a:latin typeface="Arial" charset="0"/>
                          <a:ea typeface="Arial" charset="0"/>
                          <a:cs typeface="Arial" charset="0"/>
                        </a:defRPr>
                      </a:lvl7pPr>
                      <a:lvl8pPr marL="3429000" indent="-228600" defTabSz="457200" eaLnBrk="0" fontAlgn="base" hangingPunct="0">
                        <a:spcBef>
                          <a:spcPct val="20000"/>
                        </a:spcBef>
                        <a:spcAft>
                          <a:spcPct val="0"/>
                        </a:spcAft>
                        <a:defRPr>
                          <a:solidFill>
                            <a:schemeClr val="tx1"/>
                          </a:solidFill>
                          <a:latin typeface="Arial" charset="0"/>
                          <a:ea typeface="Arial" charset="0"/>
                          <a:cs typeface="Arial" charset="0"/>
                        </a:defRPr>
                      </a:lvl8pPr>
                      <a:lvl9pPr marL="3886200" indent="-228600" defTabSz="457200" eaLnBrk="0" fontAlgn="base" hangingPunct="0">
                        <a:spcBef>
                          <a:spcPct val="20000"/>
                        </a:spcBef>
                        <a:spcAft>
                          <a:spcPct val="0"/>
                        </a:spcAft>
                        <a:defRPr>
                          <a:solidFill>
                            <a:schemeClr val="tx1"/>
                          </a:solidFill>
                          <a:latin typeface="Arial" charset="0"/>
                          <a:ea typeface="Arial" charset="0"/>
                          <a:cs typeface="Arial" charset="0"/>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de-DE" altLang="it-IT" sz="1800" b="0" i="0" u="none" strike="noStrike" cap="none" normalizeH="0" baseline="0">
                          <a:ln>
                            <a:noFill/>
                          </a:ln>
                          <a:solidFill>
                            <a:srgbClr val="000000"/>
                          </a:solidFill>
                          <a:effectLst/>
                          <a:latin typeface="Comic Sans MS" charset="0"/>
                          <a:ea typeface="Arial" charset="0"/>
                          <a:cs typeface="Arial" charset="0"/>
                        </a:rPr>
                        <a:t>BENEFICIO </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FFFF"/>
                    </a:solidFill>
                  </a:tcPr>
                </a:tc>
                <a:tc>
                  <a:txBody>
                    <a:bodyPr/>
                    <a:lstStyle>
                      <a:lvl1pPr defTabSz="457200">
                        <a:spcBef>
                          <a:spcPct val="20000"/>
                        </a:spcBef>
                        <a:defRPr sz="2800">
                          <a:solidFill>
                            <a:schemeClr val="tx1"/>
                          </a:solidFill>
                          <a:latin typeface="Arial" charset="0"/>
                          <a:ea typeface="Arial" charset="0"/>
                          <a:cs typeface="Arial" charset="0"/>
                        </a:defRPr>
                      </a:lvl1pPr>
                      <a:lvl2pPr marL="742950" indent="-285750" defTabSz="457200">
                        <a:spcBef>
                          <a:spcPct val="20000"/>
                        </a:spcBef>
                        <a:defRPr sz="2400">
                          <a:solidFill>
                            <a:schemeClr val="tx1"/>
                          </a:solidFill>
                          <a:latin typeface="Arial" charset="0"/>
                          <a:ea typeface="Arial" charset="0"/>
                          <a:cs typeface="Arial" charset="0"/>
                        </a:defRPr>
                      </a:lvl2pPr>
                      <a:lvl3pPr marL="1143000" indent="-228600" defTabSz="457200">
                        <a:spcBef>
                          <a:spcPct val="20000"/>
                        </a:spcBef>
                        <a:defRPr sz="2000">
                          <a:solidFill>
                            <a:schemeClr val="tx1"/>
                          </a:solidFill>
                          <a:latin typeface="Arial" charset="0"/>
                          <a:ea typeface="Arial" charset="0"/>
                          <a:cs typeface="Arial" charset="0"/>
                        </a:defRPr>
                      </a:lvl3pPr>
                      <a:lvl4pPr marL="1600200" indent="-228600" defTabSz="457200">
                        <a:spcBef>
                          <a:spcPct val="20000"/>
                        </a:spcBef>
                        <a:defRPr>
                          <a:solidFill>
                            <a:schemeClr val="tx1"/>
                          </a:solidFill>
                          <a:latin typeface="Arial" charset="0"/>
                          <a:ea typeface="Arial" charset="0"/>
                          <a:cs typeface="Arial" charset="0"/>
                        </a:defRPr>
                      </a:lvl4pPr>
                      <a:lvl5pPr marL="2057400" indent="-228600" defTabSz="457200">
                        <a:spcBef>
                          <a:spcPct val="20000"/>
                        </a:spcBef>
                        <a:defRPr>
                          <a:solidFill>
                            <a:schemeClr val="tx1"/>
                          </a:solidFill>
                          <a:latin typeface="Arial" charset="0"/>
                          <a:ea typeface="Arial" charset="0"/>
                          <a:cs typeface="Arial" charset="0"/>
                        </a:defRPr>
                      </a:lvl5pPr>
                      <a:lvl6pPr marL="2514600" indent="-228600" defTabSz="457200" eaLnBrk="0" fontAlgn="base" hangingPunct="0">
                        <a:spcBef>
                          <a:spcPct val="20000"/>
                        </a:spcBef>
                        <a:spcAft>
                          <a:spcPct val="0"/>
                        </a:spcAft>
                        <a:defRPr>
                          <a:solidFill>
                            <a:schemeClr val="tx1"/>
                          </a:solidFill>
                          <a:latin typeface="Arial" charset="0"/>
                          <a:ea typeface="Arial" charset="0"/>
                          <a:cs typeface="Arial" charset="0"/>
                        </a:defRPr>
                      </a:lvl6pPr>
                      <a:lvl7pPr marL="2971800" indent="-228600" defTabSz="457200" eaLnBrk="0" fontAlgn="base" hangingPunct="0">
                        <a:spcBef>
                          <a:spcPct val="20000"/>
                        </a:spcBef>
                        <a:spcAft>
                          <a:spcPct val="0"/>
                        </a:spcAft>
                        <a:defRPr>
                          <a:solidFill>
                            <a:schemeClr val="tx1"/>
                          </a:solidFill>
                          <a:latin typeface="Arial" charset="0"/>
                          <a:ea typeface="Arial" charset="0"/>
                          <a:cs typeface="Arial" charset="0"/>
                        </a:defRPr>
                      </a:lvl7pPr>
                      <a:lvl8pPr marL="3429000" indent="-228600" defTabSz="457200" eaLnBrk="0" fontAlgn="base" hangingPunct="0">
                        <a:spcBef>
                          <a:spcPct val="20000"/>
                        </a:spcBef>
                        <a:spcAft>
                          <a:spcPct val="0"/>
                        </a:spcAft>
                        <a:defRPr>
                          <a:solidFill>
                            <a:schemeClr val="tx1"/>
                          </a:solidFill>
                          <a:latin typeface="Arial" charset="0"/>
                          <a:ea typeface="Arial" charset="0"/>
                          <a:cs typeface="Arial" charset="0"/>
                        </a:defRPr>
                      </a:lvl8pPr>
                      <a:lvl9pPr marL="3886200" indent="-228600" defTabSz="457200" eaLnBrk="0" fontAlgn="base" hangingPunct="0">
                        <a:spcBef>
                          <a:spcPct val="20000"/>
                        </a:spcBef>
                        <a:spcAft>
                          <a:spcPct val="0"/>
                        </a:spcAft>
                        <a:defRPr>
                          <a:solidFill>
                            <a:schemeClr val="tx1"/>
                          </a:solidFill>
                          <a:latin typeface="Arial" charset="0"/>
                          <a:ea typeface="Arial" charset="0"/>
                          <a:cs typeface="Arial"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hr-HR" altLang="it-IT" sz="1800" b="0" i="0" u="none" strike="noStrike" cap="none" normalizeH="0" baseline="0">
                          <a:ln>
                            <a:noFill/>
                          </a:ln>
                          <a:solidFill>
                            <a:srgbClr val="000000"/>
                          </a:solidFill>
                          <a:effectLst/>
                          <a:latin typeface="Comic Sans MS" charset="0"/>
                          <a:ea typeface="Arial" charset="0"/>
                          <a:cs typeface="Arial" charset="0"/>
                        </a:rPr>
                        <a:t>0</a:t>
                      </a:r>
                    </a:p>
                  </a:txBody>
                  <a:tcPr horzOverflow="overflow">
                    <a:lnL w="12700" cap="flat" cmpd="sng" algn="ctr">
                      <a:solidFill>
                        <a:schemeClr val="bg1"/>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FFFF"/>
                    </a:solidFill>
                  </a:tcPr>
                </a:tc>
                <a:tc>
                  <a:txBody>
                    <a:bodyPr/>
                    <a:lstStyle>
                      <a:lvl1pPr defTabSz="457200">
                        <a:spcBef>
                          <a:spcPct val="20000"/>
                        </a:spcBef>
                        <a:defRPr sz="2800">
                          <a:solidFill>
                            <a:schemeClr val="tx1"/>
                          </a:solidFill>
                          <a:latin typeface="Arial" charset="0"/>
                          <a:ea typeface="Arial" charset="0"/>
                          <a:cs typeface="Arial" charset="0"/>
                        </a:defRPr>
                      </a:lvl1pPr>
                      <a:lvl2pPr marL="742950" indent="-285750" defTabSz="457200">
                        <a:spcBef>
                          <a:spcPct val="20000"/>
                        </a:spcBef>
                        <a:defRPr sz="2400">
                          <a:solidFill>
                            <a:schemeClr val="tx1"/>
                          </a:solidFill>
                          <a:latin typeface="Arial" charset="0"/>
                          <a:ea typeface="Arial" charset="0"/>
                          <a:cs typeface="Arial" charset="0"/>
                        </a:defRPr>
                      </a:lvl2pPr>
                      <a:lvl3pPr marL="1143000" indent="-228600" defTabSz="457200">
                        <a:spcBef>
                          <a:spcPct val="20000"/>
                        </a:spcBef>
                        <a:defRPr sz="2000">
                          <a:solidFill>
                            <a:schemeClr val="tx1"/>
                          </a:solidFill>
                          <a:latin typeface="Arial" charset="0"/>
                          <a:ea typeface="Arial" charset="0"/>
                          <a:cs typeface="Arial" charset="0"/>
                        </a:defRPr>
                      </a:lvl3pPr>
                      <a:lvl4pPr marL="1600200" indent="-228600" defTabSz="457200">
                        <a:spcBef>
                          <a:spcPct val="20000"/>
                        </a:spcBef>
                        <a:defRPr>
                          <a:solidFill>
                            <a:schemeClr val="tx1"/>
                          </a:solidFill>
                          <a:latin typeface="Arial" charset="0"/>
                          <a:ea typeface="Arial" charset="0"/>
                          <a:cs typeface="Arial" charset="0"/>
                        </a:defRPr>
                      </a:lvl4pPr>
                      <a:lvl5pPr marL="2057400" indent="-228600" defTabSz="457200">
                        <a:spcBef>
                          <a:spcPct val="20000"/>
                        </a:spcBef>
                        <a:defRPr>
                          <a:solidFill>
                            <a:schemeClr val="tx1"/>
                          </a:solidFill>
                          <a:latin typeface="Arial" charset="0"/>
                          <a:ea typeface="Arial" charset="0"/>
                          <a:cs typeface="Arial" charset="0"/>
                        </a:defRPr>
                      </a:lvl5pPr>
                      <a:lvl6pPr marL="2514600" indent="-228600" defTabSz="457200" eaLnBrk="0" fontAlgn="base" hangingPunct="0">
                        <a:spcBef>
                          <a:spcPct val="20000"/>
                        </a:spcBef>
                        <a:spcAft>
                          <a:spcPct val="0"/>
                        </a:spcAft>
                        <a:defRPr>
                          <a:solidFill>
                            <a:schemeClr val="tx1"/>
                          </a:solidFill>
                          <a:latin typeface="Arial" charset="0"/>
                          <a:ea typeface="Arial" charset="0"/>
                          <a:cs typeface="Arial" charset="0"/>
                        </a:defRPr>
                      </a:lvl6pPr>
                      <a:lvl7pPr marL="2971800" indent="-228600" defTabSz="457200" eaLnBrk="0" fontAlgn="base" hangingPunct="0">
                        <a:spcBef>
                          <a:spcPct val="20000"/>
                        </a:spcBef>
                        <a:spcAft>
                          <a:spcPct val="0"/>
                        </a:spcAft>
                        <a:defRPr>
                          <a:solidFill>
                            <a:schemeClr val="tx1"/>
                          </a:solidFill>
                          <a:latin typeface="Arial" charset="0"/>
                          <a:ea typeface="Arial" charset="0"/>
                          <a:cs typeface="Arial" charset="0"/>
                        </a:defRPr>
                      </a:lvl7pPr>
                      <a:lvl8pPr marL="3429000" indent="-228600" defTabSz="457200" eaLnBrk="0" fontAlgn="base" hangingPunct="0">
                        <a:spcBef>
                          <a:spcPct val="20000"/>
                        </a:spcBef>
                        <a:spcAft>
                          <a:spcPct val="0"/>
                        </a:spcAft>
                        <a:defRPr>
                          <a:solidFill>
                            <a:schemeClr val="tx1"/>
                          </a:solidFill>
                          <a:latin typeface="Arial" charset="0"/>
                          <a:ea typeface="Arial" charset="0"/>
                          <a:cs typeface="Arial" charset="0"/>
                        </a:defRPr>
                      </a:lvl8pPr>
                      <a:lvl9pPr marL="3886200" indent="-228600" defTabSz="457200" eaLnBrk="0" fontAlgn="base" hangingPunct="0">
                        <a:spcBef>
                          <a:spcPct val="20000"/>
                        </a:spcBef>
                        <a:spcAft>
                          <a:spcPct val="0"/>
                        </a:spcAft>
                        <a:defRPr>
                          <a:solidFill>
                            <a:schemeClr val="tx1"/>
                          </a:solidFill>
                          <a:latin typeface="Arial" charset="0"/>
                          <a:ea typeface="Arial" charset="0"/>
                          <a:cs typeface="Arial"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hr-HR" altLang="it-IT" sz="1800" b="0" i="0" u="none" strike="noStrike" cap="none" normalizeH="0" baseline="0">
                        <a:ln>
                          <a:noFill/>
                        </a:ln>
                        <a:solidFill>
                          <a:srgbClr val="000000"/>
                        </a:solidFill>
                        <a:effectLst/>
                        <a:latin typeface="Comic Sans MS" charset="0"/>
                        <a:ea typeface="Arial" charset="0"/>
                        <a:cs typeface="Arial" charset="0"/>
                      </a:endParaRPr>
                    </a:p>
                  </a:txBody>
                  <a:tcPr horzOverflow="overflow">
                    <a:lnL w="12700" cap="flat" cmpd="sng" algn="ctr">
                      <a:solidFill>
                        <a:srgbClr val="FFFFFF"/>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FFFF"/>
                    </a:solidFill>
                  </a:tcPr>
                </a:tc>
                <a:extLst>
                  <a:ext uri="{0D108BD9-81ED-4DB2-BD59-A6C34878D82A}">
                    <a16:rowId xmlns="" xmlns:a16="http://schemas.microsoft.com/office/drawing/2014/main" val="10003"/>
                  </a:ext>
                </a:extLst>
              </a:tr>
            </a:tbl>
          </a:graphicData>
        </a:graphic>
      </p:graphicFrame>
    </p:spTree>
    <p:extLst>
      <p:ext uri="{BB962C8B-B14F-4D97-AF65-F5344CB8AC3E}">
        <p14:creationId xmlns:p14="http://schemas.microsoft.com/office/powerpoint/2010/main" xmlns="" val="1241112838"/>
      </p:ext>
    </p:extLst>
  </p:cSld>
  <p:clrMapOvr>
    <a:masterClrMapping/>
  </p:clrMapOvr>
  <p:transition spd="slow">
    <p:randomBar dir="vert"/>
  </p:transition>
</p:sld>
</file>

<file path=ppt/slides/slide2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981200" y="717550"/>
            <a:ext cx="6597650" cy="635000"/>
          </a:xfrm>
        </p:spPr>
        <p:style>
          <a:lnRef idx="2">
            <a:schemeClr val="accent1"/>
          </a:lnRef>
          <a:fillRef idx="1">
            <a:schemeClr val="lt1"/>
          </a:fillRef>
          <a:effectRef idx="0">
            <a:schemeClr val="accent1"/>
          </a:effectRef>
          <a:fontRef idx="minor">
            <a:schemeClr val="dk1"/>
          </a:fontRef>
        </p:style>
        <p:txBody>
          <a:bodyPr>
            <a:normAutofit fontScale="90000"/>
          </a:bodyPr>
          <a:lstStyle/>
          <a:p>
            <a:pPr eaLnBrk="1" hangingPunct="1">
              <a:defRPr/>
            </a:pPr>
            <a:r>
              <a:rPr lang="it-IT" sz="3200" dirty="0">
                <a:solidFill>
                  <a:srgbClr val="FF0000"/>
                </a:solidFill>
                <a:latin typeface="Comic Sans MS"/>
                <a:cs typeface="Comic Sans MS"/>
              </a:rPr>
              <a:t>ESEMPI PRATICI </a:t>
            </a:r>
          </a:p>
        </p:txBody>
      </p:sp>
      <p:sp>
        <p:nvSpPr>
          <p:cNvPr id="45058" name="Rettangolo 3"/>
          <p:cNvSpPr>
            <a:spLocks noChangeArrowheads="1"/>
          </p:cNvSpPr>
          <p:nvPr/>
        </p:nvSpPr>
        <p:spPr bwMode="auto">
          <a:xfrm>
            <a:off x="3048000" y="1562101"/>
            <a:ext cx="6186488"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ea typeface="Arial" charset="0"/>
                <a:cs typeface="Arial" charset="0"/>
              </a:defRPr>
            </a:lvl1pPr>
            <a:lvl2pPr marL="742950" indent="-285750">
              <a:spcBef>
                <a:spcPct val="20000"/>
              </a:spcBef>
              <a:buChar char="–"/>
              <a:defRPr sz="2800">
                <a:solidFill>
                  <a:schemeClr val="tx1"/>
                </a:solidFill>
                <a:latin typeface="Arial" charset="0"/>
                <a:ea typeface="Arial" charset="0"/>
                <a:cs typeface="Arial" charset="0"/>
              </a:defRPr>
            </a:lvl2pPr>
            <a:lvl3pPr marL="1143000" indent="-228600">
              <a:spcBef>
                <a:spcPct val="20000"/>
              </a:spcBef>
              <a:buChar char="•"/>
              <a:defRPr sz="2400">
                <a:solidFill>
                  <a:schemeClr val="tx1"/>
                </a:solidFill>
                <a:latin typeface="Arial" charset="0"/>
                <a:ea typeface="Arial" charset="0"/>
                <a:cs typeface="Arial" charset="0"/>
              </a:defRPr>
            </a:lvl3pPr>
            <a:lvl4pPr marL="1600200" indent="-228600">
              <a:spcBef>
                <a:spcPct val="20000"/>
              </a:spcBef>
              <a:buChar char="–"/>
              <a:defRPr sz="2000">
                <a:solidFill>
                  <a:schemeClr val="tx1"/>
                </a:solidFill>
                <a:latin typeface="Arial" charset="0"/>
                <a:ea typeface="Arial" charset="0"/>
                <a:cs typeface="Arial" charset="0"/>
              </a:defRPr>
            </a:lvl4pPr>
            <a:lvl5pPr marL="2057400" indent="-228600">
              <a:spcBef>
                <a:spcPct val="20000"/>
              </a:spcBef>
              <a:buChar char="»"/>
              <a:defRPr sz="2000">
                <a:solidFill>
                  <a:schemeClr val="tx1"/>
                </a:solidFill>
                <a:latin typeface="Arial" charset="0"/>
                <a:ea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ea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ea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ea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ea typeface="Arial" charset="0"/>
                <a:cs typeface="Arial" charset="0"/>
              </a:defRPr>
            </a:lvl9pPr>
          </a:lstStyle>
          <a:p>
            <a:pPr algn="ctr" eaLnBrk="1" hangingPunct="1">
              <a:spcBef>
                <a:spcPct val="0"/>
              </a:spcBef>
              <a:buFontTx/>
              <a:buNone/>
            </a:pPr>
            <a:r>
              <a:rPr lang="sk-SK" altLang="it-IT" sz="2400">
                <a:solidFill>
                  <a:srgbClr val="000000"/>
                </a:solidFill>
                <a:latin typeface="Comic Sans MS" charset="0"/>
              </a:rPr>
              <a:t>CASO 2: RAL 41.000 </a:t>
            </a:r>
          </a:p>
        </p:txBody>
      </p:sp>
      <p:graphicFrame>
        <p:nvGraphicFramePr>
          <p:cNvPr id="5" name="Tabella 4"/>
          <p:cNvGraphicFramePr>
            <a:graphicFrameLocks noGrp="1"/>
          </p:cNvGraphicFramePr>
          <p:nvPr>
            <p:extLst/>
          </p:nvPr>
        </p:nvGraphicFramePr>
        <p:xfrm>
          <a:off x="1981200" y="2225676"/>
          <a:ext cx="8229600" cy="3331845"/>
        </p:xfrm>
        <a:graphic>
          <a:graphicData uri="http://schemas.openxmlformats.org/drawingml/2006/table">
            <a:tbl>
              <a:tblPr/>
              <a:tblGrid>
                <a:gridCol w="6027738">
                  <a:extLst>
                    <a:ext uri="{9D8B030D-6E8A-4147-A177-3AD203B41FA5}">
                      <a16:colId xmlns="" xmlns:a16="http://schemas.microsoft.com/office/drawing/2014/main" val="20000"/>
                    </a:ext>
                  </a:extLst>
                </a:gridCol>
                <a:gridCol w="2201862">
                  <a:extLst>
                    <a:ext uri="{9D8B030D-6E8A-4147-A177-3AD203B41FA5}">
                      <a16:colId xmlns="" xmlns:a16="http://schemas.microsoft.com/office/drawing/2014/main" val="20001"/>
                    </a:ext>
                  </a:extLst>
                </a:gridCol>
              </a:tblGrid>
              <a:tr h="371475">
                <a:tc gridSpan="2">
                  <a:txBody>
                    <a:bodyPr/>
                    <a:lstStyle>
                      <a:lvl1pPr defTabSz="457200">
                        <a:spcBef>
                          <a:spcPct val="20000"/>
                        </a:spcBef>
                        <a:defRPr sz="2800">
                          <a:solidFill>
                            <a:schemeClr val="tx1"/>
                          </a:solidFill>
                          <a:latin typeface="Arial" charset="0"/>
                          <a:ea typeface="Arial" charset="0"/>
                          <a:cs typeface="Arial" charset="0"/>
                        </a:defRPr>
                      </a:lvl1pPr>
                      <a:lvl2pPr marL="742950" indent="-285750" defTabSz="457200">
                        <a:spcBef>
                          <a:spcPct val="20000"/>
                        </a:spcBef>
                        <a:defRPr sz="2400">
                          <a:solidFill>
                            <a:schemeClr val="tx1"/>
                          </a:solidFill>
                          <a:latin typeface="Arial" charset="0"/>
                          <a:ea typeface="Arial" charset="0"/>
                          <a:cs typeface="Arial" charset="0"/>
                        </a:defRPr>
                      </a:lvl2pPr>
                      <a:lvl3pPr marL="1143000" indent="-228600" defTabSz="457200">
                        <a:spcBef>
                          <a:spcPct val="20000"/>
                        </a:spcBef>
                        <a:defRPr sz="2000">
                          <a:solidFill>
                            <a:schemeClr val="tx1"/>
                          </a:solidFill>
                          <a:latin typeface="Arial" charset="0"/>
                          <a:ea typeface="Arial" charset="0"/>
                          <a:cs typeface="Arial" charset="0"/>
                        </a:defRPr>
                      </a:lvl3pPr>
                      <a:lvl4pPr marL="1600200" indent="-228600" defTabSz="457200">
                        <a:spcBef>
                          <a:spcPct val="20000"/>
                        </a:spcBef>
                        <a:defRPr>
                          <a:solidFill>
                            <a:schemeClr val="tx1"/>
                          </a:solidFill>
                          <a:latin typeface="Arial" charset="0"/>
                          <a:ea typeface="Arial" charset="0"/>
                          <a:cs typeface="Arial" charset="0"/>
                        </a:defRPr>
                      </a:lvl4pPr>
                      <a:lvl5pPr marL="2057400" indent="-228600" defTabSz="457200">
                        <a:spcBef>
                          <a:spcPct val="20000"/>
                        </a:spcBef>
                        <a:defRPr>
                          <a:solidFill>
                            <a:schemeClr val="tx1"/>
                          </a:solidFill>
                          <a:latin typeface="Arial" charset="0"/>
                          <a:ea typeface="Arial" charset="0"/>
                          <a:cs typeface="Arial" charset="0"/>
                        </a:defRPr>
                      </a:lvl5pPr>
                      <a:lvl6pPr marL="2514600" indent="-228600" defTabSz="457200" eaLnBrk="0" fontAlgn="base" hangingPunct="0">
                        <a:spcBef>
                          <a:spcPct val="20000"/>
                        </a:spcBef>
                        <a:spcAft>
                          <a:spcPct val="0"/>
                        </a:spcAft>
                        <a:defRPr>
                          <a:solidFill>
                            <a:schemeClr val="tx1"/>
                          </a:solidFill>
                          <a:latin typeface="Arial" charset="0"/>
                          <a:ea typeface="Arial" charset="0"/>
                          <a:cs typeface="Arial" charset="0"/>
                        </a:defRPr>
                      </a:lvl6pPr>
                      <a:lvl7pPr marL="2971800" indent="-228600" defTabSz="457200" eaLnBrk="0" fontAlgn="base" hangingPunct="0">
                        <a:spcBef>
                          <a:spcPct val="20000"/>
                        </a:spcBef>
                        <a:spcAft>
                          <a:spcPct val="0"/>
                        </a:spcAft>
                        <a:defRPr>
                          <a:solidFill>
                            <a:schemeClr val="tx1"/>
                          </a:solidFill>
                          <a:latin typeface="Arial" charset="0"/>
                          <a:ea typeface="Arial" charset="0"/>
                          <a:cs typeface="Arial" charset="0"/>
                        </a:defRPr>
                      </a:lvl7pPr>
                      <a:lvl8pPr marL="3429000" indent="-228600" defTabSz="457200" eaLnBrk="0" fontAlgn="base" hangingPunct="0">
                        <a:spcBef>
                          <a:spcPct val="20000"/>
                        </a:spcBef>
                        <a:spcAft>
                          <a:spcPct val="0"/>
                        </a:spcAft>
                        <a:defRPr>
                          <a:solidFill>
                            <a:schemeClr val="tx1"/>
                          </a:solidFill>
                          <a:latin typeface="Arial" charset="0"/>
                          <a:ea typeface="Arial" charset="0"/>
                          <a:cs typeface="Arial" charset="0"/>
                        </a:defRPr>
                      </a:lvl8pPr>
                      <a:lvl9pPr marL="3886200" indent="-228600" defTabSz="457200" eaLnBrk="0" fontAlgn="base" hangingPunct="0">
                        <a:spcBef>
                          <a:spcPct val="20000"/>
                        </a:spcBef>
                        <a:spcAft>
                          <a:spcPct val="0"/>
                        </a:spcAft>
                        <a:defRPr>
                          <a:solidFill>
                            <a:schemeClr val="tx1"/>
                          </a:solidFill>
                          <a:latin typeface="Arial" charset="0"/>
                          <a:ea typeface="Arial" charset="0"/>
                          <a:cs typeface="Arial" charset="0"/>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s-ES_tradnl" altLang="it-IT" sz="1800" b="1" i="0" u="none" strike="noStrike" cap="none" normalizeH="0" baseline="0" dirty="0">
                          <a:ln>
                            <a:noFill/>
                          </a:ln>
                          <a:solidFill>
                            <a:srgbClr val="000000"/>
                          </a:solidFill>
                          <a:effectLst/>
                          <a:latin typeface="Comic Sans MS" charset="0"/>
                          <a:ea typeface="Arial" charset="0"/>
                          <a:cs typeface="Arial" charset="0"/>
                        </a:rPr>
                        <a:t>CALCOLO COSTO LAVORO DIPENDENTE </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lumMod val="60000"/>
                        <a:lumOff val="40000"/>
                      </a:schemeClr>
                    </a:solidFill>
                  </a:tcPr>
                </a:tc>
                <a:tc hMerge="1">
                  <a:txBody>
                    <a:bodyPr/>
                    <a:lstStyle/>
                    <a:p>
                      <a:endParaRPr lang="it-IT"/>
                    </a:p>
                  </a:txBody>
                  <a:tcPr/>
                </a:tc>
                <a:extLst>
                  <a:ext uri="{0D108BD9-81ED-4DB2-BD59-A6C34878D82A}">
                    <a16:rowId xmlns="" xmlns:a16="http://schemas.microsoft.com/office/drawing/2014/main" val="10000"/>
                  </a:ext>
                </a:extLst>
              </a:tr>
              <a:tr h="371475">
                <a:tc gridSpan="2">
                  <a:txBody>
                    <a:bodyPr/>
                    <a:lstStyle>
                      <a:lvl1pPr defTabSz="457200">
                        <a:spcBef>
                          <a:spcPct val="20000"/>
                        </a:spcBef>
                        <a:defRPr sz="2800">
                          <a:solidFill>
                            <a:schemeClr val="tx1"/>
                          </a:solidFill>
                          <a:latin typeface="Arial" charset="0"/>
                          <a:ea typeface="Arial" charset="0"/>
                          <a:cs typeface="Arial" charset="0"/>
                        </a:defRPr>
                      </a:lvl1pPr>
                      <a:lvl2pPr marL="742950" indent="-285750" defTabSz="457200">
                        <a:spcBef>
                          <a:spcPct val="20000"/>
                        </a:spcBef>
                        <a:defRPr sz="2400">
                          <a:solidFill>
                            <a:schemeClr val="tx1"/>
                          </a:solidFill>
                          <a:latin typeface="Arial" charset="0"/>
                          <a:ea typeface="Arial" charset="0"/>
                          <a:cs typeface="Arial" charset="0"/>
                        </a:defRPr>
                      </a:lvl2pPr>
                      <a:lvl3pPr marL="1143000" indent="-228600" defTabSz="457200">
                        <a:spcBef>
                          <a:spcPct val="20000"/>
                        </a:spcBef>
                        <a:defRPr sz="2000">
                          <a:solidFill>
                            <a:schemeClr val="tx1"/>
                          </a:solidFill>
                          <a:latin typeface="Arial" charset="0"/>
                          <a:ea typeface="Arial" charset="0"/>
                          <a:cs typeface="Arial" charset="0"/>
                        </a:defRPr>
                      </a:lvl3pPr>
                      <a:lvl4pPr marL="1600200" indent="-228600" defTabSz="457200">
                        <a:spcBef>
                          <a:spcPct val="20000"/>
                        </a:spcBef>
                        <a:defRPr>
                          <a:solidFill>
                            <a:schemeClr val="tx1"/>
                          </a:solidFill>
                          <a:latin typeface="Arial" charset="0"/>
                          <a:ea typeface="Arial" charset="0"/>
                          <a:cs typeface="Arial" charset="0"/>
                        </a:defRPr>
                      </a:lvl4pPr>
                      <a:lvl5pPr marL="2057400" indent="-228600" defTabSz="457200">
                        <a:spcBef>
                          <a:spcPct val="20000"/>
                        </a:spcBef>
                        <a:defRPr>
                          <a:solidFill>
                            <a:schemeClr val="tx1"/>
                          </a:solidFill>
                          <a:latin typeface="Arial" charset="0"/>
                          <a:ea typeface="Arial" charset="0"/>
                          <a:cs typeface="Arial" charset="0"/>
                        </a:defRPr>
                      </a:lvl5pPr>
                      <a:lvl6pPr marL="2514600" indent="-228600" defTabSz="457200" eaLnBrk="0" fontAlgn="base" hangingPunct="0">
                        <a:spcBef>
                          <a:spcPct val="20000"/>
                        </a:spcBef>
                        <a:spcAft>
                          <a:spcPct val="0"/>
                        </a:spcAft>
                        <a:defRPr>
                          <a:solidFill>
                            <a:schemeClr val="tx1"/>
                          </a:solidFill>
                          <a:latin typeface="Arial" charset="0"/>
                          <a:ea typeface="Arial" charset="0"/>
                          <a:cs typeface="Arial" charset="0"/>
                        </a:defRPr>
                      </a:lvl6pPr>
                      <a:lvl7pPr marL="2971800" indent="-228600" defTabSz="457200" eaLnBrk="0" fontAlgn="base" hangingPunct="0">
                        <a:spcBef>
                          <a:spcPct val="20000"/>
                        </a:spcBef>
                        <a:spcAft>
                          <a:spcPct val="0"/>
                        </a:spcAft>
                        <a:defRPr>
                          <a:solidFill>
                            <a:schemeClr val="tx1"/>
                          </a:solidFill>
                          <a:latin typeface="Arial" charset="0"/>
                          <a:ea typeface="Arial" charset="0"/>
                          <a:cs typeface="Arial" charset="0"/>
                        </a:defRPr>
                      </a:lvl7pPr>
                      <a:lvl8pPr marL="3429000" indent="-228600" defTabSz="457200" eaLnBrk="0" fontAlgn="base" hangingPunct="0">
                        <a:spcBef>
                          <a:spcPct val="20000"/>
                        </a:spcBef>
                        <a:spcAft>
                          <a:spcPct val="0"/>
                        </a:spcAft>
                        <a:defRPr>
                          <a:solidFill>
                            <a:schemeClr val="tx1"/>
                          </a:solidFill>
                          <a:latin typeface="Arial" charset="0"/>
                          <a:ea typeface="Arial" charset="0"/>
                          <a:cs typeface="Arial" charset="0"/>
                        </a:defRPr>
                      </a:lvl8pPr>
                      <a:lvl9pPr marL="3886200" indent="-228600" defTabSz="457200" eaLnBrk="0" fontAlgn="base" hangingPunct="0">
                        <a:spcBef>
                          <a:spcPct val="20000"/>
                        </a:spcBef>
                        <a:spcAft>
                          <a:spcPct val="0"/>
                        </a:spcAft>
                        <a:defRPr>
                          <a:solidFill>
                            <a:schemeClr val="tx1"/>
                          </a:solidFill>
                          <a:latin typeface="Arial" charset="0"/>
                          <a:ea typeface="Arial" charset="0"/>
                          <a:cs typeface="Arial" charset="0"/>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it-IT" altLang="it-IT" sz="1800" b="0" i="0" u="none" strike="noStrike" cap="none" normalizeH="0" baseline="0" dirty="0">
                          <a:ln>
                            <a:noFill/>
                          </a:ln>
                          <a:solidFill>
                            <a:srgbClr val="000000"/>
                          </a:solidFill>
                          <a:effectLst/>
                          <a:latin typeface="Comic Sans MS" charset="0"/>
                          <a:ea typeface="Arial" charset="0"/>
                          <a:cs typeface="Arial" charset="0"/>
                        </a:rPr>
                        <a:t>Inquadramento contrattuale </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lumMod val="60000"/>
                        <a:lumOff val="40000"/>
                      </a:schemeClr>
                    </a:solidFill>
                  </a:tcPr>
                </a:tc>
                <a:tc hMerge="1">
                  <a:txBody>
                    <a:bodyPr/>
                    <a:lstStyle/>
                    <a:p>
                      <a:endParaRPr lang="it-IT"/>
                    </a:p>
                  </a:txBody>
                  <a:tcPr/>
                </a:tc>
                <a:extLst>
                  <a:ext uri="{0D108BD9-81ED-4DB2-BD59-A6C34878D82A}">
                    <a16:rowId xmlns="" xmlns:a16="http://schemas.microsoft.com/office/drawing/2014/main" val="10001"/>
                  </a:ext>
                </a:extLst>
              </a:tr>
              <a:tr h="371475">
                <a:tc>
                  <a:txBody>
                    <a:bodyPr/>
                    <a:lstStyle>
                      <a:lvl1pPr>
                        <a:spcBef>
                          <a:spcPct val="20000"/>
                        </a:spcBef>
                        <a:defRPr sz="2800">
                          <a:solidFill>
                            <a:schemeClr val="tx1"/>
                          </a:solidFill>
                          <a:latin typeface="Arial" charset="0"/>
                          <a:ea typeface="Arial" charset="0"/>
                          <a:cs typeface="Arial" charset="0"/>
                        </a:defRPr>
                      </a:lvl1pPr>
                      <a:lvl2pPr marL="742950" indent="-285750">
                        <a:spcBef>
                          <a:spcPct val="20000"/>
                        </a:spcBef>
                        <a:defRPr sz="2400">
                          <a:solidFill>
                            <a:schemeClr val="tx1"/>
                          </a:solidFill>
                          <a:latin typeface="Arial" charset="0"/>
                          <a:ea typeface="Arial" charset="0"/>
                          <a:cs typeface="Arial" charset="0"/>
                        </a:defRPr>
                      </a:lvl2pPr>
                      <a:lvl3pPr marL="1143000" indent="-228600">
                        <a:spcBef>
                          <a:spcPct val="20000"/>
                        </a:spcBef>
                        <a:defRPr sz="2000">
                          <a:solidFill>
                            <a:schemeClr val="tx1"/>
                          </a:solidFill>
                          <a:latin typeface="Arial" charset="0"/>
                          <a:ea typeface="Arial" charset="0"/>
                          <a:cs typeface="Arial" charset="0"/>
                        </a:defRPr>
                      </a:lvl3pPr>
                      <a:lvl4pPr marL="1600200" indent="-228600">
                        <a:spcBef>
                          <a:spcPct val="20000"/>
                        </a:spcBef>
                        <a:defRPr>
                          <a:solidFill>
                            <a:schemeClr val="tx1"/>
                          </a:solidFill>
                          <a:latin typeface="Arial" charset="0"/>
                          <a:ea typeface="Arial" charset="0"/>
                          <a:cs typeface="Arial" charset="0"/>
                        </a:defRPr>
                      </a:lvl4pPr>
                      <a:lvl5pPr marL="2057400" indent="-228600">
                        <a:spcBef>
                          <a:spcPct val="20000"/>
                        </a:spcBef>
                        <a:defRPr>
                          <a:solidFill>
                            <a:schemeClr val="tx1"/>
                          </a:solidFill>
                          <a:latin typeface="Arial" charset="0"/>
                          <a:ea typeface="Arial" charset="0"/>
                          <a:cs typeface="Arial" charset="0"/>
                        </a:defRPr>
                      </a:lvl5pPr>
                      <a:lvl6pPr marL="2514600" indent="-228600" eaLnBrk="0" fontAlgn="base" hangingPunct="0">
                        <a:spcBef>
                          <a:spcPct val="20000"/>
                        </a:spcBef>
                        <a:spcAft>
                          <a:spcPct val="0"/>
                        </a:spcAft>
                        <a:defRPr>
                          <a:solidFill>
                            <a:schemeClr val="tx1"/>
                          </a:solidFill>
                          <a:latin typeface="Arial" charset="0"/>
                          <a:ea typeface="Arial" charset="0"/>
                          <a:cs typeface="Arial" charset="0"/>
                        </a:defRPr>
                      </a:lvl6pPr>
                      <a:lvl7pPr marL="2971800" indent="-228600" eaLnBrk="0" fontAlgn="base" hangingPunct="0">
                        <a:spcBef>
                          <a:spcPct val="20000"/>
                        </a:spcBef>
                        <a:spcAft>
                          <a:spcPct val="0"/>
                        </a:spcAft>
                        <a:defRPr>
                          <a:solidFill>
                            <a:schemeClr val="tx1"/>
                          </a:solidFill>
                          <a:latin typeface="Arial" charset="0"/>
                          <a:ea typeface="Arial" charset="0"/>
                          <a:cs typeface="Arial" charset="0"/>
                        </a:defRPr>
                      </a:lvl7pPr>
                      <a:lvl8pPr marL="3429000" indent="-228600" eaLnBrk="0" fontAlgn="base" hangingPunct="0">
                        <a:spcBef>
                          <a:spcPct val="20000"/>
                        </a:spcBef>
                        <a:spcAft>
                          <a:spcPct val="0"/>
                        </a:spcAft>
                        <a:defRPr>
                          <a:solidFill>
                            <a:schemeClr val="tx1"/>
                          </a:solidFill>
                          <a:latin typeface="Arial" charset="0"/>
                          <a:ea typeface="Arial" charset="0"/>
                          <a:cs typeface="Arial" charset="0"/>
                        </a:defRPr>
                      </a:lvl8pPr>
                      <a:lvl9pPr marL="3886200" indent="-228600" eaLnBrk="0" fontAlgn="base" hangingPunct="0">
                        <a:spcBef>
                          <a:spcPct val="20000"/>
                        </a:spcBef>
                        <a:spcAft>
                          <a:spcPct val="0"/>
                        </a:spcAft>
                        <a:defRPr>
                          <a:solidFill>
                            <a:schemeClr val="tx1"/>
                          </a:solidFill>
                          <a:latin typeface="Arial" charset="0"/>
                          <a:ea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t-IT" altLang="it-IT" sz="1800" b="0" i="0" u="none" strike="noStrike" cap="none" normalizeH="0" baseline="0">
                          <a:ln>
                            <a:noFill/>
                          </a:ln>
                          <a:solidFill>
                            <a:srgbClr val="000000"/>
                          </a:solidFill>
                          <a:effectLst/>
                          <a:latin typeface="Comic Sans MS" charset="0"/>
                          <a:ea typeface="Arial" charset="0"/>
                          <a:cs typeface="Arial" charset="0"/>
                        </a:rPr>
                        <a:t>RAL di riferimento</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CCCC"/>
                    </a:solidFill>
                  </a:tcPr>
                </a:tc>
                <a:tc>
                  <a:txBody>
                    <a:bodyPr/>
                    <a:lstStyle>
                      <a:lvl1pPr>
                        <a:spcBef>
                          <a:spcPct val="20000"/>
                        </a:spcBef>
                        <a:defRPr sz="2800">
                          <a:solidFill>
                            <a:schemeClr val="tx1"/>
                          </a:solidFill>
                          <a:latin typeface="Arial" charset="0"/>
                          <a:ea typeface="Arial" charset="0"/>
                          <a:cs typeface="Arial" charset="0"/>
                        </a:defRPr>
                      </a:lvl1pPr>
                      <a:lvl2pPr marL="742950" indent="-285750">
                        <a:spcBef>
                          <a:spcPct val="20000"/>
                        </a:spcBef>
                        <a:defRPr sz="2400">
                          <a:solidFill>
                            <a:schemeClr val="tx1"/>
                          </a:solidFill>
                          <a:latin typeface="Arial" charset="0"/>
                          <a:ea typeface="Arial" charset="0"/>
                          <a:cs typeface="Arial" charset="0"/>
                        </a:defRPr>
                      </a:lvl2pPr>
                      <a:lvl3pPr marL="1143000" indent="-228600">
                        <a:spcBef>
                          <a:spcPct val="20000"/>
                        </a:spcBef>
                        <a:defRPr sz="2000">
                          <a:solidFill>
                            <a:schemeClr val="tx1"/>
                          </a:solidFill>
                          <a:latin typeface="Arial" charset="0"/>
                          <a:ea typeface="Arial" charset="0"/>
                          <a:cs typeface="Arial" charset="0"/>
                        </a:defRPr>
                      </a:lvl3pPr>
                      <a:lvl4pPr marL="1600200" indent="-228600">
                        <a:spcBef>
                          <a:spcPct val="20000"/>
                        </a:spcBef>
                        <a:defRPr>
                          <a:solidFill>
                            <a:schemeClr val="tx1"/>
                          </a:solidFill>
                          <a:latin typeface="Arial" charset="0"/>
                          <a:ea typeface="Arial" charset="0"/>
                          <a:cs typeface="Arial" charset="0"/>
                        </a:defRPr>
                      </a:lvl4pPr>
                      <a:lvl5pPr marL="2057400" indent="-228600">
                        <a:spcBef>
                          <a:spcPct val="20000"/>
                        </a:spcBef>
                        <a:defRPr>
                          <a:solidFill>
                            <a:schemeClr val="tx1"/>
                          </a:solidFill>
                          <a:latin typeface="Arial" charset="0"/>
                          <a:ea typeface="Arial" charset="0"/>
                          <a:cs typeface="Arial" charset="0"/>
                        </a:defRPr>
                      </a:lvl5pPr>
                      <a:lvl6pPr marL="2514600" indent="-228600" eaLnBrk="0" fontAlgn="base" hangingPunct="0">
                        <a:spcBef>
                          <a:spcPct val="20000"/>
                        </a:spcBef>
                        <a:spcAft>
                          <a:spcPct val="0"/>
                        </a:spcAft>
                        <a:defRPr>
                          <a:solidFill>
                            <a:schemeClr val="tx1"/>
                          </a:solidFill>
                          <a:latin typeface="Arial" charset="0"/>
                          <a:ea typeface="Arial" charset="0"/>
                          <a:cs typeface="Arial" charset="0"/>
                        </a:defRPr>
                      </a:lvl6pPr>
                      <a:lvl7pPr marL="2971800" indent="-228600" eaLnBrk="0" fontAlgn="base" hangingPunct="0">
                        <a:spcBef>
                          <a:spcPct val="20000"/>
                        </a:spcBef>
                        <a:spcAft>
                          <a:spcPct val="0"/>
                        </a:spcAft>
                        <a:defRPr>
                          <a:solidFill>
                            <a:schemeClr val="tx1"/>
                          </a:solidFill>
                          <a:latin typeface="Arial" charset="0"/>
                          <a:ea typeface="Arial" charset="0"/>
                          <a:cs typeface="Arial" charset="0"/>
                        </a:defRPr>
                      </a:lvl7pPr>
                      <a:lvl8pPr marL="3429000" indent="-228600" eaLnBrk="0" fontAlgn="base" hangingPunct="0">
                        <a:spcBef>
                          <a:spcPct val="20000"/>
                        </a:spcBef>
                        <a:spcAft>
                          <a:spcPct val="0"/>
                        </a:spcAft>
                        <a:defRPr>
                          <a:solidFill>
                            <a:schemeClr val="tx1"/>
                          </a:solidFill>
                          <a:latin typeface="Arial" charset="0"/>
                          <a:ea typeface="Arial" charset="0"/>
                          <a:cs typeface="Arial" charset="0"/>
                        </a:defRPr>
                      </a:lvl8pPr>
                      <a:lvl9pPr marL="3886200" indent="-228600" eaLnBrk="0" fontAlgn="base" hangingPunct="0">
                        <a:spcBef>
                          <a:spcPct val="20000"/>
                        </a:spcBef>
                        <a:spcAft>
                          <a:spcPct val="0"/>
                        </a:spcAft>
                        <a:defRPr>
                          <a:solidFill>
                            <a:schemeClr val="tx1"/>
                          </a:solidFill>
                          <a:latin typeface="Arial" charset="0"/>
                          <a:ea typeface="Arial" charset="0"/>
                          <a:cs typeface="Arial" charset="0"/>
                        </a:defRPr>
                      </a:lvl9p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is-IS" altLang="it-IT" sz="1800" b="0" i="0" u="none" strike="noStrike" cap="none" normalizeH="0" baseline="0">
                          <a:ln>
                            <a:noFill/>
                          </a:ln>
                          <a:solidFill>
                            <a:srgbClr val="000000"/>
                          </a:solidFill>
                          <a:effectLst/>
                          <a:latin typeface="Comic Sans MS" charset="0"/>
                          <a:ea typeface="Arial" charset="0"/>
                          <a:cs typeface="Arial" charset="0"/>
                        </a:rPr>
                        <a:t>40.719,00</a:t>
                      </a:r>
                      <a:endParaRPr kumimoji="0" lang="nb-NO" altLang="it-IT" sz="1800" b="0" i="0" u="none" strike="noStrike" cap="none" normalizeH="0" baseline="0">
                        <a:ln>
                          <a:noFill/>
                        </a:ln>
                        <a:solidFill>
                          <a:srgbClr val="000000"/>
                        </a:solidFill>
                        <a:effectLst/>
                        <a:latin typeface="Comic Sans MS" charset="0"/>
                        <a:ea typeface="Arial" charset="0"/>
                        <a:cs typeface="Arial"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CCCC"/>
                    </a:solidFill>
                  </a:tcPr>
                </a:tc>
                <a:extLst>
                  <a:ext uri="{0D108BD9-81ED-4DB2-BD59-A6C34878D82A}">
                    <a16:rowId xmlns="" xmlns:a16="http://schemas.microsoft.com/office/drawing/2014/main" val="10002"/>
                  </a:ext>
                </a:extLst>
              </a:tr>
              <a:tr h="371475">
                <a:tc>
                  <a:txBody>
                    <a:bodyPr/>
                    <a:lstStyle>
                      <a:lvl1pPr>
                        <a:spcBef>
                          <a:spcPct val="20000"/>
                        </a:spcBef>
                        <a:defRPr sz="2800">
                          <a:solidFill>
                            <a:schemeClr val="tx1"/>
                          </a:solidFill>
                          <a:latin typeface="Arial" charset="0"/>
                          <a:ea typeface="Arial" charset="0"/>
                          <a:cs typeface="Arial" charset="0"/>
                        </a:defRPr>
                      </a:lvl1pPr>
                      <a:lvl2pPr marL="742950" indent="-285750">
                        <a:spcBef>
                          <a:spcPct val="20000"/>
                        </a:spcBef>
                        <a:defRPr sz="2400">
                          <a:solidFill>
                            <a:schemeClr val="tx1"/>
                          </a:solidFill>
                          <a:latin typeface="Arial" charset="0"/>
                          <a:ea typeface="Arial" charset="0"/>
                          <a:cs typeface="Arial" charset="0"/>
                        </a:defRPr>
                      </a:lvl2pPr>
                      <a:lvl3pPr marL="1143000" indent="-228600">
                        <a:spcBef>
                          <a:spcPct val="20000"/>
                        </a:spcBef>
                        <a:defRPr sz="2000">
                          <a:solidFill>
                            <a:schemeClr val="tx1"/>
                          </a:solidFill>
                          <a:latin typeface="Arial" charset="0"/>
                          <a:ea typeface="Arial" charset="0"/>
                          <a:cs typeface="Arial" charset="0"/>
                        </a:defRPr>
                      </a:lvl3pPr>
                      <a:lvl4pPr marL="1600200" indent="-228600">
                        <a:spcBef>
                          <a:spcPct val="20000"/>
                        </a:spcBef>
                        <a:defRPr>
                          <a:solidFill>
                            <a:schemeClr val="tx1"/>
                          </a:solidFill>
                          <a:latin typeface="Arial" charset="0"/>
                          <a:ea typeface="Arial" charset="0"/>
                          <a:cs typeface="Arial" charset="0"/>
                        </a:defRPr>
                      </a:lvl4pPr>
                      <a:lvl5pPr marL="2057400" indent="-228600">
                        <a:spcBef>
                          <a:spcPct val="20000"/>
                        </a:spcBef>
                        <a:defRPr>
                          <a:solidFill>
                            <a:schemeClr val="tx1"/>
                          </a:solidFill>
                          <a:latin typeface="Arial" charset="0"/>
                          <a:ea typeface="Arial" charset="0"/>
                          <a:cs typeface="Arial" charset="0"/>
                        </a:defRPr>
                      </a:lvl5pPr>
                      <a:lvl6pPr marL="2514600" indent="-228600" eaLnBrk="0" fontAlgn="base" hangingPunct="0">
                        <a:spcBef>
                          <a:spcPct val="20000"/>
                        </a:spcBef>
                        <a:spcAft>
                          <a:spcPct val="0"/>
                        </a:spcAft>
                        <a:defRPr>
                          <a:solidFill>
                            <a:schemeClr val="tx1"/>
                          </a:solidFill>
                          <a:latin typeface="Arial" charset="0"/>
                          <a:ea typeface="Arial" charset="0"/>
                          <a:cs typeface="Arial" charset="0"/>
                        </a:defRPr>
                      </a:lvl6pPr>
                      <a:lvl7pPr marL="2971800" indent="-228600" eaLnBrk="0" fontAlgn="base" hangingPunct="0">
                        <a:spcBef>
                          <a:spcPct val="20000"/>
                        </a:spcBef>
                        <a:spcAft>
                          <a:spcPct val="0"/>
                        </a:spcAft>
                        <a:defRPr>
                          <a:solidFill>
                            <a:schemeClr val="tx1"/>
                          </a:solidFill>
                          <a:latin typeface="Arial" charset="0"/>
                          <a:ea typeface="Arial" charset="0"/>
                          <a:cs typeface="Arial" charset="0"/>
                        </a:defRPr>
                      </a:lvl7pPr>
                      <a:lvl8pPr marL="3429000" indent="-228600" eaLnBrk="0" fontAlgn="base" hangingPunct="0">
                        <a:spcBef>
                          <a:spcPct val="20000"/>
                        </a:spcBef>
                        <a:spcAft>
                          <a:spcPct val="0"/>
                        </a:spcAft>
                        <a:defRPr>
                          <a:solidFill>
                            <a:schemeClr val="tx1"/>
                          </a:solidFill>
                          <a:latin typeface="Arial" charset="0"/>
                          <a:ea typeface="Arial" charset="0"/>
                          <a:cs typeface="Arial" charset="0"/>
                        </a:defRPr>
                      </a:lvl8pPr>
                      <a:lvl9pPr marL="3886200" indent="-228600" eaLnBrk="0" fontAlgn="base" hangingPunct="0">
                        <a:spcBef>
                          <a:spcPct val="20000"/>
                        </a:spcBef>
                        <a:spcAft>
                          <a:spcPct val="0"/>
                        </a:spcAft>
                        <a:defRPr>
                          <a:solidFill>
                            <a:schemeClr val="tx1"/>
                          </a:solidFill>
                          <a:latin typeface="Arial" charset="0"/>
                          <a:ea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t-IT" altLang="it-IT" sz="1800" b="0" i="0" u="none" strike="noStrike" cap="none" normalizeH="0" baseline="0">
                          <a:ln>
                            <a:noFill/>
                          </a:ln>
                          <a:solidFill>
                            <a:srgbClr val="000000"/>
                          </a:solidFill>
                          <a:effectLst/>
                          <a:latin typeface="Comic Sans MS" charset="0"/>
                          <a:ea typeface="Arial" charset="0"/>
                          <a:cs typeface="Arial" charset="0"/>
                        </a:rPr>
                        <a:t>Valore ferie</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CCCC"/>
                    </a:solidFill>
                  </a:tcPr>
                </a:tc>
                <a:tc>
                  <a:txBody>
                    <a:bodyPr/>
                    <a:lstStyle>
                      <a:lvl1pPr defTabSz="457200">
                        <a:spcBef>
                          <a:spcPct val="20000"/>
                        </a:spcBef>
                        <a:defRPr sz="2800">
                          <a:solidFill>
                            <a:schemeClr val="tx1"/>
                          </a:solidFill>
                          <a:latin typeface="Arial" charset="0"/>
                          <a:ea typeface="Arial" charset="0"/>
                          <a:cs typeface="Arial" charset="0"/>
                        </a:defRPr>
                      </a:lvl1pPr>
                      <a:lvl2pPr marL="742950" indent="-285750" defTabSz="457200">
                        <a:spcBef>
                          <a:spcPct val="20000"/>
                        </a:spcBef>
                        <a:defRPr sz="2400">
                          <a:solidFill>
                            <a:schemeClr val="tx1"/>
                          </a:solidFill>
                          <a:latin typeface="Arial" charset="0"/>
                          <a:ea typeface="Arial" charset="0"/>
                          <a:cs typeface="Arial" charset="0"/>
                        </a:defRPr>
                      </a:lvl2pPr>
                      <a:lvl3pPr marL="1143000" indent="-228600" defTabSz="457200">
                        <a:spcBef>
                          <a:spcPct val="20000"/>
                        </a:spcBef>
                        <a:defRPr sz="2000">
                          <a:solidFill>
                            <a:schemeClr val="tx1"/>
                          </a:solidFill>
                          <a:latin typeface="Arial" charset="0"/>
                          <a:ea typeface="Arial" charset="0"/>
                          <a:cs typeface="Arial" charset="0"/>
                        </a:defRPr>
                      </a:lvl3pPr>
                      <a:lvl4pPr marL="1600200" indent="-228600" defTabSz="457200">
                        <a:spcBef>
                          <a:spcPct val="20000"/>
                        </a:spcBef>
                        <a:defRPr>
                          <a:solidFill>
                            <a:schemeClr val="tx1"/>
                          </a:solidFill>
                          <a:latin typeface="Arial" charset="0"/>
                          <a:ea typeface="Arial" charset="0"/>
                          <a:cs typeface="Arial" charset="0"/>
                        </a:defRPr>
                      </a:lvl4pPr>
                      <a:lvl5pPr marL="2057400" indent="-228600" defTabSz="457200">
                        <a:spcBef>
                          <a:spcPct val="20000"/>
                        </a:spcBef>
                        <a:defRPr>
                          <a:solidFill>
                            <a:schemeClr val="tx1"/>
                          </a:solidFill>
                          <a:latin typeface="Arial" charset="0"/>
                          <a:ea typeface="Arial" charset="0"/>
                          <a:cs typeface="Arial" charset="0"/>
                        </a:defRPr>
                      </a:lvl5pPr>
                      <a:lvl6pPr marL="2514600" indent="-228600" defTabSz="457200" eaLnBrk="0" fontAlgn="base" hangingPunct="0">
                        <a:spcBef>
                          <a:spcPct val="20000"/>
                        </a:spcBef>
                        <a:spcAft>
                          <a:spcPct val="0"/>
                        </a:spcAft>
                        <a:defRPr>
                          <a:solidFill>
                            <a:schemeClr val="tx1"/>
                          </a:solidFill>
                          <a:latin typeface="Arial" charset="0"/>
                          <a:ea typeface="Arial" charset="0"/>
                          <a:cs typeface="Arial" charset="0"/>
                        </a:defRPr>
                      </a:lvl6pPr>
                      <a:lvl7pPr marL="2971800" indent="-228600" defTabSz="457200" eaLnBrk="0" fontAlgn="base" hangingPunct="0">
                        <a:spcBef>
                          <a:spcPct val="20000"/>
                        </a:spcBef>
                        <a:spcAft>
                          <a:spcPct val="0"/>
                        </a:spcAft>
                        <a:defRPr>
                          <a:solidFill>
                            <a:schemeClr val="tx1"/>
                          </a:solidFill>
                          <a:latin typeface="Arial" charset="0"/>
                          <a:ea typeface="Arial" charset="0"/>
                          <a:cs typeface="Arial" charset="0"/>
                        </a:defRPr>
                      </a:lvl7pPr>
                      <a:lvl8pPr marL="3429000" indent="-228600" defTabSz="457200" eaLnBrk="0" fontAlgn="base" hangingPunct="0">
                        <a:spcBef>
                          <a:spcPct val="20000"/>
                        </a:spcBef>
                        <a:spcAft>
                          <a:spcPct val="0"/>
                        </a:spcAft>
                        <a:defRPr>
                          <a:solidFill>
                            <a:schemeClr val="tx1"/>
                          </a:solidFill>
                          <a:latin typeface="Arial" charset="0"/>
                          <a:ea typeface="Arial" charset="0"/>
                          <a:cs typeface="Arial" charset="0"/>
                        </a:defRPr>
                      </a:lvl8pPr>
                      <a:lvl9pPr marL="3886200" indent="-228600" defTabSz="457200" eaLnBrk="0" fontAlgn="base" hangingPunct="0">
                        <a:spcBef>
                          <a:spcPct val="20000"/>
                        </a:spcBef>
                        <a:spcAft>
                          <a:spcPct val="0"/>
                        </a:spcAft>
                        <a:defRPr>
                          <a:solidFill>
                            <a:schemeClr val="tx1"/>
                          </a:solidFill>
                          <a:latin typeface="Arial" charset="0"/>
                          <a:ea typeface="Arial" charset="0"/>
                          <a:cs typeface="Arial"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is-IS" altLang="it-IT" sz="1800" b="0" i="0" u="none" strike="noStrike" cap="none" normalizeH="0" baseline="0">
                          <a:ln>
                            <a:noFill/>
                          </a:ln>
                          <a:solidFill>
                            <a:srgbClr val="000000"/>
                          </a:solidFill>
                          <a:effectLst/>
                          <a:latin typeface="Comic Sans MS" charset="0"/>
                          <a:ea typeface="Arial" charset="0"/>
                          <a:cs typeface="Arial" charset="0"/>
                        </a:rPr>
                        <a:t>3.132,23</a:t>
                      </a:r>
                      <a:r>
                        <a:rPr kumimoji="0" lang="nb-NO" altLang="it-IT" sz="1800" b="0" i="0" u="none" strike="noStrike" cap="none" normalizeH="0" baseline="0">
                          <a:ln>
                            <a:noFill/>
                          </a:ln>
                          <a:solidFill>
                            <a:srgbClr val="000000"/>
                          </a:solidFill>
                          <a:effectLst/>
                          <a:latin typeface="Comic Sans MS" charset="0"/>
                          <a:ea typeface="Arial" charset="0"/>
                          <a:cs typeface="Arial" charset="0"/>
                        </a:rPr>
                        <a:t> </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CCCC"/>
                    </a:solidFill>
                  </a:tcPr>
                </a:tc>
                <a:extLst>
                  <a:ext uri="{0D108BD9-81ED-4DB2-BD59-A6C34878D82A}">
                    <a16:rowId xmlns="" xmlns:a16="http://schemas.microsoft.com/office/drawing/2014/main" val="10003"/>
                  </a:ext>
                </a:extLst>
              </a:tr>
              <a:tr h="371475">
                <a:tc>
                  <a:txBody>
                    <a:bodyPr/>
                    <a:lstStyle>
                      <a:lvl1pPr>
                        <a:spcBef>
                          <a:spcPct val="20000"/>
                        </a:spcBef>
                        <a:defRPr sz="2800">
                          <a:solidFill>
                            <a:schemeClr val="tx1"/>
                          </a:solidFill>
                          <a:latin typeface="Arial" charset="0"/>
                          <a:ea typeface="Arial" charset="0"/>
                          <a:cs typeface="Arial" charset="0"/>
                        </a:defRPr>
                      </a:lvl1pPr>
                      <a:lvl2pPr marL="742950" indent="-285750">
                        <a:spcBef>
                          <a:spcPct val="20000"/>
                        </a:spcBef>
                        <a:defRPr sz="2400">
                          <a:solidFill>
                            <a:schemeClr val="tx1"/>
                          </a:solidFill>
                          <a:latin typeface="Arial" charset="0"/>
                          <a:ea typeface="Arial" charset="0"/>
                          <a:cs typeface="Arial" charset="0"/>
                        </a:defRPr>
                      </a:lvl2pPr>
                      <a:lvl3pPr marL="1143000" indent="-228600">
                        <a:spcBef>
                          <a:spcPct val="20000"/>
                        </a:spcBef>
                        <a:defRPr sz="2000">
                          <a:solidFill>
                            <a:schemeClr val="tx1"/>
                          </a:solidFill>
                          <a:latin typeface="Arial" charset="0"/>
                          <a:ea typeface="Arial" charset="0"/>
                          <a:cs typeface="Arial" charset="0"/>
                        </a:defRPr>
                      </a:lvl3pPr>
                      <a:lvl4pPr marL="1600200" indent="-228600">
                        <a:spcBef>
                          <a:spcPct val="20000"/>
                        </a:spcBef>
                        <a:defRPr>
                          <a:solidFill>
                            <a:schemeClr val="tx1"/>
                          </a:solidFill>
                          <a:latin typeface="Arial" charset="0"/>
                          <a:ea typeface="Arial" charset="0"/>
                          <a:cs typeface="Arial" charset="0"/>
                        </a:defRPr>
                      </a:lvl4pPr>
                      <a:lvl5pPr marL="2057400" indent="-228600">
                        <a:spcBef>
                          <a:spcPct val="20000"/>
                        </a:spcBef>
                        <a:defRPr>
                          <a:solidFill>
                            <a:schemeClr val="tx1"/>
                          </a:solidFill>
                          <a:latin typeface="Arial" charset="0"/>
                          <a:ea typeface="Arial" charset="0"/>
                          <a:cs typeface="Arial" charset="0"/>
                        </a:defRPr>
                      </a:lvl5pPr>
                      <a:lvl6pPr marL="2514600" indent="-228600" eaLnBrk="0" fontAlgn="base" hangingPunct="0">
                        <a:spcBef>
                          <a:spcPct val="20000"/>
                        </a:spcBef>
                        <a:spcAft>
                          <a:spcPct val="0"/>
                        </a:spcAft>
                        <a:defRPr>
                          <a:solidFill>
                            <a:schemeClr val="tx1"/>
                          </a:solidFill>
                          <a:latin typeface="Arial" charset="0"/>
                          <a:ea typeface="Arial" charset="0"/>
                          <a:cs typeface="Arial" charset="0"/>
                        </a:defRPr>
                      </a:lvl6pPr>
                      <a:lvl7pPr marL="2971800" indent="-228600" eaLnBrk="0" fontAlgn="base" hangingPunct="0">
                        <a:spcBef>
                          <a:spcPct val="20000"/>
                        </a:spcBef>
                        <a:spcAft>
                          <a:spcPct val="0"/>
                        </a:spcAft>
                        <a:defRPr>
                          <a:solidFill>
                            <a:schemeClr val="tx1"/>
                          </a:solidFill>
                          <a:latin typeface="Arial" charset="0"/>
                          <a:ea typeface="Arial" charset="0"/>
                          <a:cs typeface="Arial" charset="0"/>
                        </a:defRPr>
                      </a:lvl7pPr>
                      <a:lvl8pPr marL="3429000" indent="-228600" eaLnBrk="0" fontAlgn="base" hangingPunct="0">
                        <a:spcBef>
                          <a:spcPct val="20000"/>
                        </a:spcBef>
                        <a:spcAft>
                          <a:spcPct val="0"/>
                        </a:spcAft>
                        <a:defRPr>
                          <a:solidFill>
                            <a:schemeClr val="tx1"/>
                          </a:solidFill>
                          <a:latin typeface="Arial" charset="0"/>
                          <a:ea typeface="Arial" charset="0"/>
                          <a:cs typeface="Arial" charset="0"/>
                        </a:defRPr>
                      </a:lvl8pPr>
                      <a:lvl9pPr marL="3886200" indent="-228600" eaLnBrk="0" fontAlgn="base" hangingPunct="0">
                        <a:spcBef>
                          <a:spcPct val="20000"/>
                        </a:spcBef>
                        <a:spcAft>
                          <a:spcPct val="0"/>
                        </a:spcAft>
                        <a:defRPr>
                          <a:solidFill>
                            <a:schemeClr val="tx1"/>
                          </a:solidFill>
                          <a:latin typeface="Arial" charset="0"/>
                          <a:ea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t-IT" altLang="it-IT" sz="1800" b="0" i="0" u="none" strike="noStrike" cap="none" normalizeH="0" baseline="0">
                          <a:ln>
                            <a:noFill/>
                          </a:ln>
                          <a:solidFill>
                            <a:srgbClr val="000000"/>
                          </a:solidFill>
                          <a:effectLst/>
                          <a:latin typeface="Comic Sans MS" charset="0"/>
                          <a:ea typeface="Arial" charset="0"/>
                          <a:cs typeface="Arial" charset="0"/>
                        </a:rPr>
                        <a:t>Valore permessi</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CCCC"/>
                    </a:solidFill>
                  </a:tcPr>
                </a:tc>
                <a:tc>
                  <a:txBody>
                    <a:bodyPr/>
                    <a:lstStyle>
                      <a:lvl1pPr defTabSz="457200">
                        <a:spcBef>
                          <a:spcPct val="20000"/>
                        </a:spcBef>
                        <a:defRPr sz="2800">
                          <a:solidFill>
                            <a:schemeClr val="tx1"/>
                          </a:solidFill>
                          <a:latin typeface="Arial" charset="0"/>
                          <a:ea typeface="Arial" charset="0"/>
                          <a:cs typeface="Arial" charset="0"/>
                        </a:defRPr>
                      </a:lvl1pPr>
                      <a:lvl2pPr marL="742950" indent="-285750" defTabSz="457200">
                        <a:spcBef>
                          <a:spcPct val="20000"/>
                        </a:spcBef>
                        <a:defRPr sz="2400">
                          <a:solidFill>
                            <a:schemeClr val="tx1"/>
                          </a:solidFill>
                          <a:latin typeface="Arial" charset="0"/>
                          <a:ea typeface="Arial" charset="0"/>
                          <a:cs typeface="Arial" charset="0"/>
                        </a:defRPr>
                      </a:lvl2pPr>
                      <a:lvl3pPr marL="1143000" indent="-228600" defTabSz="457200">
                        <a:spcBef>
                          <a:spcPct val="20000"/>
                        </a:spcBef>
                        <a:defRPr sz="2000">
                          <a:solidFill>
                            <a:schemeClr val="tx1"/>
                          </a:solidFill>
                          <a:latin typeface="Arial" charset="0"/>
                          <a:ea typeface="Arial" charset="0"/>
                          <a:cs typeface="Arial" charset="0"/>
                        </a:defRPr>
                      </a:lvl3pPr>
                      <a:lvl4pPr marL="1600200" indent="-228600" defTabSz="457200">
                        <a:spcBef>
                          <a:spcPct val="20000"/>
                        </a:spcBef>
                        <a:defRPr>
                          <a:solidFill>
                            <a:schemeClr val="tx1"/>
                          </a:solidFill>
                          <a:latin typeface="Arial" charset="0"/>
                          <a:ea typeface="Arial" charset="0"/>
                          <a:cs typeface="Arial" charset="0"/>
                        </a:defRPr>
                      </a:lvl4pPr>
                      <a:lvl5pPr marL="2057400" indent="-228600" defTabSz="457200">
                        <a:spcBef>
                          <a:spcPct val="20000"/>
                        </a:spcBef>
                        <a:defRPr>
                          <a:solidFill>
                            <a:schemeClr val="tx1"/>
                          </a:solidFill>
                          <a:latin typeface="Arial" charset="0"/>
                          <a:ea typeface="Arial" charset="0"/>
                          <a:cs typeface="Arial" charset="0"/>
                        </a:defRPr>
                      </a:lvl5pPr>
                      <a:lvl6pPr marL="2514600" indent="-228600" defTabSz="457200" eaLnBrk="0" fontAlgn="base" hangingPunct="0">
                        <a:spcBef>
                          <a:spcPct val="20000"/>
                        </a:spcBef>
                        <a:spcAft>
                          <a:spcPct val="0"/>
                        </a:spcAft>
                        <a:defRPr>
                          <a:solidFill>
                            <a:schemeClr val="tx1"/>
                          </a:solidFill>
                          <a:latin typeface="Arial" charset="0"/>
                          <a:ea typeface="Arial" charset="0"/>
                          <a:cs typeface="Arial" charset="0"/>
                        </a:defRPr>
                      </a:lvl6pPr>
                      <a:lvl7pPr marL="2971800" indent="-228600" defTabSz="457200" eaLnBrk="0" fontAlgn="base" hangingPunct="0">
                        <a:spcBef>
                          <a:spcPct val="20000"/>
                        </a:spcBef>
                        <a:spcAft>
                          <a:spcPct val="0"/>
                        </a:spcAft>
                        <a:defRPr>
                          <a:solidFill>
                            <a:schemeClr val="tx1"/>
                          </a:solidFill>
                          <a:latin typeface="Arial" charset="0"/>
                          <a:ea typeface="Arial" charset="0"/>
                          <a:cs typeface="Arial" charset="0"/>
                        </a:defRPr>
                      </a:lvl7pPr>
                      <a:lvl8pPr marL="3429000" indent="-228600" defTabSz="457200" eaLnBrk="0" fontAlgn="base" hangingPunct="0">
                        <a:spcBef>
                          <a:spcPct val="20000"/>
                        </a:spcBef>
                        <a:spcAft>
                          <a:spcPct val="0"/>
                        </a:spcAft>
                        <a:defRPr>
                          <a:solidFill>
                            <a:schemeClr val="tx1"/>
                          </a:solidFill>
                          <a:latin typeface="Arial" charset="0"/>
                          <a:ea typeface="Arial" charset="0"/>
                          <a:cs typeface="Arial" charset="0"/>
                        </a:defRPr>
                      </a:lvl8pPr>
                      <a:lvl9pPr marL="3886200" indent="-228600" defTabSz="457200" eaLnBrk="0" fontAlgn="base" hangingPunct="0">
                        <a:spcBef>
                          <a:spcPct val="20000"/>
                        </a:spcBef>
                        <a:spcAft>
                          <a:spcPct val="0"/>
                        </a:spcAft>
                        <a:defRPr>
                          <a:solidFill>
                            <a:schemeClr val="tx1"/>
                          </a:solidFill>
                          <a:latin typeface="Arial" charset="0"/>
                          <a:ea typeface="Arial" charset="0"/>
                          <a:cs typeface="Arial"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is-IS" altLang="it-IT" sz="1800" b="0" i="0" u="none" strike="noStrike" cap="none" normalizeH="0" baseline="0">
                          <a:ln>
                            <a:noFill/>
                          </a:ln>
                          <a:solidFill>
                            <a:srgbClr val="000000"/>
                          </a:solidFill>
                          <a:effectLst/>
                          <a:latin typeface="Comic Sans MS" charset="0"/>
                          <a:ea typeface="Arial" charset="0"/>
                          <a:cs typeface="Arial" charset="0"/>
                        </a:rPr>
                        <a:t>481,88</a:t>
                      </a:r>
                      <a:endParaRPr kumimoji="0" lang="it-IT" altLang="it-IT" sz="1800" b="0" i="0" u="none" strike="noStrike" cap="none" normalizeH="0" baseline="0">
                        <a:ln>
                          <a:noFill/>
                        </a:ln>
                        <a:solidFill>
                          <a:srgbClr val="000000"/>
                        </a:solidFill>
                        <a:effectLst/>
                        <a:latin typeface="Comic Sans MS" charset="0"/>
                        <a:ea typeface="Arial" charset="0"/>
                        <a:cs typeface="Arial"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CCCC"/>
                    </a:solidFill>
                  </a:tcPr>
                </a:tc>
                <a:extLst>
                  <a:ext uri="{0D108BD9-81ED-4DB2-BD59-A6C34878D82A}">
                    <a16:rowId xmlns="" xmlns:a16="http://schemas.microsoft.com/office/drawing/2014/main" val="10004"/>
                  </a:ext>
                </a:extLst>
              </a:tr>
              <a:tr h="371475">
                <a:tc>
                  <a:txBody>
                    <a:bodyPr/>
                    <a:lstStyle>
                      <a:lvl1pPr defTabSz="457200">
                        <a:spcBef>
                          <a:spcPct val="20000"/>
                        </a:spcBef>
                        <a:defRPr sz="2800">
                          <a:solidFill>
                            <a:schemeClr val="tx1"/>
                          </a:solidFill>
                          <a:latin typeface="Arial" charset="0"/>
                          <a:ea typeface="Arial" charset="0"/>
                          <a:cs typeface="Arial" charset="0"/>
                        </a:defRPr>
                      </a:lvl1pPr>
                      <a:lvl2pPr marL="742950" indent="-285750" defTabSz="457200">
                        <a:spcBef>
                          <a:spcPct val="20000"/>
                        </a:spcBef>
                        <a:defRPr sz="2400">
                          <a:solidFill>
                            <a:schemeClr val="tx1"/>
                          </a:solidFill>
                          <a:latin typeface="Arial" charset="0"/>
                          <a:ea typeface="Arial" charset="0"/>
                          <a:cs typeface="Arial" charset="0"/>
                        </a:defRPr>
                      </a:lvl2pPr>
                      <a:lvl3pPr marL="1143000" indent="-228600" defTabSz="457200">
                        <a:spcBef>
                          <a:spcPct val="20000"/>
                        </a:spcBef>
                        <a:defRPr sz="2000">
                          <a:solidFill>
                            <a:schemeClr val="tx1"/>
                          </a:solidFill>
                          <a:latin typeface="Arial" charset="0"/>
                          <a:ea typeface="Arial" charset="0"/>
                          <a:cs typeface="Arial" charset="0"/>
                        </a:defRPr>
                      </a:lvl3pPr>
                      <a:lvl4pPr marL="1600200" indent="-228600" defTabSz="457200">
                        <a:spcBef>
                          <a:spcPct val="20000"/>
                        </a:spcBef>
                        <a:defRPr>
                          <a:solidFill>
                            <a:schemeClr val="tx1"/>
                          </a:solidFill>
                          <a:latin typeface="Arial" charset="0"/>
                          <a:ea typeface="Arial" charset="0"/>
                          <a:cs typeface="Arial" charset="0"/>
                        </a:defRPr>
                      </a:lvl4pPr>
                      <a:lvl5pPr marL="2057400" indent="-228600" defTabSz="457200">
                        <a:spcBef>
                          <a:spcPct val="20000"/>
                        </a:spcBef>
                        <a:defRPr>
                          <a:solidFill>
                            <a:schemeClr val="tx1"/>
                          </a:solidFill>
                          <a:latin typeface="Arial" charset="0"/>
                          <a:ea typeface="Arial" charset="0"/>
                          <a:cs typeface="Arial" charset="0"/>
                        </a:defRPr>
                      </a:lvl5pPr>
                      <a:lvl6pPr marL="2514600" indent="-228600" defTabSz="457200" eaLnBrk="0" fontAlgn="base" hangingPunct="0">
                        <a:spcBef>
                          <a:spcPct val="20000"/>
                        </a:spcBef>
                        <a:spcAft>
                          <a:spcPct val="0"/>
                        </a:spcAft>
                        <a:defRPr>
                          <a:solidFill>
                            <a:schemeClr val="tx1"/>
                          </a:solidFill>
                          <a:latin typeface="Arial" charset="0"/>
                          <a:ea typeface="Arial" charset="0"/>
                          <a:cs typeface="Arial" charset="0"/>
                        </a:defRPr>
                      </a:lvl6pPr>
                      <a:lvl7pPr marL="2971800" indent="-228600" defTabSz="457200" eaLnBrk="0" fontAlgn="base" hangingPunct="0">
                        <a:spcBef>
                          <a:spcPct val="20000"/>
                        </a:spcBef>
                        <a:spcAft>
                          <a:spcPct val="0"/>
                        </a:spcAft>
                        <a:defRPr>
                          <a:solidFill>
                            <a:schemeClr val="tx1"/>
                          </a:solidFill>
                          <a:latin typeface="Arial" charset="0"/>
                          <a:ea typeface="Arial" charset="0"/>
                          <a:cs typeface="Arial" charset="0"/>
                        </a:defRPr>
                      </a:lvl7pPr>
                      <a:lvl8pPr marL="3429000" indent="-228600" defTabSz="457200" eaLnBrk="0" fontAlgn="base" hangingPunct="0">
                        <a:spcBef>
                          <a:spcPct val="20000"/>
                        </a:spcBef>
                        <a:spcAft>
                          <a:spcPct val="0"/>
                        </a:spcAft>
                        <a:defRPr>
                          <a:solidFill>
                            <a:schemeClr val="tx1"/>
                          </a:solidFill>
                          <a:latin typeface="Arial" charset="0"/>
                          <a:ea typeface="Arial" charset="0"/>
                          <a:cs typeface="Arial" charset="0"/>
                        </a:defRPr>
                      </a:lvl8pPr>
                      <a:lvl9pPr marL="3886200" indent="-228600" defTabSz="457200" eaLnBrk="0" fontAlgn="base" hangingPunct="0">
                        <a:spcBef>
                          <a:spcPct val="20000"/>
                        </a:spcBef>
                        <a:spcAft>
                          <a:spcPct val="0"/>
                        </a:spcAft>
                        <a:defRPr>
                          <a:solidFill>
                            <a:schemeClr val="tx1"/>
                          </a:solidFill>
                          <a:latin typeface="Arial" charset="0"/>
                          <a:ea typeface="Arial" charset="0"/>
                          <a:cs typeface="Arial"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it-IT" altLang="it-IT" sz="1800" b="0" i="0" u="none" strike="noStrike" cap="none" normalizeH="0" baseline="0">
                          <a:ln>
                            <a:noFill/>
                          </a:ln>
                          <a:solidFill>
                            <a:srgbClr val="000000"/>
                          </a:solidFill>
                          <a:effectLst/>
                          <a:latin typeface="Comic Sans MS" charset="0"/>
                          <a:ea typeface="Arial" charset="0"/>
                          <a:cs typeface="Arial" charset="0"/>
                        </a:rPr>
                        <a:t>Contribuzione previdenziale</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CCCC"/>
                    </a:solidFill>
                  </a:tcPr>
                </a:tc>
                <a:tc>
                  <a:txBody>
                    <a:bodyPr/>
                    <a:lstStyle>
                      <a:lvl1pPr>
                        <a:spcBef>
                          <a:spcPct val="20000"/>
                        </a:spcBef>
                        <a:defRPr sz="2800">
                          <a:solidFill>
                            <a:schemeClr val="tx1"/>
                          </a:solidFill>
                          <a:latin typeface="Arial" charset="0"/>
                          <a:ea typeface="Arial" charset="0"/>
                          <a:cs typeface="Arial" charset="0"/>
                        </a:defRPr>
                      </a:lvl1pPr>
                      <a:lvl2pPr marL="742950" indent="-285750">
                        <a:spcBef>
                          <a:spcPct val="20000"/>
                        </a:spcBef>
                        <a:defRPr sz="2400">
                          <a:solidFill>
                            <a:schemeClr val="tx1"/>
                          </a:solidFill>
                          <a:latin typeface="Arial" charset="0"/>
                          <a:ea typeface="Arial" charset="0"/>
                          <a:cs typeface="Arial" charset="0"/>
                        </a:defRPr>
                      </a:lvl2pPr>
                      <a:lvl3pPr marL="1143000" indent="-228600">
                        <a:spcBef>
                          <a:spcPct val="20000"/>
                        </a:spcBef>
                        <a:defRPr sz="2000">
                          <a:solidFill>
                            <a:schemeClr val="tx1"/>
                          </a:solidFill>
                          <a:latin typeface="Arial" charset="0"/>
                          <a:ea typeface="Arial" charset="0"/>
                          <a:cs typeface="Arial" charset="0"/>
                        </a:defRPr>
                      </a:lvl3pPr>
                      <a:lvl4pPr marL="1600200" indent="-228600">
                        <a:spcBef>
                          <a:spcPct val="20000"/>
                        </a:spcBef>
                        <a:defRPr>
                          <a:solidFill>
                            <a:schemeClr val="tx1"/>
                          </a:solidFill>
                          <a:latin typeface="Arial" charset="0"/>
                          <a:ea typeface="Arial" charset="0"/>
                          <a:cs typeface="Arial" charset="0"/>
                        </a:defRPr>
                      </a:lvl4pPr>
                      <a:lvl5pPr marL="2057400" indent="-228600">
                        <a:spcBef>
                          <a:spcPct val="20000"/>
                        </a:spcBef>
                        <a:defRPr>
                          <a:solidFill>
                            <a:schemeClr val="tx1"/>
                          </a:solidFill>
                          <a:latin typeface="Arial" charset="0"/>
                          <a:ea typeface="Arial" charset="0"/>
                          <a:cs typeface="Arial" charset="0"/>
                        </a:defRPr>
                      </a:lvl5pPr>
                      <a:lvl6pPr marL="2514600" indent="-228600" eaLnBrk="0" fontAlgn="base" hangingPunct="0">
                        <a:spcBef>
                          <a:spcPct val="20000"/>
                        </a:spcBef>
                        <a:spcAft>
                          <a:spcPct val="0"/>
                        </a:spcAft>
                        <a:defRPr>
                          <a:solidFill>
                            <a:schemeClr val="tx1"/>
                          </a:solidFill>
                          <a:latin typeface="Arial" charset="0"/>
                          <a:ea typeface="Arial" charset="0"/>
                          <a:cs typeface="Arial" charset="0"/>
                        </a:defRPr>
                      </a:lvl6pPr>
                      <a:lvl7pPr marL="2971800" indent="-228600" eaLnBrk="0" fontAlgn="base" hangingPunct="0">
                        <a:spcBef>
                          <a:spcPct val="20000"/>
                        </a:spcBef>
                        <a:spcAft>
                          <a:spcPct val="0"/>
                        </a:spcAft>
                        <a:defRPr>
                          <a:solidFill>
                            <a:schemeClr val="tx1"/>
                          </a:solidFill>
                          <a:latin typeface="Arial" charset="0"/>
                          <a:ea typeface="Arial" charset="0"/>
                          <a:cs typeface="Arial" charset="0"/>
                        </a:defRPr>
                      </a:lvl7pPr>
                      <a:lvl8pPr marL="3429000" indent="-228600" eaLnBrk="0" fontAlgn="base" hangingPunct="0">
                        <a:spcBef>
                          <a:spcPct val="20000"/>
                        </a:spcBef>
                        <a:spcAft>
                          <a:spcPct val="0"/>
                        </a:spcAft>
                        <a:defRPr>
                          <a:solidFill>
                            <a:schemeClr val="tx1"/>
                          </a:solidFill>
                          <a:latin typeface="Arial" charset="0"/>
                          <a:ea typeface="Arial" charset="0"/>
                          <a:cs typeface="Arial" charset="0"/>
                        </a:defRPr>
                      </a:lvl8pPr>
                      <a:lvl9pPr marL="3886200" indent="-228600" eaLnBrk="0" fontAlgn="base" hangingPunct="0">
                        <a:spcBef>
                          <a:spcPct val="20000"/>
                        </a:spcBef>
                        <a:spcAft>
                          <a:spcPct val="0"/>
                        </a:spcAft>
                        <a:defRPr>
                          <a:solidFill>
                            <a:schemeClr val="tx1"/>
                          </a:solidFill>
                          <a:latin typeface="Arial" charset="0"/>
                          <a:ea typeface="Arial" charset="0"/>
                          <a:cs typeface="Arial" charset="0"/>
                        </a:defRPr>
                      </a:lvl9p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is-IS" altLang="it-IT" sz="1800" b="0" i="0" u="none" strike="noStrike" cap="none" normalizeH="0" baseline="0">
                          <a:ln>
                            <a:noFill/>
                          </a:ln>
                          <a:solidFill>
                            <a:srgbClr val="000000"/>
                          </a:solidFill>
                          <a:effectLst/>
                          <a:latin typeface="Comic Sans MS" charset="0"/>
                          <a:ea typeface="Arial" charset="0"/>
                          <a:cs typeface="Arial" charset="0"/>
                        </a:rPr>
                        <a:t>11.863,54 </a:t>
                      </a:r>
                      <a:endParaRPr kumimoji="0" lang="it-IT" altLang="it-IT" sz="1800" b="0" i="0" u="none" strike="noStrike" cap="none" normalizeH="0" baseline="0">
                        <a:ln>
                          <a:noFill/>
                        </a:ln>
                        <a:solidFill>
                          <a:srgbClr val="000000"/>
                        </a:solidFill>
                        <a:effectLst/>
                        <a:latin typeface="Comic Sans MS" charset="0"/>
                        <a:ea typeface="Arial" charset="0"/>
                        <a:cs typeface="Arial"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CCCC"/>
                    </a:solidFill>
                  </a:tcPr>
                </a:tc>
                <a:extLst>
                  <a:ext uri="{0D108BD9-81ED-4DB2-BD59-A6C34878D82A}">
                    <a16:rowId xmlns="" xmlns:a16="http://schemas.microsoft.com/office/drawing/2014/main" val="10005"/>
                  </a:ext>
                </a:extLst>
              </a:tr>
              <a:tr h="371475">
                <a:tc>
                  <a:txBody>
                    <a:bodyPr/>
                    <a:lstStyle>
                      <a:lvl1pPr defTabSz="457200">
                        <a:spcBef>
                          <a:spcPct val="20000"/>
                        </a:spcBef>
                        <a:defRPr sz="2800">
                          <a:solidFill>
                            <a:schemeClr val="tx1"/>
                          </a:solidFill>
                          <a:latin typeface="Arial" charset="0"/>
                          <a:ea typeface="Arial" charset="0"/>
                          <a:cs typeface="Arial" charset="0"/>
                        </a:defRPr>
                      </a:lvl1pPr>
                      <a:lvl2pPr marL="742950" indent="-285750" defTabSz="457200">
                        <a:spcBef>
                          <a:spcPct val="20000"/>
                        </a:spcBef>
                        <a:defRPr sz="2400">
                          <a:solidFill>
                            <a:schemeClr val="tx1"/>
                          </a:solidFill>
                          <a:latin typeface="Arial" charset="0"/>
                          <a:ea typeface="Arial" charset="0"/>
                          <a:cs typeface="Arial" charset="0"/>
                        </a:defRPr>
                      </a:lvl2pPr>
                      <a:lvl3pPr marL="1143000" indent="-228600" defTabSz="457200">
                        <a:spcBef>
                          <a:spcPct val="20000"/>
                        </a:spcBef>
                        <a:defRPr sz="2000">
                          <a:solidFill>
                            <a:schemeClr val="tx1"/>
                          </a:solidFill>
                          <a:latin typeface="Arial" charset="0"/>
                          <a:ea typeface="Arial" charset="0"/>
                          <a:cs typeface="Arial" charset="0"/>
                        </a:defRPr>
                      </a:lvl3pPr>
                      <a:lvl4pPr marL="1600200" indent="-228600" defTabSz="457200">
                        <a:spcBef>
                          <a:spcPct val="20000"/>
                        </a:spcBef>
                        <a:defRPr>
                          <a:solidFill>
                            <a:schemeClr val="tx1"/>
                          </a:solidFill>
                          <a:latin typeface="Arial" charset="0"/>
                          <a:ea typeface="Arial" charset="0"/>
                          <a:cs typeface="Arial" charset="0"/>
                        </a:defRPr>
                      </a:lvl4pPr>
                      <a:lvl5pPr marL="2057400" indent="-228600" defTabSz="457200">
                        <a:spcBef>
                          <a:spcPct val="20000"/>
                        </a:spcBef>
                        <a:defRPr>
                          <a:solidFill>
                            <a:schemeClr val="tx1"/>
                          </a:solidFill>
                          <a:latin typeface="Arial" charset="0"/>
                          <a:ea typeface="Arial" charset="0"/>
                          <a:cs typeface="Arial" charset="0"/>
                        </a:defRPr>
                      </a:lvl5pPr>
                      <a:lvl6pPr marL="2514600" indent="-228600" defTabSz="457200" eaLnBrk="0" fontAlgn="base" hangingPunct="0">
                        <a:spcBef>
                          <a:spcPct val="20000"/>
                        </a:spcBef>
                        <a:spcAft>
                          <a:spcPct val="0"/>
                        </a:spcAft>
                        <a:defRPr>
                          <a:solidFill>
                            <a:schemeClr val="tx1"/>
                          </a:solidFill>
                          <a:latin typeface="Arial" charset="0"/>
                          <a:ea typeface="Arial" charset="0"/>
                          <a:cs typeface="Arial" charset="0"/>
                        </a:defRPr>
                      </a:lvl6pPr>
                      <a:lvl7pPr marL="2971800" indent="-228600" defTabSz="457200" eaLnBrk="0" fontAlgn="base" hangingPunct="0">
                        <a:spcBef>
                          <a:spcPct val="20000"/>
                        </a:spcBef>
                        <a:spcAft>
                          <a:spcPct val="0"/>
                        </a:spcAft>
                        <a:defRPr>
                          <a:solidFill>
                            <a:schemeClr val="tx1"/>
                          </a:solidFill>
                          <a:latin typeface="Arial" charset="0"/>
                          <a:ea typeface="Arial" charset="0"/>
                          <a:cs typeface="Arial" charset="0"/>
                        </a:defRPr>
                      </a:lvl7pPr>
                      <a:lvl8pPr marL="3429000" indent="-228600" defTabSz="457200" eaLnBrk="0" fontAlgn="base" hangingPunct="0">
                        <a:spcBef>
                          <a:spcPct val="20000"/>
                        </a:spcBef>
                        <a:spcAft>
                          <a:spcPct val="0"/>
                        </a:spcAft>
                        <a:defRPr>
                          <a:solidFill>
                            <a:schemeClr val="tx1"/>
                          </a:solidFill>
                          <a:latin typeface="Arial" charset="0"/>
                          <a:ea typeface="Arial" charset="0"/>
                          <a:cs typeface="Arial" charset="0"/>
                        </a:defRPr>
                      </a:lvl8pPr>
                      <a:lvl9pPr marL="3886200" indent="-228600" defTabSz="457200" eaLnBrk="0" fontAlgn="base" hangingPunct="0">
                        <a:spcBef>
                          <a:spcPct val="20000"/>
                        </a:spcBef>
                        <a:spcAft>
                          <a:spcPct val="0"/>
                        </a:spcAft>
                        <a:defRPr>
                          <a:solidFill>
                            <a:schemeClr val="tx1"/>
                          </a:solidFill>
                          <a:latin typeface="Arial" charset="0"/>
                          <a:ea typeface="Arial" charset="0"/>
                          <a:cs typeface="Arial"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it-IT" altLang="it-IT" sz="1800" b="0" i="0" u="none" strike="noStrike" cap="none" normalizeH="0" baseline="0">
                          <a:ln>
                            <a:noFill/>
                          </a:ln>
                          <a:solidFill>
                            <a:srgbClr val="000000"/>
                          </a:solidFill>
                          <a:effectLst/>
                          <a:latin typeface="Comic Sans MS" charset="0"/>
                          <a:ea typeface="Arial" charset="0"/>
                          <a:cs typeface="Arial" charset="0"/>
                        </a:rPr>
                        <a:t> Premi assicurativi </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CCCC"/>
                    </a:solidFill>
                  </a:tcPr>
                </a:tc>
                <a:tc>
                  <a:txBody>
                    <a:bodyPr/>
                    <a:lstStyle>
                      <a:lvl1pPr>
                        <a:spcBef>
                          <a:spcPct val="20000"/>
                        </a:spcBef>
                        <a:defRPr sz="2800">
                          <a:solidFill>
                            <a:schemeClr val="tx1"/>
                          </a:solidFill>
                          <a:latin typeface="Arial" charset="0"/>
                          <a:ea typeface="Arial" charset="0"/>
                          <a:cs typeface="Arial" charset="0"/>
                        </a:defRPr>
                      </a:lvl1pPr>
                      <a:lvl2pPr marL="742950" indent="-285750">
                        <a:spcBef>
                          <a:spcPct val="20000"/>
                        </a:spcBef>
                        <a:defRPr sz="2400">
                          <a:solidFill>
                            <a:schemeClr val="tx1"/>
                          </a:solidFill>
                          <a:latin typeface="Arial" charset="0"/>
                          <a:ea typeface="Arial" charset="0"/>
                          <a:cs typeface="Arial" charset="0"/>
                        </a:defRPr>
                      </a:lvl2pPr>
                      <a:lvl3pPr marL="1143000" indent="-228600">
                        <a:spcBef>
                          <a:spcPct val="20000"/>
                        </a:spcBef>
                        <a:defRPr sz="2000">
                          <a:solidFill>
                            <a:schemeClr val="tx1"/>
                          </a:solidFill>
                          <a:latin typeface="Arial" charset="0"/>
                          <a:ea typeface="Arial" charset="0"/>
                          <a:cs typeface="Arial" charset="0"/>
                        </a:defRPr>
                      </a:lvl3pPr>
                      <a:lvl4pPr marL="1600200" indent="-228600">
                        <a:spcBef>
                          <a:spcPct val="20000"/>
                        </a:spcBef>
                        <a:defRPr>
                          <a:solidFill>
                            <a:schemeClr val="tx1"/>
                          </a:solidFill>
                          <a:latin typeface="Arial" charset="0"/>
                          <a:ea typeface="Arial" charset="0"/>
                          <a:cs typeface="Arial" charset="0"/>
                        </a:defRPr>
                      </a:lvl4pPr>
                      <a:lvl5pPr marL="2057400" indent="-228600">
                        <a:spcBef>
                          <a:spcPct val="20000"/>
                        </a:spcBef>
                        <a:defRPr>
                          <a:solidFill>
                            <a:schemeClr val="tx1"/>
                          </a:solidFill>
                          <a:latin typeface="Arial" charset="0"/>
                          <a:ea typeface="Arial" charset="0"/>
                          <a:cs typeface="Arial" charset="0"/>
                        </a:defRPr>
                      </a:lvl5pPr>
                      <a:lvl6pPr marL="2514600" indent="-228600" eaLnBrk="0" fontAlgn="base" hangingPunct="0">
                        <a:spcBef>
                          <a:spcPct val="20000"/>
                        </a:spcBef>
                        <a:spcAft>
                          <a:spcPct val="0"/>
                        </a:spcAft>
                        <a:defRPr>
                          <a:solidFill>
                            <a:schemeClr val="tx1"/>
                          </a:solidFill>
                          <a:latin typeface="Arial" charset="0"/>
                          <a:ea typeface="Arial" charset="0"/>
                          <a:cs typeface="Arial" charset="0"/>
                        </a:defRPr>
                      </a:lvl6pPr>
                      <a:lvl7pPr marL="2971800" indent="-228600" eaLnBrk="0" fontAlgn="base" hangingPunct="0">
                        <a:spcBef>
                          <a:spcPct val="20000"/>
                        </a:spcBef>
                        <a:spcAft>
                          <a:spcPct val="0"/>
                        </a:spcAft>
                        <a:defRPr>
                          <a:solidFill>
                            <a:schemeClr val="tx1"/>
                          </a:solidFill>
                          <a:latin typeface="Arial" charset="0"/>
                          <a:ea typeface="Arial" charset="0"/>
                          <a:cs typeface="Arial" charset="0"/>
                        </a:defRPr>
                      </a:lvl7pPr>
                      <a:lvl8pPr marL="3429000" indent="-228600" eaLnBrk="0" fontAlgn="base" hangingPunct="0">
                        <a:spcBef>
                          <a:spcPct val="20000"/>
                        </a:spcBef>
                        <a:spcAft>
                          <a:spcPct val="0"/>
                        </a:spcAft>
                        <a:defRPr>
                          <a:solidFill>
                            <a:schemeClr val="tx1"/>
                          </a:solidFill>
                          <a:latin typeface="Arial" charset="0"/>
                          <a:ea typeface="Arial" charset="0"/>
                          <a:cs typeface="Arial" charset="0"/>
                        </a:defRPr>
                      </a:lvl8pPr>
                      <a:lvl9pPr marL="3886200" indent="-228600" eaLnBrk="0" fontAlgn="base" hangingPunct="0">
                        <a:spcBef>
                          <a:spcPct val="20000"/>
                        </a:spcBef>
                        <a:spcAft>
                          <a:spcPct val="0"/>
                        </a:spcAft>
                        <a:defRPr>
                          <a:solidFill>
                            <a:schemeClr val="tx1"/>
                          </a:solidFill>
                          <a:latin typeface="Arial" charset="0"/>
                          <a:ea typeface="Arial" charset="0"/>
                          <a:cs typeface="Arial" charset="0"/>
                        </a:defRPr>
                      </a:lvl9p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is-IS" altLang="it-IT" sz="1800" b="0" i="0" u="none" strike="noStrike" cap="none" normalizeH="0" baseline="0">
                          <a:ln>
                            <a:noFill/>
                          </a:ln>
                          <a:solidFill>
                            <a:srgbClr val="000000"/>
                          </a:solidFill>
                          <a:effectLst/>
                          <a:latin typeface="Comic Sans MS" charset="0"/>
                          <a:ea typeface="Arial" charset="0"/>
                          <a:cs typeface="Arial" charset="0"/>
                        </a:rPr>
                        <a:t>223,88</a:t>
                      </a:r>
                      <a:endParaRPr kumimoji="0" lang="it-IT" altLang="it-IT" sz="1800" b="0" i="0" u="none" strike="noStrike" cap="none" normalizeH="0" baseline="0">
                        <a:ln>
                          <a:noFill/>
                        </a:ln>
                        <a:solidFill>
                          <a:srgbClr val="000000"/>
                        </a:solidFill>
                        <a:effectLst/>
                        <a:latin typeface="Comic Sans MS" charset="0"/>
                        <a:ea typeface="Arial" charset="0"/>
                        <a:cs typeface="Arial"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CCCC"/>
                    </a:solidFill>
                  </a:tcPr>
                </a:tc>
                <a:extLst>
                  <a:ext uri="{0D108BD9-81ED-4DB2-BD59-A6C34878D82A}">
                    <a16:rowId xmlns="" xmlns:a16="http://schemas.microsoft.com/office/drawing/2014/main" val="10006"/>
                  </a:ext>
                </a:extLst>
              </a:tr>
              <a:tr h="365125">
                <a:tc>
                  <a:txBody>
                    <a:bodyPr/>
                    <a:lstStyle>
                      <a:lvl1pPr defTabSz="457200">
                        <a:spcBef>
                          <a:spcPct val="20000"/>
                        </a:spcBef>
                        <a:defRPr sz="2800">
                          <a:solidFill>
                            <a:schemeClr val="tx1"/>
                          </a:solidFill>
                          <a:latin typeface="Arial" charset="0"/>
                          <a:ea typeface="Arial" charset="0"/>
                          <a:cs typeface="Arial" charset="0"/>
                        </a:defRPr>
                      </a:lvl1pPr>
                      <a:lvl2pPr marL="742950" indent="-285750" defTabSz="457200">
                        <a:spcBef>
                          <a:spcPct val="20000"/>
                        </a:spcBef>
                        <a:defRPr sz="2400">
                          <a:solidFill>
                            <a:schemeClr val="tx1"/>
                          </a:solidFill>
                          <a:latin typeface="Arial" charset="0"/>
                          <a:ea typeface="Arial" charset="0"/>
                          <a:cs typeface="Arial" charset="0"/>
                        </a:defRPr>
                      </a:lvl2pPr>
                      <a:lvl3pPr marL="1143000" indent="-228600" defTabSz="457200">
                        <a:spcBef>
                          <a:spcPct val="20000"/>
                        </a:spcBef>
                        <a:defRPr sz="2000">
                          <a:solidFill>
                            <a:schemeClr val="tx1"/>
                          </a:solidFill>
                          <a:latin typeface="Arial" charset="0"/>
                          <a:ea typeface="Arial" charset="0"/>
                          <a:cs typeface="Arial" charset="0"/>
                        </a:defRPr>
                      </a:lvl3pPr>
                      <a:lvl4pPr marL="1600200" indent="-228600" defTabSz="457200">
                        <a:spcBef>
                          <a:spcPct val="20000"/>
                        </a:spcBef>
                        <a:defRPr>
                          <a:solidFill>
                            <a:schemeClr val="tx1"/>
                          </a:solidFill>
                          <a:latin typeface="Arial" charset="0"/>
                          <a:ea typeface="Arial" charset="0"/>
                          <a:cs typeface="Arial" charset="0"/>
                        </a:defRPr>
                      </a:lvl4pPr>
                      <a:lvl5pPr marL="2057400" indent="-228600" defTabSz="457200">
                        <a:spcBef>
                          <a:spcPct val="20000"/>
                        </a:spcBef>
                        <a:defRPr>
                          <a:solidFill>
                            <a:schemeClr val="tx1"/>
                          </a:solidFill>
                          <a:latin typeface="Arial" charset="0"/>
                          <a:ea typeface="Arial" charset="0"/>
                          <a:cs typeface="Arial" charset="0"/>
                        </a:defRPr>
                      </a:lvl5pPr>
                      <a:lvl6pPr marL="2514600" indent="-228600" defTabSz="457200" eaLnBrk="0" fontAlgn="base" hangingPunct="0">
                        <a:spcBef>
                          <a:spcPct val="20000"/>
                        </a:spcBef>
                        <a:spcAft>
                          <a:spcPct val="0"/>
                        </a:spcAft>
                        <a:defRPr>
                          <a:solidFill>
                            <a:schemeClr val="tx1"/>
                          </a:solidFill>
                          <a:latin typeface="Arial" charset="0"/>
                          <a:ea typeface="Arial" charset="0"/>
                          <a:cs typeface="Arial" charset="0"/>
                        </a:defRPr>
                      </a:lvl6pPr>
                      <a:lvl7pPr marL="2971800" indent="-228600" defTabSz="457200" eaLnBrk="0" fontAlgn="base" hangingPunct="0">
                        <a:spcBef>
                          <a:spcPct val="20000"/>
                        </a:spcBef>
                        <a:spcAft>
                          <a:spcPct val="0"/>
                        </a:spcAft>
                        <a:defRPr>
                          <a:solidFill>
                            <a:schemeClr val="tx1"/>
                          </a:solidFill>
                          <a:latin typeface="Arial" charset="0"/>
                          <a:ea typeface="Arial" charset="0"/>
                          <a:cs typeface="Arial" charset="0"/>
                        </a:defRPr>
                      </a:lvl7pPr>
                      <a:lvl8pPr marL="3429000" indent="-228600" defTabSz="457200" eaLnBrk="0" fontAlgn="base" hangingPunct="0">
                        <a:spcBef>
                          <a:spcPct val="20000"/>
                        </a:spcBef>
                        <a:spcAft>
                          <a:spcPct val="0"/>
                        </a:spcAft>
                        <a:defRPr>
                          <a:solidFill>
                            <a:schemeClr val="tx1"/>
                          </a:solidFill>
                          <a:latin typeface="Arial" charset="0"/>
                          <a:ea typeface="Arial" charset="0"/>
                          <a:cs typeface="Arial" charset="0"/>
                        </a:defRPr>
                      </a:lvl8pPr>
                      <a:lvl9pPr marL="3886200" indent="-228600" defTabSz="457200" eaLnBrk="0" fontAlgn="base" hangingPunct="0">
                        <a:spcBef>
                          <a:spcPct val="20000"/>
                        </a:spcBef>
                        <a:spcAft>
                          <a:spcPct val="0"/>
                        </a:spcAft>
                        <a:defRPr>
                          <a:solidFill>
                            <a:schemeClr val="tx1"/>
                          </a:solidFill>
                          <a:latin typeface="Arial" charset="0"/>
                          <a:ea typeface="Arial" charset="0"/>
                          <a:cs typeface="Arial"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it-IT" altLang="it-IT" sz="1800" b="0" i="0" u="none" strike="noStrike" cap="none" normalizeH="0" baseline="0">
                          <a:ln>
                            <a:noFill/>
                          </a:ln>
                          <a:solidFill>
                            <a:srgbClr val="000000"/>
                          </a:solidFill>
                          <a:effectLst/>
                          <a:latin typeface="Comic Sans MS" charset="0"/>
                          <a:ea typeface="Arial" charset="0"/>
                          <a:cs typeface="Arial" charset="0"/>
                        </a:rPr>
                        <a:t>TFR </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CCCC"/>
                    </a:solidFill>
                  </a:tcPr>
                </a:tc>
                <a:tc>
                  <a:txBody>
                    <a:bodyPr/>
                    <a:lstStyle>
                      <a:lvl1pPr defTabSz="457200">
                        <a:spcBef>
                          <a:spcPct val="20000"/>
                        </a:spcBef>
                        <a:defRPr sz="2800">
                          <a:solidFill>
                            <a:schemeClr val="tx1"/>
                          </a:solidFill>
                          <a:latin typeface="Arial" charset="0"/>
                          <a:ea typeface="Arial" charset="0"/>
                          <a:cs typeface="Arial" charset="0"/>
                        </a:defRPr>
                      </a:lvl1pPr>
                      <a:lvl2pPr marL="742950" indent="-285750" defTabSz="457200">
                        <a:spcBef>
                          <a:spcPct val="20000"/>
                        </a:spcBef>
                        <a:defRPr sz="2400">
                          <a:solidFill>
                            <a:schemeClr val="tx1"/>
                          </a:solidFill>
                          <a:latin typeface="Arial" charset="0"/>
                          <a:ea typeface="Arial" charset="0"/>
                          <a:cs typeface="Arial" charset="0"/>
                        </a:defRPr>
                      </a:lvl2pPr>
                      <a:lvl3pPr marL="1143000" indent="-228600" defTabSz="457200">
                        <a:spcBef>
                          <a:spcPct val="20000"/>
                        </a:spcBef>
                        <a:defRPr sz="2000">
                          <a:solidFill>
                            <a:schemeClr val="tx1"/>
                          </a:solidFill>
                          <a:latin typeface="Arial" charset="0"/>
                          <a:ea typeface="Arial" charset="0"/>
                          <a:cs typeface="Arial" charset="0"/>
                        </a:defRPr>
                      </a:lvl3pPr>
                      <a:lvl4pPr marL="1600200" indent="-228600" defTabSz="457200">
                        <a:spcBef>
                          <a:spcPct val="20000"/>
                        </a:spcBef>
                        <a:defRPr>
                          <a:solidFill>
                            <a:schemeClr val="tx1"/>
                          </a:solidFill>
                          <a:latin typeface="Arial" charset="0"/>
                          <a:ea typeface="Arial" charset="0"/>
                          <a:cs typeface="Arial" charset="0"/>
                        </a:defRPr>
                      </a:lvl4pPr>
                      <a:lvl5pPr marL="2057400" indent="-228600" defTabSz="457200">
                        <a:spcBef>
                          <a:spcPct val="20000"/>
                        </a:spcBef>
                        <a:defRPr>
                          <a:solidFill>
                            <a:schemeClr val="tx1"/>
                          </a:solidFill>
                          <a:latin typeface="Arial" charset="0"/>
                          <a:ea typeface="Arial" charset="0"/>
                          <a:cs typeface="Arial" charset="0"/>
                        </a:defRPr>
                      </a:lvl5pPr>
                      <a:lvl6pPr marL="2514600" indent="-228600" defTabSz="457200" eaLnBrk="0" fontAlgn="base" hangingPunct="0">
                        <a:spcBef>
                          <a:spcPct val="20000"/>
                        </a:spcBef>
                        <a:spcAft>
                          <a:spcPct val="0"/>
                        </a:spcAft>
                        <a:defRPr>
                          <a:solidFill>
                            <a:schemeClr val="tx1"/>
                          </a:solidFill>
                          <a:latin typeface="Arial" charset="0"/>
                          <a:ea typeface="Arial" charset="0"/>
                          <a:cs typeface="Arial" charset="0"/>
                        </a:defRPr>
                      </a:lvl6pPr>
                      <a:lvl7pPr marL="2971800" indent="-228600" defTabSz="457200" eaLnBrk="0" fontAlgn="base" hangingPunct="0">
                        <a:spcBef>
                          <a:spcPct val="20000"/>
                        </a:spcBef>
                        <a:spcAft>
                          <a:spcPct val="0"/>
                        </a:spcAft>
                        <a:defRPr>
                          <a:solidFill>
                            <a:schemeClr val="tx1"/>
                          </a:solidFill>
                          <a:latin typeface="Arial" charset="0"/>
                          <a:ea typeface="Arial" charset="0"/>
                          <a:cs typeface="Arial" charset="0"/>
                        </a:defRPr>
                      </a:lvl7pPr>
                      <a:lvl8pPr marL="3429000" indent="-228600" defTabSz="457200" eaLnBrk="0" fontAlgn="base" hangingPunct="0">
                        <a:spcBef>
                          <a:spcPct val="20000"/>
                        </a:spcBef>
                        <a:spcAft>
                          <a:spcPct val="0"/>
                        </a:spcAft>
                        <a:defRPr>
                          <a:solidFill>
                            <a:schemeClr val="tx1"/>
                          </a:solidFill>
                          <a:latin typeface="Arial" charset="0"/>
                          <a:ea typeface="Arial" charset="0"/>
                          <a:cs typeface="Arial" charset="0"/>
                        </a:defRPr>
                      </a:lvl8pPr>
                      <a:lvl9pPr marL="3886200" indent="-228600" defTabSz="457200" eaLnBrk="0" fontAlgn="base" hangingPunct="0">
                        <a:spcBef>
                          <a:spcPct val="20000"/>
                        </a:spcBef>
                        <a:spcAft>
                          <a:spcPct val="0"/>
                        </a:spcAft>
                        <a:defRPr>
                          <a:solidFill>
                            <a:schemeClr val="tx1"/>
                          </a:solidFill>
                          <a:latin typeface="Arial" charset="0"/>
                          <a:ea typeface="Arial" charset="0"/>
                          <a:cs typeface="Arial"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is-IS" altLang="it-IT" sz="1800" b="0" i="0" u="none" strike="noStrike" cap="none" normalizeH="0" baseline="0">
                          <a:ln>
                            <a:noFill/>
                          </a:ln>
                          <a:solidFill>
                            <a:srgbClr val="000000"/>
                          </a:solidFill>
                          <a:effectLst/>
                          <a:latin typeface="Comic Sans MS" charset="0"/>
                          <a:ea typeface="Arial" charset="0"/>
                          <a:cs typeface="Arial" charset="0"/>
                        </a:rPr>
                        <a:t>3.062,27 </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CCCC"/>
                    </a:solidFill>
                  </a:tcPr>
                </a:tc>
                <a:extLst>
                  <a:ext uri="{0D108BD9-81ED-4DB2-BD59-A6C34878D82A}">
                    <a16:rowId xmlns="" xmlns:a16="http://schemas.microsoft.com/office/drawing/2014/main" val="10007"/>
                  </a:ext>
                </a:extLst>
              </a:tr>
              <a:tr h="365125">
                <a:tc>
                  <a:txBody>
                    <a:bodyPr/>
                    <a:lstStyle>
                      <a:lvl1pPr defTabSz="457200">
                        <a:spcBef>
                          <a:spcPct val="20000"/>
                        </a:spcBef>
                        <a:defRPr sz="2800">
                          <a:solidFill>
                            <a:schemeClr val="tx1"/>
                          </a:solidFill>
                          <a:latin typeface="Arial" charset="0"/>
                          <a:ea typeface="Arial" charset="0"/>
                          <a:cs typeface="Arial" charset="0"/>
                        </a:defRPr>
                      </a:lvl1pPr>
                      <a:lvl2pPr marL="742950" indent="-285750" defTabSz="457200">
                        <a:spcBef>
                          <a:spcPct val="20000"/>
                        </a:spcBef>
                        <a:defRPr sz="2400">
                          <a:solidFill>
                            <a:schemeClr val="tx1"/>
                          </a:solidFill>
                          <a:latin typeface="Arial" charset="0"/>
                          <a:ea typeface="Arial" charset="0"/>
                          <a:cs typeface="Arial" charset="0"/>
                        </a:defRPr>
                      </a:lvl2pPr>
                      <a:lvl3pPr marL="1143000" indent="-228600" defTabSz="457200">
                        <a:spcBef>
                          <a:spcPct val="20000"/>
                        </a:spcBef>
                        <a:defRPr sz="2000">
                          <a:solidFill>
                            <a:schemeClr val="tx1"/>
                          </a:solidFill>
                          <a:latin typeface="Arial" charset="0"/>
                          <a:ea typeface="Arial" charset="0"/>
                          <a:cs typeface="Arial" charset="0"/>
                        </a:defRPr>
                      </a:lvl3pPr>
                      <a:lvl4pPr marL="1600200" indent="-228600" defTabSz="457200">
                        <a:spcBef>
                          <a:spcPct val="20000"/>
                        </a:spcBef>
                        <a:defRPr>
                          <a:solidFill>
                            <a:schemeClr val="tx1"/>
                          </a:solidFill>
                          <a:latin typeface="Arial" charset="0"/>
                          <a:ea typeface="Arial" charset="0"/>
                          <a:cs typeface="Arial" charset="0"/>
                        </a:defRPr>
                      </a:lvl4pPr>
                      <a:lvl5pPr marL="2057400" indent="-228600" defTabSz="457200">
                        <a:spcBef>
                          <a:spcPct val="20000"/>
                        </a:spcBef>
                        <a:defRPr>
                          <a:solidFill>
                            <a:schemeClr val="tx1"/>
                          </a:solidFill>
                          <a:latin typeface="Arial" charset="0"/>
                          <a:ea typeface="Arial" charset="0"/>
                          <a:cs typeface="Arial" charset="0"/>
                        </a:defRPr>
                      </a:lvl5pPr>
                      <a:lvl6pPr marL="2514600" indent="-228600" defTabSz="457200" eaLnBrk="0" fontAlgn="base" hangingPunct="0">
                        <a:spcBef>
                          <a:spcPct val="20000"/>
                        </a:spcBef>
                        <a:spcAft>
                          <a:spcPct val="0"/>
                        </a:spcAft>
                        <a:defRPr>
                          <a:solidFill>
                            <a:schemeClr val="tx1"/>
                          </a:solidFill>
                          <a:latin typeface="Arial" charset="0"/>
                          <a:ea typeface="Arial" charset="0"/>
                          <a:cs typeface="Arial" charset="0"/>
                        </a:defRPr>
                      </a:lvl6pPr>
                      <a:lvl7pPr marL="2971800" indent="-228600" defTabSz="457200" eaLnBrk="0" fontAlgn="base" hangingPunct="0">
                        <a:spcBef>
                          <a:spcPct val="20000"/>
                        </a:spcBef>
                        <a:spcAft>
                          <a:spcPct val="0"/>
                        </a:spcAft>
                        <a:defRPr>
                          <a:solidFill>
                            <a:schemeClr val="tx1"/>
                          </a:solidFill>
                          <a:latin typeface="Arial" charset="0"/>
                          <a:ea typeface="Arial" charset="0"/>
                          <a:cs typeface="Arial" charset="0"/>
                        </a:defRPr>
                      </a:lvl7pPr>
                      <a:lvl8pPr marL="3429000" indent="-228600" defTabSz="457200" eaLnBrk="0" fontAlgn="base" hangingPunct="0">
                        <a:spcBef>
                          <a:spcPct val="20000"/>
                        </a:spcBef>
                        <a:spcAft>
                          <a:spcPct val="0"/>
                        </a:spcAft>
                        <a:defRPr>
                          <a:solidFill>
                            <a:schemeClr val="tx1"/>
                          </a:solidFill>
                          <a:latin typeface="Arial" charset="0"/>
                          <a:ea typeface="Arial" charset="0"/>
                          <a:cs typeface="Arial" charset="0"/>
                        </a:defRPr>
                      </a:lvl8pPr>
                      <a:lvl9pPr marL="3886200" indent="-228600" defTabSz="457200" eaLnBrk="0" fontAlgn="base" hangingPunct="0">
                        <a:spcBef>
                          <a:spcPct val="20000"/>
                        </a:spcBef>
                        <a:spcAft>
                          <a:spcPct val="0"/>
                        </a:spcAft>
                        <a:defRPr>
                          <a:solidFill>
                            <a:schemeClr val="tx1"/>
                          </a:solidFill>
                          <a:latin typeface="Arial" charset="0"/>
                          <a:ea typeface="Arial" charset="0"/>
                          <a:cs typeface="Arial"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it-IT" altLang="it-IT" sz="1800" b="0" i="0" u="none" strike="noStrike" cap="none" normalizeH="0" baseline="0">
                          <a:ln>
                            <a:noFill/>
                          </a:ln>
                          <a:solidFill>
                            <a:srgbClr val="000000"/>
                          </a:solidFill>
                          <a:effectLst/>
                          <a:latin typeface="Comic Sans MS" charset="0"/>
                          <a:ea typeface="Arial" charset="0"/>
                          <a:cs typeface="Arial" charset="0"/>
                        </a:rPr>
                        <a:t>TOTALE </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CCCC"/>
                    </a:solidFill>
                  </a:tcPr>
                </a:tc>
                <a:tc>
                  <a:txBody>
                    <a:bodyPr/>
                    <a:lstStyle>
                      <a:lvl1pPr>
                        <a:spcBef>
                          <a:spcPct val="20000"/>
                        </a:spcBef>
                        <a:defRPr sz="2800">
                          <a:solidFill>
                            <a:schemeClr val="tx1"/>
                          </a:solidFill>
                          <a:latin typeface="Arial" charset="0"/>
                          <a:ea typeface="Arial" charset="0"/>
                          <a:cs typeface="Arial" charset="0"/>
                        </a:defRPr>
                      </a:lvl1pPr>
                      <a:lvl2pPr marL="742950" indent="-285750">
                        <a:spcBef>
                          <a:spcPct val="20000"/>
                        </a:spcBef>
                        <a:defRPr sz="2400">
                          <a:solidFill>
                            <a:schemeClr val="tx1"/>
                          </a:solidFill>
                          <a:latin typeface="Arial" charset="0"/>
                          <a:ea typeface="Arial" charset="0"/>
                          <a:cs typeface="Arial" charset="0"/>
                        </a:defRPr>
                      </a:lvl2pPr>
                      <a:lvl3pPr marL="1143000" indent="-228600">
                        <a:spcBef>
                          <a:spcPct val="20000"/>
                        </a:spcBef>
                        <a:defRPr sz="2000">
                          <a:solidFill>
                            <a:schemeClr val="tx1"/>
                          </a:solidFill>
                          <a:latin typeface="Arial" charset="0"/>
                          <a:ea typeface="Arial" charset="0"/>
                          <a:cs typeface="Arial" charset="0"/>
                        </a:defRPr>
                      </a:lvl3pPr>
                      <a:lvl4pPr marL="1600200" indent="-228600">
                        <a:spcBef>
                          <a:spcPct val="20000"/>
                        </a:spcBef>
                        <a:defRPr>
                          <a:solidFill>
                            <a:schemeClr val="tx1"/>
                          </a:solidFill>
                          <a:latin typeface="Arial" charset="0"/>
                          <a:ea typeface="Arial" charset="0"/>
                          <a:cs typeface="Arial" charset="0"/>
                        </a:defRPr>
                      </a:lvl4pPr>
                      <a:lvl5pPr marL="2057400" indent="-228600">
                        <a:spcBef>
                          <a:spcPct val="20000"/>
                        </a:spcBef>
                        <a:defRPr>
                          <a:solidFill>
                            <a:schemeClr val="tx1"/>
                          </a:solidFill>
                          <a:latin typeface="Arial" charset="0"/>
                          <a:ea typeface="Arial" charset="0"/>
                          <a:cs typeface="Arial" charset="0"/>
                        </a:defRPr>
                      </a:lvl5pPr>
                      <a:lvl6pPr marL="2514600" indent="-228600" eaLnBrk="0" fontAlgn="base" hangingPunct="0">
                        <a:spcBef>
                          <a:spcPct val="20000"/>
                        </a:spcBef>
                        <a:spcAft>
                          <a:spcPct val="0"/>
                        </a:spcAft>
                        <a:defRPr>
                          <a:solidFill>
                            <a:schemeClr val="tx1"/>
                          </a:solidFill>
                          <a:latin typeface="Arial" charset="0"/>
                          <a:ea typeface="Arial" charset="0"/>
                          <a:cs typeface="Arial" charset="0"/>
                        </a:defRPr>
                      </a:lvl6pPr>
                      <a:lvl7pPr marL="2971800" indent="-228600" eaLnBrk="0" fontAlgn="base" hangingPunct="0">
                        <a:spcBef>
                          <a:spcPct val="20000"/>
                        </a:spcBef>
                        <a:spcAft>
                          <a:spcPct val="0"/>
                        </a:spcAft>
                        <a:defRPr>
                          <a:solidFill>
                            <a:schemeClr val="tx1"/>
                          </a:solidFill>
                          <a:latin typeface="Arial" charset="0"/>
                          <a:ea typeface="Arial" charset="0"/>
                          <a:cs typeface="Arial" charset="0"/>
                        </a:defRPr>
                      </a:lvl7pPr>
                      <a:lvl8pPr marL="3429000" indent="-228600" eaLnBrk="0" fontAlgn="base" hangingPunct="0">
                        <a:spcBef>
                          <a:spcPct val="20000"/>
                        </a:spcBef>
                        <a:spcAft>
                          <a:spcPct val="0"/>
                        </a:spcAft>
                        <a:defRPr>
                          <a:solidFill>
                            <a:schemeClr val="tx1"/>
                          </a:solidFill>
                          <a:latin typeface="Arial" charset="0"/>
                          <a:ea typeface="Arial" charset="0"/>
                          <a:cs typeface="Arial" charset="0"/>
                        </a:defRPr>
                      </a:lvl8pPr>
                      <a:lvl9pPr marL="3886200" indent="-228600" eaLnBrk="0" fontAlgn="base" hangingPunct="0">
                        <a:spcBef>
                          <a:spcPct val="20000"/>
                        </a:spcBef>
                        <a:spcAft>
                          <a:spcPct val="0"/>
                        </a:spcAft>
                        <a:defRPr>
                          <a:solidFill>
                            <a:schemeClr val="tx1"/>
                          </a:solidFill>
                          <a:latin typeface="Arial" charset="0"/>
                          <a:ea typeface="Arial" charset="0"/>
                          <a:cs typeface="Arial" charset="0"/>
                        </a:defRPr>
                      </a:lvl9p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is-IS" altLang="it-IT" sz="1800" b="1" i="0" u="none" strike="noStrike" cap="none" normalizeH="0" baseline="0" dirty="0">
                          <a:ln>
                            <a:noFill/>
                          </a:ln>
                          <a:solidFill>
                            <a:srgbClr val="000000"/>
                          </a:solidFill>
                          <a:effectLst/>
                          <a:latin typeface="Comic Sans MS" charset="0"/>
                          <a:ea typeface="Arial" charset="0"/>
                          <a:cs typeface="Arial" charset="0"/>
                        </a:rPr>
                        <a:t>59.482,80</a:t>
                      </a:r>
                      <a:r>
                        <a:rPr kumimoji="0" lang="is-IS" altLang="it-IT" sz="1800" b="0" i="0" u="none" strike="noStrike" cap="none" normalizeH="0" baseline="0" dirty="0">
                          <a:ln>
                            <a:noFill/>
                          </a:ln>
                          <a:solidFill>
                            <a:srgbClr val="000000"/>
                          </a:solidFill>
                          <a:effectLst/>
                          <a:latin typeface="Comic Sans MS" charset="0"/>
                          <a:ea typeface="Arial" charset="0"/>
                          <a:cs typeface="Arial" charset="0"/>
                        </a:rPr>
                        <a:t> </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CCCC"/>
                    </a:solidFill>
                  </a:tcPr>
                </a:tc>
                <a:extLst>
                  <a:ext uri="{0D108BD9-81ED-4DB2-BD59-A6C34878D82A}">
                    <a16:rowId xmlns="" xmlns:a16="http://schemas.microsoft.com/office/drawing/2014/main" val="10008"/>
                  </a:ext>
                </a:extLst>
              </a:tr>
            </a:tbl>
          </a:graphicData>
        </a:graphic>
      </p:graphicFrame>
    </p:spTree>
    <p:extLst>
      <p:ext uri="{BB962C8B-B14F-4D97-AF65-F5344CB8AC3E}">
        <p14:creationId xmlns:p14="http://schemas.microsoft.com/office/powerpoint/2010/main" xmlns="" val="874804955"/>
      </p:ext>
    </p:extLst>
  </p:cSld>
  <p:clrMapOvr>
    <a:masterClrMapping/>
  </p:clrMapOvr>
  <p:transition spd="slow">
    <p:randomBar dir="vert"/>
  </p:transition>
</p:sld>
</file>

<file path=ppt/slides/slide2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olo 1"/>
          <p:cNvSpPr>
            <a:spLocks noGrp="1"/>
          </p:cNvSpPr>
          <p:nvPr>
            <p:ph type="title"/>
          </p:nvPr>
        </p:nvSpPr>
        <p:spPr>
          <a:xfrm>
            <a:off x="1981200" y="877888"/>
            <a:ext cx="6427788" cy="633412"/>
          </a:xfrm>
        </p:spPr>
        <p:style>
          <a:lnRef idx="2">
            <a:schemeClr val="accent1"/>
          </a:lnRef>
          <a:fillRef idx="1">
            <a:schemeClr val="lt1"/>
          </a:fillRef>
          <a:effectRef idx="0">
            <a:schemeClr val="accent1"/>
          </a:effectRef>
          <a:fontRef idx="minor">
            <a:schemeClr val="dk1"/>
          </a:fontRef>
        </p:style>
        <p:txBody>
          <a:bodyPr>
            <a:normAutofit fontScale="90000"/>
          </a:bodyPr>
          <a:lstStyle/>
          <a:p>
            <a:pPr eaLnBrk="1" hangingPunct="1">
              <a:defRPr/>
            </a:pPr>
            <a:r>
              <a:rPr lang="it-IT" sz="3200" dirty="0">
                <a:solidFill>
                  <a:srgbClr val="FF0000"/>
                </a:solidFill>
                <a:latin typeface="Comic Sans MS"/>
                <a:cs typeface="Comic Sans MS"/>
              </a:rPr>
              <a:t>ESEMPI PRATICI </a:t>
            </a:r>
          </a:p>
        </p:txBody>
      </p:sp>
      <p:graphicFrame>
        <p:nvGraphicFramePr>
          <p:cNvPr id="7" name="Tabella 6"/>
          <p:cNvGraphicFramePr>
            <a:graphicFrameLocks noGrp="1"/>
          </p:cNvGraphicFramePr>
          <p:nvPr>
            <p:extLst/>
          </p:nvPr>
        </p:nvGraphicFramePr>
        <p:xfrm>
          <a:off x="1843089" y="1990725"/>
          <a:ext cx="8561387" cy="2861628"/>
        </p:xfrm>
        <a:graphic>
          <a:graphicData uri="http://schemas.openxmlformats.org/drawingml/2006/table">
            <a:tbl>
              <a:tblPr/>
              <a:tblGrid>
                <a:gridCol w="6122987">
                  <a:extLst>
                    <a:ext uri="{9D8B030D-6E8A-4147-A177-3AD203B41FA5}">
                      <a16:colId xmlns="" xmlns:a16="http://schemas.microsoft.com/office/drawing/2014/main" val="20000"/>
                    </a:ext>
                  </a:extLst>
                </a:gridCol>
                <a:gridCol w="2438400">
                  <a:extLst>
                    <a:ext uri="{9D8B030D-6E8A-4147-A177-3AD203B41FA5}">
                      <a16:colId xmlns="" xmlns:a16="http://schemas.microsoft.com/office/drawing/2014/main" val="20001"/>
                    </a:ext>
                  </a:extLst>
                </a:gridCol>
              </a:tblGrid>
              <a:tr h="365125">
                <a:tc gridSpan="2">
                  <a:txBody>
                    <a:bodyPr/>
                    <a:lstStyle>
                      <a:lvl1pPr>
                        <a:spcBef>
                          <a:spcPct val="20000"/>
                        </a:spcBef>
                        <a:defRPr sz="2800">
                          <a:solidFill>
                            <a:schemeClr val="tx1"/>
                          </a:solidFill>
                          <a:latin typeface="Arial" charset="0"/>
                          <a:ea typeface="Arial" charset="0"/>
                          <a:cs typeface="Arial" charset="0"/>
                        </a:defRPr>
                      </a:lvl1pPr>
                      <a:lvl2pPr marL="742950" indent="-285750">
                        <a:spcBef>
                          <a:spcPct val="20000"/>
                        </a:spcBef>
                        <a:defRPr sz="2400">
                          <a:solidFill>
                            <a:schemeClr val="tx1"/>
                          </a:solidFill>
                          <a:latin typeface="Arial" charset="0"/>
                          <a:ea typeface="Arial" charset="0"/>
                          <a:cs typeface="Arial" charset="0"/>
                        </a:defRPr>
                      </a:lvl2pPr>
                      <a:lvl3pPr marL="1143000" indent="-228600">
                        <a:spcBef>
                          <a:spcPct val="20000"/>
                        </a:spcBef>
                        <a:defRPr sz="2000">
                          <a:solidFill>
                            <a:schemeClr val="tx1"/>
                          </a:solidFill>
                          <a:latin typeface="Arial" charset="0"/>
                          <a:ea typeface="Arial" charset="0"/>
                          <a:cs typeface="Arial" charset="0"/>
                        </a:defRPr>
                      </a:lvl3pPr>
                      <a:lvl4pPr marL="1600200" indent="-228600">
                        <a:spcBef>
                          <a:spcPct val="20000"/>
                        </a:spcBef>
                        <a:defRPr>
                          <a:solidFill>
                            <a:schemeClr val="tx1"/>
                          </a:solidFill>
                          <a:latin typeface="Arial" charset="0"/>
                          <a:ea typeface="Arial" charset="0"/>
                          <a:cs typeface="Arial" charset="0"/>
                        </a:defRPr>
                      </a:lvl4pPr>
                      <a:lvl5pPr marL="2057400" indent="-228600">
                        <a:spcBef>
                          <a:spcPct val="20000"/>
                        </a:spcBef>
                        <a:defRPr>
                          <a:solidFill>
                            <a:schemeClr val="tx1"/>
                          </a:solidFill>
                          <a:latin typeface="Arial" charset="0"/>
                          <a:ea typeface="Arial" charset="0"/>
                          <a:cs typeface="Arial" charset="0"/>
                        </a:defRPr>
                      </a:lvl5pPr>
                      <a:lvl6pPr marL="2514600" indent="-228600" eaLnBrk="0" fontAlgn="base" hangingPunct="0">
                        <a:spcBef>
                          <a:spcPct val="20000"/>
                        </a:spcBef>
                        <a:spcAft>
                          <a:spcPct val="0"/>
                        </a:spcAft>
                        <a:defRPr>
                          <a:solidFill>
                            <a:schemeClr val="tx1"/>
                          </a:solidFill>
                          <a:latin typeface="Arial" charset="0"/>
                          <a:ea typeface="Arial" charset="0"/>
                          <a:cs typeface="Arial" charset="0"/>
                        </a:defRPr>
                      </a:lvl6pPr>
                      <a:lvl7pPr marL="2971800" indent="-228600" eaLnBrk="0" fontAlgn="base" hangingPunct="0">
                        <a:spcBef>
                          <a:spcPct val="20000"/>
                        </a:spcBef>
                        <a:spcAft>
                          <a:spcPct val="0"/>
                        </a:spcAft>
                        <a:defRPr>
                          <a:solidFill>
                            <a:schemeClr val="tx1"/>
                          </a:solidFill>
                          <a:latin typeface="Arial" charset="0"/>
                          <a:ea typeface="Arial" charset="0"/>
                          <a:cs typeface="Arial" charset="0"/>
                        </a:defRPr>
                      </a:lvl7pPr>
                      <a:lvl8pPr marL="3429000" indent="-228600" eaLnBrk="0" fontAlgn="base" hangingPunct="0">
                        <a:spcBef>
                          <a:spcPct val="20000"/>
                        </a:spcBef>
                        <a:spcAft>
                          <a:spcPct val="0"/>
                        </a:spcAft>
                        <a:defRPr>
                          <a:solidFill>
                            <a:schemeClr val="tx1"/>
                          </a:solidFill>
                          <a:latin typeface="Arial" charset="0"/>
                          <a:ea typeface="Arial" charset="0"/>
                          <a:cs typeface="Arial" charset="0"/>
                        </a:defRPr>
                      </a:lvl8pPr>
                      <a:lvl9pPr marL="3886200" indent="-228600" eaLnBrk="0" fontAlgn="base" hangingPunct="0">
                        <a:spcBef>
                          <a:spcPct val="20000"/>
                        </a:spcBef>
                        <a:spcAft>
                          <a:spcPct val="0"/>
                        </a:spcAft>
                        <a:defRPr>
                          <a:solidFill>
                            <a:schemeClr val="tx1"/>
                          </a:solidFill>
                          <a:latin typeface="Arial" charset="0"/>
                          <a:ea typeface="Arial" charset="0"/>
                          <a:cs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altLang="it-IT" sz="1800" b="1" i="0" u="none" strike="noStrike" cap="none" normalizeH="0" baseline="0" dirty="0">
                          <a:ln>
                            <a:noFill/>
                          </a:ln>
                          <a:solidFill>
                            <a:srgbClr val="000000"/>
                          </a:solidFill>
                          <a:effectLst/>
                          <a:latin typeface="Comic Sans MS" charset="0"/>
                          <a:ea typeface="Arial" charset="0"/>
                          <a:cs typeface="Arial" charset="0"/>
                        </a:rPr>
                        <a:t>CALCOLO PRESPENSIONAMENTO </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lumMod val="60000"/>
                        <a:lumOff val="40000"/>
                      </a:schemeClr>
                    </a:solidFill>
                  </a:tcPr>
                </a:tc>
                <a:tc hMerge="1">
                  <a:txBody>
                    <a:bodyPr/>
                    <a:lstStyle/>
                    <a:p>
                      <a:endParaRPr lang="it-IT"/>
                    </a:p>
                  </a:txBody>
                  <a:tcPr/>
                </a:tc>
                <a:extLst>
                  <a:ext uri="{0D108BD9-81ED-4DB2-BD59-A6C34878D82A}">
                    <a16:rowId xmlns="" xmlns:a16="http://schemas.microsoft.com/office/drawing/2014/main" val="10000"/>
                  </a:ext>
                </a:extLst>
              </a:tr>
              <a:tr h="365125">
                <a:tc>
                  <a:txBody>
                    <a:bodyPr/>
                    <a:lstStyle>
                      <a:lvl1pPr>
                        <a:spcBef>
                          <a:spcPct val="20000"/>
                        </a:spcBef>
                        <a:defRPr sz="2800">
                          <a:solidFill>
                            <a:schemeClr val="tx1"/>
                          </a:solidFill>
                          <a:latin typeface="Arial" charset="0"/>
                          <a:ea typeface="Arial" charset="0"/>
                          <a:cs typeface="Arial" charset="0"/>
                        </a:defRPr>
                      </a:lvl1pPr>
                      <a:lvl2pPr marL="742950" indent="-285750">
                        <a:spcBef>
                          <a:spcPct val="20000"/>
                        </a:spcBef>
                        <a:defRPr sz="2400">
                          <a:solidFill>
                            <a:schemeClr val="tx1"/>
                          </a:solidFill>
                          <a:latin typeface="Arial" charset="0"/>
                          <a:ea typeface="Arial" charset="0"/>
                          <a:cs typeface="Arial" charset="0"/>
                        </a:defRPr>
                      </a:lvl2pPr>
                      <a:lvl3pPr marL="1143000" indent="-228600">
                        <a:spcBef>
                          <a:spcPct val="20000"/>
                        </a:spcBef>
                        <a:defRPr sz="2000">
                          <a:solidFill>
                            <a:schemeClr val="tx1"/>
                          </a:solidFill>
                          <a:latin typeface="Arial" charset="0"/>
                          <a:ea typeface="Arial" charset="0"/>
                          <a:cs typeface="Arial" charset="0"/>
                        </a:defRPr>
                      </a:lvl3pPr>
                      <a:lvl4pPr marL="1600200" indent="-228600">
                        <a:spcBef>
                          <a:spcPct val="20000"/>
                        </a:spcBef>
                        <a:defRPr>
                          <a:solidFill>
                            <a:schemeClr val="tx1"/>
                          </a:solidFill>
                          <a:latin typeface="Arial" charset="0"/>
                          <a:ea typeface="Arial" charset="0"/>
                          <a:cs typeface="Arial" charset="0"/>
                        </a:defRPr>
                      </a:lvl4pPr>
                      <a:lvl5pPr marL="2057400" indent="-228600">
                        <a:spcBef>
                          <a:spcPct val="20000"/>
                        </a:spcBef>
                        <a:defRPr>
                          <a:solidFill>
                            <a:schemeClr val="tx1"/>
                          </a:solidFill>
                          <a:latin typeface="Arial" charset="0"/>
                          <a:ea typeface="Arial" charset="0"/>
                          <a:cs typeface="Arial" charset="0"/>
                        </a:defRPr>
                      </a:lvl5pPr>
                      <a:lvl6pPr marL="2514600" indent="-228600" eaLnBrk="0" fontAlgn="base" hangingPunct="0">
                        <a:spcBef>
                          <a:spcPct val="20000"/>
                        </a:spcBef>
                        <a:spcAft>
                          <a:spcPct val="0"/>
                        </a:spcAft>
                        <a:defRPr>
                          <a:solidFill>
                            <a:schemeClr val="tx1"/>
                          </a:solidFill>
                          <a:latin typeface="Arial" charset="0"/>
                          <a:ea typeface="Arial" charset="0"/>
                          <a:cs typeface="Arial" charset="0"/>
                        </a:defRPr>
                      </a:lvl6pPr>
                      <a:lvl7pPr marL="2971800" indent="-228600" eaLnBrk="0" fontAlgn="base" hangingPunct="0">
                        <a:spcBef>
                          <a:spcPct val="20000"/>
                        </a:spcBef>
                        <a:spcAft>
                          <a:spcPct val="0"/>
                        </a:spcAft>
                        <a:defRPr>
                          <a:solidFill>
                            <a:schemeClr val="tx1"/>
                          </a:solidFill>
                          <a:latin typeface="Arial" charset="0"/>
                          <a:ea typeface="Arial" charset="0"/>
                          <a:cs typeface="Arial" charset="0"/>
                        </a:defRPr>
                      </a:lvl7pPr>
                      <a:lvl8pPr marL="3429000" indent="-228600" eaLnBrk="0" fontAlgn="base" hangingPunct="0">
                        <a:spcBef>
                          <a:spcPct val="20000"/>
                        </a:spcBef>
                        <a:spcAft>
                          <a:spcPct val="0"/>
                        </a:spcAft>
                        <a:defRPr>
                          <a:solidFill>
                            <a:schemeClr val="tx1"/>
                          </a:solidFill>
                          <a:latin typeface="Arial" charset="0"/>
                          <a:ea typeface="Arial" charset="0"/>
                          <a:cs typeface="Arial" charset="0"/>
                        </a:defRPr>
                      </a:lvl8pPr>
                      <a:lvl9pPr marL="3886200" indent="-228600" eaLnBrk="0" fontAlgn="base" hangingPunct="0">
                        <a:spcBef>
                          <a:spcPct val="20000"/>
                        </a:spcBef>
                        <a:spcAft>
                          <a:spcPct val="0"/>
                        </a:spcAft>
                        <a:defRPr>
                          <a:solidFill>
                            <a:schemeClr val="tx1"/>
                          </a:solidFill>
                          <a:latin typeface="Arial" charset="0"/>
                          <a:ea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t-IT" altLang="it-IT" sz="1800" b="0" i="0" u="none" strike="noStrike" cap="none" normalizeH="0" baseline="0">
                          <a:ln>
                            <a:noFill/>
                          </a:ln>
                          <a:solidFill>
                            <a:srgbClr val="000000"/>
                          </a:solidFill>
                          <a:effectLst/>
                          <a:latin typeface="Comic Sans MS" charset="0"/>
                          <a:ea typeface="Arial" charset="0"/>
                          <a:cs typeface="Arial" charset="0"/>
                        </a:rPr>
                        <a:t>Rateo pensione mensile </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CCCC"/>
                    </a:solidFill>
                  </a:tcPr>
                </a:tc>
                <a:tc>
                  <a:txBody>
                    <a:bodyPr/>
                    <a:lstStyle>
                      <a:lvl1pPr>
                        <a:spcBef>
                          <a:spcPct val="20000"/>
                        </a:spcBef>
                        <a:defRPr sz="2800">
                          <a:solidFill>
                            <a:schemeClr val="tx1"/>
                          </a:solidFill>
                          <a:latin typeface="Arial" charset="0"/>
                          <a:ea typeface="Arial" charset="0"/>
                          <a:cs typeface="Arial" charset="0"/>
                        </a:defRPr>
                      </a:lvl1pPr>
                      <a:lvl2pPr marL="742950" indent="-285750">
                        <a:spcBef>
                          <a:spcPct val="20000"/>
                        </a:spcBef>
                        <a:defRPr sz="2400">
                          <a:solidFill>
                            <a:schemeClr val="tx1"/>
                          </a:solidFill>
                          <a:latin typeface="Arial" charset="0"/>
                          <a:ea typeface="Arial" charset="0"/>
                          <a:cs typeface="Arial" charset="0"/>
                        </a:defRPr>
                      </a:lvl2pPr>
                      <a:lvl3pPr marL="1143000" indent="-228600">
                        <a:spcBef>
                          <a:spcPct val="20000"/>
                        </a:spcBef>
                        <a:defRPr sz="2000">
                          <a:solidFill>
                            <a:schemeClr val="tx1"/>
                          </a:solidFill>
                          <a:latin typeface="Arial" charset="0"/>
                          <a:ea typeface="Arial" charset="0"/>
                          <a:cs typeface="Arial" charset="0"/>
                        </a:defRPr>
                      </a:lvl3pPr>
                      <a:lvl4pPr marL="1600200" indent="-228600">
                        <a:spcBef>
                          <a:spcPct val="20000"/>
                        </a:spcBef>
                        <a:defRPr>
                          <a:solidFill>
                            <a:schemeClr val="tx1"/>
                          </a:solidFill>
                          <a:latin typeface="Arial" charset="0"/>
                          <a:ea typeface="Arial" charset="0"/>
                          <a:cs typeface="Arial" charset="0"/>
                        </a:defRPr>
                      </a:lvl4pPr>
                      <a:lvl5pPr marL="2057400" indent="-228600">
                        <a:spcBef>
                          <a:spcPct val="20000"/>
                        </a:spcBef>
                        <a:defRPr>
                          <a:solidFill>
                            <a:schemeClr val="tx1"/>
                          </a:solidFill>
                          <a:latin typeface="Arial" charset="0"/>
                          <a:ea typeface="Arial" charset="0"/>
                          <a:cs typeface="Arial" charset="0"/>
                        </a:defRPr>
                      </a:lvl5pPr>
                      <a:lvl6pPr marL="2514600" indent="-228600" eaLnBrk="0" fontAlgn="base" hangingPunct="0">
                        <a:spcBef>
                          <a:spcPct val="20000"/>
                        </a:spcBef>
                        <a:spcAft>
                          <a:spcPct val="0"/>
                        </a:spcAft>
                        <a:defRPr>
                          <a:solidFill>
                            <a:schemeClr val="tx1"/>
                          </a:solidFill>
                          <a:latin typeface="Arial" charset="0"/>
                          <a:ea typeface="Arial" charset="0"/>
                          <a:cs typeface="Arial" charset="0"/>
                        </a:defRPr>
                      </a:lvl6pPr>
                      <a:lvl7pPr marL="2971800" indent="-228600" eaLnBrk="0" fontAlgn="base" hangingPunct="0">
                        <a:spcBef>
                          <a:spcPct val="20000"/>
                        </a:spcBef>
                        <a:spcAft>
                          <a:spcPct val="0"/>
                        </a:spcAft>
                        <a:defRPr>
                          <a:solidFill>
                            <a:schemeClr val="tx1"/>
                          </a:solidFill>
                          <a:latin typeface="Arial" charset="0"/>
                          <a:ea typeface="Arial" charset="0"/>
                          <a:cs typeface="Arial" charset="0"/>
                        </a:defRPr>
                      </a:lvl7pPr>
                      <a:lvl8pPr marL="3429000" indent="-228600" eaLnBrk="0" fontAlgn="base" hangingPunct="0">
                        <a:spcBef>
                          <a:spcPct val="20000"/>
                        </a:spcBef>
                        <a:spcAft>
                          <a:spcPct val="0"/>
                        </a:spcAft>
                        <a:defRPr>
                          <a:solidFill>
                            <a:schemeClr val="tx1"/>
                          </a:solidFill>
                          <a:latin typeface="Arial" charset="0"/>
                          <a:ea typeface="Arial" charset="0"/>
                          <a:cs typeface="Arial" charset="0"/>
                        </a:defRPr>
                      </a:lvl8pPr>
                      <a:lvl9pPr marL="3886200" indent="-228600" eaLnBrk="0" fontAlgn="base" hangingPunct="0">
                        <a:spcBef>
                          <a:spcPct val="20000"/>
                        </a:spcBef>
                        <a:spcAft>
                          <a:spcPct val="0"/>
                        </a:spcAft>
                        <a:defRPr>
                          <a:solidFill>
                            <a:schemeClr val="tx1"/>
                          </a:solidFill>
                          <a:latin typeface="Arial" charset="0"/>
                          <a:ea typeface="Arial" charset="0"/>
                          <a:cs typeface="Arial" charset="0"/>
                        </a:defRPr>
                      </a:lvl9p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altLang="it-IT" sz="1800" b="0" i="0" u="none" strike="noStrike" cap="none" normalizeH="0" baseline="0">
                          <a:ln>
                            <a:noFill/>
                          </a:ln>
                          <a:solidFill>
                            <a:srgbClr val="000000"/>
                          </a:solidFill>
                          <a:effectLst/>
                          <a:latin typeface="Comic Sans MS" charset="0"/>
                          <a:ea typeface="Arial" charset="0"/>
                          <a:cs typeface="Arial" charset="0"/>
                        </a:rPr>
                        <a:t>2.500,00 </a:t>
                      </a:r>
                      <a:r>
                        <a:rPr kumimoji="0" lang="nb-NO" altLang="it-IT" sz="1800" b="0" i="0" u="none" strike="noStrike" cap="none" normalizeH="0" baseline="0">
                          <a:ln>
                            <a:noFill/>
                          </a:ln>
                          <a:solidFill>
                            <a:srgbClr val="000000"/>
                          </a:solidFill>
                          <a:effectLst/>
                          <a:latin typeface="Comic Sans MS" charset="0"/>
                          <a:ea typeface="Arial" charset="0"/>
                          <a:cs typeface="Arial" charset="0"/>
                        </a:rPr>
                        <a:t>  </a:t>
                      </a:r>
                      <a:r>
                        <a:rPr kumimoji="0" lang="hr-HR" altLang="it-IT" sz="1800" b="0" i="0" u="none" strike="noStrike" cap="none" normalizeH="0" baseline="0">
                          <a:ln>
                            <a:noFill/>
                          </a:ln>
                          <a:solidFill>
                            <a:srgbClr val="000000"/>
                          </a:solidFill>
                          <a:effectLst/>
                          <a:latin typeface="Comic Sans MS" charset="0"/>
                          <a:ea typeface="Arial" charset="0"/>
                          <a:cs typeface="Arial" charset="0"/>
                        </a:rPr>
                        <a:t> </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CCCC"/>
                    </a:solidFill>
                  </a:tcPr>
                </a:tc>
                <a:extLst>
                  <a:ext uri="{0D108BD9-81ED-4DB2-BD59-A6C34878D82A}">
                    <a16:rowId xmlns="" xmlns:a16="http://schemas.microsoft.com/office/drawing/2014/main" val="10001"/>
                  </a:ext>
                </a:extLst>
              </a:tr>
              <a:tr h="639763">
                <a:tc>
                  <a:txBody>
                    <a:bodyPr/>
                    <a:lstStyle>
                      <a:lvl1pPr defTabSz="457200">
                        <a:spcBef>
                          <a:spcPct val="20000"/>
                        </a:spcBef>
                        <a:defRPr sz="2800">
                          <a:solidFill>
                            <a:schemeClr val="tx1"/>
                          </a:solidFill>
                          <a:latin typeface="Arial" charset="0"/>
                          <a:ea typeface="Arial" charset="0"/>
                          <a:cs typeface="Arial" charset="0"/>
                        </a:defRPr>
                      </a:lvl1pPr>
                      <a:lvl2pPr marL="742950" indent="-285750" defTabSz="457200">
                        <a:spcBef>
                          <a:spcPct val="20000"/>
                        </a:spcBef>
                        <a:defRPr sz="2400">
                          <a:solidFill>
                            <a:schemeClr val="tx1"/>
                          </a:solidFill>
                          <a:latin typeface="Arial" charset="0"/>
                          <a:ea typeface="Arial" charset="0"/>
                          <a:cs typeface="Arial" charset="0"/>
                        </a:defRPr>
                      </a:lvl2pPr>
                      <a:lvl3pPr marL="1143000" indent="-228600" defTabSz="457200">
                        <a:spcBef>
                          <a:spcPct val="20000"/>
                        </a:spcBef>
                        <a:defRPr sz="2000">
                          <a:solidFill>
                            <a:schemeClr val="tx1"/>
                          </a:solidFill>
                          <a:latin typeface="Arial" charset="0"/>
                          <a:ea typeface="Arial" charset="0"/>
                          <a:cs typeface="Arial" charset="0"/>
                        </a:defRPr>
                      </a:lvl3pPr>
                      <a:lvl4pPr marL="1600200" indent="-228600" defTabSz="457200">
                        <a:spcBef>
                          <a:spcPct val="20000"/>
                        </a:spcBef>
                        <a:defRPr>
                          <a:solidFill>
                            <a:schemeClr val="tx1"/>
                          </a:solidFill>
                          <a:latin typeface="Arial" charset="0"/>
                          <a:ea typeface="Arial" charset="0"/>
                          <a:cs typeface="Arial" charset="0"/>
                        </a:defRPr>
                      </a:lvl4pPr>
                      <a:lvl5pPr marL="2057400" indent="-228600" defTabSz="457200">
                        <a:spcBef>
                          <a:spcPct val="20000"/>
                        </a:spcBef>
                        <a:defRPr>
                          <a:solidFill>
                            <a:schemeClr val="tx1"/>
                          </a:solidFill>
                          <a:latin typeface="Arial" charset="0"/>
                          <a:ea typeface="Arial" charset="0"/>
                          <a:cs typeface="Arial" charset="0"/>
                        </a:defRPr>
                      </a:lvl5pPr>
                      <a:lvl6pPr marL="2514600" indent="-228600" defTabSz="457200" eaLnBrk="0" fontAlgn="base" hangingPunct="0">
                        <a:spcBef>
                          <a:spcPct val="20000"/>
                        </a:spcBef>
                        <a:spcAft>
                          <a:spcPct val="0"/>
                        </a:spcAft>
                        <a:defRPr>
                          <a:solidFill>
                            <a:schemeClr val="tx1"/>
                          </a:solidFill>
                          <a:latin typeface="Arial" charset="0"/>
                          <a:ea typeface="Arial" charset="0"/>
                          <a:cs typeface="Arial" charset="0"/>
                        </a:defRPr>
                      </a:lvl6pPr>
                      <a:lvl7pPr marL="2971800" indent="-228600" defTabSz="457200" eaLnBrk="0" fontAlgn="base" hangingPunct="0">
                        <a:spcBef>
                          <a:spcPct val="20000"/>
                        </a:spcBef>
                        <a:spcAft>
                          <a:spcPct val="0"/>
                        </a:spcAft>
                        <a:defRPr>
                          <a:solidFill>
                            <a:schemeClr val="tx1"/>
                          </a:solidFill>
                          <a:latin typeface="Arial" charset="0"/>
                          <a:ea typeface="Arial" charset="0"/>
                          <a:cs typeface="Arial" charset="0"/>
                        </a:defRPr>
                      </a:lvl7pPr>
                      <a:lvl8pPr marL="3429000" indent="-228600" defTabSz="457200" eaLnBrk="0" fontAlgn="base" hangingPunct="0">
                        <a:spcBef>
                          <a:spcPct val="20000"/>
                        </a:spcBef>
                        <a:spcAft>
                          <a:spcPct val="0"/>
                        </a:spcAft>
                        <a:defRPr>
                          <a:solidFill>
                            <a:schemeClr val="tx1"/>
                          </a:solidFill>
                          <a:latin typeface="Arial" charset="0"/>
                          <a:ea typeface="Arial" charset="0"/>
                          <a:cs typeface="Arial" charset="0"/>
                        </a:defRPr>
                      </a:lvl8pPr>
                      <a:lvl9pPr marL="3886200" indent="-228600" defTabSz="457200" eaLnBrk="0" fontAlgn="base" hangingPunct="0">
                        <a:spcBef>
                          <a:spcPct val="20000"/>
                        </a:spcBef>
                        <a:spcAft>
                          <a:spcPct val="0"/>
                        </a:spcAft>
                        <a:defRPr>
                          <a:solidFill>
                            <a:schemeClr val="tx1"/>
                          </a:solidFill>
                          <a:latin typeface="Arial" charset="0"/>
                          <a:ea typeface="Arial" charset="0"/>
                          <a:cs typeface="Arial"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it-IT" altLang="it-IT" sz="1800" b="0" i="0" u="none" strike="noStrike" cap="none" normalizeH="0" baseline="0">
                          <a:ln>
                            <a:noFill/>
                          </a:ln>
                          <a:solidFill>
                            <a:srgbClr val="000000"/>
                          </a:solidFill>
                          <a:effectLst/>
                          <a:latin typeface="Comic Sans MS" charset="0"/>
                          <a:ea typeface="Arial" charset="0"/>
                          <a:cs typeface="Arial" charset="0"/>
                        </a:rPr>
                        <a:t>Importo pensione annuale </a:t>
                      </a:r>
                    </a:p>
                    <a:p>
                      <a:pPr marL="0" marR="0" lvl="0" indent="0" algn="l" defTabSz="457200" rtl="0" eaLnBrk="1" fontAlgn="base" latinLnBrk="0" hangingPunct="1">
                        <a:lnSpc>
                          <a:spcPct val="100000"/>
                        </a:lnSpc>
                        <a:spcBef>
                          <a:spcPct val="0"/>
                        </a:spcBef>
                        <a:spcAft>
                          <a:spcPct val="0"/>
                        </a:spcAft>
                        <a:buClrTx/>
                        <a:buSzTx/>
                        <a:buFontTx/>
                        <a:buNone/>
                        <a:tabLst/>
                      </a:pPr>
                      <a:r>
                        <a:rPr kumimoji="0" lang="it-IT" altLang="it-IT" sz="1800" b="0" i="0" u="none" strike="noStrike" cap="none" normalizeH="0" baseline="0">
                          <a:ln>
                            <a:noFill/>
                          </a:ln>
                          <a:solidFill>
                            <a:srgbClr val="000000"/>
                          </a:solidFill>
                          <a:effectLst/>
                          <a:latin typeface="Comic Sans MS" charset="0"/>
                          <a:ea typeface="Arial" charset="0"/>
                          <a:cs typeface="Arial" charset="0"/>
                        </a:rPr>
                        <a:t>Contribuzione figurativa  </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CCCC"/>
                    </a:solidFill>
                  </a:tcPr>
                </a:tc>
                <a:tc>
                  <a:txBody>
                    <a:bodyPr/>
                    <a:lstStyle>
                      <a:lvl1pPr defTabSz="457200">
                        <a:spcBef>
                          <a:spcPct val="20000"/>
                        </a:spcBef>
                        <a:defRPr sz="2800">
                          <a:solidFill>
                            <a:schemeClr val="tx1"/>
                          </a:solidFill>
                          <a:latin typeface="Arial" charset="0"/>
                          <a:ea typeface="Arial" charset="0"/>
                          <a:cs typeface="Arial" charset="0"/>
                        </a:defRPr>
                      </a:lvl1pPr>
                      <a:lvl2pPr marL="742950" indent="-285750" defTabSz="457200">
                        <a:spcBef>
                          <a:spcPct val="20000"/>
                        </a:spcBef>
                        <a:defRPr sz="2400">
                          <a:solidFill>
                            <a:schemeClr val="tx1"/>
                          </a:solidFill>
                          <a:latin typeface="Arial" charset="0"/>
                          <a:ea typeface="Arial" charset="0"/>
                          <a:cs typeface="Arial" charset="0"/>
                        </a:defRPr>
                      </a:lvl2pPr>
                      <a:lvl3pPr marL="1143000" indent="-228600" defTabSz="457200">
                        <a:spcBef>
                          <a:spcPct val="20000"/>
                        </a:spcBef>
                        <a:defRPr sz="2000">
                          <a:solidFill>
                            <a:schemeClr val="tx1"/>
                          </a:solidFill>
                          <a:latin typeface="Arial" charset="0"/>
                          <a:ea typeface="Arial" charset="0"/>
                          <a:cs typeface="Arial" charset="0"/>
                        </a:defRPr>
                      </a:lvl3pPr>
                      <a:lvl4pPr marL="1600200" indent="-228600" defTabSz="457200">
                        <a:spcBef>
                          <a:spcPct val="20000"/>
                        </a:spcBef>
                        <a:defRPr>
                          <a:solidFill>
                            <a:schemeClr val="tx1"/>
                          </a:solidFill>
                          <a:latin typeface="Arial" charset="0"/>
                          <a:ea typeface="Arial" charset="0"/>
                          <a:cs typeface="Arial" charset="0"/>
                        </a:defRPr>
                      </a:lvl4pPr>
                      <a:lvl5pPr marL="2057400" indent="-228600" defTabSz="457200">
                        <a:spcBef>
                          <a:spcPct val="20000"/>
                        </a:spcBef>
                        <a:defRPr>
                          <a:solidFill>
                            <a:schemeClr val="tx1"/>
                          </a:solidFill>
                          <a:latin typeface="Arial" charset="0"/>
                          <a:ea typeface="Arial" charset="0"/>
                          <a:cs typeface="Arial" charset="0"/>
                        </a:defRPr>
                      </a:lvl5pPr>
                      <a:lvl6pPr marL="2514600" indent="-228600" defTabSz="457200" eaLnBrk="0" fontAlgn="base" hangingPunct="0">
                        <a:spcBef>
                          <a:spcPct val="20000"/>
                        </a:spcBef>
                        <a:spcAft>
                          <a:spcPct val="0"/>
                        </a:spcAft>
                        <a:defRPr>
                          <a:solidFill>
                            <a:schemeClr val="tx1"/>
                          </a:solidFill>
                          <a:latin typeface="Arial" charset="0"/>
                          <a:ea typeface="Arial" charset="0"/>
                          <a:cs typeface="Arial" charset="0"/>
                        </a:defRPr>
                      </a:lvl6pPr>
                      <a:lvl7pPr marL="2971800" indent="-228600" defTabSz="457200" eaLnBrk="0" fontAlgn="base" hangingPunct="0">
                        <a:spcBef>
                          <a:spcPct val="20000"/>
                        </a:spcBef>
                        <a:spcAft>
                          <a:spcPct val="0"/>
                        </a:spcAft>
                        <a:defRPr>
                          <a:solidFill>
                            <a:schemeClr val="tx1"/>
                          </a:solidFill>
                          <a:latin typeface="Arial" charset="0"/>
                          <a:ea typeface="Arial" charset="0"/>
                          <a:cs typeface="Arial" charset="0"/>
                        </a:defRPr>
                      </a:lvl7pPr>
                      <a:lvl8pPr marL="3429000" indent="-228600" defTabSz="457200" eaLnBrk="0" fontAlgn="base" hangingPunct="0">
                        <a:spcBef>
                          <a:spcPct val="20000"/>
                        </a:spcBef>
                        <a:spcAft>
                          <a:spcPct val="0"/>
                        </a:spcAft>
                        <a:defRPr>
                          <a:solidFill>
                            <a:schemeClr val="tx1"/>
                          </a:solidFill>
                          <a:latin typeface="Arial" charset="0"/>
                          <a:ea typeface="Arial" charset="0"/>
                          <a:cs typeface="Arial" charset="0"/>
                        </a:defRPr>
                      </a:lvl8pPr>
                      <a:lvl9pPr marL="3886200" indent="-228600" defTabSz="457200" eaLnBrk="0" fontAlgn="base" hangingPunct="0">
                        <a:spcBef>
                          <a:spcPct val="20000"/>
                        </a:spcBef>
                        <a:spcAft>
                          <a:spcPct val="0"/>
                        </a:spcAft>
                        <a:defRPr>
                          <a:solidFill>
                            <a:schemeClr val="tx1"/>
                          </a:solidFill>
                          <a:latin typeface="Arial" charset="0"/>
                          <a:ea typeface="Arial" charset="0"/>
                          <a:cs typeface="Arial"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en-US" altLang="it-IT" sz="1800" b="0" i="0" u="none" strike="noStrike" cap="none" normalizeH="0" baseline="0">
                          <a:ln>
                            <a:noFill/>
                          </a:ln>
                          <a:solidFill>
                            <a:srgbClr val="000000"/>
                          </a:solidFill>
                          <a:effectLst/>
                          <a:latin typeface="Comic Sans MS" charset="0"/>
                          <a:ea typeface="Arial" charset="0"/>
                          <a:cs typeface="Arial" charset="0"/>
                        </a:rPr>
                        <a:t>32.500,00</a:t>
                      </a:r>
                    </a:p>
                    <a:p>
                      <a:pPr marL="0" marR="0" lvl="0" indent="0" algn="r" defTabSz="457200" rtl="0" eaLnBrk="1" fontAlgn="base" latinLnBrk="0" hangingPunct="1">
                        <a:lnSpc>
                          <a:spcPct val="100000"/>
                        </a:lnSpc>
                        <a:spcBef>
                          <a:spcPct val="0"/>
                        </a:spcBef>
                        <a:spcAft>
                          <a:spcPct val="0"/>
                        </a:spcAft>
                        <a:buClrTx/>
                        <a:buSzTx/>
                        <a:buFontTx/>
                        <a:buNone/>
                        <a:tabLst/>
                      </a:pPr>
                      <a:r>
                        <a:rPr kumimoji="0" lang="en-US" altLang="it-IT" sz="1800" b="0" i="0" u="none" strike="noStrike" cap="none" normalizeH="0" baseline="0">
                          <a:ln>
                            <a:noFill/>
                          </a:ln>
                          <a:solidFill>
                            <a:srgbClr val="000000"/>
                          </a:solidFill>
                          <a:effectLst/>
                          <a:latin typeface="Comic Sans MS" charset="0"/>
                          <a:ea typeface="Arial" charset="0"/>
                          <a:cs typeface="Arial" charset="0"/>
                        </a:rPr>
                        <a:t>14.545,84 </a:t>
                      </a:r>
                      <a:r>
                        <a:rPr kumimoji="0" lang="hr-HR" altLang="it-IT" sz="1800" b="0" i="0" u="none" strike="noStrike" cap="none" normalizeH="0" baseline="0">
                          <a:ln>
                            <a:noFill/>
                          </a:ln>
                          <a:solidFill>
                            <a:srgbClr val="000000"/>
                          </a:solidFill>
                          <a:effectLst/>
                          <a:latin typeface="Comic Sans MS" charset="0"/>
                          <a:ea typeface="Arial" charset="0"/>
                          <a:cs typeface="Arial" charset="0"/>
                        </a:rPr>
                        <a:t> </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CCCC"/>
                    </a:solidFill>
                  </a:tcPr>
                </a:tc>
                <a:extLst>
                  <a:ext uri="{0D108BD9-81ED-4DB2-BD59-A6C34878D82A}">
                    <a16:rowId xmlns="" xmlns:a16="http://schemas.microsoft.com/office/drawing/2014/main" val="10002"/>
                  </a:ext>
                </a:extLst>
              </a:tr>
              <a:tr h="365125">
                <a:tc>
                  <a:txBody>
                    <a:bodyPr/>
                    <a:lstStyle>
                      <a:lvl1pPr>
                        <a:spcBef>
                          <a:spcPct val="20000"/>
                        </a:spcBef>
                        <a:defRPr sz="2800">
                          <a:solidFill>
                            <a:schemeClr val="tx1"/>
                          </a:solidFill>
                          <a:latin typeface="Arial" charset="0"/>
                          <a:ea typeface="Arial" charset="0"/>
                          <a:cs typeface="Arial" charset="0"/>
                        </a:defRPr>
                      </a:lvl1pPr>
                      <a:lvl2pPr marL="742950" indent="-285750">
                        <a:spcBef>
                          <a:spcPct val="20000"/>
                        </a:spcBef>
                        <a:defRPr sz="2400">
                          <a:solidFill>
                            <a:schemeClr val="tx1"/>
                          </a:solidFill>
                          <a:latin typeface="Arial" charset="0"/>
                          <a:ea typeface="Arial" charset="0"/>
                          <a:cs typeface="Arial" charset="0"/>
                        </a:defRPr>
                      </a:lvl2pPr>
                      <a:lvl3pPr marL="1143000" indent="-228600">
                        <a:spcBef>
                          <a:spcPct val="20000"/>
                        </a:spcBef>
                        <a:defRPr sz="2000">
                          <a:solidFill>
                            <a:schemeClr val="tx1"/>
                          </a:solidFill>
                          <a:latin typeface="Arial" charset="0"/>
                          <a:ea typeface="Arial" charset="0"/>
                          <a:cs typeface="Arial" charset="0"/>
                        </a:defRPr>
                      </a:lvl3pPr>
                      <a:lvl4pPr marL="1600200" indent="-228600">
                        <a:spcBef>
                          <a:spcPct val="20000"/>
                        </a:spcBef>
                        <a:defRPr>
                          <a:solidFill>
                            <a:schemeClr val="tx1"/>
                          </a:solidFill>
                          <a:latin typeface="Arial" charset="0"/>
                          <a:ea typeface="Arial" charset="0"/>
                          <a:cs typeface="Arial" charset="0"/>
                        </a:defRPr>
                      </a:lvl4pPr>
                      <a:lvl5pPr marL="2057400" indent="-228600">
                        <a:spcBef>
                          <a:spcPct val="20000"/>
                        </a:spcBef>
                        <a:defRPr>
                          <a:solidFill>
                            <a:schemeClr val="tx1"/>
                          </a:solidFill>
                          <a:latin typeface="Arial" charset="0"/>
                          <a:ea typeface="Arial" charset="0"/>
                          <a:cs typeface="Arial" charset="0"/>
                        </a:defRPr>
                      </a:lvl5pPr>
                      <a:lvl6pPr marL="2514600" indent="-228600" eaLnBrk="0" fontAlgn="base" hangingPunct="0">
                        <a:spcBef>
                          <a:spcPct val="20000"/>
                        </a:spcBef>
                        <a:spcAft>
                          <a:spcPct val="0"/>
                        </a:spcAft>
                        <a:defRPr>
                          <a:solidFill>
                            <a:schemeClr val="tx1"/>
                          </a:solidFill>
                          <a:latin typeface="Arial" charset="0"/>
                          <a:ea typeface="Arial" charset="0"/>
                          <a:cs typeface="Arial" charset="0"/>
                        </a:defRPr>
                      </a:lvl6pPr>
                      <a:lvl7pPr marL="2971800" indent="-228600" eaLnBrk="0" fontAlgn="base" hangingPunct="0">
                        <a:spcBef>
                          <a:spcPct val="20000"/>
                        </a:spcBef>
                        <a:spcAft>
                          <a:spcPct val="0"/>
                        </a:spcAft>
                        <a:defRPr>
                          <a:solidFill>
                            <a:schemeClr val="tx1"/>
                          </a:solidFill>
                          <a:latin typeface="Arial" charset="0"/>
                          <a:ea typeface="Arial" charset="0"/>
                          <a:cs typeface="Arial" charset="0"/>
                        </a:defRPr>
                      </a:lvl7pPr>
                      <a:lvl8pPr marL="3429000" indent="-228600" eaLnBrk="0" fontAlgn="base" hangingPunct="0">
                        <a:spcBef>
                          <a:spcPct val="20000"/>
                        </a:spcBef>
                        <a:spcAft>
                          <a:spcPct val="0"/>
                        </a:spcAft>
                        <a:defRPr>
                          <a:solidFill>
                            <a:schemeClr val="tx1"/>
                          </a:solidFill>
                          <a:latin typeface="Arial" charset="0"/>
                          <a:ea typeface="Arial" charset="0"/>
                          <a:cs typeface="Arial" charset="0"/>
                        </a:defRPr>
                      </a:lvl8pPr>
                      <a:lvl9pPr marL="3886200" indent="-228600" eaLnBrk="0" fontAlgn="base" hangingPunct="0">
                        <a:spcBef>
                          <a:spcPct val="20000"/>
                        </a:spcBef>
                        <a:spcAft>
                          <a:spcPct val="0"/>
                        </a:spcAft>
                        <a:defRPr>
                          <a:solidFill>
                            <a:schemeClr val="tx1"/>
                          </a:solidFill>
                          <a:latin typeface="Arial" charset="0"/>
                          <a:ea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t-IT" altLang="it-IT" sz="1800" b="0" i="0" u="none" strike="noStrike" cap="none" normalizeH="0" baseline="0">
                          <a:ln>
                            <a:noFill/>
                          </a:ln>
                          <a:solidFill>
                            <a:srgbClr val="000000"/>
                          </a:solidFill>
                          <a:effectLst/>
                          <a:latin typeface="Comic Sans MS" charset="0"/>
                          <a:ea typeface="Arial" charset="0"/>
                          <a:cs typeface="Arial" charset="0"/>
                        </a:rPr>
                        <a:t>TOTALE PROVVISTA ANNUALE </a:t>
                      </a:r>
                      <a:endParaRPr kumimoji="0" lang="it-IT" altLang="it-IT" sz="1800" b="1" i="0" u="none" strike="noStrike" cap="none" normalizeH="0" baseline="0">
                        <a:ln>
                          <a:noFill/>
                        </a:ln>
                        <a:solidFill>
                          <a:srgbClr val="000000"/>
                        </a:solidFill>
                        <a:effectLst/>
                        <a:latin typeface="Comic Sans MS" charset="0"/>
                        <a:ea typeface="Arial" charset="0"/>
                        <a:cs typeface="Arial"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CCCC"/>
                    </a:solidFill>
                  </a:tcPr>
                </a:tc>
                <a:tc>
                  <a:txBody>
                    <a:bodyPr/>
                    <a:lstStyle>
                      <a:lvl1pPr defTabSz="457200">
                        <a:spcBef>
                          <a:spcPct val="20000"/>
                        </a:spcBef>
                        <a:defRPr sz="2800">
                          <a:solidFill>
                            <a:schemeClr val="tx1"/>
                          </a:solidFill>
                          <a:latin typeface="Arial" charset="0"/>
                          <a:ea typeface="Arial" charset="0"/>
                          <a:cs typeface="Arial" charset="0"/>
                        </a:defRPr>
                      </a:lvl1pPr>
                      <a:lvl2pPr marL="742950" indent="-285750" defTabSz="457200">
                        <a:spcBef>
                          <a:spcPct val="20000"/>
                        </a:spcBef>
                        <a:defRPr sz="2400">
                          <a:solidFill>
                            <a:schemeClr val="tx1"/>
                          </a:solidFill>
                          <a:latin typeface="Arial" charset="0"/>
                          <a:ea typeface="Arial" charset="0"/>
                          <a:cs typeface="Arial" charset="0"/>
                        </a:defRPr>
                      </a:lvl2pPr>
                      <a:lvl3pPr marL="1143000" indent="-228600" defTabSz="457200">
                        <a:spcBef>
                          <a:spcPct val="20000"/>
                        </a:spcBef>
                        <a:defRPr sz="2000">
                          <a:solidFill>
                            <a:schemeClr val="tx1"/>
                          </a:solidFill>
                          <a:latin typeface="Arial" charset="0"/>
                          <a:ea typeface="Arial" charset="0"/>
                          <a:cs typeface="Arial" charset="0"/>
                        </a:defRPr>
                      </a:lvl3pPr>
                      <a:lvl4pPr marL="1600200" indent="-228600" defTabSz="457200">
                        <a:spcBef>
                          <a:spcPct val="20000"/>
                        </a:spcBef>
                        <a:defRPr>
                          <a:solidFill>
                            <a:schemeClr val="tx1"/>
                          </a:solidFill>
                          <a:latin typeface="Arial" charset="0"/>
                          <a:ea typeface="Arial" charset="0"/>
                          <a:cs typeface="Arial" charset="0"/>
                        </a:defRPr>
                      </a:lvl4pPr>
                      <a:lvl5pPr marL="2057400" indent="-228600" defTabSz="457200">
                        <a:spcBef>
                          <a:spcPct val="20000"/>
                        </a:spcBef>
                        <a:defRPr>
                          <a:solidFill>
                            <a:schemeClr val="tx1"/>
                          </a:solidFill>
                          <a:latin typeface="Arial" charset="0"/>
                          <a:ea typeface="Arial" charset="0"/>
                          <a:cs typeface="Arial" charset="0"/>
                        </a:defRPr>
                      </a:lvl5pPr>
                      <a:lvl6pPr marL="2514600" indent="-228600" defTabSz="457200" eaLnBrk="0" fontAlgn="base" hangingPunct="0">
                        <a:spcBef>
                          <a:spcPct val="20000"/>
                        </a:spcBef>
                        <a:spcAft>
                          <a:spcPct val="0"/>
                        </a:spcAft>
                        <a:defRPr>
                          <a:solidFill>
                            <a:schemeClr val="tx1"/>
                          </a:solidFill>
                          <a:latin typeface="Arial" charset="0"/>
                          <a:ea typeface="Arial" charset="0"/>
                          <a:cs typeface="Arial" charset="0"/>
                        </a:defRPr>
                      </a:lvl6pPr>
                      <a:lvl7pPr marL="2971800" indent="-228600" defTabSz="457200" eaLnBrk="0" fontAlgn="base" hangingPunct="0">
                        <a:spcBef>
                          <a:spcPct val="20000"/>
                        </a:spcBef>
                        <a:spcAft>
                          <a:spcPct val="0"/>
                        </a:spcAft>
                        <a:defRPr>
                          <a:solidFill>
                            <a:schemeClr val="tx1"/>
                          </a:solidFill>
                          <a:latin typeface="Arial" charset="0"/>
                          <a:ea typeface="Arial" charset="0"/>
                          <a:cs typeface="Arial" charset="0"/>
                        </a:defRPr>
                      </a:lvl7pPr>
                      <a:lvl8pPr marL="3429000" indent="-228600" defTabSz="457200" eaLnBrk="0" fontAlgn="base" hangingPunct="0">
                        <a:spcBef>
                          <a:spcPct val="20000"/>
                        </a:spcBef>
                        <a:spcAft>
                          <a:spcPct val="0"/>
                        </a:spcAft>
                        <a:defRPr>
                          <a:solidFill>
                            <a:schemeClr val="tx1"/>
                          </a:solidFill>
                          <a:latin typeface="Arial" charset="0"/>
                          <a:ea typeface="Arial" charset="0"/>
                          <a:cs typeface="Arial" charset="0"/>
                        </a:defRPr>
                      </a:lvl8pPr>
                      <a:lvl9pPr marL="3886200" indent="-228600" defTabSz="457200" eaLnBrk="0" fontAlgn="base" hangingPunct="0">
                        <a:spcBef>
                          <a:spcPct val="20000"/>
                        </a:spcBef>
                        <a:spcAft>
                          <a:spcPct val="0"/>
                        </a:spcAft>
                        <a:defRPr>
                          <a:solidFill>
                            <a:schemeClr val="tx1"/>
                          </a:solidFill>
                          <a:latin typeface="Arial" charset="0"/>
                          <a:ea typeface="Arial" charset="0"/>
                          <a:cs typeface="Arial"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en-US" altLang="it-IT" sz="1800" b="1" i="0" u="none" strike="noStrike" cap="none" normalizeH="0" baseline="0">
                          <a:ln>
                            <a:noFill/>
                          </a:ln>
                          <a:solidFill>
                            <a:srgbClr val="000000"/>
                          </a:solidFill>
                          <a:effectLst/>
                          <a:latin typeface="Comic Sans MS" charset="0"/>
                          <a:ea typeface="Arial" charset="0"/>
                          <a:cs typeface="Arial" charset="0"/>
                        </a:rPr>
                        <a:t>47.045,84</a:t>
                      </a:r>
                      <a:endParaRPr kumimoji="0" lang="it-IT" altLang="it-IT" sz="1800" b="1" i="0" u="none" strike="noStrike" cap="none" normalizeH="0" baseline="0">
                        <a:ln>
                          <a:noFill/>
                        </a:ln>
                        <a:solidFill>
                          <a:srgbClr val="000000"/>
                        </a:solidFill>
                        <a:effectLst/>
                        <a:latin typeface="Comic Sans MS" charset="0"/>
                        <a:ea typeface="Arial" charset="0"/>
                        <a:cs typeface="Arial"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CCCC"/>
                    </a:solidFill>
                  </a:tcPr>
                </a:tc>
                <a:extLst>
                  <a:ext uri="{0D108BD9-81ED-4DB2-BD59-A6C34878D82A}">
                    <a16:rowId xmlns="" xmlns:a16="http://schemas.microsoft.com/office/drawing/2014/main" val="10003"/>
                  </a:ext>
                </a:extLst>
              </a:tr>
              <a:tr h="484188">
                <a:tc>
                  <a:txBody>
                    <a:bodyPr/>
                    <a:lstStyle>
                      <a:lvl1pPr>
                        <a:spcBef>
                          <a:spcPct val="20000"/>
                        </a:spcBef>
                        <a:defRPr sz="2800">
                          <a:solidFill>
                            <a:schemeClr val="tx1"/>
                          </a:solidFill>
                          <a:latin typeface="Arial" charset="0"/>
                          <a:ea typeface="Arial" charset="0"/>
                          <a:cs typeface="Arial" charset="0"/>
                        </a:defRPr>
                      </a:lvl1pPr>
                      <a:lvl2pPr marL="742950" indent="-285750">
                        <a:spcBef>
                          <a:spcPct val="20000"/>
                        </a:spcBef>
                        <a:defRPr sz="2400">
                          <a:solidFill>
                            <a:schemeClr val="tx1"/>
                          </a:solidFill>
                          <a:latin typeface="Arial" charset="0"/>
                          <a:ea typeface="Arial" charset="0"/>
                          <a:cs typeface="Arial" charset="0"/>
                        </a:defRPr>
                      </a:lvl2pPr>
                      <a:lvl3pPr marL="1143000" indent="-228600">
                        <a:spcBef>
                          <a:spcPct val="20000"/>
                        </a:spcBef>
                        <a:defRPr sz="2000">
                          <a:solidFill>
                            <a:schemeClr val="tx1"/>
                          </a:solidFill>
                          <a:latin typeface="Arial" charset="0"/>
                          <a:ea typeface="Arial" charset="0"/>
                          <a:cs typeface="Arial" charset="0"/>
                        </a:defRPr>
                      </a:lvl3pPr>
                      <a:lvl4pPr marL="1600200" indent="-228600">
                        <a:spcBef>
                          <a:spcPct val="20000"/>
                        </a:spcBef>
                        <a:defRPr>
                          <a:solidFill>
                            <a:schemeClr val="tx1"/>
                          </a:solidFill>
                          <a:latin typeface="Arial" charset="0"/>
                          <a:ea typeface="Arial" charset="0"/>
                          <a:cs typeface="Arial" charset="0"/>
                        </a:defRPr>
                      </a:lvl4pPr>
                      <a:lvl5pPr marL="2057400" indent="-228600">
                        <a:spcBef>
                          <a:spcPct val="20000"/>
                        </a:spcBef>
                        <a:defRPr>
                          <a:solidFill>
                            <a:schemeClr val="tx1"/>
                          </a:solidFill>
                          <a:latin typeface="Arial" charset="0"/>
                          <a:ea typeface="Arial" charset="0"/>
                          <a:cs typeface="Arial" charset="0"/>
                        </a:defRPr>
                      </a:lvl5pPr>
                      <a:lvl6pPr marL="2514600" indent="-228600" eaLnBrk="0" fontAlgn="base" hangingPunct="0">
                        <a:spcBef>
                          <a:spcPct val="20000"/>
                        </a:spcBef>
                        <a:spcAft>
                          <a:spcPct val="0"/>
                        </a:spcAft>
                        <a:defRPr>
                          <a:solidFill>
                            <a:schemeClr val="tx1"/>
                          </a:solidFill>
                          <a:latin typeface="Arial" charset="0"/>
                          <a:ea typeface="Arial" charset="0"/>
                          <a:cs typeface="Arial" charset="0"/>
                        </a:defRPr>
                      </a:lvl6pPr>
                      <a:lvl7pPr marL="2971800" indent="-228600" eaLnBrk="0" fontAlgn="base" hangingPunct="0">
                        <a:spcBef>
                          <a:spcPct val="20000"/>
                        </a:spcBef>
                        <a:spcAft>
                          <a:spcPct val="0"/>
                        </a:spcAft>
                        <a:defRPr>
                          <a:solidFill>
                            <a:schemeClr val="tx1"/>
                          </a:solidFill>
                          <a:latin typeface="Arial" charset="0"/>
                          <a:ea typeface="Arial" charset="0"/>
                          <a:cs typeface="Arial" charset="0"/>
                        </a:defRPr>
                      </a:lvl7pPr>
                      <a:lvl8pPr marL="3429000" indent="-228600" eaLnBrk="0" fontAlgn="base" hangingPunct="0">
                        <a:spcBef>
                          <a:spcPct val="20000"/>
                        </a:spcBef>
                        <a:spcAft>
                          <a:spcPct val="0"/>
                        </a:spcAft>
                        <a:defRPr>
                          <a:solidFill>
                            <a:schemeClr val="tx1"/>
                          </a:solidFill>
                          <a:latin typeface="Arial" charset="0"/>
                          <a:ea typeface="Arial" charset="0"/>
                          <a:cs typeface="Arial" charset="0"/>
                        </a:defRPr>
                      </a:lvl8pPr>
                      <a:lvl9pPr marL="3886200" indent="-228600" eaLnBrk="0" fontAlgn="base" hangingPunct="0">
                        <a:spcBef>
                          <a:spcPct val="20000"/>
                        </a:spcBef>
                        <a:spcAft>
                          <a:spcPct val="0"/>
                        </a:spcAft>
                        <a:defRPr>
                          <a:solidFill>
                            <a:schemeClr val="tx1"/>
                          </a:solidFill>
                          <a:latin typeface="Arial" charset="0"/>
                          <a:ea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t-IT" altLang="it-IT" sz="1800" b="0" i="0" u="none" strike="noStrike" cap="none" normalizeH="0" baseline="0">
                          <a:ln>
                            <a:noFill/>
                          </a:ln>
                          <a:solidFill>
                            <a:srgbClr val="000000"/>
                          </a:solidFill>
                          <a:effectLst/>
                          <a:latin typeface="Comic Sans MS" charset="0"/>
                          <a:ea typeface="Arial" charset="0"/>
                          <a:cs typeface="Arial" charset="0"/>
                        </a:rPr>
                        <a:t>COSTO FIDEIUSSIONE BANCARIA  </a:t>
                      </a:r>
                      <a:endParaRPr kumimoji="0" lang="it-IT" altLang="it-IT" sz="1800" b="1" i="0" u="none" strike="noStrike" cap="none" normalizeH="0" baseline="0">
                        <a:ln>
                          <a:noFill/>
                        </a:ln>
                        <a:solidFill>
                          <a:srgbClr val="000000"/>
                        </a:solidFill>
                        <a:effectLst/>
                        <a:latin typeface="Comic Sans MS" charset="0"/>
                        <a:ea typeface="Arial" charset="0"/>
                        <a:cs typeface="Arial"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CCCC"/>
                    </a:solidFill>
                  </a:tcPr>
                </a:tc>
                <a:tc>
                  <a:txBody>
                    <a:bodyPr/>
                    <a:lstStyle>
                      <a:lvl1pPr>
                        <a:spcBef>
                          <a:spcPct val="20000"/>
                        </a:spcBef>
                        <a:defRPr sz="2800">
                          <a:solidFill>
                            <a:schemeClr val="tx1"/>
                          </a:solidFill>
                          <a:latin typeface="Arial" charset="0"/>
                          <a:ea typeface="Arial" charset="0"/>
                          <a:cs typeface="Arial" charset="0"/>
                        </a:defRPr>
                      </a:lvl1pPr>
                      <a:lvl2pPr marL="742950" indent="-285750">
                        <a:spcBef>
                          <a:spcPct val="20000"/>
                        </a:spcBef>
                        <a:defRPr sz="2400">
                          <a:solidFill>
                            <a:schemeClr val="tx1"/>
                          </a:solidFill>
                          <a:latin typeface="Arial" charset="0"/>
                          <a:ea typeface="Arial" charset="0"/>
                          <a:cs typeface="Arial" charset="0"/>
                        </a:defRPr>
                      </a:lvl2pPr>
                      <a:lvl3pPr marL="1143000" indent="-228600">
                        <a:spcBef>
                          <a:spcPct val="20000"/>
                        </a:spcBef>
                        <a:defRPr sz="2000">
                          <a:solidFill>
                            <a:schemeClr val="tx1"/>
                          </a:solidFill>
                          <a:latin typeface="Arial" charset="0"/>
                          <a:ea typeface="Arial" charset="0"/>
                          <a:cs typeface="Arial" charset="0"/>
                        </a:defRPr>
                      </a:lvl3pPr>
                      <a:lvl4pPr marL="1600200" indent="-228600">
                        <a:spcBef>
                          <a:spcPct val="20000"/>
                        </a:spcBef>
                        <a:defRPr>
                          <a:solidFill>
                            <a:schemeClr val="tx1"/>
                          </a:solidFill>
                          <a:latin typeface="Arial" charset="0"/>
                          <a:ea typeface="Arial" charset="0"/>
                          <a:cs typeface="Arial" charset="0"/>
                        </a:defRPr>
                      </a:lvl4pPr>
                      <a:lvl5pPr marL="2057400" indent="-228600">
                        <a:spcBef>
                          <a:spcPct val="20000"/>
                        </a:spcBef>
                        <a:defRPr>
                          <a:solidFill>
                            <a:schemeClr val="tx1"/>
                          </a:solidFill>
                          <a:latin typeface="Arial" charset="0"/>
                          <a:ea typeface="Arial" charset="0"/>
                          <a:cs typeface="Arial" charset="0"/>
                        </a:defRPr>
                      </a:lvl5pPr>
                      <a:lvl6pPr marL="2514600" indent="-228600" eaLnBrk="0" fontAlgn="base" hangingPunct="0">
                        <a:spcBef>
                          <a:spcPct val="20000"/>
                        </a:spcBef>
                        <a:spcAft>
                          <a:spcPct val="0"/>
                        </a:spcAft>
                        <a:defRPr>
                          <a:solidFill>
                            <a:schemeClr val="tx1"/>
                          </a:solidFill>
                          <a:latin typeface="Arial" charset="0"/>
                          <a:ea typeface="Arial" charset="0"/>
                          <a:cs typeface="Arial" charset="0"/>
                        </a:defRPr>
                      </a:lvl6pPr>
                      <a:lvl7pPr marL="2971800" indent="-228600" eaLnBrk="0" fontAlgn="base" hangingPunct="0">
                        <a:spcBef>
                          <a:spcPct val="20000"/>
                        </a:spcBef>
                        <a:spcAft>
                          <a:spcPct val="0"/>
                        </a:spcAft>
                        <a:defRPr>
                          <a:solidFill>
                            <a:schemeClr val="tx1"/>
                          </a:solidFill>
                          <a:latin typeface="Arial" charset="0"/>
                          <a:ea typeface="Arial" charset="0"/>
                          <a:cs typeface="Arial" charset="0"/>
                        </a:defRPr>
                      </a:lvl7pPr>
                      <a:lvl8pPr marL="3429000" indent="-228600" eaLnBrk="0" fontAlgn="base" hangingPunct="0">
                        <a:spcBef>
                          <a:spcPct val="20000"/>
                        </a:spcBef>
                        <a:spcAft>
                          <a:spcPct val="0"/>
                        </a:spcAft>
                        <a:defRPr>
                          <a:solidFill>
                            <a:schemeClr val="tx1"/>
                          </a:solidFill>
                          <a:latin typeface="Arial" charset="0"/>
                          <a:ea typeface="Arial" charset="0"/>
                          <a:cs typeface="Arial" charset="0"/>
                        </a:defRPr>
                      </a:lvl8pPr>
                      <a:lvl9pPr marL="3886200" indent="-228600" eaLnBrk="0" fontAlgn="base" hangingPunct="0">
                        <a:spcBef>
                          <a:spcPct val="20000"/>
                        </a:spcBef>
                        <a:spcAft>
                          <a:spcPct val="0"/>
                        </a:spcAft>
                        <a:defRPr>
                          <a:solidFill>
                            <a:schemeClr val="tx1"/>
                          </a:solidFill>
                          <a:latin typeface="Arial" charset="0"/>
                          <a:ea typeface="Arial" charset="0"/>
                          <a:cs typeface="Arial" charset="0"/>
                        </a:defRPr>
                      </a:lvl9p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altLang="it-IT" sz="1800" b="1" i="0" u="none" strike="noStrike" cap="none" normalizeH="0" baseline="0">
                          <a:ln>
                            <a:noFill/>
                          </a:ln>
                          <a:solidFill>
                            <a:srgbClr val="000000"/>
                          </a:solidFill>
                          <a:effectLst/>
                          <a:latin typeface="Comic Sans MS" charset="0"/>
                          <a:ea typeface="Arial" charset="0"/>
                          <a:cs typeface="Arial" charset="0"/>
                        </a:rPr>
                        <a:t>1.893,60</a:t>
                      </a:r>
                      <a:endParaRPr kumimoji="0" lang="it-IT" altLang="it-IT" sz="1800" b="1" i="0" u="none" strike="noStrike" cap="none" normalizeH="0" baseline="0">
                        <a:ln>
                          <a:noFill/>
                        </a:ln>
                        <a:solidFill>
                          <a:srgbClr val="000000"/>
                        </a:solidFill>
                        <a:effectLst/>
                        <a:latin typeface="Comic Sans MS" charset="0"/>
                        <a:ea typeface="Arial" charset="0"/>
                        <a:cs typeface="Arial"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CCCC"/>
                    </a:solidFill>
                  </a:tcPr>
                </a:tc>
                <a:extLst>
                  <a:ext uri="{0D108BD9-81ED-4DB2-BD59-A6C34878D82A}">
                    <a16:rowId xmlns="" xmlns:a16="http://schemas.microsoft.com/office/drawing/2014/main" val="10004"/>
                  </a:ext>
                </a:extLst>
              </a:tr>
              <a:tr h="639763">
                <a:tc>
                  <a:txBody>
                    <a:bodyPr/>
                    <a:lstStyle>
                      <a:lvl1pPr>
                        <a:spcBef>
                          <a:spcPct val="20000"/>
                        </a:spcBef>
                        <a:defRPr sz="2800">
                          <a:solidFill>
                            <a:schemeClr val="tx1"/>
                          </a:solidFill>
                          <a:latin typeface="Arial" charset="0"/>
                          <a:ea typeface="Arial" charset="0"/>
                          <a:cs typeface="Arial" charset="0"/>
                        </a:defRPr>
                      </a:lvl1pPr>
                      <a:lvl2pPr marL="742950" indent="-285750">
                        <a:spcBef>
                          <a:spcPct val="20000"/>
                        </a:spcBef>
                        <a:defRPr sz="2400">
                          <a:solidFill>
                            <a:schemeClr val="tx1"/>
                          </a:solidFill>
                          <a:latin typeface="Arial" charset="0"/>
                          <a:ea typeface="Arial" charset="0"/>
                          <a:cs typeface="Arial" charset="0"/>
                        </a:defRPr>
                      </a:lvl2pPr>
                      <a:lvl3pPr marL="1143000" indent="-228600">
                        <a:spcBef>
                          <a:spcPct val="20000"/>
                        </a:spcBef>
                        <a:defRPr sz="2000">
                          <a:solidFill>
                            <a:schemeClr val="tx1"/>
                          </a:solidFill>
                          <a:latin typeface="Arial" charset="0"/>
                          <a:ea typeface="Arial" charset="0"/>
                          <a:cs typeface="Arial" charset="0"/>
                        </a:defRPr>
                      </a:lvl3pPr>
                      <a:lvl4pPr marL="1600200" indent="-228600">
                        <a:spcBef>
                          <a:spcPct val="20000"/>
                        </a:spcBef>
                        <a:defRPr>
                          <a:solidFill>
                            <a:schemeClr val="tx1"/>
                          </a:solidFill>
                          <a:latin typeface="Arial" charset="0"/>
                          <a:ea typeface="Arial" charset="0"/>
                          <a:cs typeface="Arial" charset="0"/>
                        </a:defRPr>
                      </a:lvl4pPr>
                      <a:lvl5pPr marL="2057400" indent="-228600">
                        <a:spcBef>
                          <a:spcPct val="20000"/>
                        </a:spcBef>
                        <a:defRPr>
                          <a:solidFill>
                            <a:schemeClr val="tx1"/>
                          </a:solidFill>
                          <a:latin typeface="Arial" charset="0"/>
                          <a:ea typeface="Arial" charset="0"/>
                          <a:cs typeface="Arial" charset="0"/>
                        </a:defRPr>
                      </a:lvl5pPr>
                      <a:lvl6pPr marL="2514600" indent="-228600" eaLnBrk="0" fontAlgn="base" hangingPunct="0">
                        <a:spcBef>
                          <a:spcPct val="20000"/>
                        </a:spcBef>
                        <a:spcAft>
                          <a:spcPct val="0"/>
                        </a:spcAft>
                        <a:defRPr>
                          <a:solidFill>
                            <a:schemeClr val="tx1"/>
                          </a:solidFill>
                          <a:latin typeface="Arial" charset="0"/>
                          <a:ea typeface="Arial" charset="0"/>
                          <a:cs typeface="Arial" charset="0"/>
                        </a:defRPr>
                      </a:lvl6pPr>
                      <a:lvl7pPr marL="2971800" indent="-228600" eaLnBrk="0" fontAlgn="base" hangingPunct="0">
                        <a:spcBef>
                          <a:spcPct val="20000"/>
                        </a:spcBef>
                        <a:spcAft>
                          <a:spcPct val="0"/>
                        </a:spcAft>
                        <a:defRPr>
                          <a:solidFill>
                            <a:schemeClr val="tx1"/>
                          </a:solidFill>
                          <a:latin typeface="Arial" charset="0"/>
                          <a:ea typeface="Arial" charset="0"/>
                          <a:cs typeface="Arial" charset="0"/>
                        </a:defRPr>
                      </a:lvl7pPr>
                      <a:lvl8pPr marL="3429000" indent="-228600" eaLnBrk="0" fontAlgn="base" hangingPunct="0">
                        <a:spcBef>
                          <a:spcPct val="20000"/>
                        </a:spcBef>
                        <a:spcAft>
                          <a:spcPct val="0"/>
                        </a:spcAft>
                        <a:defRPr>
                          <a:solidFill>
                            <a:schemeClr val="tx1"/>
                          </a:solidFill>
                          <a:latin typeface="Arial" charset="0"/>
                          <a:ea typeface="Arial" charset="0"/>
                          <a:cs typeface="Arial" charset="0"/>
                        </a:defRPr>
                      </a:lvl8pPr>
                      <a:lvl9pPr marL="3886200" indent="-228600" eaLnBrk="0" fontAlgn="base" hangingPunct="0">
                        <a:spcBef>
                          <a:spcPct val="20000"/>
                        </a:spcBef>
                        <a:spcAft>
                          <a:spcPct val="0"/>
                        </a:spcAft>
                        <a:defRPr>
                          <a:solidFill>
                            <a:schemeClr val="tx1"/>
                          </a:solidFill>
                          <a:latin typeface="Arial" charset="0"/>
                          <a:ea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t-IT" altLang="it-IT" sz="1800" b="0" i="0" u="none" strike="noStrike" cap="none" normalizeH="0" baseline="0">
                          <a:ln>
                            <a:noFill/>
                          </a:ln>
                          <a:solidFill>
                            <a:srgbClr val="000000"/>
                          </a:solidFill>
                          <a:effectLst/>
                          <a:latin typeface="Comic Sans MS" charset="0"/>
                          <a:ea typeface="Arial" charset="0"/>
                          <a:cs typeface="Arial" charset="0"/>
                        </a:rPr>
                        <a:t>TOTALE COSTO OPERAZIONE </a:t>
                      </a:r>
                      <a:endParaRPr kumimoji="0" lang="it-IT" altLang="it-IT" sz="1800" b="1" i="0" u="none" strike="noStrike" cap="none" normalizeH="0" baseline="0">
                        <a:ln>
                          <a:noFill/>
                        </a:ln>
                        <a:solidFill>
                          <a:srgbClr val="000000"/>
                        </a:solidFill>
                        <a:effectLst/>
                        <a:latin typeface="Comic Sans MS" charset="0"/>
                        <a:ea typeface="Arial" charset="0"/>
                        <a:cs typeface="Arial"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CCCC"/>
                    </a:solidFill>
                  </a:tcPr>
                </a:tc>
                <a:tc>
                  <a:txBody>
                    <a:bodyPr/>
                    <a:lstStyle>
                      <a:lvl1pPr defTabSz="457200">
                        <a:spcBef>
                          <a:spcPct val="20000"/>
                        </a:spcBef>
                        <a:defRPr sz="2800">
                          <a:solidFill>
                            <a:schemeClr val="tx1"/>
                          </a:solidFill>
                          <a:latin typeface="Arial" charset="0"/>
                          <a:ea typeface="Arial" charset="0"/>
                          <a:cs typeface="Arial" charset="0"/>
                        </a:defRPr>
                      </a:lvl1pPr>
                      <a:lvl2pPr marL="742950" indent="-285750" defTabSz="457200">
                        <a:spcBef>
                          <a:spcPct val="20000"/>
                        </a:spcBef>
                        <a:defRPr sz="2400">
                          <a:solidFill>
                            <a:schemeClr val="tx1"/>
                          </a:solidFill>
                          <a:latin typeface="Arial" charset="0"/>
                          <a:ea typeface="Arial" charset="0"/>
                          <a:cs typeface="Arial" charset="0"/>
                        </a:defRPr>
                      </a:lvl2pPr>
                      <a:lvl3pPr marL="1143000" indent="-228600" defTabSz="457200">
                        <a:spcBef>
                          <a:spcPct val="20000"/>
                        </a:spcBef>
                        <a:defRPr sz="2000">
                          <a:solidFill>
                            <a:schemeClr val="tx1"/>
                          </a:solidFill>
                          <a:latin typeface="Arial" charset="0"/>
                          <a:ea typeface="Arial" charset="0"/>
                          <a:cs typeface="Arial" charset="0"/>
                        </a:defRPr>
                      </a:lvl3pPr>
                      <a:lvl4pPr marL="1600200" indent="-228600" defTabSz="457200">
                        <a:spcBef>
                          <a:spcPct val="20000"/>
                        </a:spcBef>
                        <a:defRPr>
                          <a:solidFill>
                            <a:schemeClr val="tx1"/>
                          </a:solidFill>
                          <a:latin typeface="Arial" charset="0"/>
                          <a:ea typeface="Arial" charset="0"/>
                          <a:cs typeface="Arial" charset="0"/>
                        </a:defRPr>
                      </a:lvl4pPr>
                      <a:lvl5pPr marL="2057400" indent="-228600" defTabSz="457200">
                        <a:spcBef>
                          <a:spcPct val="20000"/>
                        </a:spcBef>
                        <a:defRPr>
                          <a:solidFill>
                            <a:schemeClr val="tx1"/>
                          </a:solidFill>
                          <a:latin typeface="Arial" charset="0"/>
                          <a:ea typeface="Arial" charset="0"/>
                          <a:cs typeface="Arial" charset="0"/>
                        </a:defRPr>
                      </a:lvl5pPr>
                      <a:lvl6pPr marL="2514600" indent="-228600" defTabSz="457200" eaLnBrk="0" fontAlgn="base" hangingPunct="0">
                        <a:spcBef>
                          <a:spcPct val="20000"/>
                        </a:spcBef>
                        <a:spcAft>
                          <a:spcPct val="0"/>
                        </a:spcAft>
                        <a:defRPr>
                          <a:solidFill>
                            <a:schemeClr val="tx1"/>
                          </a:solidFill>
                          <a:latin typeface="Arial" charset="0"/>
                          <a:ea typeface="Arial" charset="0"/>
                          <a:cs typeface="Arial" charset="0"/>
                        </a:defRPr>
                      </a:lvl6pPr>
                      <a:lvl7pPr marL="2971800" indent="-228600" defTabSz="457200" eaLnBrk="0" fontAlgn="base" hangingPunct="0">
                        <a:spcBef>
                          <a:spcPct val="20000"/>
                        </a:spcBef>
                        <a:spcAft>
                          <a:spcPct val="0"/>
                        </a:spcAft>
                        <a:defRPr>
                          <a:solidFill>
                            <a:schemeClr val="tx1"/>
                          </a:solidFill>
                          <a:latin typeface="Arial" charset="0"/>
                          <a:ea typeface="Arial" charset="0"/>
                          <a:cs typeface="Arial" charset="0"/>
                        </a:defRPr>
                      </a:lvl7pPr>
                      <a:lvl8pPr marL="3429000" indent="-228600" defTabSz="457200" eaLnBrk="0" fontAlgn="base" hangingPunct="0">
                        <a:spcBef>
                          <a:spcPct val="20000"/>
                        </a:spcBef>
                        <a:spcAft>
                          <a:spcPct val="0"/>
                        </a:spcAft>
                        <a:defRPr>
                          <a:solidFill>
                            <a:schemeClr val="tx1"/>
                          </a:solidFill>
                          <a:latin typeface="Arial" charset="0"/>
                          <a:ea typeface="Arial" charset="0"/>
                          <a:cs typeface="Arial" charset="0"/>
                        </a:defRPr>
                      </a:lvl8pPr>
                      <a:lvl9pPr marL="3886200" indent="-228600" defTabSz="457200" eaLnBrk="0" fontAlgn="base" hangingPunct="0">
                        <a:spcBef>
                          <a:spcPct val="20000"/>
                        </a:spcBef>
                        <a:spcAft>
                          <a:spcPct val="0"/>
                        </a:spcAft>
                        <a:defRPr>
                          <a:solidFill>
                            <a:schemeClr val="tx1"/>
                          </a:solidFill>
                          <a:latin typeface="Arial" charset="0"/>
                          <a:ea typeface="Arial" charset="0"/>
                          <a:cs typeface="Arial"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en-US" altLang="it-IT" sz="1800" b="1" i="0" u="none" strike="noStrike" cap="none" normalizeH="0" baseline="0" dirty="0">
                          <a:ln>
                            <a:noFill/>
                          </a:ln>
                          <a:solidFill>
                            <a:srgbClr val="000000"/>
                          </a:solidFill>
                          <a:effectLst/>
                          <a:latin typeface="Comic Sans MS" charset="0"/>
                          <a:ea typeface="Arial" charset="0"/>
                          <a:cs typeface="Arial" charset="0"/>
                        </a:rPr>
                        <a:t>48.939,44 </a:t>
                      </a:r>
                    </a:p>
                    <a:p>
                      <a:pPr marL="0" marR="0" lvl="0" indent="0" algn="r" defTabSz="457200" rtl="0" eaLnBrk="1" fontAlgn="base" latinLnBrk="0" hangingPunct="1">
                        <a:lnSpc>
                          <a:spcPct val="100000"/>
                        </a:lnSpc>
                        <a:spcBef>
                          <a:spcPct val="0"/>
                        </a:spcBef>
                        <a:spcAft>
                          <a:spcPct val="0"/>
                        </a:spcAft>
                        <a:buClrTx/>
                        <a:buSzTx/>
                        <a:buFontTx/>
                        <a:buNone/>
                        <a:tabLst/>
                      </a:pPr>
                      <a:endParaRPr kumimoji="0" lang="hr-HR" altLang="it-IT" sz="1800" b="1" i="0" u="none" strike="noStrike" cap="none" normalizeH="0" baseline="0" dirty="0">
                        <a:ln>
                          <a:noFill/>
                        </a:ln>
                        <a:solidFill>
                          <a:srgbClr val="000000"/>
                        </a:solidFill>
                        <a:effectLst/>
                        <a:latin typeface="Comic Sans MS" charset="0"/>
                        <a:ea typeface="Arial" charset="0"/>
                        <a:cs typeface="Arial"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CCCC"/>
                    </a:solidFill>
                  </a:tcPr>
                </a:tc>
                <a:extLst>
                  <a:ext uri="{0D108BD9-81ED-4DB2-BD59-A6C34878D82A}">
                    <a16:rowId xmlns="" xmlns:a16="http://schemas.microsoft.com/office/drawing/2014/main" val="10005"/>
                  </a:ext>
                </a:extLst>
              </a:tr>
            </a:tbl>
          </a:graphicData>
        </a:graphic>
      </p:graphicFrame>
      <p:graphicFrame>
        <p:nvGraphicFramePr>
          <p:cNvPr id="10" name="Tabella 9"/>
          <p:cNvGraphicFramePr>
            <a:graphicFrameLocks noGrp="1"/>
          </p:cNvGraphicFramePr>
          <p:nvPr/>
        </p:nvGraphicFramePr>
        <p:xfrm>
          <a:off x="1843089" y="5102225"/>
          <a:ext cx="8561387" cy="1485900"/>
        </p:xfrm>
        <a:graphic>
          <a:graphicData uri="http://schemas.openxmlformats.org/drawingml/2006/table">
            <a:tbl>
              <a:tblPr/>
              <a:tblGrid>
                <a:gridCol w="5421312">
                  <a:extLst>
                    <a:ext uri="{9D8B030D-6E8A-4147-A177-3AD203B41FA5}">
                      <a16:colId xmlns="" xmlns:a16="http://schemas.microsoft.com/office/drawing/2014/main" val="20000"/>
                    </a:ext>
                  </a:extLst>
                </a:gridCol>
                <a:gridCol w="1831975">
                  <a:extLst>
                    <a:ext uri="{9D8B030D-6E8A-4147-A177-3AD203B41FA5}">
                      <a16:colId xmlns="" xmlns:a16="http://schemas.microsoft.com/office/drawing/2014/main" val="20001"/>
                    </a:ext>
                  </a:extLst>
                </a:gridCol>
                <a:gridCol w="1308100">
                  <a:extLst>
                    <a:ext uri="{9D8B030D-6E8A-4147-A177-3AD203B41FA5}">
                      <a16:colId xmlns="" xmlns:a16="http://schemas.microsoft.com/office/drawing/2014/main" val="20002"/>
                    </a:ext>
                  </a:extLst>
                </a:gridCol>
              </a:tblGrid>
              <a:tr h="371475">
                <a:tc gridSpan="3">
                  <a:txBody>
                    <a:bodyPr/>
                    <a:lstStyle>
                      <a:lvl1pPr defTabSz="457200">
                        <a:spcBef>
                          <a:spcPct val="20000"/>
                        </a:spcBef>
                        <a:defRPr sz="2800">
                          <a:solidFill>
                            <a:schemeClr val="tx1"/>
                          </a:solidFill>
                          <a:latin typeface="Arial" charset="0"/>
                          <a:ea typeface="Arial" charset="0"/>
                          <a:cs typeface="Arial" charset="0"/>
                        </a:defRPr>
                      </a:lvl1pPr>
                      <a:lvl2pPr marL="742950" indent="-285750" defTabSz="457200">
                        <a:spcBef>
                          <a:spcPct val="20000"/>
                        </a:spcBef>
                        <a:defRPr sz="2400">
                          <a:solidFill>
                            <a:schemeClr val="tx1"/>
                          </a:solidFill>
                          <a:latin typeface="Arial" charset="0"/>
                          <a:ea typeface="Arial" charset="0"/>
                          <a:cs typeface="Arial" charset="0"/>
                        </a:defRPr>
                      </a:lvl2pPr>
                      <a:lvl3pPr marL="1143000" indent="-228600" defTabSz="457200">
                        <a:spcBef>
                          <a:spcPct val="20000"/>
                        </a:spcBef>
                        <a:defRPr sz="2000">
                          <a:solidFill>
                            <a:schemeClr val="tx1"/>
                          </a:solidFill>
                          <a:latin typeface="Arial" charset="0"/>
                          <a:ea typeface="Arial" charset="0"/>
                          <a:cs typeface="Arial" charset="0"/>
                        </a:defRPr>
                      </a:lvl3pPr>
                      <a:lvl4pPr marL="1600200" indent="-228600" defTabSz="457200">
                        <a:spcBef>
                          <a:spcPct val="20000"/>
                        </a:spcBef>
                        <a:defRPr>
                          <a:solidFill>
                            <a:schemeClr val="tx1"/>
                          </a:solidFill>
                          <a:latin typeface="Arial" charset="0"/>
                          <a:ea typeface="Arial" charset="0"/>
                          <a:cs typeface="Arial" charset="0"/>
                        </a:defRPr>
                      </a:lvl4pPr>
                      <a:lvl5pPr marL="2057400" indent="-228600" defTabSz="457200">
                        <a:spcBef>
                          <a:spcPct val="20000"/>
                        </a:spcBef>
                        <a:defRPr>
                          <a:solidFill>
                            <a:schemeClr val="tx1"/>
                          </a:solidFill>
                          <a:latin typeface="Arial" charset="0"/>
                          <a:ea typeface="Arial" charset="0"/>
                          <a:cs typeface="Arial" charset="0"/>
                        </a:defRPr>
                      </a:lvl5pPr>
                      <a:lvl6pPr marL="2514600" indent="-228600" defTabSz="457200" eaLnBrk="0" fontAlgn="base" hangingPunct="0">
                        <a:spcBef>
                          <a:spcPct val="20000"/>
                        </a:spcBef>
                        <a:spcAft>
                          <a:spcPct val="0"/>
                        </a:spcAft>
                        <a:defRPr>
                          <a:solidFill>
                            <a:schemeClr val="tx1"/>
                          </a:solidFill>
                          <a:latin typeface="Arial" charset="0"/>
                          <a:ea typeface="Arial" charset="0"/>
                          <a:cs typeface="Arial" charset="0"/>
                        </a:defRPr>
                      </a:lvl6pPr>
                      <a:lvl7pPr marL="2971800" indent="-228600" defTabSz="457200" eaLnBrk="0" fontAlgn="base" hangingPunct="0">
                        <a:spcBef>
                          <a:spcPct val="20000"/>
                        </a:spcBef>
                        <a:spcAft>
                          <a:spcPct val="0"/>
                        </a:spcAft>
                        <a:defRPr>
                          <a:solidFill>
                            <a:schemeClr val="tx1"/>
                          </a:solidFill>
                          <a:latin typeface="Arial" charset="0"/>
                          <a:ea typeface="Arial" charset="0"/>
                          <a:cs typeface="Arial" charset="0"/>
                        </a:defRPr>
                      </a:lvl7pPr>
                      <a:lvl8pPr marL="3429000" indent="-228600" defTabSz="457200" eaLnBrk="0" fontAlgn="base" hangingPunct="0">
                        <a:spcBef>
                          <a:spcPct val="20000"/>
                        </a:spcBef>
                        <a:spcAft>
                          <a:spcPct val="0"/>
                        </a:spcAft>
                        <a:defRPr>
                          <a:solidFill>
                            <a:schemeClr val="tx1"/>
                          </a:solidFill>
                          <a:latin typeface="Arial" charset="0"/>
                          <a:ea typeface="Arial" charset="0"/>
                          <a:cs typeface="Arial" charset="0"/>
                        </a:defRPr>
                      </a:lvl8pPr>
                      <a:lvl9pPr marL="3886200" indent="-228600" defTabSz="457200" eaLnBrk="0" fontAlgn="base" hangingPunct="0">
                        <a:spcBef>
                          <a:spcPct val="20000"/>
                        </a:spcBef>
                        <a:spcAft>
                          <a:spcPct val="0"/>
                        </a:spcAft>
                        <a:defRPr>
                          <a:solidFill>
                            <a:schemeClr val="tx1"/>
                          </a:solidFill>
                          <a:latin typeface="Arial" charset="0"/>
                          <a:ea typeface="Arial" charset="0"/>
                          <a:cs typeface="Arial" charset="0"/>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s-ES_tradnl" altLang="it-IT" sz="1800" b="1" i="0" u="none" strike="noStrike" cap="none" normalizeH="0" baseline="0">
                          <a:ln>
                            <a:noFill/>
                          </a:ln>
                          <a:solidFill>
                            <a:srgbClr val="000000"/>
                          </a:solidFill>
                          <a:effectLst/>
                          <a:latin typeface="Comic Sans MS" charset="0"/>
                          <a:ea typeface="Arial" charset="0"/>
                          <a:cs typeface="Arial" charset="0"/>
                        </a:rPr>
                        <a:t>CALCOLO BENEFICIO ADESIONE PREPENSIONAMENTO </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FFFFFF"/>
                    </a:solidFill>
                  </a:tcPr>
                </a:tc>
                <a:tc hMerge="1">
                  <a:txBody>
                    <a:bodyPr/>
                    <a:lstStyle/>
                    <a:p>
                      <a:endParaRPr lang="it-IT"/>
                    </a:p>
                  </a:txBody>
                  <a:tcPr/>
                </a:tc>
                <a:tc hMerge="1">
                  <a:txBody>
                    <a:bodyPr/>
                    <a:lstStyle/>
                    <a:p>
                      <a:endParaRPr lang="it-IT"/>
                    </a:p>
                  </a:txBody>
                  <a:tcPr/>
                </a:tc>
                <a:extLst>
                  <a:ext uri="{0D108BD9-81ED-4DB2-BD59-A6C34878D82A}">
                    <a16:rowId xmlns="" xmlns:a16="http://schemas.microsoft.com/office/drawing/2014/main" val="10000"/>
                  </a:ext>
                </a:extLst>
              </a:tr>
              <a:tr h="371475">
                <a:tc>
                  <a:txBody>
                    <a:bodyPr/>
                    <a:lstStyle>
                      <a:lvl1pPr defTabSz="457200">
                        <a:spcBef>
                          <a:spcPct val="20000"/>
                        </a:spcBef>
                        <a:defRPr sz="2800">
                          <a:solidFill>
                            <a:schemeClr val="tx1"/>
                          </a:solidFill>
                          <a:latin typeface="Arial" charset="0"/>
                          <a:ea typeface="Arial" charset="0"/>
                          <a:cs typeface="Arial" charset="0"/>
                        </a:defRPr>
                      </a:lvl1pPr>
                      <a:lvl2pPr marL="742950" indent="-285750" defTabSz="457200">
                        <a:spcBef>
                          <a:spcPct val="20000"/>
                        </a:spcBef>
                        <a:defRPr sz="2400">
                          <a:solidFill>
                            <a:schemeClr val="tx1"/>
                          </a:solidFill>
                          <a:latin typeface="Arial" charset="0"/>
                          <a:ea typeface="Arial" charset="0"/>
                          <a:cs typeface="Arial" charset="0"/>
                        </a:defRPr>
                      </a:lvl2pPr>
                      <a:lvl3pPr marL="1143000" indent="-228600" defTabSz="457200">
                        <a:spcBef>
                          <a:spcPct val="20000"/>
                        </a:spcBef>
                        <a:defRPr sz="2000">
                          <a:solidFill>
                            <a:schemeClr val="tx1"/>
                          </a:solidFill>
                          <a:latin typeface="Arial" charset="0"/>
                          <a:ea typeface="Arial" charset="0"/>
                          <a:cs typeface="Arial" charset="0"/>
                        </a:defRPr>
                      </a:lvl3pPr>
                      <a:lvl4pPr marL="1600200" indent="-228600" defTabSz="457200">
                        <a:spcBef>
                          <a:spcPct val="20000"/>
                        </a:spcBef>
                        <a:defRPr>
                          <a:solidFill>
                            <a:schemeClr val="tx1"/>
                          </a:solidFill>
                          <a:latin typeface="Arial" charset="0"/>
                          <a:ea typeface="Arial" charset="0"/>
                          <a:cs typeface="Arial" charset="0"/>
                        </a:defRPr>
                      </a:lvl4pPr>
                      <a:lvl5pPr marL="2057400" indent="-228600" defTabSz="457200">
                        <a:spcBef>
                          <a:spcPct val="20000"/>
                        </a:spcBef>
                        <a:defRPr>
                          <a:solidFill>
                            <a:schemeClr val="tx1"/>
                          </a:solidFill>
                          <a:latin typeface="Arial" charset="0"/>
                          <a:ea typeface="Arial" charset="0"/>
                          <a:cs typeface="Arial" charset="0"/>
                        </a:defRPr>
                      </a:lvl5pPr>
                      <a:lvl6pPr marL="2514600" indent="-228600" defTabSz="457200" eaLnBrk="0" fontAlgn="base" hangingPunct="0">
                        <a:spcBef>
                          <a:spcPct val="20000"/>
                        </a:spcBef>
                        <a:spcAft>
                          <a:spcPct val="0"/>
                        </a:spcAft>
                        <a:defRPr>
                          <a:solidFill>
                            <a:schemeClr val="tx1"/>
                          </a:solidFill>
                          <a:latin typeface="Arial" charset="0"/>
                          <a:ea typeface="Arial" charset="0"/>
                          <a:cs typeface="Arial" charset="0"/>
                        </a:defRPr>
                      </a:lvl6pPr>
                      <a:lvl7pPr marL="2971800" indent="-228600" defTabSz="457200" eaLnBrk="0" fontAlgn="base" hangingPunct="0">
                        <a:spcBef>
                          <a:spcPct val="20000"/>
                        </a:spcBef>
                        <a:spcAft>
                          <a:spcPct val="0"/>
                        </a:spcAft>
                        <a:defRPr>
                          <a:solidFill>
                            <a:schemeClr val="tx1"/>
                          </a:solidFill>
                          <a:latin typeface="Arial" charset="0"/>
                          <a:ea typeface="Arial" charset="0"/>
                          <a:cs typeface="Arial" charset="0"/>
                        </a:defRPr>
                      </a:lvl7pPr>
                      <a:lvl8pPr marL="3429000" indent="-228600" defTabSz="457200" eaLnBrk="0" fontAlgn="base" hangingPunct="0">
                        <a:spcBef>
                          <a:spcPct val="20000"/>
                        </a:spcBef>
                        <a:spcAft>
                          <a:spcPct val="0"/>
                        </a:spcAft>
                        <a:defRPr>
                          <a:solidFill>
                            <a:schemeClr val="tx1"/>
                          </a:solidFill>
                          <a:latin typeface="Arial" charset="0"/>
                          <a:ea typeface="Arial" charset="0"/>
                          <a:cs typeface="Arial" charset="0"/>
                        </a:defRPr>
                      </a:lvl8pPr>
                      <a:lvl9pPr marL="3886200" indent="-228600" defTabSz="457200" eaLnBrk="0" fontAlgn="base" hangingPunct="0">
                        <a:spcBef>
                          <a:spcPct val="20000"/>
                        </a:spcBef>
                        <a:spcAft>
                          <a:spcPct val="0"/>
                        </a:spcAft>
                        <a:defRPr>
                          <a:solidFill>
                            <a:schemeClr val="tx1"/>
                          </a:solidFill>
                          <a:latin typeface="Arial" charset="0"/>
                          <a:ea typeface="Arial" charset="0"/>
                          <a:cs typeface="Arial"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it-IT" altLang="it-IT" sz="1800" b="0" i="0" u="none" strike="noStrike" cap="none" normalizeH="0" baseline="0">
                          <a:ln>
                            <a:noFill/>
                          </a:ln>
                          <a:solidFill>
                            <a:srgbClr val="000000"/>
                          </a:solidFill>
                          <a:effectLst/>
                          <a:latin typeface="Comic Sans MS" charset="0"/>
                          <a:ea typeface="Arial" charset="0"/>
                          <a:cs typeface="Arial" charset="0"/>
                        </a:rPr>
                        <a:t>Costo retribuzione </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FFFF"/>
                    </a:solidFill>
                  </a:tcPr>
                </a:tc>
                <a:tc gridSpan="2">
                  <a:txBody>
                    <a:bodyPr/>
                    <a:lstStyle>
                      <a:lvl1pPr>
                        <a:spcBef>
                          <a:spcPct val="20000"/>
                        </a:spcBef>
                        <a:defRPr sz="2800">
                          <a:solidFill>
                            <a:schemeClr val="tx1"/>
                          </a:solidFill>
                          <a:latin typeface="Arial" charset="0"/>
                          <a:ea typeface="Arial" charset="0"/>
                          <a:cs typeface="Arial" charset="0"/>
                        </a:defRPr>
                      </a:lvl1pPr>
                      <a:lvl2pPr marL="742950" indent="-285750">
                        <a:spcBef>
                          <a:spcPct val="20000"/>
                        </a:spcBef>
                        <a:defRPr sz="2400">
                          <a:solidFill>
                            <a:schemeClr val="tx1"/>
                          </a:solidFill>
                          <a:latin typeface="Arial" charset="0"/>
                          <a:ea typeface="Arial" charset="0"/>
                          <a:cs typeface="Arial" charset="0"/>
                        </a:defRPr>
                      </a:lvl2pPr>
                      <a:lvl3pPr marL="1143000" indent="-228600">
                        <a:spcBef>
                          <a:spcPct val="20000"/>
                        </a:spcBef>
                        <a:defRPr sz="2000">
                          <a:solidFill>
                            <a:schemeClr val="tx1"/>
                          </a:solidFill>
                          <a:latin typeface="Arial" charset="0"/>
                          <a:ea typeface="Arial" charset="0"/>
                          <a:cs typeface="Arial" charset="0"/>
                        </a:defRPr>
                      </a:lvl3pPr>
                      <a:lvl4pPr marL="1600200" indent="-228600">
                        <a:spcBef>
                          <a:spcPct val="20000"/>
                        </a:spcBef>
                        <a:defRPr>
                          <a:solidFill>
                            <a:schemeClr val="tx1"/>
                          </a:solidFill>
                          <a:latin typeface="Arial" charset="0"/>
                          <a:ea typeface="Arial" charset="0"/>
                          <a:cs typeface="Arial" charset="0"/>
                        </a:defRPr>
                      </a:lvl4pPr>
                      <a:lvl5pPr marL="2057400" indent="-228600">
                        <a:spcBef>
                          <a:spcPct val="20000"/>
                        </a:spcBef>
                        <a:defRPr>
                          <a:solidFill>
                            <a:schemeClr val="tx1"/>
                          </a:solidFill>
                          <a:latin typeface="Arial" charset="0"/>
                          <a:ea typeface="Arial" charset="0"/>
                          <a:cs typeface="Arial" charset="0"/>
                        </a:defRPr>
                      </a:lvl5pPr>
                      <a:lvl6pPr marL="2514600" indent="-228600" eaLnBrk="0" fontAlgn="base" hangingPunct="0">
                        <a:spcBef>
                          <a:spcPct val="20000"/>
                        </a:spcBef>
                        <a:spcAft>
                          <a:spcPct val="0"/>
                        </a:spcAft>
                        <a:defRPr>
                          <a:solidFill>
                            <a:schemeClr val="tx1"/>
                          </a:solidFill>
                          <a:latin typeface="Arial" charset="0"/>
                          <a:ea typeface="Arial" charset="0"/>
                          <a:cs typeface="Arial" charset="0"/>
                        </a:defRPr>
                      </a:lvl6pPr>
                      <a:lvl7pPr marL="2971800" indent="-228600" eaLnBrk="0" fontAlgn="base" hangingPunct="0">
                        <a:spcBef>
                          <a:spcPct val="20000"/>
                        </a:spcBef>
                        <a:spcAft>
                          <a:spcPct val="0"/>
                        </a:spcAft>
                        <a:defRPr>
                          <a:solidFill>
                            <a:schemeClr val="tx1"/>
                          </a:solidFill>
                          <a:latin typeface="Arial" charset="0"/>
                          <a:ea typeface="Arial" charset="0"/>
                          <a:cs typeface="Arial" charset="0"/>
                        </a:defRPr>
                      </a:lvl7pPr>
                      <a:lvl8pPr marL="3429000" indent="-228600" eaLnBrk="0" fontAlgn="base" hangingPunct="0">
                        <a:spcBef>
                          <a:spcPct val="20000"/>
                        </a:spcBef>
                        <a:spcAft>
                          <a:spcPct val="0"/>
                        </a:spcAft>
                        <a:defRPr>
                          <a:solidFill>
                            <a:schemeClr val="tx1"/>
                          </a:solidFill>
                          <a:latin typeface="Arial" charset="0"/>
                          <a:ea typeface="Arial" charset="0"/>
                          <a:cs typeface="Arial" charset="0"/>
                        </a:defRPr>
                      </a:lvl8pPr>
                      <a:lvl9pPr marL="3886200" indent="-228600" eaLnBrk="0" fontAlgn="base" hangingPunct="0">
                        <a:spcBef>
                          <a:spcPct val="20000"/>
                        </a:spcBef>
                        <a:spcAft>
                          <a:spcPct val="0"/>
                        </a:spcAft>
                        <a:defRPr>
                          <a:solidFill>
                            <a:schemeClr val="tx1"/>
                          </a:solidFill>
                          <a:latin typeface="Arial" charset="0"/>
                          <a:ea typeface="Arial" charset="0"/>
                          <a:cs typeface="Arial" charset="0"/>
                        </a:defRPr>
                      </a:lvl9p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hr-HR" altLang="it-IT" sz="1800" b="0" i="0" u="none" strike="noStrike" cap="none" normalizeH="0" baseline="0">
                          <a:ln>
                            <a:noFill/>
                          </a:ln>
                          <a:solidFill>
                            <a:srgbClr val="000000"/>
                          </a:solidFill>
                          <a:effectLst/>
                          <a:latin typeface="Comic Sans MS" charset="0"/>
                          <a:ea typeface="Arial" charset="0"/>
                          <a:cs typeface="Arial" charset="0"/>
                        </a:rPr>
                        <a:t>59.482,80</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FFFF"/>
                    </a:solidFill>
                  </a:tcPr>
                </a:tc>
                <a:tc hMerge="1">
                  <a:txBody>
                    <a:bodyPr/>
                    <a:lstStyle/>
                    <a:p>
                      <a:endParaRPr lang="it-IT"/>
                    </a:p>
                  </a:txBody>
                  <a:tcPr/>
                </a:tc>
                <a:extLst>
                  <a:ext uri="{0D108BD9-81ED-4DB2-BD59-A6C34878D82A}">
                    <a16:rowId xmlns="" xmlns:a16="http://schemas.microsoft.com/office/drawing/2014/main" val="10001"/>
                  </a:ext>
                </a:extLst>
              </a:tr>
              <a:tr h="371475">
                <a:tc>
                  <a:txBody>
                    <a:bodyPr/>
                    <a:lstStyle>
                      <a:lvl1pPr defTabSz="457200">
                        <a:spcBef>
                          <a:spcPct val="20000"/>
                        </a:spcBef>
                        <a:defRPr sz="2800">
                          <a:solidFill>
                            <a:schemeClr val="tx1"/>
                          </a:solidFill>
                          <a:latin typeface="Arial" charset="0"/>
                          <a:ea typeface="Arial" charset="0"/>
                          <a:cs typeface="Arial" charset="0"/>
                        </a:defRPr>
                      </a:lvl1pPr>
                      <a:lvl2pPr marL="742950" indent="-285750" defTabSz="457200">
                        <a:spcBef>
                          <a:spcPct val="20000"/>
                        </a:spcBef>
                        <a:defRPr sz="2400">
                          <a:solidFill>
                            <a:schemeClr val="tx1"/>
                          </a:solidFill>
                          <a:latin typeface="Arial" charset="0"/>
                          <a:ea typeface="Arial" charset="0"/>
                          <a:cs typeface="Arial" charset="0"/>
                        </a:defRPr>
                      </a:lvl2pPr>
                      <a:lvl3pPr marL="1143000" indent="-228600" defTabSz="457200">
                        <a:spcBef>
                          <a:spcPct val="20000"/>
                        </a:spcBef>
                        <a:defRPr sz="2000">
                          <a:solidFill>
                            <a:schemeClr val="tx1"/>
                          </a:solidFill>
                          <a:latin typeface="Arial" charset="0"/>
                          <a:ea typeface="Arial" charset="0"/>
                          <a:cs typeface="Arial" charset="0"/>
                        </a:defRPr>
                      </a:lvl3pPr>
                      <a:lvl4pPr marL="1600200" indent="-228600" defTabSz="457200">
                        <a:spcBef>
                          <a:spcPct val="20000"/>
                        </a:spcBef>
                        <a:defRPr>
                          <a:solidFill>
                            <a:schemeClr val="tx1"/>
                          </a:solidFill>
                          <a:latin typeface="Arial" charset="0"/>
                          <a:ea typeface="Arial" charset="0"/>
                          <a:cs typeface="Arial" charset="0"/>
                        </a:defRPr>
                      </a:lvl4pPr>
                      <a:lvl5pPr marL="2057400" indent="-228600" defTabSz="457200">
                        <a:spcBef>
                          <a:spcPct val="20000"/>
                        </a:spcBef>
                        <a:defRPr>
                          <a:solidFill>
                            <a:schemeClr val="tx1"/>
                          </a:solidFill>
                          <a:latin typeface="Arial" charset="0"/>
                          <a:ea typeface="Arial" charset="0"/>
                          <a:cs typeface="Arial" charset="0"/>
                        </a:defRPr>
                      </a:lvl5pPr>
                      <a:lvl6pPr marL="2514600" indent="-228600" defTabSz="457200" eaLnBrk="0" fontAlgn="base" hangingPunct="0">
                        <a:spcBef>
                          <a:spcPct val="20000"/>
                        </a:spcBef>
                        <a:spcAft>
                          <a:spcPct val="0"/>
                        </a:spcAft>
                        <a:defRPr>
                          <a:solidFill>
                            <a:schemeClr val="tx1"/>
                          </a:solidFill>
                          <a:latin typeface="Arial" charset="0"/>
                          <a:ea typeface="Arial" charset="0"/>
                          <a:cs typeface="Arial" charset="0"/>
                        </a:defRPr>
                      </a:lvl6pPr>
                      <a:lvl7pPr marL="2971800" indent="-228600" defTabSz="457200" eaLnBrk="0" fontAlgn="base" hangingPunct="0">
                        <a:spcBef>
                          <a:spcPct val="20000"/>
                        </a:spcBef>
                        <a:spcAft>
                          <a:spcPct val="0"/>
                        </a:spcAft>
                        <a:defRPr>
                          <a:solidFill>
                            <a:schemeClr val="tx1"/>
                          </a:solidFill>
                          <a:latin typeface="Arial" charset="0"/>
                          <a:ea typeface="Arial" charset="0"/>
                          <a:cs typeface="Arial" charset="0"/>
                        </a:defRPr>
                      </a:lvl7pPr>
                      <a:lvl8pPr marL="3429000" indent="-228600" defTabSz="457200" eaLnBrk="0" fontAlgn="base" hangingPunct="0">
                        <a:spcBef>
                          <a:spcPct val="20000"/>
                        </a:spcBef>
                        <a:spcAft>
                          <a:spcPct val="0"/>
                        </a:spcAft>
                        <a:defRPr>
                          <a:solidFill>
                            <a:schemeClr val="tx1"/>
                          </a:solidFill>
                          <a:latin typeface="Arial" charset="0"/>
                          <a:ea typeface="Arial" charset="0"/>
                          <a:cs typeface="Arial" charset="0"/>
                        </a:defRPr>
                      </a:lvl8pPr>
                      <a:lvl9pPr marL="3886200" indent="-228600" defTabSz="457200" eaLnBrk="0" fontAlgn="base" hangingPunct="0">
                        <a:spcBef>
                          <a:spcPct val="20000"/>
                        </a:spcBef>
                        <a:spcAft>
                          <a:spcPct val="0"/>
                        </a:spcAft>
                        <a:defRPr>
                          <a:solidFill>
                            <a:schemeClr val="tx1"/>
                          </a:solidFill>
                          <a:latin typeface="Arial" charset="0"/>
                          <a:ea typeface="Arial" charset="0"/>
                          <a:cs typeface="Arial"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it-IT" altLang="it-IT" sz="1800" b="0" i="0" u="none" strike="noStrike" cap="none" normalizeH="0" baseline="0">
                          <a:ln>
                            <a:noFill/>
                          </a:ln>
                          <a:solidFill>
                            <a:srgbClr val="000000"/>
                          </a:solidFill>
                          <a:effectLst/>
                          <a:latin typeface="Comic Sans MS" charset="0"/>
                          <a:ea typeface="Arial" charset="0"/>
                          <a:cs typeface="Arial" charset="0"/>
                        </a:rPr>
                        <a:t>Costo prepensionamento </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FFFF"/>
                    </a:solidFill>
                  </a:tcPr>
                </a:tc>
                <a:tc gridSpan="2">
                  <a:txBody>
                    <a:bodyPr/>
                    <a:lstStyle>
                      <a:lvl1pPr defTabSz="457200">
                        <a:spcBef>
                          <a:spcPct val="20000"/>
                        </a:spcBef>
                        <a:defRPr sz="2800">
                          <a:solidFill>
                            <a:schemeClr val="tx1"/>
                          </a:solidFill>
                          <a:latin typeface="Arial" charset="0"/>
                          <a:ea typeface="Arial" charset="0"/>
                          <a:cs typeface="Arial" charset="0"/>
                        </a:defRPr>
                      </a:lvl1pPr>
                      <a:lvl2pPr marL="742950" indent="-285750" defTabSz="457200">
                        <a:spcBef>
                          <a:spcPct val="20000"/>
                        </a:spcBef>
                        <a:defRPr sz="2400">
                          <a:solidFill>
                            <a:schemeClr val="tx1"/>
                          </a:solidFill>
                          <a:latin typeface="Arial" charset="0"/>
                          <a:ea typeface="Arial" charset="0"/>
                          <a:cs typeface="Arial" charset="0"/>
                        </a:defRPr>
                      </a:lvl2pPr>
                      <a:lvl3pPr marL="1143000" indent="-228600" defTabSz="457200">
                        <a:spcBef>
                          <a:spcPct val="20000"/>
                        </a:spcBef>
                        <a:defRPr sz="2000">
                          <a:solidFill>
                            <a:schemeClr val="tx1"/>
                          </a:solidFill>
                          <a:latin typeface="Arial" charset="0"/>
                          <a:ea typeface="Arial" charset="0"/>
                          <a:cs typeface="Arial" charset="0"/>
                        </a:defRPr>
                      </a:lvl3pPr>
                      <a:lvl4pPr marL="1600200" indent="-228600" defTabSz="457200">
                        <a:spcBef>
                          <a:spcPct val="20000"/>
                        </a:spcBef>
                        <a:defRPr>
                          <a:solidFill>
                            <a:schemeClr val="tx1"/>
                          </a:solidFill>
                          <a:latin typeface="Arial" charset="0"/>
                          <a:ea typeface="Arial" charset="0"/>
                          <a:cs typeface="Arial" charset="0"/>
                        </a:defRPr>
                      </a:lvl4pPr>
                      <a:lvl5pPr marL="2057400" indent="-228600" defTabSz="457200">
                        <a:spcBef>
                          <a:spcPct val="20000"/>
                        </a:spcBef>
                        <a:defRPr>
                          <a:solidFill>
                            <a:schemeClr val="tx1"/>
                          </a:solidFill>
                          <a:latin typeface="Arial" charset="0"/>
                          <a:ea typeface="Arial" charset="0"/>
                          <a:cs typeface="Arial" charset="0"/>
                        </a:defRPr>
                      </a:lvl5pPr>
                      <a:lvl6pPr marL="2514600" indent="-228600" defTabSz="457200" eaLnBrk="0" fontAlgn="base" hangingPunct="0">
                        <a:spcBef>
                          <a:spcPct val="20000"/>
                        </a:spcBef>
                        <a:spcAft>
                          <a:spcPct val="0"/>
                        </a:spcAft>
                        <a:defRPr>
                          <a:solidFill>
                            <a:schemeClr val="tx1"/>
                          </a:solidFill>
                          <a:latin typeface="Arial" charset="0"/>
                          <a:ea typeface="Arial" charset="0"/>
                          <a:cs typeface="Arial" charset="0"/>
                        </a:defRPr>
                      </a:lvl6pPr>
                      <a:lvl7pPr marL="2971800" indent="-228600" defTabSz="457200" eaLnBrk="0" fontAlgn="base" hangingPunct="0">
                        <a:spcBef>
                          <a:spcPct val="20000"/>
                        </a:spcBef>
                        <a:spcAft>
                          <a:spcPct val="0"/>
                        </a:spcAft>
                        <a:defRPr>
                          <a:solidFill>
                            <a:schemeClr val="tx1"/>
                          </a:solidFill>
                          <a:latin typeface="Arial" charset="0"/>
                          <a:ea typeface="Arial" charset="0"/>
                          <a:cs typeface="Arial" charset="0"/>
                        </a:defRPr>
                      </a:lvl7pPr>
                      <a:lvl8pPr marL="3429000" indent="-228600" defTabSz="457200" eaLnBrk="0" fontAlgn="base" hangingPunct="0">
                        <a:spcBef>
                          <a:spcPct val="20000"/>
                        </a:spcBef>
                        <a:spcAft>
                          <a:spcPct val="0"/>
                        </a:spcAft>
                        <a:defRPr>
                          <a:solidFill>
                            <a:schemeClr val="tx1"/>
                          </a:solidFill>
                          <a:latin typeface="Arial" charset="0"/>
                          <a:ea typeface="Arial" charset="0"/>
                          <a:cs typeface="Arial" charset="0"/>
                        </a:defRPr>
                      </a:lvl8pPr>
                      <a:lvl9pPr marL="3886200" indent="-228600" defTabSz="457200" eaLnBrk="0" fontAlgn="base" hangingPunct="0">
                        <a:spcBef>
                          <a:spcPct val="20000"/>
                        </a:spcBef>
                        <a:spcAft>
                          <a:spcPct val="0"/>
                        </a:spcAft>
                        <a:defRPr>
                          <a:solidFill>
                            <a:schemeClr val="tx1"/>
                          </a:solidFill>
                          <a:latin typeface="Arial" charset="0"/>
                          <a:ea typeface="Arial" charset="0"/>
                          <a:cs typeface="Arial"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hr-HR" altLang="it-IT" sz="1800" b="0" i="0" u="none" strike="noStrike" cap="none" normalizeH="0" baseline="0">
                          <a:ln>
                            <a:noFill/>
                          </a:ln>
                          <a:solidFill>
                            <a:srgbClr val="000000"/>
                          </a:solidFill>
                          <a:effectLst/>
                          <a:latin typeface="Comic Sans MS" charset="0"/>
                          <a:ea typeface="Arial" charset="0"/>
                          <a:cs typeface="Arial" charset="0"/>
                        </a:rPr>
                        <a:t>48.939,44</a:t>
                      </a:r>
                      <a:endParaRPr kumimoji="0" lang="nb-NO" altLang="it-IT" sz="1800" b="0" i="0" u="none" strike="noStrike" cap="none" normalizeH="0" baseline="0">
                        <a:ln>
                          <a:noFill/>
                        </a:ln>
                        <a:solidFill>
                          <a:srgbClr val="000000"/>
                        </a:solidFill>
                        <a:effectLst/>
                        <a:latin typeface="Comic Sans MS" charset="0"/>
                        <a:ea typeface="Arial" charset="0"/>
                        <a:cs typeface="Arial"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FFFF"/>
                    </a:solidFill>
                  </a:tcPr>
                </a:tc>
                <a:tc hMerge="1">
                  <a:txBody>
                    <a:bodyPr/>
                    <a:lstStyle/>
                    <a:p>
                      <a:endParaRPr lang="it-IT"/>
                    </a:p>
                  </a:txBody>
                  <a:tcPr/>
                </a:tc>
                <a:extLst>
                  <a:ext uri="{0D108BD9-81ED-4DB2-BD59-A6C34878D82A}">
                    <a16:rowId xmlns="" xmlns:a16="http://schemas.microsoft.com/office/drawing/2014/main" val="10002"/>
                  </a:ext>
                </a:extLst>
              </a:tr>
              <a:tr h="371475">
                <a:tc>
                  <a:txBody>
                    <a:bodyPr/>
                    <a:lstStyle>
                      <a:lvl1pPr defTabSz="457200">
                        <a:spcBef>
                          <a:spcPct val="20000"/>
                        </a:spcBef>
                        <a:defRPr sz="2800">
                          <a:solidFill>
                            <a:schemeClr val="tx1"/>
                          </a:solidFill>
                          <a:latin typeface="Arial" charset="0"/>
                          <a:ea typeface="Arial" charset="0"/>
                          <a:cs typeface="Arial" charset="0"/>
                        </a:defRPr>
                      </a:lvl1pPr>
                      <a:lvl2pPr marL="742950" indent="-285750" defTabSz="457200">
                        <a:spcBef>
                          <a:spcPct val="20000"/>
                        </a:spcBef>
                        <a:defRPr sz="2400">
                          <a:solidFill>
                            <a:schemeClr val="tx1"/>
                          </a:solidFill>
                          <a:latin typeface="Arial" charset="0"/>
                          <a:ea typeface="Arial" charset="0"/>
                          <a:cs typeface="Arial" charset="0"/>
                        </a:defRPr>
                      </a:lvl2pPr>
                      <a:lvl3pPr marL="1143000" indent="-228600" defTabSz="457200">
                        <a:spcBef>
                          <a:spcPct val="20000"/>
                        </a:spcBef>
                        <a:defRPr sz="2000">
                          <a:solidFill>
                            <a:schemeClr val="tx1"/>
                          </a:solidFill>
                          <a:latin typeface="Arial" charset="0"/>
                          <a:ea typeface="Arial" charset="0"/>
                          <a:cs typeface="Arial" charset="0"/>
                        </a:defRPr>
                      </a:lvl3pPr>
                      <a:lvl4pPr marL="1600200" indent="-228600" defTabSz="457200">
                        <a:spcBef>
                          <a:spcPct val="20000"/>
                        </a:spcBef>
                        <a:defRPr>
                          <a:solidFill>
                            <a:schemeClr val="tx1"/>
                          </a:solidFill>
                          <a:latin typeface="Arial" charset="0"/>
                          <a:ea typeface="Arial" charset="0"/>
                          <a:cs typeface="Arial" charset="0"/>
                        </a:defRPr>
                      </a:lvl4pPr>
                      <a:lvl5pPr marL="2057400" indent="-228600" defTabSz="457200">
                        <a:spcBef>
                          <a:spcPct val="20000"/>
                        </a:spcBef>
                        <a:defRPr>
                          <a:solidFill>
                            <a:schemeClr val="tx1"/>
                          </a:solidFill>
                          <a:latin typeface="Arial" charset="0"/>
                          <a:ea typeface="Arial" charset="0"/>
                          <a:cs typeface="Arial" charset="0"/>
                        </a:defRPr>
                      </a:lvl5pPr>
                      <a:lvl6pPr marL="2514600" indent="-228600" defTabSz="457200" eaLnBrk="0" fontAlgn="base" hangingPunct="0">
                        <a:spcBef>
                          <a:spcPct val="20000"/>
                        </a:spcBef>
                        <a:spcAft>
                          <a:spcPct val="0"/>
                        </a:spcAft>
                        <a:defRPr>
                          <a:solidFill>
                            <a:schemeClr val="tx1"/>
                          </a:solidFill>
                          <a:latin typeface="Arial" charset="0"/>
                          <a:ea typeface="Arial" charset="0"/>
                          <a:cs typeface="Arial" charset="0"/>
                        </a:defRPr>
                      </a:lvl6pPr>
                      <a:lvl7pPr marL="2971800" indent="-228600" defTabSz="457200" eaLnBrk="0" fontAlgn="base" hangingPunct="0">
                        <a:spcBef>
                          <a:spcPct val="20000"/>
                        </a:spcBef>
                        <a:spcAft>
                          <a:spcPct val="0"/>
                        </a:spcAft>
                        <a:defRPr>
                          <a:solidFill>
                            <a:schemeClr val="tx1"/>
                          </a:solidFill>
                          <a:latin typeface="Arial" charset="0"/>
                          <a:ea typeface="Arial" charset="0"/>
                          <a:cs typeface="Arial" charset="0"/>
                        </a:defRPr>
                      </a:lvl7pPr>
                      <a:lvl8pPr marL="3429000" indent="-228600" defTabSz="457200" eaLnBrk="0" fontAlgn="base" hangingPunct="0">
                        <a:spcBef>
                          <a:spcPct val="20000"/>
                        </a:spcBef>
                        <a:spcAft>
                          <a:spcPct val="0"/>
                        </a:spcAft>
                        <a:defRPr>
                          <a:solidFill>
                            <a:schemeClr val="tx1"/>
                          </a:solidFill>
                          <a:latin typeface="Arial" charset="0"/>
                          <a:ea typeface="Arial" charset="0"/>
                          <a:cs typeface="Arial" charset="0"/>
                        </a:defRPr>
                      </a:lvl8pPr>
                      <a:lvl9pPr marL="3886200" indent="-228600" defTabSz="457200" eaLnBrk="0" fontAlgn="base" hangingPunct="0">
                        <a:spcBef>
                          <a:spcPct val="20000"/>
                        </a:spcBef>
                        <a:spcAft>
                          <a:spcPct val="0"/>
                        </a:spcAft>
                        <a:defRPr>
                          <a:solidFill>
                            <a:schemeClr val="tx1"/>
                          </a:solidFill>
                          <a:latin typeface="Arial" charset="0"/>
                          <a:ea typeface="Arial" charset="0"/>
                          <a:cs typeface="Arial" charset="0"/>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de-DE" altLang="it-IT" sz="1800" b="0" i="0" u="none" strike="noStrike" cap="none" normalizeH="0" baseline="0">
                          <a:ln>
                            <a:noFill/>
                          </a:ln>
                          <a:solidFill>
                            <a:srgbClr val="000000"/>
                          </a:solidFill>
                          <a:effectLst/>
                          <a:latin typeface="Comic Sans MS" charset="0"/>
                          <a:ea typeface="Arial" charset="0"/>
                          <a:cs typeface="Arial" charset="0"/>
                        </a:rPr>
                        <a:t>BENEFICIO </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FFFF"/>
                    </a:solidFill>
                  </a:tcPr>
                </a:tc>
                <a:tc>
                  <a:txBody>
                    <a:bodyPr/>
                    <a:lstStyle>
                      <a:lvl1pPr defTabSz="457200">
                        <a:spcBef>
                          <a:spcPct val="20000"/>
                        </a:spcBef>
                        <a:defRPr sz="2800">
                          <a:solidFill>
                            <a:schemeClr val="tx1"/>
                          </a:solidFill>
                          <a:latin typeface="Arial" charset="0"/>
                          <a:ea typeface="Arial" charset="0"/>
                          <a:cs typeface="Arial" charset="0"/>
                        </a:defRPr>
                      </a:lvl1pPr>
                      <a:lvl2pPr marL="742950" indent="-285750" defTabSz="457200">
                        <a:spcBef>
                          <a:spcPct val="20000"/>
                        </a:spcBef>
                        <a:defRPr sz="2400">
                          <a:solidFill>
                            <a:schemeClr val="tx1"/>
                          </a:solidFill>
                          <a:latin typeface="Arial" charset="0"/>
                          <a:ea typeface="Arial" charset="0"/>
                          <a:cs typeface="Arial" charset="0"/>
                        </a:defRPr>
                      </a:lvl2pPr>
                      <a:lvl3pPr marL="1143000" indent="-228600" defTabSz="457200">
                        <a:spcBef>
                          <a:spcPct val="20000"/>
                        </a:spcBef>
                        <a:defRPr sz="2000">
                          <a:solidFill>
                            <a:schemeClr val="tx1"/>
                          </a:solidFill>
                          <a:latin typeface="Arial" charset="0"/>
                          <a:ea typeface="Arial" charset="0"/>
                          <a:cs typeface="Arial" charset="0"/>
                        </a:defRPr>
                      </a:lvl3pPr>
                      <a:lvl4pPr marL="1600200" indent="-228600" defTabSz="457200">
                        <a:spcBef>
                          <a:spcPct val="20000"/>
                        </a:spcBef>
                        <a:defRPr>
                          <a:solidFill>
                            <a:schemeClr val="tx1"/>
                          </a:solidFill>
                          <a:latin typeface="Arial" charset="0"/>
                          <a:ea typeface="Arial" charset="0"/>
                          <a:cs typeface="Arial" charset="0"/>
                        </a:defRPr>
                      </a:lvl4pPr>
                      <a:lvl5pPr marL="2057400" indent="-228600" defTabSz="457200">
                        <a:spcBef>
                          <a:spcPct val="20000"/>
                        </a:spcBef>
                        <a:defRPr>
                          <a:solidFill>
                            <a:schemeClr val="tx1"/>
                          </a:solidFill>
                          <a:latin typeface="Arial" charset="0"/>
                          <a:ea typeface="Arial" charset="0"/>
                          <a:cs typeface="Arial" charset="0"/>
                        </a:defRPr>
                      </a:lvl5pPr>
                      <a:lvl6pPr marL="2514600" indent="-228600" defTabSz="457200" eaLnBrk="0" fontAlgn="base" hangingPunct="0">
                        <a:spcBef>
                          <a:spcPct val="20000"/>
                        </a:spcBef>
                        <a:spcAft>
                          <a:spcPct val="0"/>
                        </a:spcAft>
                        <a:defRPr>
                          <a:solidFill>
                            <a:schemeClr val="tx1"/>
                          </a:solidFill>
                          <a:latin typeface="Arial" charset="0"/>
                          <a:ea typeface="Arial" charset="0"/>
                          <a:cs typeface="Arial" charset="0"/>
                        </a:defRPr>
                      </a:lvl6pPr>
                      <a:lvl7pPr marL="2971800" indent="-228600" defTabSz="457200" eaLnBrk="0" fontAlgn="base" hangingPunct="0">
                        <a:spcBef>
                          <a:spcPct val="20000"/>
                        </a:spcBef>
                        <a:spcAft>
                          <a:spcPct val="0"/>
                        </a:spcAft>
                        <a:defRPr>
                          <a:solidFill>
                            <a:schemeClr val="tx1"/>
                          </a:solidFill>
                          <a:latin typeface="Arial" charset="0"/>
                          <a:ea typeface="Arial" charset="0"/>
                          <a:cs typeface="Arial" charset="0"/>
                        </a:defRPr>
                      </a:lvl7pPr>
                      <a:lvl8pPr marL="3429000" indent="-228600" defTabSz="457200" eaLnBrk="0" fontAlgn="base" hangingPunct="0">
                        <a:spcBef>
                          <a:spcPct val="20000"/>
                        </a:spcBef>
                        <a:spcAft>
                          <a:spcPct val="0"/>
                        </a:spcAft>
                        <a:defRPr>
                          <a:solidFill>
                            <a:schemeClr val="tx1"/>
                          </a:solidFill>
                          <a:latin typeface="Arial" charset="0"/>
                          <a:ea typeface="Arial" charset="0"/>
                          <a:cs typeface="Arial" charset="0"/>
                        </a:defRPr>
                      </a:lvl8pPr>
                      <a:lvl9pPr marL="3886200" indent="-228600" defTabSz="457200" eaLnBrk="0" fontAlgn="base" hangingPunct="0">
                        <a:spcBef>
                          <a:spcPct val="20000"/>
                        </a:spcBef>
                        <a:spcAft>
                          <a:spcPct val="0"/>
                        </a:spcAft>
                        <a:defRPr>
                          <a:solidFill>
                            <a:schemeClr val="tx1"/>
                          </a:solidFill>
                          <a:latin typeface="Arial" charset="0"/>
                          <a:ea typeface="Arial" charset="0"/>
                          <a:cs typeface="Arial"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hr-HR" altLang="it-IT" sz="1800" b="0" i="0" u="none" strike="noStrike" cap="none" normalizeH="0" baseline="0">
                          <a:ln>
                            <a:noFill/>
                          </a:ln>
                          <a:solidFill>
                            <a:srgbClr val="000000"/>
                          </a:solidFill>
                          <a:effectLst/>
                          <a:latin typeface="Comic Sans MS" charset="0"/>
                          <a:ea typeface="Arial" charset="0"/>
                          <a:cs typeface="Arial" charset="0"/>
                        </a:rPr>
                        <a:t>-10.543,36 </a:t>
                      </a:r>
                    </a:p>
                  </a:txBody>
                  <a:tcPr horzOverflow="overflow">
                    <a:lnL w="12700" cap="flat" cmpd="sng" algn="ctr">
                      <a:solidFill>
                        <a:schemeClr val="bg1"/>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FFFF"/>
                    </a:solidFill>
                  </a:tcPr>
                </a:tc>
                <a:tc>
                  <a:txBody>
                    <a:bodyPr/>
                    <a:lstStyle>
                      <a:lvl1pPr defTabSz="457200">
                        <a:spcBef>
                          <a:spcPct val="20000"/>
                        </a:spcBef>
                        <a:defRPr sz="2800">
                          <a:solidFill>
                            <a:schemeClr val="tx1"/>
                          </a:solidFill>
                          <a:latin typeface="Arial" charset="0"/>
                          <a:ea typeface="Arial" charset="0"/>
                          <a:cs typeface="Arial" charset="0"/>
                        </a:defRPr>
                      </a:lvl1pPr>
                      <a:lvl2pPr marL="742950" indent="-285750" defTabSz="457200">
                        <a:spcBef>
                          <a:spcPct val="20000"/>
                        </a:spcBef>
                        <a:defRPr sz="2400">
                          <a:solidFill>
                            <a:schemeClr val="tx1"/>
                          </a:solidFill>
                          <a:latin typeface="Arial" charset="0"/>
                          <a:ea typeface="Arial" charset="0"/>
                          <a:cs typeface="Arial" charset="0"/>
                        </a:defRPr>
                      </a:lvl2pPr>
                      <a:lvl3pPr marL="1143000" indent="-228600" defTabSz="457200">
                        <a:spcBef>
                          <a:spcPct val="20000"/>
                        </a:spcBef>
                        <a:defRPr sz="2000">
                          <a:solidFill>
                            <a:schemeClr val="tx1"/>
                          </a:solidFill>
                          <a:latin typeface="Arial" charset="0"/>
                          <a:ea typeface="Arial" charset="0"/>
                          <a:cs typeface="Arial" charset="0"/>
                        </a:defRPr>
                      </a:lvl3pPr>
                      <a:lvl4pPr marL="1600200" indent="-228600" defTabSz="457200">
                        <a:spcBef>
                          <a:spcPct val="20000"/>
                        </a:spcBef>
                        <a:defRPr>
                          <a:solidFill>
                            <a:schemeClr val="tx1"/>
                          </a:solidFill>
                          <a:latin typeface="Arial" charset="0"/>
                          <a:ea typeface="Arial" charset="0"/>
                          <a:cs typeface="Arial" charset="0"/>
                        </a:defRPr>
                      </a:lvl4pPr>
                      <a:lvl5pPr marL="2057400" indent="-228600" defTabSz="457200">
                        <a:spcBef>
                          <a:spcPct val="20000"/>
                        </a:spcBef>
                        <a:defRPr>
                          <a:solidFill>
                            <a:schemeClr val="tx1"/>
                          </a:solidFill>
                          <a:latin typeface="Arial" charset="0"/>
                          <a:ea typeface="Arial" charset="0"/>
                          <a:cs typeface="Arial" charset="0"/>
                        </a:defRPr>
                      </a:lvl5pPr>
                      <a:lvl6pPr marL="2514600" indent="-228600" defTabSz="457200" eaLnBrk="0" fontAlgn="base" hangingPunct="0">
                        <a:spcBef>
                          <a:spcPct val="20000"/>
                        </a:spcBef>
                        <a:spcAft>
                          <a:spcPct val="0"/>
                        </a:spcAft>
                        <a:defRPr>
                          <a:solidFill>
                            <a:schemeClr val="tx1"/>
                          </a:solidFill>
                          <a:latin typeface="Arial" charset="0"/>
                          <a:ea typeface="Arial" charset="0"/>
                          <a:cs typeface="Arial" charset="0"/>
                        </a:defRPr>
                      </a:lvl6pPr>
                      <a:lvl7pPr marL="2971800" indent="-228600" defTabSz="457200" eaLnBrk="0" fontAlgn="base" hangingPunct="0">
                        <a:spcBef>
                          <a:spcPct val="20000"/>
                        </a:spcBef>
                        <a:spcAft>
                          <a:spcPct val="0"/>
                        </a:spcAft>
                        <a:defRPr>
                          <a:solidFill>
                            <a:schemeClr val="tx1"/>
                          </a:solidFill>
                          <a:latin typeface="Arial" charset="0"/>
                          <a:ea typeface="Arial" charset="0"/>
                          <a:cs typeface="Arial" charset="0"/>
                        </a:defRPr>
                      </a:lvl7pPr>
                      <a:lvl8pPr marL="3429000" indent="-228600" defTabSz="457200" eaLnBrk="0" fontAlgn="base" hangingPunct="0">
                        <a:spcBef>
                          <a:spcPct val="20000"/>
                        </a:spcBef>
                        <a:spcAft>
                          <a:spcPct val="0"/>
                        </a:spcAft>
                        <a:defRPr>
                          <a:solidFill>
                            <a:schemeClr val="tx1"/>
                          </a:solidFill>
                          <a:latin typeface="Arial" charset="0"/>
                          <a:ea typeface="Arial" charset="0"/>
                          <a:cs typeface="Arial" charset="0"/>
                        </a:defRPr>
                      </a:lvl8pPr>
                      <a:lvl9pPr marL="3886200" indent="-228600" defTabSz="457200" eaLnBrk="0" fontAlgn="base" hangingPunct="0">
                        <a:spcBef>
                          <a:spcPct val="20000"/>
                        </a:spcBef>
                        <a:spcAft>
                          <a:spcPct val="0"/>
                        </a:spcAft>
                        <a:defRPr>
                          <a:solidFill>
                            <a:schemeClr val="tx1"/>
                          </a:solidFill>
                          <a:latin typeface="Arial" charset="0"/>
                          <a:ea typeface="Arial" charset="0"/>
                          <a:cs typeface="Arial"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hr-HR" altLang="it-IT" sz="1800" b="0" i="0" u="none" strike="noStrike" cap="none" normalizeH="0" baseline="0">
                          <a:ln>
                            <a:noFill/>
                          </a:ln>
                          <a:solidFill>
                            <a:srgbClr val="000000"/>
                          </a:solidFill>
                          <a:effectLst/>
                          <a:latin typeface="Comic Sans MS" charset="0"/>
                          <a:ea typeface="Arial" charset="0"/>
                          <a:cs typeface="Arial" charset="0"/>
                        </a:rPr>
                        <a:t>17,73% </a:t>
                      </a:r>
                    </a:p>
                  </a:txBody>
                  <a:tcPr horzOverflow="overflow">
                    <a:lnL w="12700" cap="flat" cmpd="sng" algn="ctr">
                      <a:solidFill>
                        <a:srgbClr val="FFFFFF"/>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FFFF"/>
                    </a:solidFill>
                  </a:tcPr>
                </a:tc>
                <a:extLst>
                  <a:ext uri="{0D108BD9-81ED-4DB2-BD59-A6C34878D82A}">
                    <a16:rowId xmlns="" xmlns:a16="http://schemas.microsoft.com/office/drawing/2014/main" val="10003"/>
                  </a:ext>
                </a:extLst>
              </a:tr>
            </a:tbl>
          </a:graphicData>
        </a:graphic>
      </p:graphicFrame>
    </p:spTree>
    <p:extLst>
      <p:ext uri="{BB962C8B-B14F-4D97-AF65-F5344CB8AC3E}">
        <p14:creationId xmlns:p14="http://schemas.microsoft.com/office/powerpoint/2010/main" xmlns="" val="1173831323"/>
      </p:ext>
    </p:extLst>
  </p:cSld>
  <p:clrMapOvr>
    <a:masterClrMapping/>
  </p:clrMapOvr>
  <p:transition spd="slow">
    <p:randomBar dir="vert"/>
  </p:transition>
</p:sld>
</file>

<file path=ppt/slides/slide2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981201" y="592138"/>
            <a:ext cx="6488113" cy="633412"/>
          </a:xfrm>
        </p:spPr>
        <p:style>
          <a:lnRef idx="2">
            <a:schemeClr val="accent1"/>
          </a:lnRef>
          <a:fillRef idx="1">
            <a:schemeClr val="lt1"/>
          </a:fillRef>
          <a:effectRef idx="0">
            <a:schemeClr val="accent1"/>
          </a:effectRef>
          <a:fontRef idx="minor">
            <a:schemeClr val="dk1"/>
          </a:fontRef>
        </p:style>
        <p:txBody>
          <a:bodyPr>
            <a:normAutofit fontScale="90000"/>
          </a:bodyPr>
          <a:lstStyle/>
          <a:p>
            <a:pPr eaLnBrk="1" hangingPunct="1">
              <a:defRPr/>
            </a:pPr>
            <a:r>
              <a:rPr lang="it-IT" sz="3200" dirty="0">
                <a:solidFill>
                  <a:srgbClr val="FF0000"/>
                </a:solidFill>
                <a:latin typeface="Comic Sans MS"/>
                <a:cs typeface="Comic Sans MS"/>
              </a:rPr>
              <a:t>ESEMPI PRATICI </a:t>
            </a:r>
          </a:p>
        </p:txBody>
      </p:sp>
      <p:sp>
        <p:nvSpPr>
          <p:cNvPr id="47106" name="Rettangolo 3"/>
          <p:cNvSpPr>
            <a:spLocks noChangeArrowheads="1"/>
          </p:cNvSpPr>
          <p:nvPr/>
        </p:nvSpPr>
        <p:spPr bwMode="auto">
          <a:xfrm>
            <a:off x="2282825" y="1412875"/>
            <a:ext cx="6186488" cy="4000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ea typeface="Arial" charset="0"/>
                <a:cs typeface="Arial" charset="0"/>
              </a:defRPr>
            </a:lvl1pPr>
            <a:lvl2pPr marL="742950" indent="-285750">
              <a:spcBef>
                <a:spcPct val="20000"/>
              </a:spcBef>
              <a:buChar char="–"/>
              <a:defRPr sz="2800">
                <a:solidFill>
                  <a:schemeClr val="tx1"/>
                </a:solidFill>
                <a:latin typeface="Arial" charset="0"/>
                <a:ea typeface="Arial" charset="0"/>
                <a:cs typeface="Arial" charset="0"/>
              </a:defRPr>
            </a:lvl2pPr>
            <a:lvl3pPr marL="1143000" indent="-228600">
              <a:spcBef>
                <a:spcPct val="20000"/>
              </a:spcBef>
              <a:buChar char="•"/>
              <a:defRPr sz="2400">
                <a:solidFill>
                  <a:schemeClr val="tx1"/>
                </a:solidFill>
                <a:latin typeface="Arial" charset="0"/>
                <a:ea typeface="Arial" charset="0"/>
                <a:cs typeface="Arial" charset="0"/>
              </a:defRPr>
            </a:lvl3pPr>
            <a:lvl4pPr marL="1600200" indent="-228600">
              <a:spcBef>
                <a:spcPct val="20000"/>
              </a:spcBef>
              <a:buChar char="–"/>
              <a:defRPr sz="2000">
                <a:solidFill>
                  <a:schemeClr val="tx1"/>
                </a:solidFill>
                <a:latin typeface="Arial" charset="0"/>
                <a:ea typeface="Arial" charset="0"/>
                <a:cs typeface="Arial" charset="0"/>
              </a:defRPr>
            </a:lvl4pPr>
            <a:lvl5pPr marL="2057400" indent="-228600">
              <a:spcBef>
                <a:spcPct val="20000"/>
              </a:spcBef>
              <a:buChar char="»"/>
              <a:defRPr sz="2000">
                <a:solidFill>
                  <a:schemeClr val="tx1"/>
                </a:solidFill>
                <a:latin typeface="Arial" charset="0"/>
                <a:ea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ea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ea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ea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ea typeface="Arial" charset="0"/>
                <a:cs typeface="Arial" charset="0"/>
              </a:defRPr>
            </a:lvl9pPr>
          </a:lstStyle>
          <a:p>
            <a:pPr algn="ctr" eaLnBrk="1" hangingPunct="1">
              <a:spcBef>
                <a:spcPct val="0"/>
              </a:spcBef>
              <a:buFontTx/>
              <a:buNone/>
            </a:pPr>
            <a:r>
              <a:rPr lang="sk-SK" altLang="it-IT" sz="2000">
                <a:solidFill>
                  <a:srgbClr val="000000"/>
                </a:solidFill>
                <a:latin typeface="Comic Sans MS" charset="0"/>
              </a:rPr>
              <a:t>CASO 2: RAL 41.000</a:t>
            </a:r>
          </a:p>
        </p:txBody>
      </p:sp>
      <p:graphicFrame>
        <p:nvGraphicFramePr>
          <p:cNvPr id="5" name="Tabella 4"/>
          <p:cNvGraphicFramePr>
            <a:graphicFrameLocks noGrp="1"/>
          </p:cNvGraphicFramePr>
          <p:nvPr>
            <p:extLst/>
          </p:nvPr>
        </p:nvGraphicFramePr>
        <p:xfrm>
          <a:off x="1981200" y="2163764"/>
          <a:ext cx="8229600" cy="3331845"/>
        </p:xfrm>
        <a:graphic>
          <a:graphicData uri="http://schemas.openxmlformats.org/drawingml/2006/table">
            <a:tbl>
              <a:tblPr/>
              <a:tblGrid>
                <a:gridCol w="6027738">
                  <a:extLst>
                    <a:ext uri="{9D8B030D-6E8A-4147-A177-3AD203B41FA5}">
                      <a16:colId xmlns="" xmlns:a16="http://schemas.microsoft.com/office/drawing/2014/main" val="20000"/>
                    </a:ext>
                  </a:extLst>
                </a:gridCol>
                <a:gridCol w="2201862">
                  <a:extLst>
                    <a:ext uri="{9D8B030D-6E8A-4147-A177-3AD203B41FA5}">
                      <a16:colId xmlns="" xmlns:a16="http://schemas.microsoft.com/office/drawing/2014/main" val="20001"/>
                    </a:ext>
                  </a:extLst>
                </a:gridCol>
              </a:tblGrid>
              <a:tr h="371475">
                <a:tc gridSpan="2">
                  <a:txBody>
                    <a:bodyPr/>
                    <a:lstStyle>
                      <a:lvl1pPr defTabSz="457200">
                        <a:spcBef>
                          <a:spcPct val="20000"/>
                        </a:spcBef>
                        <a:defRPr sz="2800">
                          <a:solidFill>
                            <a:schemeClr val="tx1"/>
                          </a:solidFill>
                          <a:latin typeface="Arial" charset="0"/>
                          <a:ea typeface="Arial" charset="0"/>
                          <a:cs typeface="Arial" charset="0"/>
                        </a:defRPr>
                      </a:lvl1pPr>
                      <a:lvl2pPr marL="742950" indent="-285750" defTabSz="457200">
                        <a:spcBef>
                          <a:spcPct val="20000"/>
                        </a:spcBef>
                        <a:defRPr sz="2400">
                          <a:solidFill>
                            <a:schemeClr val="tx1"/>
                          </a:solidFill>
                          <a:latin typeface="Arial" charset="0"/>
                          <a:ea typeface="Arial" charset="0"/>
                          <a:cs typeface="Arial" charset="0"/>
                        </a:defRPr>
                      </a:lvl2pPr>
                      <a:lvl3pPr marL="1143000" indent="-228600" defTabSz="457200">
                        <a:spcBef>
                          <a:spcPct val="20000"/>
                        </a:spcBef>
                        <a:defRPr sz="2000">
                          <a:solidFill>
                            <a:schemeClr val="tx1"/>
                          </a:solidFill>
                          <a:latin typeface="Arial" charset="0"/>
                          <a:ea typeface="Arial" charset="0"/>
                          <a:cs typeface="Arial" charset="0"/>
                        </a:defRPr>
                      </a:lvl3pPr>
                      <a:lvl4pPr marL="1600200" indent="-228600" defTabSz="457200">
                        <a:spcBef>
                          <a:spcPct val="20000"/>
                        </a:spcBef>
                        <a:defRPr>
                          <a:solidFill>
                            <a:schemeClr val="tx1"/>
                          </a:solidFill>
                          <a:latin typeface="Arial" charset="0"/>
                          <a:ea typeface="Arial" charset="0"/>
                          <a:cs typeface="Arial" charset="0"/>
                        </a:defRPr>
                      </a:lvl4pPr>
                      <a:lvl5pPr marL="2057400" indent="-228600" defTabSz="457200">
                        <a:spcBef>
                          <a:spcPct val="20000"/>
                        </a:spcBef>
                        <a:defRPr>
                          <a:solidFill>
                            <a:schemeClr val="tx1"/>
                          </a:solidFill>
                          <a:latin typeface="Arial" charset="0"/>
                          <a:ea typeface="Arial" charset="0"/>
                          <a:cs typeface="Arial" charset="0"/>
                        </a:defRPr>
                      </a:lvl5pPr>
                      <a:lvl6pPr marL="2514600" indent="-228600" defTabSz="457200" eaLnBrk="0" fontAlgn="base" hangingPunct="0">
                        <a:spcBef>
                          <a:spcPct val="20000"/>
                        </a:spcBef>
                        <a:spcAft>
                          <a:spcPct val="0"/>
                        </a:spcAft>
                        <a:defRPr>
                          <a:solidFill>
                            <a:schemeClr val="tx1"/>
                          </a:solidFill>
                          <a:latin typeface="Arial" charset="0"/>
                          <a:ea typeface="Arial" charset="0"/>
                          <a:cs typeface="Arial" charset="0"/>
                        </a:defRPr>
                      </a:lvl6pPr>
                      <a:lvl7pPr marL="2971800" indent="-228600" defTabSz="457200" eaLnBrk="0" fontAlgn="base" hangingPunct="0">
                        <a:spcBef>
                          <a:spcPct val="20000"/>
                        </a:spcBef>
                        <a:spcAft>
                          <a:spcPct val="0"/>
                        </a:spcAft>
                        <a:defRPr>
                          <a:solidFill>
                            <a:schemeClr val="tx1"/>
                          </a:solidFill>
                          <a:latin typeface="Arial" charset="0"/>
                          <a:ea typeface="Arial" charset="0"/>
                          <a:cs typeface="Arial" charset="0"/>
                        </a:defRPr>
                      </a:lvl7pPr>
                      <a:lvl8pPr marL="3429000" indent="-228600" defTabSz="457200" eaLnBrk="0" fontAlgn="base" hangingPunct="0">
                        <a:spcBef>
                          <a:spcPct val="20000"/>
                        </a:spcBef>
                        <a:spcAft>
                          <a:spcPct val="0"/>
                        </a:spcAft>
                        <a:defRPr>
                          <a:solidFill>
                            <a:schemeClr val="tx1"/>
                          </a:solidFill>
                          <a:latin typeface="Arial" charset="0"/>
                          <a:ea typeface="Arial" charset="0"/>
                          <a:cs typeface="Arial" charset="0"/>
                        </a:defRPr>
                      </a:lvl8pPr>
                      <a:lvl9pPr marL="3886200" indent="-228600" defTabSz="457200" eaLnBrk="0" fontAlgn="base" hangingPunct="0">
                        <a:spcBef>
                          <a:spcPct val="20000"/>
                        </a:spcBef>
                        <a:spcAft>
                          <a:spcPct val="0"/>
                        </a:spcAft>
                        <a:defRPr>
                          <a:solidFill>
                            <a:schemeClr val="tx1"/>
                          </a:solidFill>
                          <a:latin typeface="Arial" charset="0"/>
                          <a:ea typeface="Arial" charset="0"/>
                          <a:cs typeface="Arial" charset="0"/>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s-ES_tradnl" altLang="it-IT" sz="1800" b="1" i="0" u="none" strike="noStrike" cap="none" normalizeH="0" baseline="0" dirty="0">
                          <a:ln>
                            <a:noFill/>
                          </a:ln>
                          <a:solidFill>
                            <a:srgbClr val="000000"/>
                          </a:solidFill>
                          <a:effectLst/>
                          <a:latin typeface="Comic Sans MS" charset="0"/>
                          <a:ea typeface="Arial" charset="0"/>
                          <a:cs typeface="Arial" charset="0"/>
                        </a:rPr>
                        <a:t>CALCOLO COSTO LAVORO DIPENDENTE </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lumMod val="60000"/>
                        <a:lumOff val="40000"/>
                      </a:schemeClr>
                    </a:solidFill>
                  </a:tcPr>
                </a:tc>
                <a:tc hMerge="1">
                  <a:txBody>
                    <a:bodyPr/>
                    <a:lstStyle/>
                    <a:p>
                      <a:endParaRPr lang="it-IT"/>
                    </a:p>
                  </a:txBody>
                  <a:tcPr/>
                </a:tc>
                <a:extLst>
                  <a:ext uri="{0D108BD9-81ED-4DB2-BD59-A6C34878D82A}">
                    <a16:rowId xmlns="" xmlns:a16="http://schemas.microsoft.com/office/drawing/2014/main" val="10000"/>
                  </a:ext>
                </a:extLst>
              </a:tr>
              <a:tr h="371475">
                <a:tc gridSpan="2">
                  <a:txBody>
                    <a:bodyPr/>
                    <a:lstStyle>
                      <a:lvl1pPr defTabSz="457200">
                        <a:spcBef>
                          <a:spcPct val="20000"/>
                        </a:spcBef>
                        <a:defRPr sz="2800">
                          <a:solidFill>
                            <a:schemeClr val="tx1"/>
                          </a:solidFill>
                          <a:latin typeface="Arial" charset="0"/>
                          <a:ea typeface="Arial" charset="0"/>
                          <a:cs typeface="Arial" charset="0"/>
                        </a:defRPr>
                      </a:lvl1pPr>
                      <a:lvl2pPr marL="742950" indent="-285750" defTabSz="457200">
                        <a:spcBef>
                          <a:spcPct val="20000"/>
                        </a:spcBef>
                        <a:defRPr sz="2400">
                          <a:solidFill>
                            <a:schemeClr val="tx1"/>
                          </a:solidFill>
                          <a:latin typeface="Arial" charset="0"/>
                          <a:ea typeface="Arial" charset="0"/>
                          <a:cs typeface="Arial" charset="0"/>
                        </a:defRPr>
                      </a:lvl2pPr>
                      <a:lvl3pPr marL="1143000" indent="-228600" defTabSz="457200">
                        <a:spcBef>
                          <a:spcPct val="20000"/>
                        </a:spcBef>
                        <a:defRPr sz="2000">
                          <a:solidFill>
                            <a:schemeClr val="tx1"/>
                          </a:solidFill>
                          <a:latin typeface="Arial" charset="0"/>
                          <a:ea typeface="Arial" charset="0"/>
                          <a:cs typeface="Arial" charset="0"/>
                        </a:defRPr>
                      </a:lvl3pPr>
                      <a:lvl4pPr marL="1600200" indent="-228600" defTabSz="457200">
                        <a:spcBef>
                          <a:spcPct val="20000"/>
                        </a:spcBef>
                        <a:defRPr>
                          <a:solidFill>
                            <a:schemeClr val="tx1"/>
                          </a:solidFill>
                          <a:latin typeface="Arial" charset="0"/>
                          <a:ea typeface="Arial" charset="0"/>
                          <a:cs typeface="Arial" charset="0"/>
                        </a:defRPr>
                      </a:lvl4pPr>
                      <a:lvl5pPr marL="2057400" indent="-228600" defTabSz="457200">
                        <a:spcBef>
                          <a:spcPct val="20000"/>
                        </a:spcBef>
                        <a:defRPr>
                          <a:solidFill>
                            <a:schemeClr val="tx1"/>
                          </a:solidFill>
                          <a:latin typeface="Arial" charset="0"/>
                          <a:ea typeface="Arial" charset="0"/>
                          <a:cs typeface="Arial" charset="0"/>
                        </a:defRPr>
                      </a:lvl5pPr>
                      <a:lvl6pPr marL="2514600" indent="-228600" defTabSz="457200" eaLnBrk="0" fontAlgn="base" hangingPunct="0">
                        <a:spcBef>
                          <a:spcPct val="20000"/>
                        </a:spcBef>
                        <a:spcAft>
                          <a:spcPct val="0"/>
                        </a:spcAft>
                        <a:defRPr>
                          <a:solidFill>
                            <a:schemeClr val="tx1"/>
                          </a:solidFill>
                          <a:latin typeface="Arial" charset="0"/>
                          <a:ea typeface="Arial" charset="0"/>
                          <a:cs typeface="Arial" charset="0"/>
                        </a:defRPr>
                      </a:lvl6pPr>
                      <a:lvl7pPr marL="2971800" indent="-228600" defTabSz="457200" eaLnBrk="0" fontAlgn="base" hangingPunct="0">
                        <a:spcBef>
                          <a:spcPct val="20000"/>
                        </a:spcBef>
                        <a:spcAft>
                          <a:spcPct val="0"/>
                        </a:spcAft>
                        <a:defRPr>
                          <a:solidFill>
                            <a:schemeClr val="tx1"/>
                          </a:solidFill>
                          <a:latin typeface="Arial" charset="0"/>
                          <a:ea typeface="Arial" charset="0"/>
                          <a:cs typeface="Arial" charset="0"/>
                        </a:defRPr>
                      </a:lvl7pPr>
                      <a:lvl8pPr marL="3429000" indent="-228600" defTabSz="457200" eaLnBrk="0" fontAlgn="base" hangingPunct="0">
                        <a:spcBef>
                          <a:spcPct val="20000"/>
                        </a:spcBef>
                        <a:spcAft>
                          <a:spcPct val="0"/>
                        </a:spcAft>
                        <a:defRPr>
                          <a:solidFill>
                            <a:schemeClr val="tx1"/>
                          </a:solidFill>
                          <a:latin typeface="Arial" charset="0"/>
                          <a:ea typeface="Arial" charset="0"/>
                          <a:cs typeface="Arial" charset="0"/>
                        </a:defRPr>
                      </a:lvl8pPr>
                      <a:lvl9pPr marL="3886200" indent="-228600" defTabSz="457200" eaLnBrk="0" fontAlgn="base" hangingPunct="0">
                        <a:spcBef>
                          <a:spcPct val="20000"/>
                        </a:spcBef>
                        <a:spcAft>
                          <a:spcPct val="0"/>
                        </a:spcAft>
                        <a:defRPr>
                          <a:solidFill>
                            <a:schemeClr val="tx1"/>
                          </a:solidFill>
                          <a:latin typeface="Arial" charset="0"/>
                          <a:ea typeface="Arial" charset="0"/>
                          <a:cs typeface="Arial" charset="0"/>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it-IT" altLang="it-IT" sz="1800" b="0" i="0" u="none" strike="noStrike" cap="none" normalizeH="0" baseline="0" dirty="0">
                          <a:ln>
                            <a:noFill/>
                          </a:ln>
                          <a:solidFill>
                            <a:srgbClr val="000000"/>
                          </a:solidFill>
                          <a:effectLst/>
                          <a:latin typeface="Comic Sans MS" charset="0"/>
                          <a:ea typeface="Arial" charset="0"/>
                          <a:cs typeface="Arial" charset="0"/>
                        </a:rPr>
                        <a:t>Inquadramento contrattuale </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lumMod val="60000"/>
                        <a:lumOff val="40000"/>
                      </a:schemeClr>
                    </a:solidFill>
                  </a:tcPr>
                </a:tc>
                <a:tc hMerge="1">
                  <a:txBody>
                    <a:bodyPr/>
                    <a:lstStyle/>
                    <a:p>
                      <a:endParaRPr lang="it-IT"/>
                    </a:p>
                  </a:txBody>
                  <a:tcPr/>
                </a:tc>
                <a:extLst>
                  <a:ext uri="{0D108BD9-81ED-4DB2-BD59-A6C34878D82A}">
                    <a16:rowId xmlns="" xmlns:a16="http://schemas.microsoft.com/office/drawing/2014/main" val="10001"/>
                  </a:ext>
                </a:extLst>
              </a:tr>
              <a:tr h="371475">
                <a:tc>
                  <a:txBody>
                    <a:bodyPr/>
                    <a:lstStyle>
                      <a:lvl1pPr>
                        <a:spcBef>
                          <a:spcPct val="20000"/>
                        </a:spcBef>
                        <a:defRPr sz="2800">
                          <a:solidFill>
                            <a:schemeClr val="tx1"/>
                          </a:solidFill>
                          <a:latin typeface="Arial" charset="0"/>
                          <a:ea typeface="Arial" charset="0"/>
                          <a:cs typeface="Arial" charset="0"/>
                        </a:defRPr>
                      </a:lvl1pPr>
                      <a:lvl2pPr marL="742950" indent="-285750">
                        <a:spcBef>
                          <a:spcPct val="20000"/>
                        </a:spcBef>
                        <a:defRPr sz="2400">
                          <a:solidFill>
                            <a:schemeClr val="tx1"/>
                          </a:solidFill>
                          <a:latin typeface="Arial" charset="0"/>
                          <a:ea typeface="Arial" charset="0"/>
                          <a:cs typeface="Arial" charset="0"/>
                        </a:defRPr>
                      </a:lvl2pPr>
                      <a:lvl3pPr marL="1143000" indent="-228600">
                        <a:spcBef>
                          <a:spcPct val="20000"/>
                        </a:spcBef>
                        <a:defRPr sz="2000">
                          <a:solidFill>
                            <a:schemeClr val="tx1"/>
                          </a:solidFill>
                          <a:latin typeface="Arial" charset="0"/>
                          <a:ea typeface="Arial" charset="0"/>
                          <a:cs typeface="Arial" charset="0"/>
                        </a:defRPr>
                      </a:lvl3pPr>
                      <a:lvl4pPr marL="1600200" indent="-228600">
                        <a:spcBef>
                          <a:spcPct val="20000"/>
                        </a:spcBef>
                        <a:defRPr>
                          <a:solidFill>
                            <a:schemeClr val="tx1"/>
                          </a:solidFill>
                          <a:latin typeface="Arial" charset="0"/>
                          <a:ea typeface="Arial" charset="0"/>
                          <a:cs typeface="Arial" charset="0"/>
                        </a:defRPr>
                      </a:lvl4pPr>
                      <a:lvl5pPr marL="2057400" indent="-228600">
                        <a:spcBef>
                          <a:spcPct val="20000"/>
                        </a:spcBef>
                        <a:defRPr>
                          <a:solidFill>
                            <a:schemeClr val="tx1"/>
                          </a:solidFill>
                          <a:latin typeface="Arial" charset="0"/>
                          <a:ea typeface="Arial" charset="0"/>
                          <a:cs typeface="Arial" charset="0"/>
                        </a:defRPr>
                      </a:lvl5pPr>
                      <a:lvl6pPr marL="2514600" indent="-228600" eaLnBrk="0" fontAlgn="base" hangingPunct="0">
                        <a:spcBef>
                          <a:spcPct val="20000"/>
                        </a:spcBef>
                        <a:spcAft>
                          <a:spcPct val="0"/>
                        </a:spcAft>
                        <a:defRPr>
                          <a:solidFill>
                            <a:schemeClr val="tx1"/>
                          </a:solidFill>
                          <a:latin typeface="Arial" charset="0"/>
                          <a:ea typeface="Arial" charset="0"/>
                          <a:cs typeface="Arial" charset="0"/>
                        </a:defRPr>
                      </a:lvl6pPr>
                      <a:lvl7pPr marL="2971800" indent="-228600" eaLnBrk="0" fontAlgn="base" hangingPunct="0">
                        <a:spcBef>
                          <a:spcPct val="20000"/>
                        </a:spcBef>
                        <a:spcAft>
                          <a:spcPct val="0"/>
                        </a:spcAft>
                        <a:defRPr>
                          <a:solidFill>
                            <a:schemeClr val="tx1"/>
                          </a:solidFill>
                          <a:latin typeface="Arial" charset="0"/>
                          <a:ea typeface="Arial" charset="0"/>
                          <a:cs typeface="Arial" charset="0"/>
                        </a:defRPr>
                      </a:lvl7pPr>
                      <a:lvl8pPr marL="3429000" indent="-228600" eaLnBrk="0" fontAlgn="base" hangingPunct="0">
                        <a:spcBef>
                          <a:spcPct val="20000"/>
                        </a:spcBef>
                        <a:spcAft>
                          <a:spcPct val="0"/>
                        </a:spcAft>
                        <a:defRPr>
                          <a:solidFill>
                            <a:schemeClr val="tx1"/>
                          </a:solidFill>
                          <a:latin typeface="Arial" charset="0"/>
                          <a:ea typeface="Arial" charset="0"/>
                          <a:cs typeface="Arial" charset="0"/>
                        </a:defRPr>
                      </a:lvl8pPr>
                      <a:lvl9pPr marL="3886200" indent="-228600" eaLnBrk="0" fontAlgn="base" hangingPunct="0">
                        <a:spcBef>
                          <a:spcPct val="20000"/>
                        </a:spcBef>
                        <a:spcAft>
                          <a:spcPct val="0"/>
                        </a:spcAft>
                        <a:defRPr>
                          <a:solidFill>
                            <a:schemeClr val="tx1"/>
                          </a:solidFill>
                          <a:latin typeface="Arial" charset="0"/>
                          <a:ea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t-IT" altLang="it-IT" sz="1800" b="0" i="0" u="none" strike="noStrike" cap="none" normalizeH="0" baseline="0">
                          <a:ln>
                            <a:noFill/>
                          </a:ln>
                          <a:solidFill>
                            <a:srgbClr val="000000"/>
                          </a:solidFill>
                          <a:effectLst/>
                          <a:latin typeface="Comic Sans MS" charset="0"/>
                          <a:ea typeface="Arial" charset="0"/>
                          <a:cs typeface="Arial" charset="0"/>
                        </a:rPr>
                        <a:t>RAL di riferimento</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CCCC"/>
                    </a:solidFill>
                  </a:tcPr>
                </a:tc>
                <a:tc>
                  <a:txBody>
                    <a:bodyPr/>
                    <a:lstStyle>
                      <a:lvl1pPr>
                        <a:spcBef>
                          <a:spcPct val="20000"/>
                        </a:spcBef>
                        <a:defRPr sz="2800">
                          <a:solidFill>
                            <a:schemeClr val="tx1"/>
                          </a:solidFill>
                          <a:latin typeface="Arial" charset="0"/>
                          <a:ea typeface="Arial" charset="0"/>
                          <a:cs typeface="Arial" charset="0"/>
                        </a:defRPr>
                      </a:lvl1pPr>
                      <a:lvl2pPr marL="742950" indent="-285750">
                        <a:spcBef>
                          <a:spcPct val="20000"/>
                        </a:spcBef>
                        <a:defRPr sz="2400">
                          <a:solidFill>
                            <a:schemeClr val="tx1"/>
                          </a:solidFill>
                          <a:latin typeface="Arial" charset="0"/>
                          <a:ea typeface="Arial" charset="0"/>
                          <a:cs typeface="Arial" charset="0"/>
                        </a:defRPr>
                      </a:lvl2pPr>
                      <a:lvl3pPr marL="1143000" indent="-228600">
                        <a:spcBef>
                          <a:spcPct val="20000"/>
                        </a:spcBef>
                        <a:defRPr sz="2000">
                          <a:solidFill>
                            <a:schemeClr val="tx1"/>
                          </a:solidFill>
                          <a:latin typeface="Arial" charset="0"/>
                          <a:ea typeface="Arial" charset="0"/>
                          <a:cs typeface="Arial" charset="0"/>
                        </a:defRPr>
                      </a:lvl3pPr>
                      <a:lvl4pPr marL="1600200" indent="-228600">
                        <a:spcBef>
                          <a:spcPct val="20000"/>
                        </a:spcBef>
                        <a:defRPr>
                          <a:solidFill>
                            <a:schemeClr val="tx1"/>
                          </a:solidFill>
                          <a:latin typeface="Arial" charset="0"/>
                          <a:ea typeface="Arial" charset="0"/>
                          <a:cs typeface="Arial" charset="0"/>
                        </a:defRPr>
                      </a:lvl4pPr>
                      <a:lvl5pPr marL="2057400" indent="-228600">
                        <a:spcBef>
                          <a:spcPct val="20000"/>
                        </a:spcBef>
                        <a:defRPr>
                          <a:solidFill>
                            <a:schemeClr val="tx1"/>
                          </a:solidFill>
                          <a:latin typeface="Arial" charset="0"/>
                          <a:ea typeface="Arial" charset="0"/>
                          <a:cs typeface="Arial" charset="0"/>
                        </a:defRPr>
                      </a:lvl5pPr>
                      <a:lvl6pPr marL="2514600" indent="-228600" eaLnBrk="0" fontAlgn="base" hangingPunct="0">
                        <a:spcBef>
                          <a:spcPct val="20000"/>
                        </a:spcBef>
                        <a:spcAft>
                          <a:spcPct val="0"/>
                        </a:spcAft>
                        <a:defRPr>
                          <a:solidFill>
                            <a:schemeClr val="tx1"/>
                          </a:solidFill>
                          <a:latin typeface="Arial" charset="0"/>
                          <a:ea typeface="Arial" charset="0"/>
                          <a:cs typeface="Arial" charset="0"/>
                        </a:defRPr>
                      </a:lvl6pPr>
                      <a:lvl7pPr marL="2971800" indent="-228600" eaLnBrk="0" fontAlgn="base" hangingPunct="0">
                        <a:spcBef>
                          <a:spcPct val="20000"/>
                        </a:spcBef>
                        <a:spcAft>
                          <a:spcPct val="0"/>
                        </a:spcAft>
                        <a:defRPr>
                          <a:solidFill>
                            <a:schemeClr val="tx1"/>
                          </a:solidFill>
                          <a:latin typeface="Arial" charset="0"/>
                          <a:ea typeface="Arial" charset="0"/>
                          <a:cs typeface="Arial" charset="0"/>
                        </a:defRPr>
                      </a:lvl7pPr>
                      <a:lvl8pPr marL="3429000" indent="-228600" eaLnBrk="0" fontAlgn="base" hangingPunct="0">
                        <a:spcBef>
                          <a:spcPct val="20000"/>
                        </a:spcBef>
                        <a:spcAft>
                          <a:spcPct val="0"/>
                        </a:spcAft>
                        <a:defRPr>
                          <a:solidFill>
                            <a:schemeClr val="tx1"/>
                          </a:solidFill>
                          <a:latin typeface="Arial" charset="0"/>
                          <a:ea typeface="Arial" charset="0"/>
                          <a:cs typeface="Arial" charset="0"/>
                        </a:defRPr>
                      </a:lvl8pPr>
                      <a:lvl9pPr marL="3886200" indent="-228600" eaLnBrk="0" fontAlgn="base" hangingPunct="0">
                        <a:spcBef>
                          <a:spcPct val="20000"/>
                        </a:spcBef>
                        <a:spcAft>
                          <a:spcPct val="0"/>
                        </a:spcAft>
                        <a:defRPr>
                          <a:solidFill>
                            <a:schemeClr val="tx1"/>
                          </a:solidFill>
                          <a:latin typeface="Arial" charset="0"/>
                          <a:ea typeface="Arial" charset="0"/>
                          <a:cs typeface="Arial" charset="0"/>
                        </a:defRPr>
                      </a:lvl9p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is-IS" altLang="it-IT" sz="1800" b="0" i="0" u="none" strike="noStrike" cap="none" normalizeH="0" baseline="0">
                          <a:ln>
                            <a:noFill/>
                          </a:ln>
                          <a:solidFill>
                            <a:srgbClr val="000000"/>
                          </a:solidFill>
                          <a:effectLst/>
                          <a:latin typeface="Comic Sans MS" charset="0"/>
                          <a:ea typeface="Arial" charset="0"/>
                          <a:cs typeface="Arial" charset="0"/>
                        </a:rPr>
                        <a:t>40.719,00</a:t>
                      </a:r>
                      <a:endParaRPr kumimoji="0" lang="nb-NO" altLang="it-IT" sz="1800" b="0" i="0" u="none" strike="noStrike" cap="none" normalizeH="0" baseline="0">
                        <a:ln>
                          <a:noFill/>
                        </a:ln>
                        <a:solidFill>
                          <a:srgbClr val="000000"/>
                        </a:solidFill>
                        <a:effectLst/>
                        <a:latin typeface="Comic Sans MS" charset="0"/>
                        <a:ea typeface="Arial" charset="0"/>
                        <a:cs typeface="Arial"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CCCC"/>
                    </a:solidFill>
                  </a:tcPr>
                </a:tc>
                <a:extLst>
                  <a:ext uri="{0D108BD9-81ED-4DB2-BD59-A6C34878D82A}">
                    <a16:rowId xmlns="" xmlns:a16="http://schemas.microsoft.com/office/drawing/2014/main" val="10002"/>
                  </a:ext>
                </a:extLst>
              </a:tr>
              <a:tr h="371475">
                <a:tc>
                  <a:txBody>
                    <a:bodyPr/>
                    <a:lstStyle>
                      <a:lvl1pPr>
                        <a:spcBef>
                          <a:spcPct val="20000"/>
                        </a:spcBef>
                        <a:defRPr sz="2800">
                          <a:solidFill>
                            <a:schemeClr val="tx1"/>
                          </a:solidFill>
                          <a:latin typeface="Arial" charset="0"/>
                          <a:ea typeface="Arial" charset="0"/>
                          <a:cs typeface="Arial" charset="0"/>
                        </a:defRPr>
                      </a:lvl1pPr>
                      <a:lvl2pPr marL="742950" indent="-285750">
                        <a:spcBef>
                          <a:spcPct val="20000"/>
                        </a:spcBef>
                        <a:defRPr sz="2400">
                          <a:solidFill>
                            <a:schemeClr val="tx1"/>
                          </a:solidFill>
                          <a:latin typeface="Arial" charset="0"/>
                          <a:ea typeface="Arial" charset="0"/>
                          <a:cs typeface="Arial" charset="0"/>
                        </a:defRPr>
                      </a:lvl2pPr>
                      <a:lvl3pPr marL="1143000" indent="-228600">
                        <a:spcBef>
                          <a:spcPct val="20000"/>
                        </a:spcBef>
                        <a:defRPr sz="2000">
                          <a:solidFill>
                            <a:schemeClr val="tx1"/>
                          </a:solidFill>
                          <a:latin typeface="Arial" charset="0"/>
                          <a:ea typeface="Arial" charset="0"/>
                          <a:cs typeface="Arial" charset="0"/>
                        </a:defRPr>
                      </a:lvl3pPr>
                      <a:lvl4pPr marL="1600200" indent="-228600">
                        <a:spcBef>
                          <a:spcPct val="20000"/>
                        </a:spcBef>
                        <a:defRPr>
                          <a:solidFill>
                            <a:schemeClr val="tx1"/>
                          </a:solidFill>
                          <a:latin typeface="Arial" charset="0"/>
                          <a:ea typeface="Arial" charset="0"/>
                          <a:cs typeface="Arial" charset="0"/>
                        </a:defRPr>
                      </a:lvl4pPr>
                      <a:lvl5pPr marL="2057400" indent="-228600">
                        <a:spcBef>
                          <a:spcPct val="20000"/>
                        </a:spcBef>
                        <a:defRPr>
                          <a:solidFill>
                            <a:schemeClr val="tx1"/>
                          </a:solidFill>
                          <a:latin typeface="Arial" charset="0"/>
                          <a:ea typeface="Arial" charset="0"/>
                          <a:cs typeface="Arial" charset="0"/>
                        </a:defRPr>
                      </a:lvl5pPr>
                      <a:lvl6pPr marL="2514600" indent="-228600" eaLnBrk="0" fontAlgn="base" hangingPunct="0">
                        <a:spcBef>
                          <a:spcPct val="20000"/>
                        </a:spcBef>
                        <a:spcAft>
                          <a:spcPct val="0"/>
                        </a:spcAft>
                        <a:defRPr>
                          <a:solidFill>
                            <a:schemeClr val="tx1"/>
                          </a:solidFill>
                          <a:latin typeface="Arial" charset="0"/>
                          <a:ea typeface="Arial" charset="0"/>
                          <a:cs typeface="Arial" charset="0"/>
                        </a:defRPr>
                      </a:lvl6pPr>
                      <a:lvl7pPr marL="2971800" indent="-228600" eaLnBrk="0" fontAlgn="base" hangingPunct="0">
                        <a:spcBef>
                          <a:spcPct val="20000"/>
                        </a:spcBef>
                        <a:spcAft>
                          <a:spcPct val="0"/>
                        </a:spcAft>
                        <a:defRPr>
                          <a:solidFill>
                            <a:schemeClr val="tx1"/>
                          </a:solidFill>
                          <a:latin typeface="Arial" charset="0"/>
                          <a:ea typeface="Arial" charset="0"/>
                          <a:cs typeface="Arial" charset="0"/>
                        </a:defRPr>
                      </a:lvl7pPr>
                      <a:lvl8pPr marL="3429000" indent="-228600" eaLnBrk="0" fontAlgn="base" hangingPunct="0">
                        <a:spcBef>
                          <a:spcPct val="20000"/>
                        </a:spcBef>
                        <a:spcAft>
                          <a:spcPct val="0"/>
                        </a:spcAft>
                        <a:defRPr>
                          <a:solidFill>
                            <a:schemeClr val="tx1"/>
                          </a:solidFill>
                          <a:latin typeface="Arial" charset="0"/>
                          <a:ea typeface="Arial" charset="0"/>
                          <a:cs typeface="Arial" charset="0"/>
                        </a:defRPr>
                      </a:lvl8pPr>
                      <a:lvl9pPr marL="3886200" indent="-228600" eaLnBrk="0" fontAlgn="base" hangingPunct="0">
                        <a:spcBef>
                          <a:spcPct val="20000"/>
                        </a:spcBef>
                        <a:spcAft>
                          <a:spcPct val="0"/>
                        </a:spcAft>
                        <a:defRPr>
                          <a:solidFill>
                            <a:schemeClr val="tx1"/>
                          </a:solidFill>
                          <a:latin typeface="Arial" charset="0"/>
                          <a:ea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t-IT" altLang="it-IT" sz="1800" b="0" i="0" u="none" strike="noStrike" cap="none" normalizeH="0" baseline="0">
                          <a:ln>
                            <a:noFill/>
                          </a:ln>
                          <a:solidFill>
                            <a:srgbClr val="000000"/>
                          </a:solidFill>
                          <a:effectLst/>
                          <a:latin typeface="Comic Sans MS" charset="0"/>
                          <a:ea typeface="Arial" charset="0"/>
                          <a:cs typeface="Arial" charset="0"/>
                        </a:rPr>
                        <a:t>Valore ferie</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CCCC"/>
                    </a:solidFill>
                  </a:tcPr>
                </a:tc>
                <a:tc>
                  <a:txBody>
                    <a:bodyPr/>
                    <a:lstStyle>
                      <a:lvl1pPr defTabSz="457200">
                        <a:spcBef>
                          <a:spcPct val="20000"/>
                        </a:spcBef>
                        <a:defRPr sz="2800">
                          <a:solidFill>
                            <a:schemeClr val="tx1"/>
                          </a:solidFill>
                          <a:latin typeface="Arial" charset="0"/>
                          <a:ea typeface="Arial" charset="0"/>
                          <a:cs typeface="Arial" charset="0"/>
                        </a:defRPr>
                      </a:lvl1pPr>
                      <a:lvl2pPr marL="742950" indent="-285750" defTabSz="457200">
                        <a:spcBef>
                          <a:spcPct val="20000"/>
                        </a:spcBef>
                        <a:defRPr sz="2400">
                          <a:solidFill>
                            <a:schemeClr val="tx1"/>
                          </a:solidFill>
                          <a:latin typeface="Arial" charset="0"/>
                          <a:ea typeface="Arial" charset="0"/>
                          <a:cs typeface="Arial" charset="0"/>
                        </a:defRPr>
                      </a:lvl2pPr>
                      <a:lvl3pPr marL="1143000" indent="-228600" defTabSz="457200">
                        <a:spcBef>
                          <a:spcPct val="20000"/>
                        </a:spcBef>
                        <a:defRPr sz="2000">
                          <a:solidFill>
                            <a:schemeClr val="tx1"/>
                          </a:solidFill>
                          <a:latin typeface="Arial" charset="0"/>
                          <a:ea typeface="Arial" charset="0"/>
                          <a:cs typeface="Arial" charset="0"/>
                        </a:defRPr>
                      </a:lvl3pPr>
                      <a:lvl4pPr marL="1600200" indent="-228600" defTabSz="457200">
                        <a:spcBef>
                          <a:spcPct val="20000"/>
                        </a:spcBef>
                        <a:defRPr>
                          <a:solidFill>
                            <a:schemeClr val="tx1"/>
                          </a:solidFill>
                          <a:latin typeface="Arial" charset="0"/>
                          <a:ea typeface="Arial" charset="0"/>
                          <a:cs typeface="Arial" charset="0"/>
                        </a:defRPr>
                      </a:lvl4pPr>
                      <a:lvl5pPr marL="2057400" indent="-228600" defTabSz="457200">
                        <a:spcBef>
                          <a:spcPct val="20000"/>
                        </a:spcBef>
                        <a:defRPr>
                          <a:solidFill>
                            <a:schemeClr val="tx1"/>
                          </a:solidFill>
                          <a:latin typeface="Arial" charset="0"/>
                          <a:ea typeface="Arial" charset="0"/>
                          <a:cs typeface="Arial" charset="0"/>
                        </a:defRPr>
                      </a:lvl5pPr>
                      <a:lvl6pPr marL="2514600" indent="-228600" defTabSz="457200" eaLnBrk="0" fontAlgn="base" hangingPunct="0">
                        <a:spcBef>
                          <a:spcPct val="20000"/>
                        </a:spcBef>
                        <a:spcAft>
                          <a:spcPct val="0"/>
                        </a:spcAft>
                        <a:defRPr>
                          <a:solidFill>
                            <a:schemeClr val="tx1"/>
                          </a:solidFill>
                          <a:latin typeface="Arial" charset="0"/>
                          <a:ea typeface="Arial" charset="0"/>
                          <a:cs typeface="Arial" charset="0"/>
                        </a:defRPr>
                      </a:lvl6pPr>
                      <a:lvl7pPr marL="2971800" indent="-228600" defTabSz="457200" eaLnBrk="0" fontAlgn="base" hangingPunct="0">
                        <a:spcBef>
                          <a:spcPct val="20000"/>
                        </a:spcBef>
                        <a:spcAft>
                          <a:spcPct val="0"/>
                        </a:spcAft>
                        <a:defRPr>
                          <a:solidFill>
                            <a:schemeClr val="tx1"/>
                          </a:solidFill>
                          <a:latin typeface="Arial" charset="0"/>
                          <a:ea typeface="Arial" charset="0"/>
                          <a:cs typeface="Arial" charset="0"/>
                        </a:defRPr>
                      </a:lvl7pPr>
                      <a:lvl8pPr marL="3429000" indent="-228600" defTabSz="457200" eaLnBrk="0" fontAlgn="base" hangingPunct="0">
                        <a:spcBef>
                          <a:spcPct val="20000"/>
                        </a:spcBef>
                        <a:spcAft>
                          <a:spcPct val="0"/>
                        </a:spcAft>
                        <a:defRPr>
                          <a:solidFill>
                            <a:schemeClr val="tx1"/>
                          </a:solidFill>
                          <a:latin typeface="Arial" charset="0"/>
                          <a:ea typeface="Arial" charset="0"/>
                          <a:cs typeface="Arial" charset="0"/>
                        </a:defRPr>
                      </a:lvl8pPr>
                      <a:lvl9pPr marL="3886200" indent="-228600" defTabSz="457200" eaLnBrk="0" fontAlgn="base" hangingPunct="0">
                        <a:spcBef>
                          <a:spcPct val="20000"/>
                        </a:spcBef>
                        <a:spcAft>
                          <a:spcPct val="0"/>
                        </a:spcAft>
                        <a:defRPr>
                          <a:solidFill>
                            <a:schemeClr val="tx1"/>
                          </a:solidFill>
                          <a:latin typeface="Arial" charset="0"/>
                          <a:ea typeface="Arial" charset="0"/>
                          <a:cs typeface="Arial"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is-IS" altLang="it-IT" sz="1800" b="0" i="0" u="none" strike="noStrike" cap="none" normalizeH="0" baseline="0">
                          <a:ln>
                            <a:noFill/>
                          </a:ln>
                          <a:solidFill>
                            <a:srgbClr val="000000"/>
                          </a:solidFill>
                          <a:effectLst/>
                          <a:latin typeface="Comic Sans MS" charset="0"/>
                          <a:ea typeface="Arial" charset="0"/>
                          <a:cs typeface="Arial" charset="0"/>
                        </a:rPr>
                        <a:t>3.132,23</a:t>
                      </a:r>
                      <a:r>
                        <a:rPr kumimoji="0" lang="nb-NO" altLang="it-IT" sz="1800" b="0" i="0" u="none" strike="noStrike" cap="none" normalizeH="0" baseline="0">
                          <a:ln>
                            <a:noFill/>
                          </a:ln>
                          <a:solidFill>
                            <a:srgbClr val="000000"/>
                          </a:solidFill>
                          <a:effectLst/>
                          <a:latin typeface="Comic Sans MS" charset="0"/>
                          <a:ea typeface="Arial" charset="0"/>
                          <a:cs typeface="Arial" charset="0"/>
                        </a:rPr>
                        <a:t> </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CCCC"/>
                    </a:solidFill>
                  </a:tcPr>
                </a:tc>
                <a:extLst>
                  <a:ext uri="{0D108BD9-81ED-4DB2-BD59-A6C34878D82A}">
                    <a16:rowId xmlns="" xmlns:a16="http://schemas.microsoft.com/office/drawing/2014/main" val="10003"/>
                  </a:ext>
                </a:extLst>
              </a:tr>
              <a:tr h="371475">
                <a:tc>
                  <a:txBody>
                    <a:bodyPr/>
                    <a:lstStyle>
                      <a:lvl1pPr>
                        <a:spcBef>
                          <a:spcPct val="20000"/>
                        </a:spcBef>
                        <a:defRPr sz="2800">
                          <a:solidFill>
                            <a:schemeClr val="tx1"/>
                          </a:solidFill>
                          <a:latin typeface="Arial" charset="0"/>
                          <a:ea typeface="Arial" charset="0"/>
                          <a:cs typeface="Arial" charset="0"/>
                        </a:defRPr>
                      </a:lvl1pPr>
                      <a:lvl2pPr marL="742950" indent="-285750">
                        <a:spcBef>
                          <a:spcPct val="20000"/>
                        </a:spcBef>
                        <a:defRPr sz="2400">
                          <a:solidFill>
                            <a:schemeClr val="tx1"/>
                          </a:solidFill>
                          <a:latin typeface="Arial" charset="0"/>
                          <a:ea typeface="Arial" charset="0"/>
                          <a:cs typeface="Arial" charset="0"/>
                        </a:defRPr>
                      </a:lvl2pPr>
                      <a:lvl3pPr marL="1143000" indent="-228600">
                        <a:spcBef>
                          <a:spcPct val="20000"/>
                        </a:spcBef>
                        <a:defRPr sz="2000">
                          <a:solidFill>
                            <a:schemeClr val="tx1"/>
                          </a:solidFill>
                          <a:latin typeface="Arial" charset="0"/>
                          <a:ea typeface="Arial" charset="0"/>
                          <a:cs typeface="Arial" charset="0"/>
                        </a:defRPr>
                      </a:lvl3pPr>
                      <a:lvl4pPr marL="1600200" indent="-228600">
                        <a:spcBef>
                          <a:spcPct val="20000"/>
                        </a:spcBef>
                        <a:defRPr>
                          <a:solidFill>
                            <a:schemeClr val="tx1"/>
                          </a:solidFill>
                          <a:latin typeface="Arial" charset="0"/>
                          <a:ea typeface="Arial" charset="0"/>
                          <a:cs typeface="Arial" charset="0"/>
                        </a:defRPr>
                      </a:lvl4pPr>
                      <a:lvl5pPr marL="2057400" indent="-228600">
                        <a:spcBef>
                          <a:spcPct val="20000"/>
                        </a:spcBef>
                        <a:defRPr>
                          <a:solidFill>
                            <a:schemeClr val="tx1"/>
                          </a:solidFill>
                          <a:latin typeface="Arial" charset="0"/>
                          <a:ea typeface="Arial" charset="0"/>
                          <a:cs typeface="Arial" charset="0"/>
                        </a:defRPr>
                      </a:lvl5pPr>
                      <a:lvl6pPr marL="2514600" indent="-228600" eaLnBrk="0" fontAlgn="base" hangingPunct="0">
                        <a:spcBef>
                          <a:spcPct val="20000"/>
                        </a:spcBef>
                        <a:spcAft>
                          <a:spcPct val="0"/>
                        </a:spcAft>
                        <a:defRPr>
                          <a:solidFill>
                            <a:schemeClr val="tx1"/>
                          </a:solidFill>
                          <a:latin typeface="Arial" charset="0"/>
                          <a:ea typeface="Arial" charset="0"/>
                          <a:cs typeface="Arial" charset="0"/>
                        </a:defRPr>
                      </a:lvl6pPr>
                      <a:lvl7pPr marL="2971800" indent="-228600" eaLnBrk="0" fontAlgn="base" hangingPunct="0">
                        <a:spcBef>
                          <a:spcPct val="20000"/>
                        </a:spcBef>
                        <a:spcAft>
                          <a:spcPct val="0"/>
                        </a:spcAft>
                        <a:defRPr>
                          <a:solidFill>
                            <a:schemeClr val="tx1"/>
                          </a:solidFill>
                          <a:latin typeface="Arial" charset="0"/>
                          <a:ea typeface="Arial" charset="0"/>
                          <a:cs typeface="Arial" charset="0"/>
                        </a:defRPr>
                      </a:lvl7pPr>
                      <a:lvl8pPr marL="3429000" indent="-228600" eaLnBrk="0" fontAlgn="base" hangingPunct="0">
                        <a:spcBef>
                          <a:spcPct val="20000"/>
                        </a:spcBef>
                        <a:spcAft>
                          <a:spcPct val="0"/>
                        </a:spcAft>
                        <a:defRPr>
                          <a:solidFill>
                            <a:schemeClr val="tx1"/>
                          </a:solidFill>
                          <a:latin typeface="Arial" charset="0"/>
                          <a:ea typeface="Arial" charset="0"/>
                          <a:cs typeface="Arial" charset="0"/>
                        </a:defRPr>
                      </a:lvl8pPr>
                      <a:lvl9pPr marL="3886200" indent="-228600" eaLnBrk="0" fontAlgn="base" hangingPunct="0">
                        <a:spcBef>
                          <a:spcPct val="20000"/>
                        </a:spcBef>
                        <a:spcAft>
                          <a:spcPct val="0"/>
                        </a:spcAft>
                        <a:defRPr>
                          <a:solidFill>
                            <a:schemeClr val="tx1"/>
                          </a:solidFill>
                          <a:latin typeface="Arial" charset="0"/>
                          <a:ea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t-IT" altLang="it-IT" sz="1800" b="0" i="0" u="none" strike="noStrike" cap="none" normalizeH="0" baseline="0">
                          <a:ln>
                            <a:noFill/>
                          </a:ln>
                          <a:solidFill>
                            <a:srgbClr val="000000"/>
                          </a:solidFill>
                          <a:effectLst/>
                          <a:latin typeface="Comic Sans MS" charset="0"/>
                          <a:ea typeface="Arial" charset="0"/>
                          <a:cs typeface="Arial" charset="0"/>
                        </a:rPr>
                        <a:t>Valore permessi</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CCCC"/>
                    </a:solidFill>
                  </a:tcPr>
                </a:tc>
                <a:tc>
                  <a:txBody>
                    <a:bodyPr/>
                    <a:lstStyle>
                      <a:lvl1pPr defTabSz="457200">
                        <a:spcBef>
                          <a:spcPct val="20000"/>
                        </a:spcBef>
                        <a:defRPr sz="2800">
                          <a:solidFill>
                            <a:schemeClr val="tx1"/>
                          </a:solidFill>
                          <a:latin typeface="Arial" charset="0"/>
                          <a:ea typeface="Arial" charset="0"/>
                          <a:cs typeface="Arial" charset="0"/>
                        </a:defRPr>
                      </a:lvl1pPr>
                      <a:lvl2pPr marL="742950" indent="-285750" defTabSz="457200">
                        <a:spcBef>
                          <a:spcPct val="20000"/>
                        </a:spcBef>
                        <a:defRPr sz="2400">
                          <a:solidFill>
                            <a:schemeClr val="tx1"/>
                          </a:solidFill>
                          <a:latin typeface="Arial" charset="0"/>
                          <a:ea typeface="Arial" charset="0"/>
                          <a:cs typeface="Arial" charset="0"/>
                        </a:defRPr>
                      </a:lvl2pPr>
                      <a:lvl3pPr marL="1143000" indent="-228600" defTabSz="457200">
                        <a:spcBef>
                          <a:spcPct val="20000"/>
                        </a:spcBef>
                        <a:defRPr sz="2000">
                          <a:solidFill>
                            <a:schemeClr val="tx1"/>
                          </a:solidFill>
                          <a:latin typeface="Arial" charset="0"/>
                          <a:ea typeface="Arial" charset="0"/>
                          <a:cs typeface="Arial" charset="0"/>
                        </a:defRPr>
                      </a:lvl3pPr>
                      <a:lvl4pPr marL="1600200" indent="-228600" defTabSz="457200">
                        <a:spcBef>
                          <a:spcPct val="20000"/>
                        </a:spcBef>
                        <a:defRPr>
                          <a:solidFill>
                            <a:schemeClr val="tx1"/>
                          </a:solidFill>
                          <a:latin typeface="Arial" charset="0"/>
                          <a:ea typeface="Arial" charset="0"/>
                          <a:cs typeface="Arial" charset="0"/>
                        </a:defRPr>
                      </a:lvl4pPr>
                      <a:lvl5pPr marL="2057400" indent="-228600" defTabSz="457200">
                        <a:spcBef>
                          <a:spcPct val="20000"/>
                        </a:spcBef>
                        <a:defRPr>
                          <a:solidFill>
                            <a:schemeClr val="tx1"/>
                          </a:solidFill>
                          <a:latin typeface="Arial" charset="0"/>
                          <a:ea typeface="Arial" charset="0"/>
                          <a:cs typeface="Arial" charset="0"/>
                        </a:defRPr>
                      </a:lvl5pPr>
                      <a:lvl6pPr marL="2514600" indent="-228600" defTabSz="457200" eaLnBrk="0" fontAlgn="base" hangingPunct="0">
                        <a:spcBef>
                          <a:spcPct val="20000"/>
                        </a:spcBef>
                        <a:spcAft>
                          <a:spcPct val="0"/>
                        </a:spcAft>
                        <a:defRPr>
                          <a:solidFill>
                            <a:schemeClr val="tx1"/>
                          </a:solidFill>
                          <a:latin typeface="Arial" charset="0"/>
                          <a:ea typeface="Arial" charset="0"/>
                          <a:cs typeface="Arial" charset="0"/>
                        </a:defRPr>
                      </a:lvl6pPr>
                      <a:lvl7pPr marL="2971800" indent="-228600" defTabSz="457200" eaLnBrk="0" fontAlgn="base" hangingPunct="0">
                        <a:spcBef>
                          <a:spcPct val="20000"/>
                        </a:spcBef>
                        <a:spcAft>
                          <a:spcPct val="0"/>
                        </a:spcAft>
                        <a:defRPr>
                          <a:solidFill>
                            <a:schemeClr val="tx1"/>
                          </a:solidFill>
                          <a:latin typeface="Arial" charset="0"/>
                          <a:ea typeface="Arial" charset="0"/>
                          <a:cs typeface="Arial" charset="0"/>
                        </a:defRPr>
                      </a:lvl7pPr>
                      <a:lvl8pPr marL="3429000" indent="-228600" defTabSz="457200" eaLnBrk="0" fontAlgn="base" hangingPunct="0">
                        <a:spcBef>
                          <a:spcPct val="20000"/>
                        </a:spcBef>
                        <a:spcAft>
                          <a:spcPct val="0"/>
                        </a:spcAft>
                        <a:defRPr>
                          <a:solidFill>
                            <a:schemeClr val="tx1"/>
                          </a:solidFill>
                          <a:latin typeface="Arial" charset="0"/>
                          <a:ea typeface="Arial" charset="0"/>
                          <a:cs typeface="Arial" charset="0"/>
                        </a:defRPr>
                      </a:lvl8pPr>
                      <a:lvl9pPr marL="3886200" indent="-228600" defTabSz="457200" eaLnBrk="0" fontAlgn="base" hangingPunct="0">
                        <a:spcBef>
                          <a:spcPct val="20000"/>
                        </a:spcBef>
                        <a:spcAft>
                          <a:spcPct val="0"/>
                        </a:spcAft>
                        <a:defRPr>
                          <a:solidFill>
                            <a:schemeClr val="tx1"/>
                          </a:solidFill>
                          <a:latin typeface="Arial" charset="0"/>
                          <a:ea typeface="Arial" charset="0"/>
                          <a:cs typeface="Arial"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is-IS" altLang="it-IT" sz="1800" b="0" i="0" u="none" strike="noStrike" cap="none" normalizeH="0" baseline="0">
                          <a:ln>
                            <a:noFill/>
                          </a:ln>
                          <a:solidFill>
                            <a:srgbClr val="000000"/>
                          </a:solidFill>
                          <a:effectLst/>
                          <a:latin typeface="Comic Sans MS" charset="0"/>
                          <a:ea typeface="Arial" charset="0"/>
                          <a:cs typeface="Arial" charset="0"/>
                        </a:rPr>
                        <a:t>481,88</a:t>
                      </a:r>
                      <a:endParaRPr kumimoji="0" lang="it-IT" altLang="it-IT" sz="1800" b="0" i="0" u="none" strike="noStrike" cap="none" normalizeH="0" baseline="0">
                        <a:ln>
                          <a:noFill/>
                        </a:ln>
                        <a:solidFill>
                          <a:srgbClr val="000000"/>
                        </a:solidFill>
                        <a:effectLst/>
                        <a:latin typeface="Comic Sans MS" charset="0"/>
                        <a:ea typeface="Arial" charset="0"/>
                        <a:cs typeface="Arial"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CCCC"/>
                    </a:solidFill>
                  </a:tcPr>
                </a:tc>
                <a:extLst>
                  <a:ext uri="{0D108BD9-81ED-4DB2-BD59-A6C34878D82A}">
                    <a16:rowId xmlns="" xmlns:a16="http://schemas.microsoft.com/office/drawing/2014/main" val="10004"/>
                  </a:ext>
                </a:extLst>
              </a:tr>
              <a:tr h="371475">
                <a:tc>
                  <a:txBody>
                    <a:bodyPr/>
                    <a:lstStyle>
                      <a:lvl1pPr defTabSz="457200">
                        <a:spcBef>
                          <a:spcPct val="20000"/>
                        </a:spcBef>
                        <a:defRPr sz="2800">
                          <a:solidFill>
                            <a:schemeClr val="tx1"/>
                          </a:solidFill>
                          <a:latin typeface="Arial" charset="0"/>
                          <a:ea typeface="Arial" charset="0"/>
                          <a:cs typeface="Arial" charset="0"/>
                        </a:defRPr>
                      </a:lvl1pPr>
                      <a:lvl2pPr marL="742950" indent="-285750" defTabSz="457200">
                        <a:spcBef>
                          <a:spcPct val="20000"/>
                        </a:spcBef>
                        <a:defRPr sz="2400">
                          <a:solidFill>
                            <a:schemeClr val="tx1"/>
                          </a:solidFill>
                          <a:latin typeface="Arial" charset="0"/>
                          <a:ea typeface="Arial" charset="0"/>
                          <a:cs typeface="Arial" charset="0"/>
                        </a:defRPr>
                      </a:lvl2pPr>
                      <a:lvl3pPr marL="1143000" indent="-228600" defTabSz="457200">
                        <a:spcBef>
                          <a:spcPct val="20000"/>
                        </a:spcBef>
                        <a:defRPr sz="2000">
                          <a:solidFill>
                            <a:schemeClr val="tx1"/>
                          </a:solidFill>
                          <a:latin typeface="Arial" charset="0"/>
                          <a:ea typeface="Arial" charset="0"/>
                          <a:cs typeface="Arial" charset="0"/>
                        </a:defRPr>
                      </a:lvl3pPr>
                      <a:lvl4pPr marL="1600200" indent="-228600" defTabSz="457200">
                        <a:spcBef>
                          <a:spcPct val="20000"/>
                        </a:spcBef>
                        <a:defRPr>
                          <a:solidFill>
                            <a:schemeClr val="tx1"/>
                          </a:solidFill>
                          <a:latin typeface="Arial" charset="0"/>
                          <a:ea typeface="Arial" charset="0"/>
                          <a:cs typeface="Arial" charset="0"/>
                        </a:defRPr>
                      </a:lvl4pPr>
                      <a:lvl5pPr marL="2057400" indent="-228600" defTabSz="457200">
                        <a:spcBef>
                          <a:spcPct val="20000"/>
                        </a:spcBef>
                        <a:defRPr>
                          <a:solidFill>
                            <a:schemeClr val="tx1"/>
                          </a:solidFill>
                          <a:latin typeface="Arial" charset="0"/>
                          <a:ea typeface="Arial" charset="0"/>
                          <a:cs typeface="Arial" charset="0"/>
                        </a:defRPr>
                      </a:lvl5pPr>
                      <a:lvl6pPr marL="2514600" indent="-228600" defTabSz="457200" eaLnBrk="0" fontAlgn="base" hangingPunct="0">
                        <a:spcBef>
                          <a:spcPct val="20000"/>
                        </a:spcBef>
                        <a:spcAft>
                          <a:spcPct val="0"/>
                        </a:spcAft>
                        <a:defRPr>
                          <a:solidFill>
                            <a:schemeClr val="tx1"/>
                          </a:solidFill>
                          <a:latin typeface="Arial" charset="0"/>
                          <a:ea typeface="Arial" charset="0"/>
                          <a:cs typeface="Arial" charset="0"/>
                        </a:defRPr>
                      </a:lvl6pPr>
                      <a:lvl7pPr marL="2971800" indent="-228600" defTabSz="457200" eaLnBrk="0" fontAlgn="base" hangingPunct="0">
                        <a:spcBef>
                          <a:spcPct val="20000"/>
                        </a:spcBef>
                        <a:spcAft>
                          <a:spcPct val="0"/>
                        </a:spcAft>
                        <a:defRPr>
                          <a:solidFill>
                            <a:schemeClr val="tx1"/>
                          </a:solidFill>
                          <a:latin typeface="Arial" charset="0"/>
                          <a:ea typeface="Arial" charset="0"/>
                          <a:cs typeface="Arial" charset="0"/>
                        </a:defRPr>
                      </a:lvl7pPr>
                      <a:lvl8pPr marL="3429000" indent="-228600" defTabSz="457200" eaLnBrk="0" fontAlgn="base" hangingPunct="0">
                        <a:spcBef>
                          <a:spcPct val="20000"/>
                        </a:spcBef>
                        <a:spcAft>
                          <a:spcPct val="0"/>
                        </a:spcAft>
                        <a:defRPr>
                          <a:solidFill>
                            <a:schemeClr val="tx1"/>
                          </a:solidFill>
                          <a:latin typeface="Arial" charset="0"/>
                          <a:ea typeface="Arial" charset="0"/>
                          <a:cs typeface="Arial" charset="0"/>
                        </a:defRPr>
                      </a:lvl8pPr>
                      <a:lvl9pPr marL="3886200" indent="-228600" defTabSz="457200" eaLnBrk="0" fontAlgn="base" hangingPunct="0">
                        <a:spcBef>
                          <a:spcPct val="20000"/>
                        </a:spcBef>
                        <a:spcAft>
                          <a:spcPct val="0"/>
                        </a:spcAft>
                        <a:defRPr>
                          <a:solidFill>
                            <a:schemeClr val="tx1"/>
                          </a:solidFill>
                          <a:latin typeface="Arial" charset="0"/>
                          <a:ea typeface="Arial" charset="0"/>
                          <a:cs typeface="Arial"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it-IT" altLang="it-IT" sz="1800" b="0" i="0" u="none" strike="noStrike" cap="none" normalizeH="0" baseline="0">
                          <a:ln>
                            <a:noFill/>
                          </a:ln>
                          <a:solidFill>
                            <a:srgbClr val="000000"/>
                          </a:solidFill>
                          <a:effectLst/>
                          <a:latin typeface="Comic Sans MS" charset="0"/>
                          <a:ea typeface="Arial" charset="0"/>
                          <a:cs typeface="Arial" charset="0"/>
                        </a:rPr>
                        <a:t>Contribuzione previdenziale</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CCCC"/>
                    </a:solidFill>
                  </a:tcPr>
                </a:tc>
                <a:tc>
                  <a:txBody>
                    <a:bodyPr/>
                    <a:lstStyle>
                      <a:lvl1pPr>
                        <a:spcBef>
                          <a:spcPct val="20000"/>
                        </a:spcBef>
                        <a:defRPr sz="2800">
                          <a:solidFill>
                            <a:schemeClr val="tx1"/>
                          </a:solidFill>
                          <a:latin typeface="Arial" charset="0"/>
                          <a:ea typeface="Arial" charset="0"/>
                          <a:cs typeface="Arial" charset="0"/>
                        </a:defRPr>
                      </a:lvl1pPr>
                      <a:lvl2pPr marL="742950" indent="-285750">
                        <a:spcBef>
                          <a:spcPct val="20000"/>
                        </a:spcBef>
                        <a:defRPr sz="2400">
                          <a:solidFill>
                            <a:schemeClr val="tx1"/>
                          </a:solidFill>
                          <a:latin typeface="Arial" charset="0"/>
                          <a:ea typeface="Arial" charset="0"/>
                          <a:cs typeface="Arial" charset="0"/>
                        </a:defRPr>
                      </a:lvl2pPr>
                      <a:lvl3pPr marL="1143000" indent="-228600">
                        <a:spcBef>
                          <a:spcPct val="20000"/>
                        </a:spcBef>
                        <a:defRPr sz="2000">
                          <a:solidFill>
                            <a:schemeClr val="tx1"/>
                          </a:solidFill>
                          <a:latin typeface="Arial" charset="0"/>
                          <a:ea typeface="Arial" charset="0"/>
                          <a:cs typeface="Arial" charset="0"/>
                        </a:defRPr>
                      </a:lvl3pPr>
                      <a:lvl4pPr marL="1600200" indent="-228600">
                        <a:spcBef>
                          <a:spcPct val="20000"/>
                        </a:spcBef>
                        <a:defRPr>
                          <a:solidFill>
                            <a:schemeClr val="tx1"/>
                          </a:solidFill>
                          <a:latin typeface="Arial" charset="0"/>
                          <a:ea typeface="Arial" charset="0"/>
                          <a:cs typeface="Arial" charset="0"/>
                        </a:defRPr>
                      </a:lvl4pPr>
                      <a:lvl5pPr marL="2057400" indent="-228600">
                        <a:spcBef>
                          <a:spcPct val="20000"/>
                        </a:spcBef>
                        <a:defRPr>
                          <a:solidFill>
                            <a:schemeClr val="tx1"/>
                          </a:solidFill>
                          <a:latin typeface="Arial" charset="0"/>
                          <a:ea typeface="Arial" charset="0"/>
                          <a:cs typeface="Arial" charset="0"/>
                        </a:defRPr>
                      </a:lvl5pPr>
                      <a:lvl6pPr marL="2514600" indent="-228600" eaLnBrk="0" fontAlgn="base" hangingPunct="0">
                        <a:spcBef>
                          <a:spcPct val="20000"/>
                        </a:spcBef>
                        <a:spcAft>
                          <a:spcPct val="0"/>
                        </a:spcAft>
                        <a:defRPr>
                          <a:solidFill>
                            <a:schemeClr val="tx1"/>
                          </a:solidFill>
                          <a:latin typeface="Arial" charset="0"/>
                          <a:ea typeface="Arial" charset="0"/>
                          <a:cs typeface="Arial" charset="0"/>
                        </a:defRPr>
                      </a:lvl6pPr>
                      <a:lvl7pPr marL="2971800" indent="-228600" eaLnBrk="0" fontAlgn="base" hangingPunct="0">
                        <a:spcBef>
                          <a:spcPct val="20000"/>
                        </a:spcBef>
                        <a:spcAft>
                          <a:spcPct val="0"/>
                        </a:spcAft>
                        <a:defRPr>
                          <a:solidFill>
                            <a:schemeClr val="tx1"/>
                          </a:solidFill>
                          <a:latin typeface="Arial" charset="0"/>
                          <a:ea typeface="Arial" charset="0"/>
                          <a:cs typeface="Arial" charset="0"/>
                        </a:defRPr>
                      </a:lvl7pPr>
                      <a:lvl8pPr marL="3429000" indent="-228600" eaLnBrk="0" fontAlgn="base" hangingPunct="0">
                        <a:spcBef>
                          <a:spcPct val="20000"/>
                        </a:spcBef>
                        <a:spcAft>
                          <a:spcPct val="0"/>
                        </a:spcAft>
                        <a:defRPr>
                          <a:solidFill>
                            <a:schemeClr val="tx1"/>
                          </a:solidFill>
                          <a:latin typeface="Arial" charset="0"/>
                          <a:ea typeface="Arial" charset="0"/>
                          <a:cs typeface="Arial" charset="0"/>
                        </a:defRPr>
                      </a:lvl8pPr>
                      <a:lvl9pPr marL="3886200" indent="-228600" eaLnBrk="0" fontAlgn="base" hangingPunct="0">
                        <a:spcBef>
                          <a:spcPct val="20000"/>
                        </a:spcBef>
                        <a:spcAft>
                          <a:spcPct val="0"/>
                        </a:spcAft>
                        <a:defRPr>
                          <a:solidFill>
                            <a:schemeClr val="tx1"/>
                          </a:solidFill>
                          <a:latin typeface="Arial" charset="0"/>
                          <a:ea typeface="Arial" charset="0"/>
                          <a:cs typeface="Arial" charset="0"/>
                        </a:defRPr>
                      </a:lvl9p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is-IS" altLang="it-IT" sz="1800" b="0" i="0" u="none" strike="noStrike" cap="none" normalizeH="0" baseline="0">
                          <a:ln>
                            <a:noFill/>
                          </a:ln>
                          <a:solidFill>
                            <a:srgbClr val="000000"/>
                          </a:solidFill>
                          <a:effectLst/>
                          <a:latin typeface="Comic Sans MS" charset="0"/>
                          <a:ea typeface="Arial" charset="0"/>
                          <a:cs typeface="Arial" charset="0"/>
                        </a:rPr>
                        <a:t>11.863,54 </a:t>
                      </a:r>
                      <a:endParaRPr kumimoji="0" lang="it-IT" altLang="it-IT" sz="1800" b="0" i="0" u="none" strike="noStrike" cap="none" normalizeH="0" baseline="0">
                        <a:ln>
                          <a:noFill/>
                        </a:ln>
                        <a:solidFill>
                          <a:srgbClr val="000000"/>
                        </a:solidFill>
                        <a:effectLst/>
                        <a:latin typeface="Comic Sans MS" charset="0"/>
                        <a:ea typeface="Arial" charset="0"/>
                        <a:cs typeface="Arial"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CCCC"/>
                    </a:solidFill>
                  </a:tcPr>
                </a:tc>
                <a:extLst>
                  <a:ext uri="{0D108BD9-81ED-4DB2-BD59-A6C34878D82A}">
                    <a16:rowId xmlns="" xmlns:a16="http://schemas.microsoft.com/office/drawing/2014/main" val="10005"/>
                  </a:ext>
                </a:extLst>
              </a:tr>
              <a:tr h="371475">
                <a:tc>
                  <a:txBody>
                    <a:bodyPr/>
                    <a:lstStyle>
                      <a:lvl1pPr defTabSz="457200">
                        <a:spcBef>
                          <a:spcPct val="20000"/>
                        </a:spcBef>
                        <a:defRPr sz="2800">
                          <a:solidFill>
                            <a:schemeClr val="tx1"/>
                          </a:solidFill>
                          <a:latin typeface="Arial" charset="0"/>
                          <a:ea typeface="Arial" charset="0"/>
                          <a:cs typeface="Arial" charset="0"/>
                        </a:defRPr>
                      </a:lvl1pPr>
                      <a:lvl2pPr marL="742950" indent="-285750" defTabSz="457200">
                        <a:spcBef>
                          <a:spcPct val="20000"/>
                        </a:spcBef>
                        <a:defRPr sz="2400">
                          <a:solidFill>
                            <a:schemeClr val="tx1"/>
                          </a:solidFill>
                          <a:latin typeface="Arial" charset="0"/>
                          <a:ea typeface="Arial" charset="0"/>
                          <a:cs typeface="Arial" charset="0"/>
                        </a:defRPr>
                      </a:lvl2pPr>
                      <a:lvl3pPr marL="1143000" indent="-228600" defTabSz="457200">
                        <a:spcBef>
                          <a:spcPct val="20000"/>
                        </a:spcBef>
                        <a:defRPr sz="2000">
                          <a:solidFill>
                            <a:schemeClr val="tx1"/>
                          </a:solidFill>
                          <a:latin typeface="Arial" charset="0"/>
                          <a:ea typeface="Arial" charset="0"/>
                          <a:cs typeface="Arial" charset="0"/>
                        </a:defRPr>
                      </a:lvl3pPr>
                      <a:lvl4pPr marL="1600200" indent="-228600" defTabSz="457200">
                        <a:spcBef>
                          <a:spcPct val="20000"/>
                        </a:spcBef>
                        <a:defRPr>
                          <a:solidFill>
                            <a:schemeClr val="tx1"/>
                          </a:solidFill>
                          <a:latin typeface="Arial" charset="0"/>
                          <a:ea typeface="Arial" charset="0"/>
                          <a:cs typeface="Arial" charset="0"/>
                        </a:defRPr>
                      </a:lvl4pPr>
                      <a:lvl5pPr marL="2057400" indent="-228600" defTabSz="457200">
                        <a:spcBef>
                          <a:spcPct val="20000"/>
                        </a:spcBef>
                        <a:defRPr>
                          <a:solidFill>
                            <a:schemeClr val="tx1"/>
                          </a:solidFill>
                          <a:latin typeface="Arial" charset="0"/>
                          <a:ea typeface="Arial" charset="0"/>
                          <a:cs typeface="Arial" charset="0"/>
                        </a:defRPr>
                      </a:lvl5pPr>
                      <a:lvl6pPr marL="2514600" indent="-228600" defTabSz="457200" eaLnBrk="0" fontAlgn="base" hangingPunct="0">
                        <a:spcBef>
                          <a:spcPct val="20000"/>
                        </a:spcBef>
                        <a:spcAft>
                          <a:spcPct val="0"/>
                        </a:spcAft>
                        <a:defRPr>
                          <a:solidFill>
                            <a:schemeClr val="tx1"/>
                          </a:solidFill>
                          <a:latin typeface="Arial" charset="0"/>
                          <a:ea typeface="Arial" charset="0"/>
                          <a:cs typeface="Arial" charset="0"/>
                        </a:defRPr>
                      </a:lvl6pPr>
                      <a:lvl7pPr marL="2971800" indent="-228600" defTabSz="457200" eaLnBrk="0" fontAlgn="base" hangingPunct="0">
                        <a:spcBef>
                          <a:spcPct val="20000"/>
                        </a:spcBef>
                        <a:spcAft>
                          <a:spcPct val="0"/>
                        </a:spcAft>
                        <a:defRPr>
                          <a:solidFill>
                            <a:schemeClr val="tx1"/>
                          </a:solidFill>
                          <a:latin typeface="Arial" charset="0"/>
                          <a:ea typeface="Arial" charset="0"/>
                          <a:cs typeface="Arial" charset="0"/>
                        </a:defRPr>
                      </a:lvl7pPr>
                      <a:lvl8pPr marL="3429000" indent="-228600" defTabSz="457200" eaLnBrk="0" fontAlgn="base" hangingPunct="0">
                        <a:spcBef>
                          <a:spcPct val="20000"/>
                        </a:spcBef>
                        <a:spcAft>
                          <a:spcPct val="0"/>
                        </a:spcAft>
                        <a:defRPr>
                          <a:solidFill>
                            <a:schemeClr val="tx1"/>
                          </a:solidFill>
                          <a:latin typeface="Arial" charset="0"/>
                          <a:ea typeface="Arial" charset="0"/>
                          <a:cs typeface="Arial" charset="0"/>
                        </a:defRPr>
                      </a:lvl8pPr>
                      <a:lvl9pPr marL="3886200" indent="-228600" defTabSz="457200" eaLnBrk="0" fontAlgn="base" hangingPunct="0">
                        <a:spcBef>
                          <a:spcPct val="20000"/>
                        </a:spcBef>
                        <a:spcAft>
                          <a:spcPct val="0"/>
                        </a:spcAft>
                        <a:defRPr>
                          <a:solidFill>
                            <a:schemeClr val="tx1"/>
                          </a:solidFill>
                          <a:latin typeface="Arial" charset="0"/>
                          <a:ea typeface="Arial" charset="0"/>
                          <a:cs typeface="Arial"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it-IT" altLang="it-IT" sz="1800" b="0" i="0" u="none" strike="noStrike" cap="none" normalizeH="0" baseline="0">
                          <a:ln>
                            <a:noFill/>
                          </a:ln>
                          <a:solidFill>
                            <a:srgbClr val="000000"/>
                          </a:solidFill>
                          <a:effectLst/>
                          <a:latin typeface="Comic Sans MS" charset="0"/>
                          <a:ea typeface="Arial" charset="0"/>
                          <a:cs typeface="Arial" charset="0"/>
                        </a:rPr>
                        <a:t> Premi assicurativi </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CCCC"/>
                    </a:solidFill>
                  </a:tcPr>
                </a:tc>
                <a:tc>
                  <a:txBody>
                    <a:bodyPr/>
                    <a:lstStyle>
                      <a:lvl1pPr>
                        <a:spcBef>
                          <a:spcPct val="20000"/>
                        </a:spcBef>
                        <a:defRPr sz="2800">
                          <a:solidFill>
                            <a:schemeClr val="tx1"/>
                          </a:solidFill>
                          <a:latin typeface="Arial" charset="0"/>
                          <a:ea typeface="Arial" charset="0"/>
                          <a:cs typeface="Arial" charset="0"/>
                        </a:defRPr>
                      </a:lvl1pPr>
                      <a:lvl2pPr marL="742950" indent="-285750">
                        <a:spcBef>
                          <a:spcPct val="20000"/>
                        </a:spcBef>
                        <a:defRPr sz="2400">
                          <a:solidFill>
                            <a:schemeClr val="tx1"/>
                          </a:solidFill>
                          <a:latin typeface="Arial" charset="0"/>
                          <a:ea typeface="Arial" charset="0"/>
                          <a:cs typeface="Arial" charset="0"/>
                        </a:defRPr>
                      </a:lvl2pPr>
                      <a:lvl3pPr marL="1143000" indent="-228600">
                        <a:spcBef>
                          <a:spcPct val="20000"/>
                        </a:spcBef>
                        <a:defRPr sz="2000">
                          <a:solidFill>
                            <a:schemeClr val="tx1"/>
                          </a:solidFill>
                          <a:latin typeface="Arial" charset="0"/>
                          <a:ea typeface="Arial" charset="0"/>
                          <a:cs typeface="Arial" charset="0"/>
                        </a:defRPr>
                      </a:lvl3pPr>
                      <a:lvl4pPr marL="1600200" indent="-228600">
                        <a:spcBef>
                          <a:spcPct val="20000"/>
                        </a:spcBef>
                        <a:defRPr>
                          <a:solidFill>
                            <a:schemeClr val="tx1"/>
                          </a:solidFill>
                          <a:latin typeface="Arial" charset="0"/>
                          <a:ea typeface="Arial" charset="0"/>
                          <a:cs typeface="Arial" charset="0"/>
                        </a:defRPr>
                      </a:lvl4pPr>
                      <a:lvl5pPr marL="2057400" indent="-228600">
                        <a:spcBef>
                          <a:spcPct val="20000"/>
                        </a:spcBef>
                        <a:defRPr>
                          <a:solidFill>
                            <a:schemeClr val="tx1"/>
                          </a:solidFill>
                          <a:latin typeface="Arial" charset="0"/>
                          <a:ea typeface="Arial" charset="0"/>
                          <a:cs typeface="Arial" charset="0"/>
                        </a:defRPr>
                      </a:lvl5pPr>
                      <a:lvl6pPr marL="2514600" indent="-228600" eaLnBrk="0" fontAlgn="base" hangingPunct="0">
                        <a:spcBef>
                          <a:spcPct val="20000"/>
                        </a:spcBef>
                        <a:spcAft>
                          <a:spcPct val="0"/>
                        </a:spcAft>
                        <a:defRPr>
                          <a:solidFill>
                            <a:schemeClr val="tx1"/>
                          </a:solidFill>
                          <a:latin typeface="Arial" charset="0"/>
                          <a:ea typeface="Arial" charset="0"/>
                          <a:cs typeface="Arial" charset="0"/>
                        </a:defRPr>
                      </a:lvl6pPr>
                      <a:lvl7pPr marL="2971800" indent="-228600" eaLnBrk="0" fontAlgn="base" hangingPunct="0">
                        <a:spcBef>
                          <a:spcPct val="20000"/>
                        </a:spcBef>
                        <a:spcAft>
                          <a:spcPct val="0"/>
                        </a:spcAft>
                        <a:defRPr>
                          <a:solidFill>
                            <a:schemeClr val="tx1"/>
                          </a:solidFill>
                          <a:latin typeface="Arial" charset="0"/>
                          <a:ea typeface="Arial" charset="0"/>
                          <a:cs typeface="Arial" charset="0"/>
                        </a:defRPr>
                      </a:lvl7pPr>
                      <a:lvl8pPr marL="3429000" indent="-228600" eaLnBrk="0" fontAlgn="base" hangingPunct="0">
                        <a:spcBef>
                          <a:spcPct val="20000"/>
                        </a:spcBef>
                        <a:spcAft>
                          <a:spcPct val="0"/>
                        </a:spcAft>
                        <a:defRPr>
                          <a:solidFill>
                            <a:schemeClr val="tx1"/>
                          </a:solidFill>
                          <a:latin typeface="Arial" charset="0"/>
                          <a:ea typeface="Arial" charset="0"/>
                          <a:cs typeface="Arial" charset="0"/>
                        </a:defRPr>
                      </a:lvl8pPr>
                      <a:lvl9pPr marL="3886200" indent="-228600" eaLnBrk="0" fontAlgn="base" hangingPunct="0">
                        <a:spcBef>
                          <a:spcPct val="20000"/>
                        </a:spcBef>
                        <a:spcAft>
                          <a:spcPct val="0"/>
                        </a:spcAft>
                        <a:defRPr>
                          <a:solidFill>
                            <a:schemeClr val="tx1"/>
                          </a:solidFill>
                          <a:latin typeface="Arial" charset="0"/>
                          <a:ea typeface="Arial" charset="0"/>
                          <a:cs typeface="Arial" charset="0"/>
                        </a:defRPr>
                      </a:lvl9p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is-IS" altLang="it-IT" sz="1800" b="0" i="0" u="none" strike="noStrike" cap="none" normalizeH="0" baseline="0">
                          <a:ln>
                            <a:noFill/>
                          </a:ln>
                          <a:solidFill>
                            <a:srgbClr val="000000"/>
                          </a:solidFill>
                          <a:effectLst/>
                          <a:latin typeface="Comic Sans MS" charset="0"/>
                          <a:ea typeface="Arial" charset="0"/>
                          <a:cs typeface="Arial" charset="0"/>
                        </a:rPr>
                        <a:t>223,88</a:t>
                      </a:r>
                      <a:endParaRPr kumimoji="0" lang="it-IT" altLang="it-IT" sz="1800" b="0" i="0" u="none" strike="noStrike" cap="none" normalizeH="0" baseline="0">
                        <a:ln>
                          <a:noFill/>
                        </a:ln>
                        <a:solidFill>
                          <a:srgbClr val="000000"/>
                        </a:solidFill>
                        <a:effectLst/>
                        <a:latin typeface="Comic Sans MS" charset="0"/>
                        <a:ea typeface="Arial" charset="0"/>
                        <a:cs typeface="Arial"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CCCC"/>
                    </a:solidFill>
                  </a:tcPr>
                </a:tc>
                <a:extLst>
                  <a:ext uri="{0D108BD9-81ED-4DB2-BD59-A6C34878D82A}">
                    <a16:rowId xmlns="" xmlns:a16="http://schemas.microsoft.com/office/drawing/2014/main" val="10006"/>
                  </a:ext>
                </a:extLst>
              </a:tr>
              <a:tr h="365125">
                <a:tc>
                  <a:txBody>
                    <a:bodyPr/>
                    <a:lstStyle>
                      <a:lvl1pPr defTabSz="457200">
                        <a:spcBef>
                          <a:spcPct val="20000"/>
                        </a:spcBef>
                        <a:defRPr sz="2800">
                          <a:solidFill>
                            <a:schemeClr val="tx1"/>
                          </a:solidFill>
                          <a:latin typeface="Arial" charset="0"/>
                          <a:ea typeface="Arial" charset="0"/>
                          <a:cs typeface="Arial" charset="0"/>
                        </a:defRPr>
                      </a:lvl1pPr>
                      <a:lvl2pPr marL="742950" indent="-285750" defTabSz="457200">
                        <a:spcBef>
                          <a:spcPct val="20000"/>
                        </a:spcBef>
                        <a:defRPr sz="2400">
                          <a:solidFill>
                            <a:schemeClr val="tx1"/>
                          </a:solidFill>
                          <a:latin typeface="Arial" charset="0"/>
                          <a:ea typeface="Arial" charset="0"/>
                          <a:cs typeface="Arial" charset="0"/>
                        </a:defRPr>
                      </a:lvl2pPr>
                      <a:lvl3pPr marL="1143000" indent="-228600" defTabSz="457200">
                        <a:spcBef>
                          <a:spcPct val="20000"/>
                        </a:spcBef>
                        <a:defRPr sz="2000">
                          <a:solidFill>
                            <a:schemeClr val="tx1"/>
                          </a:solidFill>
                          <a:latin typeface="Arial" charset="0"/>
                          <a:ea typeface="Arial" charset="0"/>
                          <a:cs typeface="Arial" charset="0"/>
                        </a:defRPr>
                      </a:lvl3pPr>
                      <a:lvl4pPr marL="1600200" indent="-228600" defTabSz="457200">
                        <a:spcBef>
                          <a:spcPct val="20000"/>
                        </a:spcBef>
                        <a:defRPr>
                          <a:solidFill>
                            <a:schemeClr val="tx1"/>
                          </a:solidFill>
                          <a:latin typeface="Arial" charset="0"/>
                          <a:ea typeface="Arial" charset="0"/>
                          <a:cs typeface="Arial" charset="0"/>
                        </a:defRPr>
                      </a:lvl4pPr>
                      <a:lvl5pPr marL="2057400" indent="-228600" defTabSz="457200">
                        <a:spcBef>
                          <a:spcPct val="20000"/>
                        </a:spcBef>
                        <a:defRPr>
                          <a:solidFill>
                            <a:schemeClr val="tx1"/>
                          </a:solidFill>
                          <a:latin typeface="Arial" charset="0"/>
                          <a:ea typeface="Arial" charset="0"/>
                          <a:cs typeface="Arial" charset="0"/>
                        </a:defRPr>
                      </a:lvl5pPr>
                      <a:lvl6pPr marL="2514600" indent="-228600" defTabSz="457200" eaLnBrk="0" fontAlgn="base" hangingPunct="0">
                        <a:spcBef>
                          <a:spcPct val="20000"/>
                        </a:spcBef>
                        <a:spcAft>
                          <a:spcPct val="0"/>
                        </a:spcAft>
                        <a:defRPr>
                          <a:solidFill>
                            <a:schemeClr val="tx1"/>
                          </a:solidFill>
                          <a:latin typeface="Arial" charset="0"/>
                          <a:ea typeface="Arial" charset="0"/>
                          <a:cs typeface="Arial" charset="0"/>
                        </a:defRPr>
                      </a:lvl6pPr>
                      <a:lvl7pPr marL="2971800" indent="-228600" defTabSz="457200" eaLnBrk="0" fontAlgn="base" hangingPunct="0">
                        <a:spcBef>
                          <a:spcPct val="20000"/>
                        </a:spcBef>
                        <a:spcAft>
                          <a:spcPct val="0"/>
                        </a:spcAft>
                        <a:defRPr>
                          <a:solidFill>
                            <a:schemeClr val="tx1"/>
                          </a:solidFill>
                          <a:latin typeface="Arial" charset="0"/>
                          <a:ea typeface="Arial" charset="0"/>
                          <a:cs typeface="Arial" charset="0"/>
                        </a:defRPr>
                      </a:lvl7pPr>
                      <a:lvl8pPr marL="3429000" indent="-228600" defTabSz="457200" eaLnBrk="0" fontAlgn="base" hangingPunct="0">
                        <a:spcBef>
                          <a:spcPct val="20000"/>
                        </a:spcBef>
                        <a:spcAft>
                          <a:spcPct val="0"/>
                        </a:spcAft>
                        <a:defRPr>
                          <a:solidFill>
                            <a:schemeClr val="tx1"/>
                          </a:solidFill>
                          <a:latin typeface="Arial" charset="0"/>
                          <a:ea typeface="Arial" charset="0"/>
                          <a:cs typeface="Arial" charset="0"/>
                        </a:defRPr>
                      </a:lvl8pPr>
                      <a:lvl9pPr marL="3886200" indent="-228600" defTabSz="457200" eaLnBrk="0" fontAlgn="base" hangingPunct="0">
                        <a:spcBef>
                          <a:spcPct val="20000"/>
                        </a:spcBef>
                        <a:spcAft>
                          <a:spcPct val="0"/>
                        </a:spcAft>
                        <a:defRPr>
                          <a:solidFill>
                            <a:schemeClr val="tx1"/>
                          </a:solidFill>
                          <a:latin typeface="Arial" charset="0"/>
                          <a:ea typeface="Arial" charset="0"/>
                          <a:cs typeface="Arial"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it-IT" altLang="it-IT" sz="1800" b="0" i="0" u="none" strike="noStrike" cap="none" normalizeH="0" baseline="0">
                          <a:ln>
                            <a:noFill/>
                          </a:ln>
                          <a:solidFill>
                            <a:srgbClr val="000000"/>
                          </a:solidFill>
                          <a:effectLst/>
                          <a:latin typeface="Comic Sans MS" charset="0"/>
                          <a:ea typeface="Arial" charset="0"/>
                          <a:cs typeface="Arial" charset="0"/>
                        </a:rPr>
                        <a:t>TFR </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CCCC"/>
                    </a:solidFill>
                  </a:tcPr>
                </a:tc>
                <a:tc>
                  <a:txBody>
                    <a:bodyPr/>
                    <a:lstStyle>
                      <a:lvl1pPr defTabSz="457200">
                        <a:spcBef>
                          <a:spcPct val="20000"/>
                        </a:spcBef>
                        <a:defRPr sz="2800">
                          <a:solidFill>
                            <a:schemeClr val="tx1"/>
                          </a:solidFill>
                          <a:latin typeface="Arial" charset="0"/>
                          <a:ea typeface="Arial" charset="0"/>
                          <a:cs typeface="Arial" charset="0"/>
                        </a:defRPr>
                      </a:lvl1pPr>
                      <a:lvl2pPr marL="742950" indent="-285750" defTabSz="457200">
                        <a:spcBef>
                          <a:spcPct val="20000"/>
                        </a:spcBef>
                        <a:defRPr sz="2400">
                          <a:solidFill>
                            <a:schemeClr val="tx1"/>
                          </a:solidFill>
                          <a:latin typeface="Arial" charset="0"/>
                          <a:ea typeface="Arial" charset="0"/>
                          <a:cs typeface="Arial" charset="0"/>
                        </a:defRPr>
                      </a:lvl2pPr>
                      <a:lvl3pPr marL="1143000" indent="-228600" defTabSz="457200">
                        <a:spcBef>
                          <a:spcPct val="20000"/>
                        </a:spcBef>
                        <a:defRPr sz="2000">
                          <a:solidFill>
                            <a:schemeClr val="tx1"/>
                          </a:solidFill>
                          <a:latin typeface="Arial" charset="0"/>
                          <a:ea typeface="Arial" charset="0"/>
                          <a:cs typeface="Arial" charset="0"/>
                        </a:defRPr>
                      </a:lvl3pPr>
                      <a:lvl4pPr marL="1600200" indent="-228600" defTabSz="457200">
                        <a:spcBef>
                          <a:spcPct val="20000"/>
                        </a:spcBef>
                        <a:defRPr>
                          <a:solidFill>
                            <a:schemeClr val="tx1"/>
                          </a:solidFill>
                          <a:latin typeface="Arial" charset="0"/>
                          <a:ea typeface="Arial" charset="0"/>
                          <a:cs typeface="Arial" charset="0"/>
                        </a:defRPr>
                      </a:lvl4pPr>
                      <a:lvl5pPr marL="2057400" indent="-228600" defTabSz="457200">
                        <a:spcBef>
                          <a:spcPct val="20000"/>
                        </a:spcBef>
                        <a:defRPr>
                          <a:solidFill>
                            <a:schemeClr val="tx1"/>
                          </a:solidFill>
                          <a:latin typeface="Arial" charset="0"/>
                          <a:ea typeface="Arial" charset="0"/>
                          <a:cs typeface="Arial" charset="0"/>
                        </a:defRPr>
                      </a:lvl5pPr>
                      <a:lvl6pPr marL="2514600" indent="-228600" defTabSz="457200" eaLnBrk="0" fontAlgn="base" hangingPunct="0">
                        <a:spcBef>
                          <a:spcPct val="20000"/>
                        </a:spcBef>
                        <a:spcAft>
                          <a:spcPct val="0"/>
                        </a:spcAft>
                        <a:defRPr>
                          <a:solidFill>
                            <a:schemeClr val="tx1"/>
                          </a:solidFill>
                          <a:latin typeface="Arial" charset="0"/>
                          <a:ea typeface="Arial" charset="0"/>
                          <a:cs typeface="Arial" charset="0"/>
                        </a:defRPr>
                      </a:lvl6pPr>
                      <a:lvl7pPr marL="2971800" indent="-228600" defTabSz="457200" eaLnBrk="0" fontAlgn="base" hangingPunct="0">
                        <a:spcBef>
                          <a:spcPct val="20000"/>
                        </a:spcBef>
                        <a:spcAft>
                          <a:spcPct val="0"/>
                        </a:spcAft>
                        <a:defRPr>
                          <a:solidFill>
                            <a:schemeClr val="tx1"/>
                          </a:solidFill>
                          <a:latin typeface="Arial" charset="0"/>
                          <a:ea typeface="Arial" charset="0"/>
                          <a:cs typeface="Arial" charset="0"/>
                        </a:defRPr>
                      </a:lvl7pPr>
                      <a:lvl8pPr marL="3429000" indent="-228600" defTabSz="457200" eaLnBrk="0" fontAlgn="base" hangingPunct="0">
                        <a:spcBef>
                          <a:spcPct val="20000"/>
                        </a:spcBef>
                        <a:spcAft>
                          <a:spcPct val="0"/>
                        </a:spcAft>
                        <a:defRPr>
                          <a:solidFill>
                            <a:schemeClr val="tx1"/>
                          </a:solidFill>
                          <a:latin typeface="Arial" charset="0"/>
                          <a:ea typeface="Arial" charset="0"/>
                          <a:cs typeface="Arial" charset="0"/>
                        </a:defRPr>
                      </a:lvl8pPr>
                      <a:lvl9pPr marL="3886200" indent="-228600" defTabSz="457200" eaLnBrk="0" fontAlgn="base" hangingPunct="0">
                        <a:spcBef>
                          <a:spcPct val="20000"/>
                        </a:spcBef>
                        <a:spcAft>
                          <a:spcPct val="0"/>
                        </a:spcAft>
                        <a:defRPr>
                          <a:solidFill>
                            <a:schemeClr val="tx1"/>
                          </a:solidFill>
                          <a:latin typeface="Arial" charset="0"/>
                          <a:ea typeface="Arial" charset="0"/>
                          <a:cs typeface="Arial"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is-IS" altLang="it-IT" sz="1800" b="0" i="0" u="none" strike="noStrike" cap="none" normalizeH="0" baseline="0">
                          <a:ln>
                            <a:noFill/>
                          </a:ln>
                          <a:solidFill>
                            <a:srgbClr val="000000"/>
                          </a:solidFill>
                          <a:effectLst/>
                          <a:latin typeface="Comic Sans MS" charset="0"/>
                          <a:ea typeface="Arial" charset="0"/>
                          <a:cs typeface="Arial" charset="0"/>
                        </a:rPr>
                        <a:t>3.062,27 </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CCCC"/>
                    </a:solidFill>
                  </a:tcPr>
                </a:tc>
                <a:extLst>
                  <a:ext uri="{0D108BD9-81ED-4DB2-BD59-A6C34878D82A}">
                    <a16:rowId xmlns="" xmlns:a16="http://schemas.microsoft.com/office/drawing/2014/main" val="10007"/>
                  </a:ext>
                </a:extLst>
              </a:tr>
              <a:tr h="365125">
                <a:tc>
                  <a:txBody>
                    <a:bodyPr/>
                    <a:lstStyle>
                      <a:lvl1pPr defTabSz="457200">
                        <a:spcBef>
                          <a:spcPct val="20000"/>
                        </a:spcBef>
                        <a:defRPr sz="2800">
                          <a:solidFill>
                            <a:schemeClr val="tx1"/>
                          </a:solidFill>
                          <a:latin typeface="Arial" charset="0"/>
                          <a:ea typeface="Arial" charset="0"/>
                          <a:cs typeface="Arial" charset="0"/>
                        </a:defRPr>
                      </a:lvl1pPr>
                      <a:lvl2pPr marL="742950" indent="-285750" defTabSz="457200">
                        <a:spcBef>
                          <a:spcPct val="20000"/>
                        </a:spcBef>
                        <a:defRPr sz="2400">
                          <a:solidFill>
                            <a:schemeClr val="tx1"/>
                          </a:solidFill>
                          <a:latin typeface="Arial" charset="0"/>
                          <a:ea typeface="Arial" charset="0"/>
                          <a:cs typeface="Arial" charset="0"/>
                        </a:defRPr>
                      </a:lvl2pPr>
                      <a:lvl3pPr marL="1143000" indent="-228600" defTabSz="457200">
                        <a:spcBef>
                          <a:spcPct val="20000"/>
                        </a:spcBef>
                        <a:defRPr sz="2000">
                          <a:solidFill>
                            <a:schemeClr val="tx1"/>
                          </a:solidFill>
                          <a:latin typeface="Arial" charset="0"/>
                          <a:ea typeface="Arial" charset="0"/>
                          <a:cs typeface="Arial" charset="0"/>
                        </a:defRPr>
                      </a:lvl3pPr>
                      <a:lvl4pPr marL="1600200" indent="-228600" defTabSz="457200">
                        <a:spcBef>
                          <a:spcPct val="20000"/>
                        </a:spcBef>
                        <a:defRPr>
                          <a:solidFill>
                            <a:schemeClr val="tx1"/>
                          </a:solidFill>
                          <a:latin typeface="Arial" charset="0"/>
                          <a:ea typeface="Arial" charset="0"/>
                          <a:cs typeface="Arial" charset="0"/>
                        </a:defRPr>
                      </a:lvl4pPr>
                      <a:lvl5pPr marL="2057400" indent="-228600" defTabSz="457200">
                        <a:spcBef>
                          <a:spcPct val="20000"/>
                        </a:spcBef>
                        <a:defRPr>
                          <a:solidFill>
                            <a:schemeClr val="tx1"/>
                          </a:solidFill>
                          <a:latin typeface="Arial" charset="0"/>
                          <a:ea typeface="Arial" charset="0"/>
                          <a:cs typeface="Arial" charset="0"/>
                        </a:defRPr>
                      </a:lvl5pPr>
                      <a:lvl6pPr marL="2514600" indent="-228600" defTabSz="457200" eaLnBrk="0" fontAlgn="base" hangingPunct="0">
                        <a:spcBef>
                          <a:spcPct val="20000"/>
                        </a:spcBef>
                        <a:spcAft>
                          <a:spcPct val="0"/>
                        </a:spcAft>
                        <a:defRPr>
                          <a:solidFill>
                            <a:schemeClr val="tx1"/>
                          </a:solidFill>
                          <a:latin typeface="Arial" charset="0"/>
                          <a:ea typeface="Arial" charset="0"/>
                          <a:cs typeface="Arial" charset="0"/>
                        </a:defRPr>
                      </a:lvl6pPr>
                      <a:lvl7pPr marL="2971800" indent="-228600" defTabSz="457200" eaLnBrk="0" fontAlgn="base" hangingPunct="0">
                        <a:spcBef>
                          <a:spcPct val="20000"/>
                        </a:spcBef>
                        <a:spcAft>
                          <a:spcPct val="0"/>
                        </a:spcAft>
                        <a:defRPr>
                          <a:solidFill>
                            <a:schemeClr val="tx1"/>
                          </a:solidFill>
                          <a:latin typeface="Arial" charset="0"/>
                          <a:ea typeface="Arial" charset="0"/>
                          <a:cs typeface="Arial" charset="0"/>
                        </a:defRPr>
                      </a:lvl7pPr>
                      <a:lvl8pPr marL="3429000" indent="-228600" defTabSz="457200" eaLnBrk="0" fontAlgn="base" hangingPunct="0">
                        <a:spcBef>
                          <a:spcPct val="20000"/>
                        </a:spcBef>
                        <a:spcAft>
                          <a:spcPct val="0"/>
                        </a:spcAft>
                        <a:defRPr>
                          <a:solidFill>
                            <a:schemeClr val="tx1"/>
                          </a:solidFill>
                          <a:latin typeface="Arial" charset="0"/>
                          <a:ea typeface="Arial" charset="0"/>
                          <a:cs typeface="Arial" charset="0"/>
                        </a:defRPr>
                      </a:lvl8pPr>
                      <a:lvl9pPr marL="3886200" indent="-228600" defTabSz="457200" eaLnBrk="0" fontAlgn="base" hangingPunct="0">
                        <a:spcBef>
                          <a:spcPct val="20000"/>
                        </a:spcBef>
                        <a:spcAft>
                          <a:spcPct val="0"/>
                        </a:spcAft>
                        <a:defRPr>
                          <a:solidFill>
                            <a:schemeClr val="tx1"/>
                          </a:solidFill>
                          <a:latin typeface="Arial" charset="0"/>
                          <a:ea typeface="Arial" charset="0"/>
                          <a:cs typeface="Arial"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it-IT" altLang="it-IT" sz="1800" b="0" i="0" u="none" strike="noStrike" cap="none" normalizeH="0" baseline="0">
                          <a:ln>
                            <a:noFill/>
                          </a:ln>
                          <a:solidFill>
                            <a:srgbClr val="000000"/>
                          </a:solidFill>
                          <a:effectLst/>
                          <a:latin typeface="Comic Sans MS" charset="0"/>
                          <a:ea typeface="Arial" charset="0"/>
                          <a:cs typeface="Arial" charset="0"/>
                        </a:rPr>
                        <a:t>TOTALE </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CCCC"/>
                    </a:solidFill>
                  </a:tcPr>
                </a:tc>
                <a:tc>
                  <a:txBody>
                    <a:bodyPr/>
                    <a:lstStyle>
                      <a:lvl1pPr>
                        <a:spcBef>
                          <a:spcPct val="20000"/>
                        </a:spcBef>
                        <a:defRPr sz="2800">
                          <a:solidFill>
                            <a:schemeClr val="tx1"/>
                          </a:solidFill>
                          <a:latin typeface="Arial" charset="0"/>
                          <a:ea typeface="Arial" charset="0"/>
                          <a:cs typeface="Arial" charset="0"/>
                        </a:defRPr>
                      </a:lvl1pPr>
                      <a:lvl2pPr marL="742950" indent="-285750">
                        <a:spcBef>
                          <a:spcPct val="20000"/>
                        </a:spcBef>
                        <a:defRPr sz="2400">
                          <a:solidFill>
                            <a:schemeClr val="tx1"/>
                          </a:solidFill>
                          <a:latin typeface="Arial" charset="0"/>
                          <a:ea typeface="Arial" charset="0"/>
                          <a:cs typeface="Arial" charset="0"/>
                        </a:defRPr>
                      </a:lvl2pPr>
                      <a:lvl3pPr marL="1143000" indent="-228600">
                        <a:spcBef>
                          <a:spcPct val="20000"/>
                        </a:spcBef>
                        <a:defRPr sz="2000">
                          <a:solidFill>
                            <a:schemeClr val="tx1"/>
                          </a:solidFill>
                          <a:latin typeface="Arial" charset="0"/>
                          <a:ea typeface="Arial" charset="0"/>
                          <a:cs typeface="Arial" charset="0"/>
                        </a:defRPr>
                      </a:lvl3pPr>
                      <a:lvl4pPr marL="1600200" indent="-228600">
                        <a:spcBef>
                          <a:spcPct val="20000"/>
                        </a:spcBef>
                        <a:defRPr>
                          <a:solidFill>
                            <a:schemeClr val="tx1"/>
                          </a:solidFill>
                          <a:latin typeface="Arial" charset="0"/>
                          <a:ea typeface="Arial" charset="0"/>
                          <a:cs typeface="Arial" charset="0"/>
                        </a:defRPr>
                      </a:lvl4pPr>
                      <a:lvl5pPr marL="2057400" indent="-228600">
                        <a:spcBef>
                          <a:spcPct val="20000"/>
                        </a:spcBef>
                        <a:defRPr>
                          <a:solidFill>
                            <a:schemeClr val="tx1"/>
                          </a:solidFill>
                          <a:latin typeface="Arial" charset="0"/>
                          <a:ea typeface="Arial" charset="0"/>
                          <a:cs typeface="Arial" charset="0"/>
                        </a:defRPr>
                      </a:lvl5pPr>
                      <a:lvl6pPr marL="2514600" indent="-228600" eaLnBrk="0" fontAlgn="base" hangingPunct="0">
                        <a:spcBef>
                          <a:spcPct val="20000"/>
                        </a:spcBef>
                        <a:spcAft>
                          <a:spcPct val="0"/>
                        </a:spcAft>
                        <a:defRPr>
                          <a:solidFill>
                            <a:schemeClr val="tx1"/>
                          </a:solidFill>
                          <a:latin typeface="Arial" charset="0"/>
                          <a:ea typeface="Arial" charset="0"/>
                          <a:cs typeface="Arial" charset="0"/>
                        </a:defRPr>
                      </a:lvl6pPr>
                      <a:lvl7pPr marL="2971800" indent="-228600" eaLnBrk="0" fontAlgn="base" hangingPunct="0">
                        <a:spcBef>
                          <a:spcPct val="20000"/>
                        </a:spcBef>
                        <a:spcAft>
                          <a:spcPct val="0"/>
                        </a:spcAft>
                        <a:defRPr>
                          <a:solidFill>
                            <a:schemeClr val="tx1"/>
                          </a:solidFill>
                          <a:latin typeface="Arial" charset="0"/>
                          <a:ea typeface="Arial" charset="0"/>
                          <a:cs typeface="Arial" charset="0"/>
                        </a:defRPr>
                      </a:lvl7pPr>
                      <a:lvl8pPr marL="3429000" indent="-228600" eaLnBrk="0" fontAlgn="base" hangingPunct="0">
                        <a:spcBef>
                          <a:spcPct val="20000"/>
                        </a:spcBef>
                        <a:spcAft>
                          <a:spcPct val="0"/>
                        </a:spcAft>
                        <a:defRPr>
                          <a:solidFill>
                            <a:schemeClr val="tx1"/>
                          </a:solidFill>
                          <a:latin typeface="Arial" charset="0"/>
                          <a:ea typeface="Arial" charset="0"/>
                          <a:cs typeface="Arial" charset="0"/>
                        </a:defRPr>
                      </a:lvl8pPr>
                      <a:lvl9pPr marL="3886200" indent="-228600" eaLnBrk="0" fontAlgn="base" hangingPunct="0">
                        <a:spcBef>
                          <a:spcPct val="20000"/>
                        </a:spcBef>
                        <a:spcAft>
                          <a:spcPct val="0"/>
                        </a:spcAft>
                        <a:defRPr>
                          <a:solidFill>
                            <a:schemeClr val="tx1"/>
                          </a:solidFill>
                          <a:latin typeface="Arial" charset="0"/>
                          <a:ea typeface="Arial" charset="0"/>
                          <a:cs typeface="Arial" charset="0"/>
                        </a:defRPr>
                      </a:lvl9p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is-IS" altLang="it-IT" sz="1800" b="1" i="0" u="none" strike="noStrike" cap="none" normalizeH="0" baseline="0" dirty="0">
                          <a:ln>
                            <a:noFill/>
                          </a:ln>
                          <a:solidFill>
                            <a:srgbClr val="000000"/>
                          </a:solidFill>
                          <a:effectLst/>
                          <a:latin typeface="Comic Sans MS" charset="0"/>
                          <a:ea typeface="Arial" charset="0"/>
                          <a:cs typeface="Arial" charset="0"/>
                        </a:rPr>
                        <a:t>59.482,80</a:t>
                      </a:r>
                      <a:r>
                        <a:rPr kumimoji="0" lang="is-IS" altLang="it-IT" sz="1800" b="0" i="0" u="none" strike="noStrike" cap="none" normalizeH="0" baseline="0" dirty="0">
                          <a:ln>
                            <a:noFill/>
                          </a:ln>
                          <a:solidFill>
                            <a:srgbClr val="000000"/>
                          </a:solidFill>
                          <a:effectLst/>
                          <a:latin typeface="Comic Sans MS" charset="0"/>
                          <a:ea typeface="Arial" charset="0"/>
                          <a:cs typeface="Arial" charset="0"/>
                        </a:rPr>
                        <a:t> </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CCCC"/>
                    </a:solidFill>
                  </a:tcPr>
                </a:tc>
                <a:extLst>
                  <a:ext uri="{0D108BD9-81ED-4DB2-BD59-A6C34878D82A}">
                    <a16:rowId xmlns="" xmlns:a16="http://schemas.microsoft.com/office/drawing/2014/main" val="10008"/>
                  </a:ext>
                </a:extLst>
              </a:tr>
            </a:tbl>
          </a:graphicData>
        </a:graphic>
      </p:graphicFrame>
    </p:spTree>
    <p:extLst>
      <p:ext uri="{BB962C8B-B14F-4D97-AF65-F5344CB8AC3E}">
        <p14:creationId xmlns:p14="http://schemas.microsoft.com/office/powerpoint/2010/main" xmlns="" val="1798264319"/>
      </p:ext>
    </p:extLst>
  </p:cSld>
  <p:clrMapOvr>
    <a:masterClrMapping/>
  </p:clrMapOvr>
  <p:transition spd="slow">
    <p:randomBar dir="vert"/>
  </p:transition>
</p:sld>
</file>

<file path=ppt/slides/slide2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olo 1"/>
          <p:cNvSpPr>
            <a:spLocks noGrp="1"/>
          </p:cNvSpPr>
          <p:nvPr>
            <p:ph type="title"/>
          </p:nvPr>
        </p:nvSpPr>
        <p:spPr>
          <a:xfrm>
            <a:off x="2363789" y="846138"/>
            <a:ext cx="5862637" cy="635000"/>
          </a:xfrm>
        </p:spPr>
        <p:style>
          <a:lnRef idx="2">
            <a:schemeClr val="accent1"/>
          </a:lnRef>
          <a:fillRef idx="1">
            <a:schemeClr val="lt1"/>
          </a:fillRef>
          <a:effectRef idx="0">
            <a:schemeClr val="accent1"/>
          </a:effectRef>
          <a:fontRef idx="minor">
            <a:schemeClr val="dk1"/>
          </a:fontRef>
        </p:style>
        <p:txBody>
          <a:bodyPr>
            <a:normAutofit fontScale="90000"/>
          </a:bodyPr>
          <a:lstStyle/>
          <a:p>
            <a:pPr eaLnBrk="1" hangingPunct="1">
              <a:defRPr/>
            </a:pPr>
            <a:r>
              <a:rPr lang="it-IT" sz="3200" dirty="0">
                <a:solidFill>
                  <a:srgbClr val="FF0000"/>
                </a:solidFill>
                <a:latin typeface="Comic Sans MS"/>
                <a:cs typeface="Comic Sans MS"/>
              </a:rPr>
              <a:t>ESEMPI PRATICI </a:t>
            </a:r>
          </a:p>
        </p:txBody>
      </p:sp>
      <p:graphicFrame>
        <p:nvGraphicFramePr>
          <p:cNvPr id="7" name="Tabella 6"/>
          <p:cNvGraphicFramePr>
            <a:graphicFrameLocks noGrp="1"/>
          </p:cNvGraphicFramePr>
          <p:nvPr>
            <p:extLst/>
          </p:nvPr>
        </p:nvGraphicFramePr>
        <p:xfrm>
          <a:off x="1828800" y="2109788"/>
          <a:ext cx="8421688" cy="2861628"/>
        </p:xfrm>
        <a:graphic>
          <a:graphicData uri="http://schemas.openxmlformats.org/drawingml/2006/table">
            <a:tbl>
              <a:tblPr/>
              <a:tblGrid>
                <a:gridCol w="6024563">
                  <a:extLst>
                    <a:ext uri="{9D8B030D-6E8A-4147-A177-3AD203B41FA5}">
                      <a16:colId xmlns="" xmlns:a16="http://schemas.microsoft.com/office/drawing/2014/main" val="20000"/>
                    </a:ext>
                  </a:extLst>
                </a:gridCol>
                <a:gridCol w="2397125">
                  <a:extLst>
                    <a:ext uri="{9D8B030D-6E8A-4147-A177-3AD203B41FA5}">
                      <a16:colId xmlns="" xmlns:a16="http://schemas.microsoft.com/office/drawing/2014/main" val="20001"/>
                    </a:ext>
                  </a:extLst>
                </a:gridCol>
              </a:tblGrid>
              <a:tr h="365125">
                <a:tc gridSpan="2">
                  <a:txBody>
                    <a:bodyPr/>
                    <a:lstStyle>
                      <a:lvl1pPr>
                        <a:spcBef>
                          <a:spcPct val="20000"/>
                        </a:spcBef>
                        <a:defRPr sz="2800">
                          <a:solidFill>
                            <a:schemeClr val="tx1"/>
                          </a:solidFill>
                          <a:latin typeface="Arial" charset="0"/>
                          <a:ea typeface="Arial" charset="0"/>
                          <a:cs typeface="Arial" charset="0"/>
                        </a:defRPr>
                      </a:lvl1pPr>
                      <a:lvl2pPr marL="742950" indent="-285750">
                        <a:spcBef>
                          <a:spcPct val="20000"/>
                        </a:spcBef>
                        <a:defRPr sz="2400">
                          <a:solidFill>
                            <a:schemeClr val="tx1"/>
                          </a:solidFill>
                          <a:latin typeface="Arial" charset="0"/>
                          <a:ea typeface="Arial" charset="0"/>
                          <a:cs typeface="Arial" charset="0"/>
                        </a:defRPr>
                      </a:lvl2pPr>
                      <a:lvl3pPr marL="1143000" indent="-228600">
                        <a:spcBef>
                          <a:spcPct val="20000"/>
                        </a:spcBef>
                        <a:defRPr sz="2000">
                          <a:solidFill>
                            <a:schemeClr val="tx1"/>
                          </a:solidFill>
                          <a:latin typeface="Arial" charset="0"/>
                          <a:ea typeface="Arial" charset="0"/>
                          <a:cs typeface="Arial" charset="0"/>
                        </a:defRPr>
                      </a:lvl3pPr>
                      <a:lvl4pPr marL="1600200" indent="-228600">
                        <a:spcBef>
                          <a:spcPct val="20000"/>
                        </a:spcBef>
                        <a:defRPr>
                          <a:solidFill>
                            <a:schemeClr val="tx1"/>
                          </a:solidFill>
                          <a:latin typeface="Arial" charset="0"/>
                          <a:ea typeface="Arial" charset="0"/>
                          <a:cs typeface="Arial" charset="0"/>
                        </a:defRPr>
                      </a:lvl4pPr>
                      <a:lvl5pPr marL="2057400" indent="-228600">
                        <a:spcBef>
                          <a:spcPct val="20000"/>
                        </a:spcBef>
                        <a:defRPr>
                          <a:solidFill>
                            <a:schemeClr val="tx1"/>
                          </a:solidFill>
                          <a:latin typeface="Arial" charset="0"/>
                          <a:ea typeface="Arial" charset="0"/>
                          <a:cs typeface="Arial" charset="0"/>
                        </a:defRPr>
                      </a:lvl5pPr>
                      <a:lvl6pPr marL="2514600" indent="-228600" eaLnBrk="0" fontAlgn="base" hangingPunct="0">
                        <a:spcBef>
                          <a:spcPct val="20000"/>
                        </a:spcBef>
                        <a:spcAft>
                          <a:spcPct val="0"/>
                        </a:spcAft>
                        <a:defRPr>
                          <a:solidFill>
                            <a:schemeClr val="tx1"/>
                          </a:solidFill>
                          <a:latin typeface="Arial" charset="0"/>
                          <a:ea typeface="Arial" charset="0"/>
                          <a:cs typeface="Arial" charset="0"/>
                        </a:defRPr>
                      </a:lvl6pPr>
                      <a:lvl7pPr marL="2971800" indent="-228600" eaLnBrk="0" fontAlgn="base" hangingPunct="0">
                        <a:spcBef>
                          <a:spcPct val="20000"/>
                        </a:spcBef>
                        <a:spcAft>
                          <a:spcPct val="0"/>
                        </a:spcAft>
                        <a:defRPr>
                          <a:solidFill>
                            <a:schemeClr val="tx1"/>
                          </a:solidFill>
                          <a:latin typeface="Arial" charset="0"/>
                          <a:ea typeface="Arial" charset="0"/>
                          <a:cs typeface="Arial" charset="0"/>
                        </a:defRPr>
                      </a:lvl7pPr>
                      <a:lvl8pPr marL="3429000" indent="-228600" eaLnBrk="0" fontAlgn="base" hangingPunct="0">
                        <a:spcBef>
                          <a:spcPct val="20000"/>
                        </a:spcBef>
                        <a:spcAft>
                          <a:spcPct val="0"/>
                        </a:spcAft>
                        <a:defRPr>
                          <a:solidFill>
                            <a:schemeClr val="tx1"/>
                          </a:solidFill>
                          <a:latin typeface="Arial" charset="0"/>
                          <a:ea typeface="Arial" charset="0"/>
                          <a:cs typeface="Arial" charset="0"/>
                        </a:defRPr>
                      </a:lvl8pPr>
                      <a:lvl9pPr marL="3886200" indent="-228600" eaLnBrk="0" fontAlgn="base" hangingPunct="0">
                        <a:spcBef>
                          <a:spcPct val="20000"/>
                        </a:spcBef>
                        <a:spcAft>
                          <a:spcPct val="0"/>
                        </a:spcAft>
                        <a:defRPr>
                          <a:solidFill>
                            <a:schemeClr val="tx1"/>
                          </a:solidFill>
                          <a:latin typeface="Arial" charset="0"/>
                          <a:ea typeface="Arial" charset="0"/>
                          <a:cs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altLang="it-IT" sz="1800" b="1" i="0" u="none" strike="noStrike" cap="none" normalizeH="0" baseline="0" dirty="0">
                          <a:ln>
                            <a:noFill/>
                          </a:ln>
                          <a:solidFill>
                            <a:srgbClr val="000000"/>
                          </a:solidFill>
                          <a:effectLst/>
                          <a:latin typeface="Comic Sans MS" charset="0"/>
                          <a:ea typeface="Arial" charset="0"/>
                          <a:cs typeface="Arial" charset="0"/>
                        </a:rPr>
                        <a:t>CALCOLO PREPENSIONAMENTO </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lumMod val="60000"/>
                        <a:lumOff val="40000"/>
                      </a:schemeClr>
                    </a:solidFill>
                  </a:tcPr>
                </a:tc>
                <a:tc hMerge="1">
                  <a:txBody>
                    <a:bodyPr/>
                    <a:lstStyle/>
                    <a:p>
                      <a:endParaRPr lang="it-IT"/>
                    </a:p>
                  </a:txBody>
                  <a:tcPr/>
                </a:tc>
                <a:extLst>
                  <a:ext uri="{0D108BD9-81ED-4DB2-BD59-A6C34878D82A}">
                    <a16:rowId xmlns="" xmlns:a16="http://schemas.microsoft.com/office/drawing/2014/main" val="10000"/>
                  </a:ext>
                </a:extLst>
              </a:tr>
              <a:tr h="365125">
                <a:tc>
                  <a:txBody>
                    <a:bodyPr/>
                    <a:lstStyle>
                      <a:lvl1pPr>
                        <a:spcBef>
                          <a:spcPct val="20000"/>
                        </a:spcBef>
                        <a:defRPr sz="2800">
                          <a:solidFill>
                            <a:schemeClr val="tx1"/>
                          </a:solidFill>
                          <a:latin typeface="Arial" charset="0"/>
                          <a:ea typeface="Arial" charset="0"/>
                          <a:cs typeface="Arial" charset="0"/>
                        </a:defRPr>
                      </a:lvl1pPr>
                      <a:lvl2pPr marL="742950" indent="-285750">
                        <a:spcBef>
                          <a:spcPct val="20000"/>
                        </a:spcBef>
                        <a:defRPr sz="2400">
                          <a:solidFill>
                            <a:schemeClr val="tx1"/>
                          </a:solidFill>
                          <a:latin typeface="Arial" charset="0"/>
                          <a:ea typeface="Arial" charset="0"/>
                          <a:cs typeface="Arial" charset="0"/>
                        </a:defRPr>
                      </a:lvl2pPr>
                      <a:lvl3pPr marL="1143000" indent="-228600">
                        <a:spcBef>
                          <a:spcPct val="20000"/>
                        </a:spcBef>
                        <a:defRPr sz="2000">
                          <a:solidFill>
                            <a:schemeClr val="tx1"/>
                          </a:solidFill>
                          <a:latin typeface="Arial" charset="0"/>
                          <a:ea typeface="Arial" charset="0"/>
                          <a:cs typeface="Arial" charset="0"/>
                        </a:defRPr>
                      </a:lvl3pPr>
                      <a:lvl4pPr marL="1600200" indent="-228600">
                        <a:spcBef>
                          <a:spcPct val="20000"/>
                        </a:spcBef>
                        <a:defRPr>
                          <a:solidFill>
                            <a:schemeClr val="tx1"/>
                          </a:solidFill>
                          <a:latin typeface="Arial" charset="0"/>
                          <a:ea typeface="Arial" charset="0"/>
                          <a:cs typeface="Arial" charset="0"/>
                        </a:defRPr>
                      </a:lvl4pPr>
                      <a:lvl5pPr marL="2057400" indent="-228600">
                        <a:spcBef>
                          <a:spcPct val="20000"/>
                        </a:spcBef>
                        <a:defRPr>
                          <a:solidFill>
                            <a:schemeClr val="tx1"/>
                          </a:solidFill>
                          <a:latin typeface="Arial" charset="0"/>
                          <a:ea typeface="Arial" charset="0"/>
                          <a:cs typeface="Arial" charset="0"/>
                        </a:defRPr>
                      </a:lvl5pPr>
                      <a:lvl6pPr marL="2514600" indent="-228600" eaLnBrk="0" fontAlgn="base" hangingPunct="0">
                        <a:spcBef>
                          <a:spcPct val="20000"/>
                        </a:spcBef>
                        <a:spcAft>
                          <a:spcPct val="0"/>
                        </a:spcAft>
                        <a:defRPr>
                          <a:solidFill>
                            <a:schemeClr val="tx1"/>
                          </a:solidFill>
                          <a:latin typeface="Arial" charset="0"/>
                          <a:ea typeface="Arial" charset="0"/>
                          <a:cs typeface="Arial" charset="0"/>
                        </a:defRPr>
                      </a:lvl6pPr>
                      <a:lvl7pPr marL="2971800" indent="-228600" eaLnBrk="0" fontAlgn="base" hangingPunct="0">
                        <a:spcBef>
                          <a:spcPct val="20000"/>
                        </a:spcBef>
                        <a:spcAft>
                          <a:spcPct val="0"/>
                        </a:spcAft>
                        <a:defRPr>
                          <a:solidFill>
                            <a:schemeClr val="tx1"/>
                          </a:solidFill>
                          <a:latin typeface="Arial" charset="0"/>
                          <a:ea typeface="Arial" charset="0"/>
                          <a:cs typeface="Arial" charset="0"/>
                        </a:defRPr>
                      </a:lvl7pPr>
                      <a:lvl8pPr marL="3429000" indent="-228600" eaLnBrk="0" fontAlgn="base" hangingPunct="0">
                        <a:spcBef>
                          <a:spcPct val="20000"/>
                        </a:spcBef>
                        <a:spcAft>
                          <a:spcPct val="0"/>
                        </a:spcAft>
                        <a:defRPr>
                          <a:solidFill>
                            <a:schemeClr val="tx1"/>
                          </a:solidFill>
                          <a:latin typeface="Arial" charset="0"/>
                          <a:ea typeface="Arial" charset="0"/>
                          <a:cs typeface="Arial" charset="0"/>
                        </a:defRPr>
                      </a:lvl8pPr>
                      <a:lvl9pPr marL="3886200" indent="-228600" eaLnBrk="0" fontAlgn="base" hangingPunct="0">
                        <a:spcBef>
                          <a:spcPct val="20000"/>
                        </a:spcBef>
                        <a:spcAft>
                          <a:spcPct val="0"/>
                        </a:spcAft>
                        <a:defRPr>
                          <a:solidFill>
                            <a:schemeClr val="tx1"/>
                          </a:solidFill>
                          <a:latin typeface="Arial" charset="0"/>
                          <a:ea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t-IT" altLang="it-IT" sz="1800" b="0" i="0" u="none" strike="noStrike" cap="none" normalizeH="0" baseline="0">
                          <a:ln>
                            <a:noFill/>
                          </a:ln>
                          <a:solidFill>
                            <a:srgbClr val="000000"/>
                          </a:solidFill>
                          <a:effectLst/>
                          <a:latin typeface="Comic Sans MS" charset="0"/>
                          <a:ea typeface="Arial" charset="0"/>
                          <a:cs typeface="Arial" charset="0"/>
                        </a:rPr>
                        <a:t>Rateo pensione mensile </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CCCC"/>
                    </a:solidFill>
                  </a:tcPr>
                </a:tc>
                <a:tc>
                  <a:txBody>
                    <a:bodyPr/>
                    <a:lstStyle>
                      <a:lvl1pPr>
                        <a:spcBef>
                          <a:spcPct val="20000"/>
                        </a:spcBef>
                        <a:defRPr sz="2800">
                          <a:solidFill>
                            <a:schemeClr val="tx1"/>
                          </a:solidFill>
                          <a:latin typeface="Arial" charset="0"/>
                          <a:ea typeface="Arial" charset="0"/>
                          <a:cs typeface="Arial" charset="0"/>
                        </a:defRPr>
                      </a:lvl1pPr>
                      <a:lvl2pPr marL="742950" indent="-285750">
                        <a:spcBef>
                          <a:spcPct val="20000"/>
                        </a:spcBef>
                        <a:defRPr sz="2400">
                          <a:solidFill>
                            <a:schemeClr val="tx1"/>
                          </a:solidFill>
                          <a:latin typeface="Arial" charset="0"/>
                          <a:ea typeface="Arial" charset="0"/>
                          <a:cs typeface="Arial" charset="0"/>
                        </a:defRPr>
                      </a:lvl2pPr>
                      <a:lvl3pPr marL="1143000" indent="-228600">
                        <a:spcBef>
                          <a:spcPct val="20000"/>
                        </a:spcBef>
                        <a:defRPr sz="2000">
                          <a:solidFill>
                            <a:schemeClr val="tx1"/>
                          </a:solidFill>
                          <a:latin typeface="Arial" charset="0"/>
                          <a:ea typeface="Arial" charset="0"/>
                          <a:cs typeface="Arial" charset="0"/>
                        </a:defRPr>
                      </a:lvl3pPr>
                      <a:lvl4pPr marL="1600200" indent="-228600">
                        <a:spcBef>
                          <a:spcPct val="20000"/>
                        </a:spcBef>
                        <a:defRPr>
                          <a:solidFill>
                            <a:schemeClr val="tx1"/>
                          </a:solidFill>
                          <a:latin typeface="Arial" charset="0"/>
                          <a:ea typeface="Arial" charset="0"/>
                          <a:cs typeface="Arial" charset="0"/>
                        </a:defRPr>
                      </a:lvl4pPr>
                      <a:lvl5pPr marL="2057400" indent="-228600">
                        <a:spcBef>
                          <a:spcPct val="20000"/>
                        </a:spcBef>
                        <a:defRPr>
                          <a:solidFill>
                            <a:schemeClr val="tx1"/>
                          </a:solidFill>
                          <a:latin typeface="Arial" charset="0"/>
                          <a:ea typeface="Arial" charset="0"/>
                          <a:cs typeface="Arial" charset="0"/>
                        </a:defRPr>
                      </a:lvl5pPr>
                      <a:lvl6pPr marL="2514600" indent="-228600" eaLnBrk="0" fontAlgn="base" hangingPunct="0">
                        <a:spcBef>
                          <a:spcPct val="20000"/>
                        </a:spcBef>
                        <a:spcAft>
                          <a:spcPct val="0"/>
                        </a:spcAft>
                        <a:defRPr>
                          <a:solidFill>
                            <a:schemeClr val="tx1"/>
                          </a:solidFill>
                          <a:latin typeface="Arial" charset="0"/>
                          <a:ea typeface="Arial" charset="0"/>
                          <a:cs typeface="Arial" charset="0"/>
                        </a:defRPr>
                      </a:lvl6pPr>
                      <a:lvl7pPr marL="2971800" indent="-228600" eaLnBrk="0" fontAlgn="base" hangingPunct="0">
                        <a:spcBef>
                          <a:spcPct val="20000"/>
                        </a:spcBef>
                        <a:spcAft>
                          <a:spcPct val="0"/>
                        </a:spcAft>
                        <a:defRPr>
                          <a:solidFill>
                            <a:schemeClr val="tx1"/>
                          </a:solidFill>
                          <a:latin typeface="Arial" charset="0"/>
                          <a:ea typeface="Arial" charset="0"/>
                          <a:cs typeface="Arial" charset="0"/>
                        </a:defRPr>
                      </a:lvl7pPr>
                      <a:lvl8pPr marL="3429000" indent="-228600" eaLnBrk="0" fontAlgn="base" hangingPunct="0">
                        <a:spcBef>
                          <a:spcPct val="20000"/>
                        </a:spcBef>
                        <a:spcAft>
                          <a:spcPct val="0"/>
                        </a:spcAft>
                        <a:defRPr>
                          <a:solidFill>
                            <a:schemeClr val="tx1"/>
                          </a:solidFill>
                          <a:latin typeface="Arial" charset="0"/>
                          <a:ea typeface="Arial" charset="0"/>
                          <a:cs typeface="Arial" charset="0"/>
                        </a:defRPr>
                      </a:lvl8pPr>
                      <a:lvl9pPr marL="3886200" indent="-228600" eaLnBrk="0" fontAlgn="base" hangingPunct="0">
                        <a:spcBef>
                          <a:spcPct val="20000"/>
                        </a:spcBef>
                        <a:spcAft>
                          <a:spcPct val="0"/>
                        </a:spcAft>
                        <a:defRPr>
                          <a:solidFill>
                            <a:schemeClr val="tx1"/>
                          </a:solidFill>
                          <a:latin typeface="Arial" charset="0"/>
                          <a:ea typeface="Arial" charset="0"/>
                          <a:cs typeface="Arial" charset="0"/>
                        </a:defRPr>
                      </a:lvl9p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nb-NO" altLang="it-IT" sz="1800" b="0" i="0" u="none" strike="noStrike" cap="none" normalizeH="0" baseline="0">
                          <a:ln>
                            <a:noFill/>
                          </a:ln>
                          <a:solidFill>
                            <a:srgbClr val="000000"/>
                          </a:solidFill>
                          <a:effectLst/>
                          <a:latin typeface="Comic Sans MS" charset="0"/>
                          <a:ea typeface="Arial" charset="0"/>
                          <a:cs typeface="Arial" charset="0"/>
                        </a:rPr>
                        <a:t>3.279,60 </a:t>
                      </a:r>
                      <a:r>
                        <a:rPr kumimoji="0" lang="en-US" altLang="it-IT" sz="1800" b="0" i="0" u="none" strike="noStrike" cap="none" normalizeH="0" baseline="0">
                          <a:ln>
                            <a:noFill/>
                          </a:ln>
                          <a:solidFill>
                            <a:srgbClr val="000000"/>
                          </a:solidFill>
                          <a:effectLst/>
                          <a:latin typeface="Comic Sans MS" charset="0"/>
                          <a:ea typeface="Arial" charset="0"/>
                          <a:cs typeface="Arial" charset="0"/>
                        </a:rPr>
                        <a:t> </a:t>
                      </a:r>
                      <a:r>
                        <a:rPr kumimoji="0" lang="nb-NO" altLang="it-IT" sz="1800" b="0" i="0" u="none" strike="noStrike" cap="none" normalizeH="0" baseline="0">
                          <a:ln>
                            <a:noFill/>
                          </a:ln>
                          <a:solidFill>
                            <a:srgbClr val="000000"/>
                          </a:solidFill>
                          <a:effectLst/>
                          <a:latin typeface="Comic Sans MS" charset="0"/>
                          <a:ea typeface="Arial" charset="0"/>
                          <a:cs typeface="Arial" charset="0"/>
                        </a:rPr>
                        <a:t>  </a:t>
                      </a:r>
                      <a:r>
                        <a:rPr kumimoji="0" lang="hr-HR" altLang="it-IT" sz="1800" b="0" i="0" u="none" strike="noStrike" cap="none" normalizeH="0" baseline="0">
                          <a:ln>
                            <a:noFill/>
                          </a:ln>
                          <a:solidFill>
                            <a:srgbClr val="000000"/>
                          </a:solidFill>
                          <a:effectLst/>
                          <a:latin typeface="Comic Sans MS" charset="0"/>
                          <a:ea typeface="Arial" charset="0"/>
                          <a:cs typeface="Arial" charset="0"/>
                        </a:rPr>
                        <a:t> </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CCCC"/>
                    </a:solidFill>
                  </a:tcPr>
                </a:tc>
                <a:extLst>
                  <a:ext uri="{0D108BD9-81ED-4DB2-BD59-A6C34878D82A}">
                    <a16:rowId xmlns="" xmlns:a16="http://schemas.microsoft.com/office/drawing/2014/main" val="10001"/>
                  </a:ext>
                </a:extLst>
              </a:tr>
              <a:tr h="639763">
                <a:tc>
                  <a:txBody>
                    <a:bodyPr/>
                    <a:lstStyle>
                      <a:lvl1pPr defTabSz="457200">
                        <a:spcBef>
                          <a:spcPct val="20000"/>
                        </a:spcBef>
                        <a:defRPr sz="2800">
                          <a:solidFill>
                            <a:schemeClr val="tx1"/>
                          </a:solidFill>
                          <a:latin typeface="Arial" charset="0"/>
                          <a:ea typeface="Arial" charset="0"/>
                          <a:cs typeface="Arial" charset="0"/>
                        </a:defRPr>
                      </a:lvl1pPr>
                      <a:lvl2pPr marL="742950" indent="-285750" defTabSz="457200">
                        <a:spcBef>
                          <a:spcPct val="20000"/>
                        </a:spcBef>
                        <a:defRPr sz="2400">
                          <a:solidFill>
                            <a:schemeClr val="tx1"/>
                          </a:solidFill>
                          <a:latin typeface="Arial" charset="0"/>
                          <a:ea typeface="Arial" charset="0"/>
                          <a:cs typeface="Arial" charset="0"/>
                        </a:defRPr>
                      </a:lvl2pPr>
                      <a:lvl3pPr marL="1143000" indent="-228600" defTabSz="457200">
                        <a:spcBef>
                          <a:spcPct val="20000"/>
                        </a:spcBef>
                        <a:defRPr sz="2000">
                          <a:solidFill>
                            <a:schemeClr val="tx1"/>
                          </a:solidFill>
                          <a:latin typeface="Arial" charset="0"/>
                          <a:ea typeface="Arial" charset="0"/>
                          <a:cs typeface="Arial" charset="0"/>
                        </a:defRPr>
                      </a:lvl3pPr>
                      <a:lvl4pPr marL="1600200" indent="-228600" defTabSz="457200">
                        <a:spcBef>
                          <a:spcPct val="20000"/>
                        </a:spcBef>
                        <a:defRPr>
                          <a:solidFill>
                            <a:schemeClr val="tx1"/>
                          </a:solidFill>
                          <a:latin typeface="Arial" charset="0"/>
                          <a:ea typeface="Arial" charset="0"/>
                          <a:cs typeface="Arial" charset="0"/>
                        </a:defRPr>
                      </a:lvl4pPr>
                      <a:lvl5pPr marL="2057400" indent="-228600" defTabSz="457200">
                        <a:spcBef>
                          <a:spcPct val="20000"/>
                        </a:spcBef>
                        <a:defRPr>
                          <a:solidFill>
                            <a:schemeClr val="tx1"/>
                          </a:solidFill>
                          <a:latin typeface="Arial" charset="0"/>
                          <a:ea typeface="Arial" charset="0"/>
                          <a:cs typeface="Arial" charset="0"/>
                        </a:defRPr>
                      </a:lvl5pPr>
                      <a:lvl6pPr marL="2514600" indent="-228600" defTabSz="457200" eaLnBrk="0" fontAlgn="base" hangingPunct="0">
                        <a:spcBef>
                          <a:spcPct val="20000"/>
                        </a:spcBef>
                        <a:spcAft>
                          <a:spcPct val="0"/>
                        </a:spcAft>
                        <a:defRPr>
                          <a:solidFill>
                            <a:schemeClr val="tx1"/>
                          </a:solidFill>
                          <a:latin typeface="Arial" charset="0"/>
                          <a:ea typeface="Arial" charset="0"/>
                          <a:cs typeface="Arial" charset="0"/>
                        </a:defRPr>
                      </a:lvl6pPr>
                      <a:lvl7pPr marL="2971800" indent="-228600" defTabSz="457200" eaLnBrk="0" fontAlgn="base" hangingPunct="0">
                        <a:spcBef>
                          <a:spcPct val="20000"/>
                        </a:spcBef>
                        <a:spcAft>
                          <a:spcPct val="0"/>
                        </a:spcAft>
                        <a:defRPr>
                          <a:solidFill>
                            <a:schemeClr val="tx1"/>
                          </a:solidFill>
                          <a:latin typeface="Arial" charset="0"/>
                          <a:ea typeface="Arial" charset="0"/>
                          <a:cs typeface="Arial" charset="0"/>
                        </a:defRPr>
                      </a:lvl7pPr>
                      <a:lvl8pPr marL="3429000" indent="-228600" defTabSz="457200" eaLnBrk="0" fontAlgn="base" hangingPunct="0">
                        <a:spcBef>
                          <a:spcPct val="20000"/>
                        </a:spcBef>
                        <a:spcAft>
                          <a:spcPct val="0"/>
                        </a:spcAft>
                        <a:defRPr>
                          <a:solidFill>
                            <a:schemeClr val="tx1"/>
                          </a:solidFill>
                          <a:latin typeface="Arial" charset="0"/>
                          <a:ea typeface="Arial" charset="0"/>
                          <a:cs typeface="Arial" charset="0"/>
                        </a:defRPr>
                      </a:lvl8pPr>
                      <a:lvl9pPr marL="3886200" indent="-228600" defTabSz="457200" eaLnBrk="0" fontAlgn="base" hangingPunct="0">
                        <a:spcBef>
                          <a:spcPct val="20000"/>
                        </a:spcBef>
                        <a:spcAft>
                          <a:spcPct val="0"/>
                        </a:spcAft>
                        <a:defRPr>
                          <a:solidFill>
                            <a:schemeClr val="tx1"/>
                          </a:solidFill>
                          <a:latin typeface="Arial" charset="0"/>
                          <a:ea typeface="Arial" charset="0"/>
                          <a:cs typeface="Arial"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it-IT" altLang="it-IT" sz="1800" b="0" i="0" u="none" strike="noStrike" cap="none" normalizeH="0" baseline="0">
                          <a:ln>
                            <a:noFill/>
                          </a:ln>
                          <a:solidFill>
                            <a:srgbClr val="000000"/>
                          </a:solidFill>
                          <a:effectLst/>
                          <a:latin typeface="Comic Sans MS" charset="0"/>
                          <a:ea typeface="Arial" charset="0"/>
                          <a:cs typeface="Arial" charset="0"/>
                        </a:rPr>
                        <a:t>Importo pensione annuale </a:t>
                      </a:r>
                    </a:p>
                    <a:p>
                      <a:pPr marL="0" marR="0" lvl="0" indent="0" algn="l" defTabSz="457200" rtl="0" eaLnBrk="1" fontAlgn="base" latinLnBrk="0" hangingPunct="1">
                        <a:lnSpc>
                          <a:spcPct val="100000"/>
                        </a:lnSpc>
                        <a:spcBef>
                          <a:spcPct val="0"/>
                        </a:spcBef>
                        <a:spcAft>
                          <a:spcPct val="0"/>
                        </a:spcAft>
                        <a:buClrTx/>
                        <a:buSzTx/>
                        <a:buFontTx/>
                        <a:buNone/>
                        <a:tabLst/>
                      </a:pPr>
                      <a:r>
                        <a:rPr kumimoji="0" lang="it-IT" altLang="it-IT" sz="1800" b="0" i="0" u="none" strike="noStrike" cap="none" normalizeH="0" baseline="0">
                          <a:ln>
                            <a:noFill/>
                          </a:ln>
                          <a:solidFill>
                            <a:srgbClr val="000000"/>
                          </a:solidFill>
                          <a:effectLst/>
                          <a:latin typeface="Comic Sans MS" charset="0"/>
                          <a:ea typeface="Arial" charset="0"/>
                          <a:cs typeface="Arial" charset="0"/>
                        </a:rPr>
                        <a:t>Contribuzione figurativa (**) </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CCCC"/>
                    </a:solidFill>
                  </a:tcPr>
                </a:tc>
                <a:tc>
                  <a:txBody>
                    <a:bodyPr/>
                    <a:lstStyle>
                      <a:lvl1pPr defTabSz="457200">
                        <a:spcBef>
                          <a:spcPct val="20000"/>
                        </a:spcBef>
                        <a:defRPr sz="2800">
                          <a:solidFill>
                            <a:schemeClr val="tx1"/>
                          </a:solidFill>
                          <a:latin typeface="Arial" charset="0"/>
                          <a:ea typeface="Arial" charset="0"/>
                          <a:cs typeface="Arial" charset="0"/>
                        </a:defRPr>
                      </a:lvl1pPr>
                      <a:lvl2pPr marL="742950" indent="-285750" defTabSz="457200">
                        <a:spcBef>
                          <a:spcPct val="20000"/>
                        </a:spcBef>
                        <a:defRPr sz="2400">
                          <a:solidFill>
                            <a:schemeClr val="tx1"/>
                          </a:solidFill>
                          <a:latin typeface="Arial" charset="0"/>
                          <a:ea typeface="Arial" charset="0"/>
                          <a:cs typeface="Arial" charset="0"/>
                        </a:defRPr>
                      </a:lvl2pPr>
                      <a:lvl3pPr marL="1143000" indent="-228600" defTabSz="457200">
                        <a:spcBef>
                          <a:spcPct val="20000"/>
                        </a:spcBef>
                        <a:defRPr sz="2000">
                          <a:solidFill>
                            <a:schemeClr val="tx1"/>
                          </a:solidFill>
                          <a:latin typeface="Arial" charset="0"/>
                          <a:ea typeface="Arial" charset="0"/>
                          <a:cs typeface="Arial" charset="0"/>
                        </a:defRPr>
                      </a:lvl3pPr>
                      <a:lvl4pPr marL="1600200" indent="-228600" defTabSz="457200">
                        <a:spcBef>
                          <a:spcPct val="20000"/>
                        </a:spcBef>
                        <a:defRPr>
                          <a:solidFill>
                            <a:schemeClr val="tx1"/>
                          </a:solidFill>
                          <a:latin typeface="Arial" charset="0"/>
                          <a:ea typeface="Arial" charset="0"/>
                          <a:cs typeface="Arial" charset="0"/>
                        </a:defRPr>
                      </a:lvl4pPr>
                      <a:lvl5pPr marL="2057400" indent="-228600" defTabSz="457200">
                        <a:spcBef>
                          <a:spcPct val="20000"/>
                        </a:spcBef>
                        <a:defRPr>
                          <a:solidFill>
                            <a:schemeClr val="tx1"/>
                          </a:solidFill>
                          <a:latin typeface="Arial" charset="0"/>
                          <a:ea typeface="Arial" charset="0"/>
                          <a:cs typeface="Arial" charset="0"/>
                        </a:defRPr>
                      </a:lvl5pPr>
                      <a:lvl6pPr marL="2514600" indent="-228600" defTabSz="457200" eaLnBrk="0" fontAlgn="base" hangingPunct="0">
                        <a:spcBef>
                          <a:spcPct val="20000"/>
                        </a:spcBef>
                        <a:spcAft>
                          <a:spcPct val="0"/>
                        </a:spcAft>
                        <a:defRPr>
                          <a:solidFill>
                            <a:schemeClr val="tx1"/>
                          </a:solidFill>
                          <a:latin typeface="Arial" charset="0"/>
                          <a:ea typeface="Arial" charset="0"/>
                          <a:cs typeface="Arial" charset="0"/>
                        </a:defRPr>
                      </a:lvl6pPr>
                      <a:lvl7pPr marL="2971800" indent="-228600" defTabSz="457200" eaLnBrk="0" fontAlgn="base" hangingPunct="0">
                        <a:spcBef>
                          <a:spcPct val="20000"/>
                        </a:spcBef>
                        <a:spcAft>
                          <a:spcPct val="0"/>
                        </a:spcAft>
                        <a:defRPr>
                          <a:solidFill>
                            <a:schemeClr val="tx1"/>
                          </a:solidFill>
                          <a:latin typeface="Arial" charset="0"/>
                          <a:ea typeface="Arial" charset="0"/>
                          <a:cs typeface="Arial" charset="0"/>
                        </a:defRPr>
                      </a:lvl7pPr>
                      <a:lvl8pPr marL="3429000" indent="-228600" defTabSz="457200" eaLnBrk="0" fontAlgn="base" hangingPunct="0">
                        <a:spcBef>
                          <a:spcPct val="20000"/>
                        </a:spcBef>
                        <a:spcAft>
                          <a:spcPct val="0"/>
                        </a:spcAft>
                        <a:defRPr>
                          <a:solidFill>
                            <a:schemeClr val="tx1"/>
                          </a:solidFill>
                          <a:latin typeface="Arial" charset="0"/>
                          <a:ea typeface="Arial" charset="0"/>
                          <a:cs typeface="Arial" charset="0"/>
                        </a:defRPr>
                      </a:lvl8pPr>
                      <a:lvl9pPr marL="3886200" indent="-228600" defTabSz="457200" eaLnBrk="0" fontAlgn="base" hangingPunct="0">
                        <a:spcBef>
                          <a:spcPct val="20000"/>
                        </a:spcBef>
                        <a:spcAft>
                          <a:spcPct val="0"/>
                        </a:spcAft>
                        <a:defRPr>
                          <a:solidFill>
                            <a:schemeClr val="tx1"/>
                          </a:solidFill>
                          <a:latin typeface="Arial" charset="0"/>
                          <a:ea typeface="Arial" charset="0"/>
                          <a:cs typeface="Arial"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nb-NO" altLang="it-IT" sz="1800" b="0" i="0" u="none" strike="noStrike" cap="none" normalizeH="0" baseline="0">
                          <a:ln>
                            <a:noFill/>
                          </a:ln>
                          <a:solidFill>
                            <a:srgbClr val="000000"/>
                          </a:solidFill>
                          <a:effectLst/>
                          <a:latin typeface="Comic Sans MS" charset="0"/>
                          <a:ea typeface="Arial" charset="0"/>
                          <a:cs typeface="Arial" charset="0"/>
                        </a:rPr>
                        <a:t>42.634,80</a:t>
                      </a:r>
                    </a:p>
                    <a:p>
                      <a:pPr marL="0" marR="0" lvl="0" indent="0" algn="r" defTabSz="457200" rtl="0" eaLnBrk="1" fontAlgn="base" latinLnBrk="0" hangingPunct="1">
                        <a:lnSpc>
                          <a:spcPct val="100000"/>
                        </a:lnSpc>
                        <a:spcBef>
                          <a:spcPct val="0"/>
                        </a:spcBef>
                        <a:spcAft>
                          <a:spcPct val="0"/>
                        </a:spcAft>
                        <a:buClrTx/>
                        <a:buSzTx/>
                        <a:buFontTx/>
                        <a:buNone/>
                        <a:tabLst/>
                      </a:pPr>
                      <a:r>
                        <a:rPr kumimoji="0" lang="en-US" altLang="it-IT" sz="1800" b="0" i="0" u="none" strike="noStrike" cap="none" normalizeH="0" baseline="0">
                          <a:ln>
                            <a:noFill/>
                          </a:ln>
                          <a:solidFill>
                            <a:srgbClr val="000000"/>
                          </a:solidFill>
                          <a:effectLst/>
                          <a:latin typeface="Comic Sans MS" charset="0"/>
                          <a:ea typeface="Arial" charset="0"/>
                          <a:cs typeface="Arial" charset="0"/>
                        </a:rPr>
                        <a:t>14.545,84 </a:t>
                      </a:r>
                      <a:r>
                        <a:rPr kumimoji="0" lang="hr-HR" altLang="it-IT" sz="1800" b="0" i="0" u="none" strike="noStrike" cap="none" normalizeH="0" baseline="0">
                          <a:ln>
                            <a:noFill/>
                          </a:ln>
                          <a:solidFill>
                            <a:srgbClr val="000000"/>
                          </a:solidFill>
                          <a:effectLst/>
                          <a:latin typeface="Comic Sans MS" charset="0"/>
                          <a:ea typeface="Arial" charset="0"/>
                          <a:cs typeface="Arial" charset="0"/>
                        </a:rPr>
                        <a:t> </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CCCC"/>
                    </a:solidFill>
                  </a:tcPr>
                </a:tc>
                <a:extLst>
                  <a:ext uri="{0D108BD9-81ED-4DB2-BD59-A6C34878D82A}">
                    <a16:rowId xmlns="" xmlns:a16="http://schemas.microsoft.com/office/drawing/2014/main" val="10002"/>
                  </a:ext>
                </a:extLst>
              </a:tr>
              <a:tr h="365125">
                <a:tc>
                  <a:txBody>
                    <a:bodyPr/>
                    <a:lstStyle>
                      <a:lvl1pPr>
                        <a:spcBef>
                          <a:spcPct val="20000"/>
                        </a:spcBef>
                        <a:defRPr sz="2800">
                          <a:solidFill>
                            <a:schemeClr val="tx1"/>
                          </a:solidFill>
                          <a:latin typeface="Arial" charset="0"/>
                          <a:ea typeface="Arial" charset="0"/>
                          <a:cs typeface="Arial" charset="0"/>
                        </a:defRPr>
                      </a:lvl1pPr>
                      <a:lvl2pPr marL="742950" indent="-285750">
                        <a:spcBef>
                          <a:spcPct val="20000"/>
                        </a:spcBef>
                        <a:defRPr sz="2400">
                          <a:solidFill>
                            <a:schemeClr val="tx1"/>
                          </a:solidFill>
                          <a:latin typeface="Arial" charset="0"/>
                          <a:ea typeface="Arial" charset="0"/>
                          <a:cs typeface="Arial" charset="0"/>
                        </a:defRPr>
                      </a:lvl2pPr>
                      <a:lvl3pPr marL="1143000" indent="-228600">
                        <a:spcBef>
                          <a:spcPct val="20000"/>
                        </a:spcBef>
                        <a:defRPr sz="2000">
                          <a:solidFill>
                            <a:schemeClr val="tx1"/>
                          </a:solidFill>
                          <a:latin typeface="Arial" charset="0"/>
                          <a:ea typeface="Arial" charset="0"/>
                          <a:cs typeface="Arial" charset="0"/>
                        </a:defRPr>
                      </a:lvl3pPr>
                      <a:lvl4pPr marL="1600200" indent="-228600">
                        <a:spcBef>
                          <a:spcPct val="20000"/>
                        </a:spcBef>
                        <a:defRPr>
                          <a:solidFill>
                            <a:schemeClr val="tx1"/>
                          </a:solidFill>
                          <a:latin typeface="Arial" charset="0"/>
                          <a:ea typeface="Arial" charset="0"/>
                          <a:cs typeface="Arial" charset="0"/>
                        </a:defRPr>
                      </a:lvl4pPr>
                      <a:lvl5pPr marL="2057400" indent="-228600">
                        <a:spcBef>
                          <a:spcPct val="20000"/>
                        </a:spcBef>
                        <a:defRPr>
                          <a:solidFill>
                            <a:schemeClr val="tx1"/>
                          </a:solidFill>
                          <a:latin typeface="Arial" charset="0"/>
                          <a:ea typeface="Arial" charset="0"/>
                          <a:cs typeface="Arial" charset="0"/>
                        </a:defRPr>
                      </a:lvl5pPr>
                      <a:lvl6pPr marL="2514600" indent="-228600" eaLnBrk="0" fontAlgn="base" hangingPunct="0">
                        <a:spcBef>
                          <a:spcPct val="20000"/>
                        </a:spcBef>
                        <a:spcAft>
                          <a:spcPct val="0"/>
                        </a:spcAft>
                        <a:defRPr>
                          <a:solidFill>
                            <a:schemeClr val="tx1"/>
                          </a:solidFill>
                          <a:latin typeface="Arial" charset="0"/>
                          <a:ea typeface="Arial" charset="0"/>
                          <a:cs typeface="Arial" charset="0"/>
                        </a:defRPr>
                      </a:lvl6pPr>
                      <a:lvl7pPr marL="2971800" indent="-228600" eaLnBrk="0" fontAlgn="base" hangingPunct="0">
                        <a:spcBef>
                          <a:spcPct val="20000"/>
                        </a:spcBef>
                        <a:spcAft>
                          <a:spcPct val="0"/>
                        </a:spcAft>
                        <a:defRPr>
                          <a:solidFill>
                            <a:schemeClr val="tx1"/>
                          </a:solidFill>
                          <a:latin typeface="Arial" charset="0"/>
                          <a:ea typeface="Arial" charset="0"/>
                          <a:cs typeface="Arial" charset="0"/>
                        </a:defRPr>
                      </a:lvl7pPr>
                      <a:lvl8pPr marL="3429000" indent="-228600" eaLnBrk="0" fontAlgn="base" hangingPunct="0">
                        <a:spcBef>
                          <a:spcPct val="20000"/>
                        </a:spcBef>
                        <a:spcAft>
                          <a:spcPct val="0"/>
                        </a:spcAft>
                        <a:defRPr>
                          <a:solidFill>
                            <a:schemeClr val="tx1"/>
                          </a:solidFill>
                          <a:latin typeface="Arial" charset="0"/>
                          <a:ea typeface="Arial" charset="0"/>
                          <a:cs typeface="Arial" charset="0"/>
                        </a:defRPr>
                      </a:lvl8pPr>
                      <a:lvl9pPr marL="3886200" indent="-228600" eaLnBrk="0" fontAlgn="base" hangingPunct="0">
                        <a:spcBef>
                          <a:spcPct val="20000"/>
                        </a:spcBef>
                        <a:spcAft>
                          <a:spcPct val="0"/>
                        </a:spcAft>
                        <a:defRPr>
                          <a:solidFill>
                            <a:schemeClr val="tx1"/>
                          </a:solidFill>
                          <a:latin typeface="Arial" charset="0"/>
                          <a:ea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t-IT" altLang="it-IT" sz="1800" b="1" i="0" u="none" strike="noStrike" cap="none" normalizeH="0" baseline="0">
                          <a:ln>
                            <a:noFill/>
                          </a:ln>
                          <a:solidFill>
                            <a:srgbClr val="000000"/>
                          </a:solidFill>
                          <a:effectLst/>
                          <a:latin typeface="Comic Sans MS" charset="0"/>
                          <a:ea typeface="Arial" charset="0"/>
                          <a:cs typeface="Arial" charset="0"/>
                        </a:rPr>
                        <a:t>TOTALE PROVVISTA ANNUALE </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CCCC"/>
                    </a:solidFill>
                  </a:tcPr>
                </a:tc>
                <a:tc>
                  <a:txBody>
                    <a:bodyPr/>
                    <a:lstStyle>
                      <a:lvl1pPr defTabSz="457200">
                        <a:spcBef>
                          <a:spcPct val="20000"/>
                        </a:spcBef>
                        <a:defRPr sz="2800">
                          <a:solidFill>
                            <a:schemeClr val="tx1"/>
                          </a:solidFill>
                          <a:latin typeface="Arial" charset="0"/>
                          <a:ea typeface="Arial" charset="0"/>
                          <a:cs typeface="Arial" charset="0"/>
                        </a:defRPr>
                      </a:lvl1pPr>
                      <a:lvl2pPr marL="742950" indent="-285750" defTabSz="457200">
                        <a:spcBef>
                          <a:spcPct val="20000"/>
                        </a:spcBef>
                        <a:defRPr sz="2400">
                          <a:solidFill>
                            <a:schemeClr val="tx1"/>
                          </a:solidFill>
                          <a:latin typeface="Arial" charset="0"/>
                          <a:ea typeface="Arial" charset="0"/>
                          <a:cs typeface="Arial" charset="0"/>
                        </a:defRPr>
                      </a:lvl2pPr>
                      <a:lvl3pPr marL="1143000" indent="-228600" defTabSz="457200">
                        <a:spcBef>
                          <a:spcPct val="20000"/>
                        </a:spcBef>
                        <a:defRPr sz="2000">
                          <a:solidFill>
                            <a:schemeClr val="tx1"/>
                          </a:solidFill>
                          <a:latin typeface="Arial" charset="0"/>
                          <a:ea typeface="Arial" charset="0"/>
                          <a:cs typeface="Arial" charset="0"/>
                        </a:defRPr>
                      </a:lvl3pPr>
                      <a:lvl4pPr marL="1600200" indent="-228600" defTabSz="457200">
                        <a:spcBef>
                          <a:spcPct val="20000"/>
                        </a:spcBef>
                        <a:defRPr>
                          <a:solidFill>
                            <a:schemeClr val="tx1"/>
                          </a:solidFill>
                          <a:latin typeface="Arial" charset="0"/>
                          <a:ea typeface="Arial" charset="0"/>
                          <a:cs typeface="Arial" charset="0"/>
                        </a:defRPr>
                      </a:lvl4pPr>
                      <a:lvl5pPr marL="2057400" indent="-228600" defTabSz="457200">
                        <a:spcBef>
                          <a:spcPct val="20000"/>
                        </a:spcBef>
                        <a:defRPr>
                          <a:solidFill>
                            <a:schemeClr val="tx1"/>
                          </a:solidFill>
                          <a:latin typeface="Arial" charset="0"/>
                          <a:ea typeface="Arial" charset="0"/>
                          <a:cs typeface="Arial" charset="0"/>
                        </a:defRPr>
                      </a:lvl5pPr>
                      <a:lvl6pPr marL="2514600" indent="-228600" defTabSz="457200" eaLnBrk="0" fontAlgn="base" hangingPunct="0">
                        <a:spcBef>
                          <a:spcPct val="20000"/>
                        </a:spcBef>
                        <a:spcAft>
                          <a:spcPct val="0"/>
                        </a:spcAft>
                        <a:defRPr>
                          <a:solidFill>
                            <a:schemeClr val="tx1"/>
                          </a:solidFill>
                          <a:latin typeface="Arial" charset="0"/>
                          <a:ea typeface="Arial" charset="0"/>
                          <a:cs typeface="Arial" charset="0"/>
                        </a:defRPr>
                      </a:lvl6pPr>
                      <a:lvl7pPr marL="2971800" indent="-228600" defTabSz="457200" eaLnBrk="0" fontAlgn="base" hangingPunct="0">
                        <a:spcBef>
                          <a:spcPct val="20000"/>
                        </a:spcBef>
                        <a:spcAft>
                          <a:spcPct val="0"/>
                        </a:spcAft>
                        <a:defRPr>
                          <a:solidFill>
                            <a:schemeClr val="tx1"/>
                          </a:solidFill>
                          <a:latin typeface="Arial" charset="0"/>
                          <a:ea typeface="Arial" charset="0"/>
                          <a:cs typeface="Arial" charset="0"/>
                        </a:defRPr>
                      </a:lvl7pPr>
                      <a:lvl8pPr marL="3429000" indent="-228600" defTabSz="457200" eaLnBrk="0" fontAlgn="base" hangingPunct="0">
                        <a:spcBef>
                          <a:spcPct val="20000"/>
                        </a:spcBef>
                        <a:spcAft>
                          <a:spcPct val="0"/>
                        </a:spcAft>
                        <a:defRPr>
                          <a:solidFill>
                            <a:schemeClr val="tx1"/>
                          </a:solidFill>
                          <a:latin typeface="Arial" charset="0"/>
                          <a:ea typeface="Arial" charset="0"/>
                          <a:cs typeface="Arial" charset="0"/>
                        </a:defRPr>
                      </a:lvl8pPr>
                      <a:lvl9pPr marL="3886200" indent="-228600" defTabSz="457200" eaLnBrk="0" fontAlgn="base" hangingPunct="0">
                        <a:spcBef>
                          <a:spcPct val="20000"/>
                        </a:spcBef>
                        <a:spcAft>
                          <a:spcPct val="0"/>
                        </a:spcAft>
                        <a:defRPr>
                          <a:solidFill>
                            <a:schemeClr val="tx1"/>
                          </a:solidFill>
                          <a:latin typeface="Arial" charset="0"/>
                          <a:ea typeface="Arial" charset="0"/>
                          <a:cs typeface="Arial"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nb-NO" altLang="it-IT" sz="1800" b="1" i="0" u="none" strike="noStrike" cap="none" normalizeH="0" baseline="0">
                          <a:ln>
                            <a:noFill/>
                          </a:ln>
                          <a:solidFill>
                            <a:srgbClr val="000000"/>
                          </a:solidFill>
                          <a:effectLst/>
                          <a:latin typeface="Comic Sans MS" charset="0"/>
                          <a:ea typeface="Arial" charset="0"/>
                          <a:cs typeface="Arial" charset="0"/>
                        </a:rPr>
                        <a:t>57.180,64</a:t>
                      </a:r>
                      <a:endParaRPr kumimoji="0" lang="it-IT" altLang="it-IT" sz="1800" b="1" i="0" u="none" strike="noStrike" cap="none" normalizeH="0" baseline="0">
                        <a:ln>
                          <a:noFill/>
                        </a:ln>
                        <a:solidFill>
                          <a:srgbClr val="000000"/>
                        </a:solidFill>
                        <a:effectLst/>
                        <a:latin typeface="Comic Sans MS" charset="0"/>
                        <a:ea typeface="Arial" charset="0"/>
                        <a:cs typeface="Arial"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CCCC"/>
                    </a:solidFill>
                  </a:tcPr>
                </a:tc>
                <a:extLst>
                  <a:ext uri="{0D108BD9-81ED-4DB2-BD59-A6C34878D82A}">
                    <a16:rowId xmlns="" xmlns:a16="http://schemas.microsoft.com/office/drawing/2014/main" val="10003"/>
                  </a:ext>
                </a:extLst>
              </a:tr>
              <a:tr h="484188">
                <a:tc>
                  <a:txBody>
                    <a:bodyPr/>
                    <a:lstStyle>
                      <a:lvl1pPr>
                        <a:spcBef>
                          <a:spcPct val="20000"/>
                        </a:spcBef>
                        <a:defRPr sz="2800">
                          <a:solidFill>
                            <a:schemeClr val="tx1"/>
                          </a:solidFill>
                          <a:latin typeface="Arial" charset="0"/>
                          <a:ea typeface="Arial" charset="0"/>
                          <a:cs typeface="Arial" charset="0"/>
                        </a:defRPr>
                      </a:lvl1pPr>
                      <a:lvl2pPr marL="742950" indent="-285750">
                        <a:spcBef>
                          <a:spcPct val="20000"/>
                        </a:spcBef>
                        <a:defRPr sz="2400">
                          <a:solidFill>
                            <a:schemeClr val="tx1"/>
                          </a:solidFill>
                          <a:latin typeface="Arial" charset="0"/>
                          <a:ea typeface="Arial" charset="0"/>
                          <a:cs typeface="Arial" charset="0"/>
                        </a:defRPr>
                      </a:lvl2pPr>
                      <a:lvl3pPr marL="1143000" indent="-228600">
                        <a:spcBef>
                          <a:spcPct val="20000"/>
                        </a:spcBef>
                        <a:defRPr sz="2000">
                          <a:solidFill>
                            <a:schemeClr val="tx1"/>
                          </a:solidFill>
                          <a:latin typeface="Arial" charset="0"/>
                          <a:ea typeface="Arial" charset="0"/>
                          <a:cs typeface="Arial" charset="0"/>
                        </a:defRPr>
                      </a:lvl3pPr>
                      <a:lvl4pPr marL="1600200" indent="-228600">
                        <a:spcBef>
                          <a:spcPct val="20000"/>
                        </a:spcBef>
                        <a:defRPr>
                          <a:solidFill>
                            <a:schemeClr val="tx1"/>
                          </a:solidFill>
                          <a:latin typeface="Arial" charset="0"/>
                          <a:ea typeface="Arial" charset="0"/>
                          <a:cs typeface="Arial" charset="0"/>
                        </a:defRPr>
                      </a:lvl4pPr>
                      <a:lvl5pPr marL="2057400" indent="-228600">
                        <a:spcBef>
                          <a:spcPct val="20000"/>
                        </a:spcBef>
                        <a:defRPr>
                          <a:solidFill>
                            <a:schemeClr val="tx1"/>
                          </a:solidFill>
                          <a:latin typeface="Arial" charset="0"/>
                          <a:ea typeface="Arial" charset="0"/>
                          <a:cs typeface="Arial" charset="0"/>
                        </a:defRPr>
                      </a:lvl5pPr>
                      <a:lvl6pPr marL="2514600" indent="-228600" eaLnBrk="0" fontAlgn="base" hangingPunct="0">
                        <a:spcBef>
                          <a:spcPct val="20000"/>
                        </a:spcBef>
                        <a:spcAft>
                          <a:spcPct val="0"/>
                        </a:spcAft>
                        <a:defRPr>
                          <a:solidFill>
                            <a:schemeClr val="tx1"/>
                          </a:solidFill>
                          <a:latin typeface="Arial" charset="0"/>
                          <a:ea typeface="Arial" charset="0"/>
                          <a:cs typeface="Arial" charset="0"/>
                        </a:defRPr>
                      </a:lvl6pPr>
                      <a:lvl7pPr marL="2971800" indent="-228600" eaLnBrk="0" fontAlgn="base" hangingPunct="0">
                        <a:spcBef>
                          <a:spcPct val="20000"/>
                        </a:spcBef>
                        <a:spcAft>
                          <a:spcPct val="0"/>
                        </a:spcAft>
                        <a:defRPr>
                          <a:solidFill>
                            <a:schemeClr val="tx1"/>
                          </a:solidFill>
                          <a:latin typeface="Arial" charset="0"/>
                          <a:ea typeface="Arial" charset="0"/>
                          <a:cs typeface="Arial" charset="0"/>
                        </a:defRPr>
                      </a:lvl7pPr>
                      <a:lvl8pPr marL="3429000" indent="-228600" eaLnBrk="0" fontAlgn="base" hangingPunct="0">
                        <a:spcBef>
                          <a:spcPct val="20000"/>
                        </a:spcBef>
                        <a:spcAft>
                          <a:spcPct val="0"/>
                        </a:spcAft>
                        <a:defRPr>
                          <a:solidFill>
                            <a:schemeClr val="tx1"/>
                          </a:solidFill>
                          <a:latin typeface="Arial" charset="0"/>
                          <a:ea typeface="Arial" charset="0"/>
                          <a:cs typeface="Arial" charset="0"/>
                        </a:defRPr>
                      </a:lvl8pPr>
                      <a:lvl9pPr marL="3886200" indent="-228600" eaLnBrk="0" fontAlgn="base" hangingPunct="0">
                        <a:spcBef>
                          <a:spcPct val="20000"/>
                        </a:spcBef>
                        <a:spcAft>
                          <a:spcPct val="0"/>
                        </a:spcAft>
                        <a:defRPr>
                          <a:solidFill>
                            <a:schemeClr val="tx1"/>
                          </a:solidFill>
                          <a:latin typeface="Arial" charset="0"/>
                          <a:ea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t-IT" altLang="it-IT" sz="1800" b="1" i="0" u="none" strike="noStrike" cap="none" normalizeH="0" baseline="0">
                          <a:ln>
                            <a:noFill/>
                          </a:ln>
                          <a:solidFill>
                            <a:srgbClr val="000000"/>
                          </a:solidFill>
                          <a:effectLst/>
                          <a:latin typeface="Comic Sans MS" charset="0"/>
                          <a:ea typeface="Arial" charset="0"/>
                          <a:cs typeface="Arial" charset="0"/>
                        </a:rPr>
                        <a:t>COSTO FIDEIUSSIONE BANCARIA  </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CCCC"/>
                    </a:solidFill>
                  </a:tcPr>
                </a:tc>
                <a:tc>
                  <a:txBody>
                    <a:bodyPr/>
                    <a:lstStyle>
                      <a:lvl1pPr>
                        <a:spcBef>
                          <a:spcPct val="20000"/>
                        </a:spcBef>
                        <a:defRPr sz="2800">
                          <a:solidFill>
                            <a:schemeClr val="tx1"/>
                          </a:solidFill>
                          <a:latin typeface="Arial" charset="0"/>
                          <a:ea typeface="Arial" charset="0"/>
                          <a:cs typeface="Arial" charset="0"/>
                        </a:defRPr>
                      </a:lvl1pPr>
                      <a:lvl2pPr marL="742950" indent="-285750">
                        <a:spcBef>
                          <a:spcPct val="20000"/>
                        </a:spcBef>
                        <a:defRPr sz="2400">
                          <a:solidFill>
                            <a:schemeClr val="tx1"/>
                          </a:solidFill>
                          <a:latin typeface="Arial" charset="0"/>
                          <a:ea typeface="Arial" charset="0"/>
                          <a:cs typeface="Arial" charset="0"/>
                        </a:defRPr>
                      </a:lvl2pPr>
                      <a:lvl3pPr marL="1143000" indent="-228600">
                        <a:spcBef>
                          <a:spcPct val="20000"/>
                        </a:spcBef>
                        <a:defRPr sz="2000">
                          <a:solidFill>
                            <a:schemeClr val="tx1"/>
                          </a:solidFill>
                          <a:latin typeface="Arial" charset="0"/>
                          <a:ea typeface="Arial" charset="0"/>
                          <a:cs typeface="Arial" charset="0"/>
                        </a:defRPr>
                      </a:lvl3pPr>
                      <a:lvl4pPr marL="1600200" indent="-228600">
                        <a:spcBef>
                          <a:spcPct val="20000"/>
                        </a:spcBef>
                        <a:defRPr>
                          <a:solidFill>
                            <a:schemeClr val="tx1"/>
                          </a:solidFill>
                          <a:latin typeface="Arial" charset="0"/>
                          <a:ea typeface="Arial" charset="0"/>
                          <a:cs typeface="Arial" charset="0"/>
                        </a:defRPr>
                      </a:lvl4pPr>
                      <a:lvl5pPr marL="2057400" indent="-228600">
                        <a:spcBef>
                          <a:spcPct val="20000"/>
                        </a:spcBef>
                        <a:defRPr>
                          <a:solidFill>
                            <a:schemeClr val="tx1"/>
                          </a:solidFill>
                          <a:latin typeface="Arial" charset="0"/>
                          <a:ea typeface="Arial" charset="0"/>
                          <a:cs typeface="Arial" charset="0"/>
                        </a:defRPr>
                      </a:lvl5pPr>
                      <a:lvl6pPr marL="2514600" indent="-228600" eaLnBrk="0" fontAlgn="base" hangingPunct="0">
                        <a:spcBef>
                          <a:spcPct val="20000"/>
                        </a:spcBef>
                        <a:spcAft>
                          <a:spcPct val="0"/>
                        </a:spcAft>
                        <a:defRPr>
                          <a:solidFill>
                            <a:schemeClr val="tx1"/>
                          </a:solidFill>
                          <a:latin typeface="Arial" charset="0"/>
                          <a:ea typeface="Arial" charset="0"/>
                          <a:cs typeface="Arial" charset="0"/>
                        </a:defRPr>
                      </a:lvl6pPr>
                      <a:lvl7pPr marL="2971800" indent="-228600" eaLnBrk="0" fontAlgn="base" hangingPunct="0">
                        <a:spcBef>
                          <a:spcPct val="20000"/>
                        </a:spcBef>
                        <a:spcAft>
                          <a:spcPct val="0"/>
                        </a:spcAft>
                        <a:defRPr>
                          <a:solidFill>
                            <a:schemeClr val="tx1"/>
                          </a:solidFill>
                          <a:latin typeface="Arial" charset="0"/>
                          <a:ea typeface="Arial" charset="0"/>
                          <a:cs typeface="Arial" charset="0"/>
                        </a:defRPr>
                      </a:lvl7pPr>
                      <a:lvl8pPr marL="3429000" indent="-228600" eaLnBrk="0" fontAlgn="base" hangingPunct="0">
                        <a:spcBef>
                          <a:spcPct val="20000"/>
                        </a:spcBef>
                        <a:spcAft>
                          <a:spcPct val="0"/>
                        </a:spcAft>
                        <a:defRPr>
                          <a:solidFill>
                            <a:schemeClr val="tx1"/>
                          </a:solidFill>
                          <a:latin typeface="Arial" charset="0"/>
                          <a:ea typeface="Arial" charset="0"/>
                          <a:cs typeface="Arial" charset="0"/>
                        </a:defRPr>
                      </a:lvl8pPr>
                      <a:lvl9pPr marL="3886200" indent="-228600" eaLnBrk="0" fontAlgn="base" hangingPunct="0">
                        <a:spcBef>
                          <a:spcPct val="20000"/>
                        </a:spcBef>
                        <a:spcAft>
                          <a:spcPct val="0"/>
                        </a:spcAft>
                        <a:defRPr>
                          <a:solidFill>
                            <a:schemeClr val="tx1"/>
                          </a:solidFill>
                          <a:latin typeface="Arial" charset="0"/>
                          <a:ea typeface="Arial" charset="0"/>
                          <a:cs typeface="Arial" charset="0"/>
                        </a:defRPr>
                      </a:lvl9p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nb-NO" altLang="it-IT" sz="1800" b="1" i="0" u="none" strike="noStrike" cap="none" normalizeH="0" baseline="0">
                          <a:ln>
                            <a:noFill/>
                          </a:ln>
                          <a:solidFill>
                            <a:srgbClr val="000000"/>
                          </a:solidFill>
                          <a:effectLst/>
                          <a:latin typeface="Comic Sans MS" charset="0"/>
                          <a:ea typeface="Arial" charset="0"/>
                          <a:cs typeface="Arial" charset="0"/>
                        </a:rPr>
                        <a:t>2.301,52 </a:t>
                      </a:r>
                      <a:endParaRPr kumimoji="0" lang="it-IT" altLang="it-IT" sz="1800" b="1" i="0" u="none" strike="noStrike" cap="none" normalizeH="0" baseline="0">
                        <a:ln>
                          <a:noFill/>
                        </a:ln>
                        <a:solidFill>
                          <a:srgbClr val="000000"/>
                        </a:solidFill>
                        <a:effectLst/>
                        <a:latin typeface="Comic Sans MS" charset="0"/>
                        <a:ea typeface="Arial" charset="0"/>
                        <a:cs typeface="Arial"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CCCC"/>
                    </a:solidFill>
                  </a:tcPr>
                </a:tc>
                <a:extLst>
                  <a:ext uri="{0D108BD9-81ED-4DB2-BD59-A6C34878D82A}">
                    <a16:rowId xmlns="" xmlns:a16="http://schemas.microsoft.com/office/drawing/2014/main" val="10004"/>
                  </a:ext>
                </a:extLst>
              </a:tr>
              <a:tr h="639763">
                <a:tc>
                  <a:txBody>
                    <a:bodyPr/>
                    <a:lstStyle>
                      <a:lvl1pPr>
                        <a:spcBef>
                          <a:spcPct val="20000"/>
                        </a:spcBef>
                        <a:defRPr sz="2800">
                          <a:solidFill>
                            <a:schemeClr val="tx1"/>
                          </a:solidFill>
                          <a:latin typeface="Arial" charset="0"/>
                          <a:ea typeface="Arial" charset="0"/>
                          <a:cs typeface="Arial" charset="0"/>
                        </a:defRPr>
                      </a:lvl1pPr>
                      <a:lvl2pPr marL="742950" indent="-285750">
                        <a:spcBef>
                          <a:spcPct val="20000"/>
                        </a:spcBef>
                        <a:defRPr sz="2400">
                          <a:solidFill>
                            <a:schemeClr val="tx1"/>
                          </a:solidFill>
                          <a:latin typeface="Arial" charset="0"/>
                          <a:ea typeface="Arial" charset="0"/>
                          <a:cs typeface="Arial" charset="0"/>
                        </a:defRPr>
                      </a:lvl2pPr>
                      <a:lvl3pPr marL="1143000" indent="-228600">
                        <a:spcBef>
                          <a:spcPct val="20000"/>
                        </a:spcBef>
                        <a:defRPr sz="2000">
                          <a:solidFill>
                            <a:schemeClr val="tx1"/>
                          </a:solidFill>
                          <a:latin typeface="Arial" charset="0"/>
                          <a:ea typeface="Arial" charset="0"/>
                          <a:cs typeface="Arial" charset="0"/>
                        </a:defRPr>
                      </a:lvl3pPr>
                      <a:lvl4pPr marL="1600200" indent="-228600">
                        <a:spcBef>
                          <a:spcPct val="20000"/>
                        </a:spcBef>
                        <a:defRPr>
                          <a:solidFill>
                            <a:schemeClr val="tx1"/>
                          </a:solidFill>
                          <a:latin typeface="Arial" charset="0"/>
                          <a:ea typeface="Arial" charset="0"/>
                          <a:cs typeface="Arial" charset="0"/>
                        </a:defRPr>
                      </a:lvl4pPr>
                      <a:lvl5pPr marL="2057400" indent="-228600">
                        <a:spcBef>
                          <a:spcPct val="20000"/>
                        </a:spcBef>
                        <a:defRPr>
                          <a:solidFill>
                            <a:schemeClr val="tx1"/>
                          </a:solidFill>
                          <a:latin typeface="Arial" charset="0"/>
                          <a:ea typeface="Arial" charset="0"/>
                          <a:cs typeface="Arial" charset="0"/>
                        </a:defRPr>
                      </a:lvl5pPr>
                      <a:lvl6pPr marL="2514600" indent="-228600" eaLnBrk="0" fontAlgn="base" hangingPunct="0">
                        <a:spcBef>
                          <a:spcPct val="20000"/>
                        </a:spcBef>
                        <a:spcAft>
                          <a:spcPct val="0"/>
                        </a:spcAft>
                        <a:defRPr>
                          <a:solidFill>
                            <a:schemeClr val="tx1"/>
                          </a:solidFill>
                          <a:latin typeface="Arial" charset="0"/>
                          <a:ea typeface="Arial" charset="0"/>
                          <a:cs typeface="Arial" charset="0"/>
                        </a:defRPr>
                      </a:lvl6pPr>
                      <a:lvl7pPr marL="2971800" indent="-228600" eaLnBrk="0" fontAlgn="base" hangingPunct="0">
                        <a:spcBef>
                          <a:spcPct val="20000"/>
                        </a:spcBef>
                        <a:spcAft>
                          <a:spcPct val="0"/>
                        </a:spcAft>
                        <a:defRPr>
                          <a:solidFill>
                            <a:schemeClr val="tx1"/>
                          </a:solidFill>
                          <a:latin typeface="Arial" charset="0"/>
                          <a:ea typeface="Arial" charset="0"/>
                          <a:cs typeface="Arial" charset="0"/>
                        </a:defRPr>
                      </a:lvl7pPr>
                      <a:lvl8pPr marL="3429000" indent="-228600" eaLnBrk="0" fontAlgn="base" hangingPunct="0">
                        <a:spcBef>
                          <a:spcPct val="20000"/>
                        </a:spcBef>
                        <a:spcAft>
                          <a:spcPct val="0"/>
                        </a:spcAft>
                        <a:defRPr>
                          <a:solidFill>
                            <a:schemeClr val="tx1"/>
                          </a:solidFill>
                          <a:latin typeface="Arial" charset="0"/>
                          <a:ea typeface="Arial" charset="0"/>
                          <a:cs typeface="Arial" charset="0"/>
                        </a:defRPr>
                      </a:lvl8pPr>
                      <a:lvl9pPr marL="3886200" indent="-228600" eaLnBrk="0" fontAlgn="base" hangingPunct="0">
                        <a:spcBef>
                          <a:spcPct val="20000"/>
                        </a:spcBef>
                        <a:spcAft>
                          <a:spcPct val="0"/>
                        </a:spcAft>
                        <a:defRPr>
                          <a:solidFill>
                            <a:schemeClr val="tx1"/>
                          </a:solidFill>
                          <a:latin typeface="Arial" charset="0"/>
                          <a:ea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t-IT" altLang="it-IT" sz="1800" b="1" i="0" u="none" strike="noStrike" cap="none" normalizeH="0" baseline="0">
                          <a:ln>
                            <a:noFill/>
                          </a:ln>
                          <a:solidFill>
                            <a:srgbClr val="000000"/>
                          </a:solidFill>
                          <a:effectLst/>
                          <a:latin typeface="Comic Sans MS" charset="0"/>
                          <a:ea typeface="Arial" charset="0"/>
                          <a:cs typeface="Arial" charset="0"/>
                        </a:rPr>
                        <a:t>TOTALE COSTO OPERAZIONE </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CCCC"/>
                    </a:solidFill>
                  </a:tcPr>
                </a:tc>
                <a:tc>
                  <a:txBody>
                    <a:bodyPr/>
                    <a:lstStyle>
                      <a:lvl1pPr defTabSz="457200">
                        <a:spcBef>
                          <a:spcPct val="20000"/>
                        </a:spcBef>
                        <a:defRPr sz="2800">
                          <a:solidFill>
                            <a:schemeClr val="tx1"/>
                          </a:solidFill>
                          <a:latin typeface="Arial" charset="0"/>
                          <a:ea typeface="Arial" charset="0"/>
                          <a:cs typeface="Arial" charset="0"/>
                        </a:defRPr>
                      </a:lvl1pPr>
                      <a:lvl2pPr marL="742950" indent="-285750" defTabSz="457200">
                        <a:spcBef>
                          <a:spcPct val="20000"/>
                        </a:spcBef>
                        <a:defRPr sz="2400">
                          <a:solidFill>
                            <a:schemeClr val="tx1"/>
                          </a:solidFill>
                          <a:latin typeface="Arial" charset="0"/>
                          <a:ea typeface="Arial" charset="0"/>
                          <a:cs typeface="Arial" charset="0"/>
                        </a:defRPr>
                      </a:lvl2pPr>
                      <a:lvl3pPr marL="1143000" indent="-228600" defTabSz="457200">
                        <a:spcBef>
                          <a:spcPct val="20000"/>
                        </a:spcBef>
                        <a:defRPr sz="2000">
                          <a:solidFill>
                            <a:schemeClr val="tx1"/>
                          </a:solidFill>
                          <a:latin typeface="Arial" charset="0"/>
                          <a:ea typeface="Arial" charset="0"/>
                          <a:cs typeface="Arial" charset="0"/>
                        </a:defRPr>
                      </a:lvl3pPr>
                      <a:lvl4pPr marL="1600200" indent="-228600" defTabSz="457200">
                        <a:spcBef>
                          <a:spcPct val="20000"/>
                        </a:spcBef>
                        <a:defRPr>
                          <a:solidFill>
                            <a:schemeClr val="tx1"/>
                          </a:solidFill>
                          <a:latin typeface="Arial" charset="0"/>
                          <a:ea typeface="Arial" charset="0"/>
                          <a:cs typeface="Arial" charset="0"/>
                        </a:defRPr>
                      </a:lvl4pPr>
                      <a:lvl5pPr marL="2057400" indent="-228600" defTabSz="457200">
                        <a:spcBef>
                          <a:spcPct val="20000"/>
                        </a:spcBef>
                        <a:defRPr>
                          <a:solidFill>
                            <a:schemeClr val="tx1"/>
                          </a:solidFill>
                          <a:latin typeface="Arial" charset="0"/>
                          <a:ea typeface="Arial" charset="0"/>
                          <a:cs typeface="Arial" charset="0"/>
                        </a:defRPr>
                      </a:lvl5pPr>
                      <a:lvl6pPr marL="2514600" indent="-228600" defTabSz="457200" eaLnBrk="0" fontAlgn="base" hangingPunct="0">
                        <a:spcBef>
                          <a:spcPct val="20000"/>
                        </a:spcBef>
                        <a:spcAft>
                          <a:spcPct val="0"/>
                        </a:spcAft>
                        <a:defRPr>
                          <a:solidFill>
                            <a:schemeClr val="tx1"/>
                          </a:solidFill>
                          <a:latin typeface="Arial" charset="0"/>
                          <a:ea typeface="Arial" charset="0"/>
                          <a:cs typeface="Arial" charset="0"/>
                        </a:defRPr>
                      </a:lvl6pPr>
                      <a:lvl7pPr marL="2971800" indent="-228600" defTabSz="457200" eaLnBrk="0" fontAlgn="base" hangingPunct="0">
                        <a:spcBef>
                          <a:spcPct val="20000"/>
                        </a:spcBef>
                        <a:spcAft>
                          <a:spcPct val="0"/>
                        </a:spcAft>
                        <a:defRPr>
                          <a:solidFill>
                            <a:schemeClr val="tx1"/>
                          </a:solidFill>
                          <a:latin typeface="Arial" charset="0"/>
                          <a:ea typeface="Arial" charset="0"/>
                          <a:cs typeface="Arial" charset="0"/>
                        </a:defRPr>
                      </a:lvl7pPr>
                      <a:lvl8pPr marL="3429000" indent="-228600" defTabSz="457200" eaLnBrk="0" fontAlgn="base" hangingPunct="0">
                        <a:spcBef>
                          <a:spcPct val="20000"/>
                        </a:spcBef>
                        <a:spcAft>
                          <a:spcPct val="0"/>
                        </a:spcAft>
                        <a:defRPr>
                          <a:solidFill>
                            <a:schemeClr val="tx1"/>
                          </a:solidFill>
                          <a:latin typeface="Arial" charset="0"/>
                          <a:ea typeface="Arial" charset="0"/>
                          <a:cs typeface="Arial" charset="0"/>
                        </a:defRPr>
                      </a:lvl8pPr>
                      <a:lvl9pPr marL="3886200" indent="-228600" defTabSz="457200" eaLnBrk="0" fontAlgn="base" hangingPunct="0">
                        <a:spcBef>
                          <a:spcPct val="20000"/>
                        </a:spcBef>
                        <a:spcAft>
                          <a:spcPct val="0"/>
                        </a:spcAft>
                        <a:defRPr>
                          <a:solidFill>
                            <a:schemeClr val="tx1"/>
                          </a:solidFill>
                          <a:latin typeface="Arial" charset="0"/>
                          <a:ea typeface="Arial" charset="0"/>
                          <a:cs typeface="Arial"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nb-NO" altLang="it-IT" sz="1800" b="1" i="0" u="none" strike="noStrike" cap="none" normalizeH="0" baseline="0" dirty="0">
                          <a:ln>
                            <a:noFill/>
                          </a:ln>
                          <a:solidFill>
                            <a:srgbClr val="000000"/>
                          </a:solidFill>
                          <a:effectLst/>
                          <a:latin typeface="Comic Sans MS" charset="0"/>
                          <a:ea typeface="Arial" charset="0"/>
                          <a:cs typeface="Arial" charset="0"/>
                        </a:rPr>
                        <a:t>59.482,17</a:t>
                      </a:r>
                      <a:r>
                        <a:rPr kumimoji="0" lang="en-US" altLang="it-IT" sz="1800" b="1" i="0" u="none" strike="noStrike" cap="none" normalizeH="0" baseline="0" dirty="0">
                          <a:ln>
                            <a:noFill/>
                          </a:ln>
                          <a:solidFill>
                            <a:srgbClr val="000000"/>
                          </a:solidFill>
                          <a:effectLst/>
                          <a:latin typeface="Comic Sans MS" charset="0"/>
                          <a:ea typeface="Arial" charset="0"/>
                          <a:cs typeface="Arial" charset="0"/>
                        </a:rPr>
                        <a:t> </a:t>
                      </a:r>
                    </a:p>
                    <a:p>
                      <a:pPr marL="0" marR="0" lvl="0" indent="0" algn="r" defTabSz="457200" rtl="0" eaLnBrk="1" fontAlgn="base" latinLnBrk="0" hangingPunct="1">
                        <a:lnSpc>
                          <a:spcPct val="100000"/>
                        </a:lnSpc>
                        <a:spcBef>
                          <a:spcPct val="0"/>
                        </a:spcBef>
                        <a:spcAft>
                          <a:spcPct val="0"/>
                        </a:spcAft>
                        <a:buClrTx/>
                        <a:buSzTx/>
                        <a:buFontTx/>
                        <a:buNone/>
                        <a:tabLst/>
                      </a:pPr>
                      <a:endParaRPr kumimoji="0" lang="hr-HR" altLang="it-IT" sz="1800" b="1" i="0" u="none" strike="noStrike" cap="none" normalizeH="0" baseline="0" dirty="0">
                        <a:ln>
                          <a:noFill/>
                        </a:ln>
                        <a:solidFill>
                          <a:srgbClr val="000000"/>
                        </a:solidFill>
                        <a:effectLst/>
                        <a:latin typeface="Comic Sans MS" charset="0"/>
                        <a:ea typeface="Arial" charset="0"/>
                        <a:cs typeface="Arial"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CCCC"/>
                    </a:solidFill>
                  </a:tcPr>
                </a:tc>
                <a:extLst>
                  <a:ext uri="{0D108BD9-81ED-4DB2-BD59-A6C34878D82A}">
                    <a16:rowId xmlns="" xmlns:a16="http://schemas.microsoft.com/office/drawing/2014/main" val="10005"/>
                  </a:ext>
                </a:extLst>
              </a:tr>
            </a:tbl>
          </a:graphicData>
        </a:graphic>
      </p:graphicFrame>
      <p:graphicFrame>
        <p:nvGraphicFramePr>
          <p:cNvPr id="10" name="Tabella 9"/>
          <p:cNvGraphicFramePr>
            <a:graphicFrameLocks noGrp="1"/>
          </p:cNvGraphicFramePr>
          <p:nvPr/>
        </p:nvGraphicFramePr>
        <p:xfrm>
          <a:off x="1828800" y="5110163"/>
          <a:ext cx="8421688" cy="1485900"/>
        </p:xfrm>
        <a:graphic>
          <a:graphicData uri="http://schemas.openxmlformats.org/drawingml/2006/table">
            <a:tbl>
              <a:tblPr/>
              <a:tblGrid>
                <a:gridCol w="5332413">
                  <a:extLst>
                    <a:ext uri="{9D8B030D-6E8A-4147-A177-3AD203B41FA5}">
                      <a16:colId xmlns="" xmlns:a16="http://schemas.microsoft.com/office/drawing/2014/main" val="20000"/>
                    </a:ext>
                  </a:extLst>
                </a:gridCol>
                <a:gridCol w="1803400">
                  <a:extLst>
                    <a:ext uri="{9D8B030D-6E8A-4147-A177-3AD203B41FA5}">
                      <a16:colId xmlns="" xmlns:a16="http://schemas.microsoft.com/office/drawing/2014/main" val="20001"/>
                    </a:ext>
                  </a:extLst>
                </a:gridCol>
                <a:gridCol w="1285875">
                  <a:extLst>
                    <a:ext uri="{9D8B030D-6E8A-4147-A177-3AD203B41FA5}">
                      <a16:colId xmlns="" xmlns:a16="http://schemas.microsoft.com/office/drawing/2014/main" val="20002"/>
                    </a:ext>
                  </a:extLst>
                </a:gridCol>
              </a:tblGrid>
              <a:tr h="371475">
                <a:tc gridSpan="3">
                  <a:txBody>
                    <a:bodyPr/>
                    <a:lstStyle>
                      <a:lvl1pPr defTabSz="457200">
                        <a:spcBef>
                          <a:spcPct val="20000"/>
                        </a:spcBef>
                        <a:defRPr sz="2800">
                          <a:solidFill>
                            <a:schemeClr val="tx1"/>
                          </a:solidFill>
                          <a:latin typeface="Arial" charset="0"/>
                          <a:ea typeface="Arial" charset="0"/>
                          <a:cs typeface="Arial" charset="0"/>
                        </a:defRPr>
                      </a:lvl1pPr>
                      <a:lvl2pPr marL="742950" indent="-285750" defTabSz="457200">
                        <a:spcBef>
                          <a:spcPct val="20000"/>
                        </a:spcBef>
                        <a:defRPr sz="2400">
                          <a:solidFill>
                            <a:schemeClr val="tx1"/>
                          </a:solidFill>
                          <a:latin typeface="Arial" charset="0"/>
                          <a:ea typeface="Arial" charset="0"/>
                          <a:cs typeface="Arial" charset="0"/>
                        </a:defRPr>
                      </a:lvl2pPr>
                      <a:lvl3pPr marL="1143000" indent="-228600" defTabSz="457200">
                        <a:spcBef>
                          <a:spcPct val="20000"/>
                        </a:spcBef>
                        <a:defRPr sz="2000">
                          <a:solidFill>
                            <a:schemeClr val="tx1"/>
                          </a:solidFill>
                          <a:latin typeface="Arial" charset="0"/>
                          <a:ea typeface="Arial" charset="0"/>
                          <a:cs typeface="Arial" charset="0"/>
                        </a:defRPr>
                      </a:lvl3pPr>
                      <a:lvl4pPr marL="1600200" indent="-228600" defTabSz="457200">
                        <a:spcBef>
                          <a:spcPct val="20000"/>
                        </a:spcBef>
                        <a:defRPr>
                          <a:solidFill>
                            <a:schemeClr val="tx1"/>
                          </a:solidFill>
                          <a:latin typeface="Arial" charset="0"/>
                          <a:ea typeface="Arial" charset="0"/>
                          <a:cs typeface="Arial" charset="0"/>
                        </a:defRPr>
                      </a:lvl4pPr>
                      <a:lvl5pPr marL="2057400" indent="-228600" defTabSz="457200">
                        <a:spcBef>
                          <a:spcPct val="20000"/>
                        </a:spcBef>
                        <a:defRPr>
                          <a:solidFill>
                            <a:schemeClr val="tx1"/>
                          </a:solidFill>
                          <a:latin typeface="Arial" charset="0"/>
                          <a:ea typeface="Arial" charset="0"/>
                          <a:cs typeface="Arial" charset="0"/>
                        </a:defRPr>
                      </a:lvl5pPr>
                      <a:lvl6pPr marL="2514600" indent="-228600" defTabSz="457200" eaLnBrk="0" fontAlgn="base" hangingPunct="0">
                        <a:spcBef>
                          <a:spcPct val="20000"/>
                        </a:spcBef>
                        <a:spcAft>
                          <a:spcPct val="0"/>
                        </a:spcAft>
                        <a:defRPr>
                          <a:solidFill>
                            <a:schemeClr val="tx1"/>
                          </a:solidFill>
                          <a:latin typeface="Arial" charset="0"/>
                          <a:ea typeface="Arial" charset="0"/>
                          <a:cs typeface="Arial" charset="0"/>
                        </a:defRPr>
                      </a:lvl6pPr>
                      <a:lvl7pPr marL="2971800" indent="-228600" defTabSz="457200" eaLnBrk="0" fontAlgn="base" hangingPunct="0">
                        <a:spcBef>
                          <a:spcPct val="20000"/>
                        </a:spcBef>
                        <a:spcAft>
                          <a:spcPct val="0"/>
                        </a:spcAft>
                        <a:defRPr>
                          <a:solidFill>
                            <a:schemeClr val="tx1"/>
                          </a:solidFill>
                          <a:latin typeface="Arial" charset="0"/>
                          <a:ea typeface="Arial" charset="0"/>
                          <a:cs typeface="Arial" charset="0"/>
                        </a:defRPr>
                      </a:lvl7pPr>
                      <a:lvl8pPr marL="3429000" indent="-228600" defTabSz="457200" eaLnBrk="0" fontAlgn="base" hangingPunct="0">
                        <a:spcBef>
                          <a:spcPct val="20000"/>
                        </a:spcBef>
                        <a:spcAft>
                          <a:spcPct val="0"/>
                        </a:spcAft>
                        <a:defRPr>
                          <a:solidFill>
                            <a:schemeClr val="tx1"/>
                          </a:solidFill>
                          <a:latin typeface="Arial" charset="0"/>
                          <a:ea typeface="Arial" charset="0"/>
                          <a:cs typeface="Arial" charset="0"/>
                        </a:defRPr>
                      </a:lvl8pPr>
                      <a:lvl9pPr marL="3886200" indent="-228600" defTabSz="457200" eaLnBrk="0" fontAlgn="base" hangingPunct="0">
                        <a:spcBef>
                          <a:spcPct val="20000"/>
                        </a:spcBef>
                        <a:spcAft>
                          <a:spcPct val="0"/>
                        </a:spcAft>
                        <a:defRPr>
                          <a:solidFill>
                            <a:schemeClr val="tx1"/>
                          </a:solidFill>
                          <a:latin typeface="Arial" charset="0"/>
                          <a:ea typeface="Arial" charset="0"/>
                          <a:cs typeface="Arial" charset="0"/>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s-ES_tradnl" altLang="it-IT" sz="1800" b="1" i="0" u="none" strike="noStrike" cap="none" normalizeH="0" baseline="0">
                          <a:ln>
                            <a:noFill/>
                          </a:ln>
                          <a:solidFill>
                            <a:srgbClr val="000000"/>
                          </a:solidFill>
                          <a:effectLst/>
                          <a:latin typeface="Comic Sans MS" charset="0"/>
                          <a:ea typeface="Arial" charset="0"/>
                          <a:cs typeface="Arial" charset="0"/>
                        </a:rPr>
                        <a:t>CALCOLO BENEFICIO ADESIONE PREPENSIONAMENTO </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FFFFFF"/>
                    </a:solidFill>
                  </a:tcPr>
                </a:tc>
                <a:tc hMerge="1">
                  <a:txBody>
                    <a:bodyPr/>
                    <a:lstStyle/>
                    <a:p>
                      <a:endParaRPr lang="it-IT"/>
                    </a:p>
                  </a:txBody>
                  <a:tcPr/>
                </a:tc>
                <a:tc hMerge="1">
                  <a:txBody>
                    <a:bodyPr/>
                    <a:lstStyle/>
                    <a:p>
                      <a:endParaRPr lang="it-IT"/>
                    </a:p>
                  </a:txBody>
                  <a:tcPr/>
                </a:tc>
                <a:extLst>
                  <a:ext uri="{0D108BD9-81ED-4DB2-BD59-A6C34878D82A}">
                    <a16:rowId xmlns="" xmlns:a16="http://schemas.microsoft.com/office/drawing/2014/main" val="10000"/>
                  </a:ext>
                </a:extLst>
              </a:tr>
              <a:tr h="371475">
                <a:tc>
                  <a:txBody>
                    <a:bodyPr/>
                    <a:lstStyle>
                      <a:lvl1pPr defTabSz="457200">
                        <a:spcBef>
                          <a:spcPct val="20000"/>
                        </a:spcBef>
                        <a:defRPr sz="2800">
                          <a:solidFill>
                            <a:schemeClr val="tx1"/>
                          </a:solidFill>
                          <a:latin typeface="Arial" charset="0"/>
                          <a:ea typeface="Arial" charset="0"/>
                          <a:cs typeface="Arial" charset="0"/>
                        </a:defRPr>
                      </a:lvl1pPr>
                      <a:lvl2pPr marL="742950" indent="-285750" defTabSz="457200">
                        <a:spcBef>
                          <a:spcPct val="20000"/>
                        </a:spcBef>
                        <a:defRPr sz="2400">
                          <a:solidFill>
                            <a:schemeClr val="tx1"/>
                          </a:solidFill>
                          <a:latin typeface="Arial" charset="0"/>
                          <a:ea typeface="Arial" charset="0"/>
                          <a:cs typeface="Arial" charset="0"/>
                        </a:defRPr>
                      </a:lvl2pPr>
                      <a:lvl3pPr marL="1143000" indent="-228600" defTabSz="457200">
                        <a:spcBef>
                          <a:spcPct val="20000"/>
                        </a:spcBef>
                        <a:defRPr sz="2000">
                          <a:solidFill>
                            <a:schemeClr val="tx1"/>
                          </a:solidFill>
                          <a:latin typeface="Arial" charset="0"/>
                          <a:ea typeface="Arial" charset="0"/>
                          <a:cs typeface="Arial" charset="0"/>
                        </a:defRPr>
                      </a:lvl3pPr>
                      <a:lvl4pPr marL="1600200" indent="-228600" defTabSz="457200">
                        <a:spcBef>
                          <a:spcPct val="20000"/>
                        </a:spcBef>
                        <a:defRPr>
                          <a:solidFill>
                            <a:schemeClr val="tx1"/>
                          </a:solidFill>
                          <a:latin typeface="Arial" charset="0"/>
                          <a:ea typeface="Arial" charset="0"/>
                          <a:cs typeface="Arial" charset="0"/>
                        </a:defRPr>
                      </a:lvl4pPr>
                      <a:lvl5pPr marL="2057400" indent="-228600" defTabSz="457200">
                        <a:spcBef>
                          <a:spcPct val="20000"/>
                        </a:spcBef>
                        <a:defRPr>
                          <a:solidFill>
                            <a:schemeClr val="tx1"/>
                          </a:solidFill>
                          <a:latin typeface="Arial" charset="0"/>
                          <a:ea typeface="Arial" charset="0"/>
                          <a:cs typeface="Arial" charset="0"/>
                        </a:defRPr>
                      </a:lvl5pPr>
                      <a:lvl6pPr marL="2514600" indent="-228600" defTabSz="457200" eaLnBrk="0" fontAlgn="base" hangingPunct="0">
                        <a:spcBef>
                          <a:spcPct val="20000"/>
                        </a:spcBef>
                        <a:spcAft>
                          <a:spcPct val="0"/>
                        </a:spcAft>
                        <a:defRPr>
                          <a:solidFill>
                            <a:schemeClr val="tx1"/>
                          </a:solidFill>
                          <a:latin typeface="Arial" charset="0"/>
                          <a:ea typeface="Arial" charset="0"/>
                          <a:cs typeface="Arial" charset="0"/>
                        </a:defRPr>
                      </a:lvl6pPr>
                      <a:lvl7pPr marL="2971800" indent="-228600" defTabSz="457200" eaLnBrk="0" fontAlgn="base" hangingPunct="0">
                        <a:spcBef>
                          <a:spcPct val="20000"/>
                        </a:spcBef>
                        <a:spcAft>
                          <a:spcPct val="0"/>
                        </a:spcAft>
                        <a:defRPr>
                          <a:solidFill>
                            <a:schemeClr val="tx1"/>
                          </a:solidFill>
                          <a:latin typeface="Arial" charset="0"/>
                          <a:ea typeface="Arial" charset="0"/>
                          <a:cs typeface="Arial" charset="0"/>
                        </a:defRPr>
                      </a:lvl7pPr>
                      <a:lvl8pPr marL="3429000" indent="-228600" defTabSz="457200" eaLnBrk="0" fontAlgn="base" hangingPunct="0">
                        <a:spcBef>
                          <a:spcPct val="20000"/>
                        </a:spcBef>
                        <a:spcAft>
                          <a:spcPct val="0"/>
                        </a:spcAft>
                        <a:defRPr>
                          <a:solidFill>
                            <a:schemeClr val="tx1"/>
                          </a:solidFill>
                          <a:latin typeface="Arial" charset="0"/>
                          <a:ea typeface="Arial" charset="0"/>
                          <a:cs typeface="Arial" charset="0"/>
                        </a:defRPr>
                      </a:lvl8pPr>
                      <a:lvl9pPr marL="3886200" indent="-228600" defTabSz="457200" eaLnBrk="0" fontAlgn="base" hangingPunct="0">
                        <a:spcBef>
                          <a:spcPct val="20000"/>
                        </a:spcBef>
                        <a:spcAft>
                          <a:spcPct val="0"/>
                        </a:spcAft>
                        <a:defRPr>
                          <a:solidFill>
                            <a:schemeClr val="tx1"/>
                          </a:solidFill>
                          <a:latin typeface="Arial" charset="0"/>
                          <a:ea typeface="Arial" charset="0"/>
                          <a:cs typeface="Arial"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it-IT" altLang="it-IT" sz="1800" b="0" i="0" u="none" strike="noStrike" cap="none" normalizeH="0" baseline="0">
                          <a:ln>
                            <a:noFill/>
                          </a:ln>
                          <a:solidFill>
                            <a:srgbClr val="000000"/>
                          </a:solidFill>
                          <a:effectLst/>
                          <a:latin typeface="Comic Sans MS" charset="0"/>
                          <a:ea typeface="Arial" charset="0"/>
                          <a:cs typeface="Arial" charset="0"/>
                        </a:rPr>
                        <a:t>Costo retribuzione </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FFFF"/>
                    </a:solidFill>
                  </a:tcPr>
                </a:tc>
                <a:tc gridSpan="2">
                  <a:txBody>
                    <a:bodyPr/>
                    <a:lstStyle>
                      <a:lvl1pPr>
                        <a:spcBef>
                          <a:spcPct val="20000"/>
                        </a:spcBef>
                        <a:defRPr sz="2800">
                          <a:solidFill>
                            <a:schemeClr val="tx1"/>
                          </a:solidFill>
                          <a:latin typeface="Arial" charset="0"/>
                          <a:ea typeface="Arial" charset="0"/>
                          <a:cs typeface="Arial" charset="0"/>
                        </a:defRPr>
                      </a:lvl1pPr>
                      <a:lvl2pPr marL="742950" indent="-285750">
                        <a:spcBef>
                          <a:spcPct val="20000"/>
                        </a:spcBef>
                        <a:defRPr sz="2400">
                          <a:solidFill>
                            <a:schemeClr val="tx1"/>
                          </a:solidFill>
                          <a:latin typeface="Arial" charset="0"/>
                          <a:ea typeface="Arial" charset="0"/>
                          <a:cs typeface="Arial" charset="0"/>
                        </a:defRPr>
                      </a:lvl2pPr>
                      <a:lvl3pPr marL="1143000" indent="-228600">
                        <a:spcBef>
                          <a:spcPct val="20000"/>
                        </a:spcBef>
                        <a:defRPr sz="2000">
                          <a:solidFill>
                            <a:schemeClr val="tx1"/>
                          </a:solidFill>
                          <a:latin typeface="Arial" charset="0"/>
                          <a:ea typeface="Arial" charset="0"/>
                          <a:cs typeface="Arial" charset="0"/>
                        </a:defRPr>
                      </a:lvl3pPr>
                      <a:lvl4pPr marL="1600200" indent="-228600">
                        <a:spcBef>
                          <a:spcPct val="20000"/>
                        </a:spcBef>
                        <a:defRPr>
                          <a:solidFill>
                            <a:schemeClr val="tx1"/>
                          </a:solidFill>
                          <a:latin typeface="Arial" charset="0"/>
                          <a:ea typeface="Arial" charset="0"/>
                          <a:cs typeface="Arial" charset="0"/>
                        </a:defRPr>
                      </a:lvl4pPr>
                      <a:lvl5pPr marL="2057400" indent="-228600">
                        <a:spcBef>
                          <a:spcPct val="20000"/>
                        </a:spcBef>
                        <a:defRPr>
                          <a:solidFill>
                            <a:schemeClr val="tx1"/>
                          </a:solidFill>
                          <a:latin typeface="Arial" charset="0"/>
                          <a:ea typeface="Arial" charset="0"/>
                          <a:cs typeface="Arial" charset="0"/>
                        </a:defRPr>
                      </a:lvl5pPr>
                      <a:lvl6pPr marL="2514600" indent="-228600" eaLnBrk="0" fontAlgn="base" hangingPunct="0">
                        <a:spcBef>
                          <a:spcPct val="20000"/>
                        </a:spcBef>
                        <a:spcAft>
                          <a:spcPct val="0"/>
                        </a:spcAft>
                        <a:defRPr>
                          <a:solidFill>
                            <a:schemeClr val="tx1"/>
                          </a:solidFill>
                          <a:latin typeface="Arial" charset="0"/>
                          <a:ea typeface="Arial" charset="0"/>
                          <a:cs typeface="Arial" charset="0"/>
                        </a:defRPr>
                      </a:lvl6pPr>
                      <a:lvl7pPr marL="2971800" indent="-228600" eaLnBrk="0" fontAlgn="base" hangingPunct="0">
                        <a:spcBef>
                          <a:spcPct val="20000"/>
                        </a:spcBef>
                        <a:spcAft>
                          <a:spcPct val="0"/>
                        </a:spcAft>
                        <a:defRPr>
                          <a:solidFill>
                            <a:schemeClr val="tx1"/>
                          </a:solidFill>
                          <a:latin typeface="Arial" charset="0"/>
                          <a:ea typeface="Arial" charset="0"/>
                          <a:cs typeface="Arial" charset="0"/>
                        </a:defRPr>
                      </a:lvl7pPr>
                      <a:lvl8pPr marL="3429000" indent="-228600" eaLnBrk="0" fontAlgn="base" hangingPunct="0">
                        <a:spcBef>
                          <a:spcPct val="20000"/>
                        </a:spcBef>
                        <a:spcAft>
                          <a:spcPct val="0"/>
                        </a:spcAft>
                        <a:defRPr>
                          <a:solidFill>
                            <a:schemeClr val="tx1"/>
                          </a:solidFill>
                          <a:latin typeface="Arial" charset="0"/>
                          <a:ea typeface="Arial" charset="0"/>
                          <a:cs typeface="Arial" charset="0"/>
                        </a:defRPr>
                      </a:lvl8pPr>
                      <a:lvl9pPr marL="3886200" indent="-228600" eaLnBrk="0" fontAlgn="base" hangingPunct="0">
                        <a:spcBef>
                          <a:spcPct val="20000"/>
                        </a:spcBef>
                        <a:spcAft>
                          <a:spcPct val="0"/>
                        </a:spcAft>
                        <a:defRPr>
                          <a:solidFill>
                            <a:schemeClr val="tx1"/>
                          </a:solidFill>
                          <a:latin typeface="Arial" charset="0"/>
                          <a:ea typeface="Arial" charset="0"/>
                          <a:cs typeface="Arial" charset="0"/>
                        </a:defRPr>
                      </a:lvl9p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hr-HR" altLang="it-IT" sz="1800" b="0" i="0" u="none" strike="noStrike" cap="none" normalizeH="0" baseline="0">
                          <a:ln>
                            <a:noFill/>
                          </a:ln>
                          <a:solidFill>
                            <a:srgbClr val="000000"/>
                          </a:solidFill>
                          <a:effectLst/>
                          <a:latin typeface="Comic Sans MS" charset="0"/>
                          <a:ea typeface="Arial" charset="0"/>
                          <a:cs typeface="Arial" charset="0"/>
                        </a:rPr>
                        <a:t>59.482,80</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FFFF"/>
                    </a:solidFill>
                  </a:tcPr>
                </a:tc>
                <a:tc hMerge="1">
                  <a:txBody>
                    <a:bodyPr/>
                    <a:lstStyle/>
                    <a:p>
                      <a:endParaRPr lang="it-IT"/>
                    </a:p>
                  </a:txBody>
                  <a:tcPr/>
                </a:tc>
                <a:extLst>
                  <a:ext uri="{0D108BD9-81ED-4DB2-BD59-A6C34878D82A}">
                    <a16:rowId xmlns="" xmlns:a16="http://schemas.microsoft.com/office/drawing/2014/main" val="10001"/>
                  </a:ext>
                </a:extLst>
              </a:tr>
              <a:tr h="371475">
                <a:tc>
                  <a:txBody>
                    <a:bodyPr/>
                    <a:lstStyle>
                      <a:lvl1pPr defTabSz="457200">
                        <a:spcBef>
                          <a:spcPct val="20000"/>
                        </a:spcBef>
                        <a:defRPr sz="2800">
                          <a:solidFill>
                            <a:schemeClr val="tx1"/>
                          </a:solidFill>
                          <a:latin typeface="Arial" charset="0"/>
                          <a:ea typeface="Arial" charset="0"/>
                          <a:cs typeface="Arial" charset="0"/>
                        </a:defRPr>
                      </a:lvl1pPr>
                      <a:lvl2pPr marL="742950" indent="-285750" defTabSz="457200">
                        <a:spcBef>
                          <a:spcPct val="20000"/>
                        </a:spcBef>
                        <a:defRPr sz="2400">
                          <a:solidFill>
                            <a:schemeClr val="tx1"/>
                          </a:solidFill>
                          <a:latin typeface="Arial" charset="0"/>
                          <a:ea typeface="Arial" charset="0"/>
                          <a:cs typeface="Arial" charset="0"/>
                        </a:defRPr>
                      </a:lvl2pPr>
                      <a:lvl3pPr marL="1143000" indent="-228600" defTabSz="457200">
                        <a:spcBef>
                          <a:spcPct val="20000"/>
                        </a:spcBef>
                        <a:defRPr sz="2000">
                          <a:solidFill>
                            <a:schemeClr val="tx1"/>
                          </a:solidFill>
                          <a:latin typeface="Arial" charset="0"/>
                          <a:ea typeface="Arial" charset="0"/>
                          <a:cs typeface="Arial" charset="0"/>
                        </a:defRPr>
                      </a:lvl3pPr>
                      <a:lvl4pPr marL="1600200" indent="-228600" defTabSz="457200">
                        <a:spcBef>
                          <a:spcPct val="20000"/>
                        </a:spcBef>
                        <a:defRPr>
                          <a:solidFill>
                            <a:schemeClr val="tx1"/>
                          </a:solidFill>
                          <a:latin typeface="Arial" charset="0"/>
                          <a:ea typeface="Arial" charset="0"/>
                          <a:cs typeface="Arial" charset="0"/>
                        </a:defRPr>
                      </a:lvl4pPr>
                      <a:lvl5pPr marL="2057400" indent="-228600" defTabSz="457200">
                        <a:spcBef>
                          <a:spcPct val="20000"/>
                        </a:spcBef>
                        <a:defRPr>
                          <a:solidFill>
                            <a:schemeClr val="tx1"/>
                          </a:solidFill>
                          <a:latin typeface="Arial" charset="0"/>
                          <a:ea typeface="Arial" charset="0"/>
                          <a:cs typeface="Arial" charset="0"/>
                        </a:defRPr>
                      </a:lvl5pPr>
                      <a:lvl6pPr marL="2514600" indent="-228600" defTabSz="457200" eaLnBrk="0" fontAlgn="base" hangingPunct="0">
                        <a:spcBef>
                          <a:spcPct val="20000"/>
                        </a:spcBef>
                        <a:spcAft>
                          <a:spcPct val="0"/>
                        </a:spcAft>
                        <a:defRPr>
                          <a:solidFill>
                            <a:schemeClr val="tx1"/>
                          </a:solidFill>
                          <a:latin typeface="Arial" charset="0"/>
                          <a:ea typeface="Arial" charset="0"/>
                          <a:cs typeface="Arial" charset="0"/>
                        </a:defRPr>
                      </a:lvl6pPr>
                      <a:lvl7pPr marL="2971800" indent="-228600" defTabSz="457200" eaLnBrk="0" fontAlgn="base" hangingPunct="0">
                        <a:spcBef>
                          <a:spcPct val="20000"/>
                        </a:spcBef>
                        <a:spcAft>
                          <a:spcPct val="0"/>
                        </a:spcAft>
                        <a:defRPr>
                          <a:solidFill>
                            <a:schemeClr val="tx1"/>
                          </a:solidFill>
                          <a:latin typeface="Arial" charset="0"/>
                          <a:ea typeface="Arial" charset="0"/>
                          <a:cs typeface="Arial" charset="0"/>
                        </a:defRPr>
                      </a:lvl7pPr>
                      <a:lvl8pPr marL="3429000" indent="-228600" defTabSz="457200" eaLnBrk="0" fontAlgn="base" hangingPunct="0">
                        <a:spcBef>
                          <a:spcPct val="20000"/>
                        </a:spcBef>
                        <a:spcAft>
                          <a:spcPct val="0"/>
                        </a:spcAft>
                        <a:defRPr>
                          <a:solidFill>
                            <a:schemeClr val="tx1"/>
                          </a:solidFill>
                          <a:latin typeface="Arial" charset="0"/>
                          <a:ea typeface="Arial" charset="0"/>
                          <a:cs typeface="Arial" charset="0"/>
                        </a:defRPr>
                      </a:lvl8pPr>
                      <a:lvl9pPr marL="3886200" indent="-228600" defTabSz="457200" eaLnBrk="0" fontAlgn="base" hangingPunct="0">
                        <a:spcBef>
                          <a:spcPct val="20000"/>
                        </a:spcBef>
                        <a:spcAft>
                          <a:spcPct val="0"/>
                        </a:spcAft>
                        <a:defRPr>
                          <a:solidFill>
                            <a:schemeClr val="tx1"/>
                          </a:solidFill>
                          <a:latin typeface="Arial" charset="0"/>
                          <a:ea typeface="Arial" charset="0"/>
                          <a:cs typeface="Arial"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it-IT" altLang="it-IT" sz="1800" b="0" i="0" u="none" strike="noStrike" cap="none" normalizeH="0" baseline="0">
                          <a:ln>
                            <a:noFill/>
                          </a:ln>
                          <a:solidFill>
                            <a:srgbClr val="000000"/>
                          </a:solidFill>
                          <a:effectLst/>
                          <a:latin typeface="Comic Sans MS" charset="0"/>
                          <a:ea typeface="Arial" charset="0"/>
                          <a:cs typeface="Arial" charset="0"/>
                        </a:rPr>
                        <a:t>Costo prepensionamento </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FFFF"/>
                    </a:solidFill>
                  </a:tcPr>
                </a:tc>
                <a:tc gridSpan="2">
                  <a:txBody>
                    <a:bodyPr/>
                    <a:lstStyle>
                      <a:lvl1pPr defTabSz="457200">
                        <a:spcBef>
                          <a:spcPct val="20000"/>
                        </a:spcBef>
                        <a:defRPr sz="2800">
                          <a:solidFill>
                            <a:schemeClr val="tx1"/>
                          </a:solidFill>
                          <a:latin typeface="Arial" charset="0"/>
                          <a:ea typeface="Arial" charset="0"/>
                          <a:cs typeface="Arial" charset="0"/>
                        </a:defRPr>
                      </a:lvl1pPr>
                      <a:lvl2pPr marL="742950" indent="-285750" defTabSz="457200">
                        <a:spcBef>
                          <a:spcPct val="20000"/>
                        </a:spcBef>
                        <a:defRPr sz="2400">
                          <a:solidFill>
                            <a:schemeClr val="tx1"/>
                          </a:solidFill>
                          <a:latin typeface="Arial" charset="0"/>
                          <a:ea typeface="Arial" charset="0"/>
                          <a:cs typeface="Arial" charset="0"/>
                        </a:defRPr>
                      </a:lvl2pPr>
                      <a:lvl3pPr marL="1143000" indent="-228600" defTabSz="457200">
                        <a:spcBef>
                          <a:spcPct val="20000"/>
                        </a:spcBef>
                        <a:defRPr sz="2000">
                          <a:solidFill>
                            <a:schemeClr val="tx1"/>
                          </a:solidFill>
                          <a:latin typeface="Arial" charset="0"/>
                          <a:ea typeface="Arial" charset="0"/>
                          <a:cs typeface="Arial" charset="0"/>
                        </a:defRPr>
                      </a:lvl3pPr>
                      <a:lvl4pPr marL="1600200" indent="-228600" defTabSz="457200">
                        <a:spcBef>
                          <a:spcPct val="20000"/>
                        </a:spcBef>
                        <a:defRPr>
                          <a:solidFill>
                            <a:schemeClr val="tx1"/>
                          </a:solidFill>
                          <a:latin typeface="Arial" charset="0"/>
                          <a:ea typeface="Arial" charset="0"/>
                          <a:cs typeface="Arial" charset="0"/>
                        </a:defRPr>
                      </a:lvl4pPr>
                      <a:lvl5pPr marL="2057400" indent="-228600" defTabSz="457200">
                        <a:spcBef>
                          <a:spcPct val="20000"/>
                        </a:spcBef>
                        <a:defRPr>
                          <a:solidFill>
                            <a:schemeClr val="tx1"/>
                          </a:solidFill>
                          <a:latin typeface="Arial" charset="0"/>
                          <a:ea typeface="Arial" charset="0"/>
                          <a:cs typeface="Arial" charset="0"/>
                        </a:defRPr>
                      </a:lvl5pPr>
                      <a:lvl6pPr marL="2514600" indent="-228600" defTabSz="457200" eaLnBrk="0" fontAlgn="base" hangingPunct="0">
                        <a:spcBef>
                          <a:spcPct val="20000"/>
                        </a:spcBef>
                        <a:spcAft>
                          <a:spcPct val="0"/>
                        </a:spcAft>
                        <a:defRPr>
                          <a:solidFill>
                            <a:schemeClr val="tx1"/>
                          </a:solidFill>
                          <a:latin typeface="Arial" charset="0"/>
                          <a:ea typeface="Arial" charset="0"/>
                          <a:cs typeface="Arial" charset="0"/>
                        </a:defRPr>
                      </a:lvl6pPr>
                      <a:lvl7pPr marL="2971800" indent="-228600" defTabSz="457200" eaLnBrk="0" fontAlgn="base" hangingPunct="0">
                        <a:spcBef>
                          <a:spcPct val="20000"/>
                        </a:spcBef>
                        <a:spcAft>
                          <a:spcPct val="0"/>
                        </a:spcAft>
                        <a:defRPr>
                          <a:solidFill>
                            <a:schemeClr val="tx1"/>
                          </a:solidFill>
                          <a:latin typeface="Arial" charset="0"/>
                          <a:ea typeface="Arial" charset="0"/>
                          <a:cs typeface="Arial" charset="0"/>
                        </a:defRPr>
                      </a:lvl7pPr>
                      <a:lvl8pPr marL="3429000" indent="-228600" defTabSz="457200" eaLnBrk="0" fontAlgn="base" hangingPunct="0">
                        <a:spcBef>
                          <a:spcPct val="20000"/>
                        </a:spcBef>
                        <a:spcAft>
                          <a:spcPct val="0"/>
                        </a:spcAft>
                        <a:defRPr>
                          <a:solidFill>
                            <a:schemeClr val="tx1"/>
                          </a:solidFill>
                          <a:latin typeface="Arial" charset="0"/>
                          <a:ea typeface="Arial" charset="0"/>
                          <a:cs typeface="Arial" charset="0"/>
                        </a:defRPr>
                      </a:lvl8pPr>
                      <a:lvl9pPr marL="3886200" indent="-228600" defTabSz="457200" eaLnBrk="0" fontAlgn="base" hangingPunct="0">
                        <a:spcBef>
                          <a:spcPct val="20000"/>
                        </a:spcBef>
                        <a:spcAft>
                          <a:spcPct val="0"/>
                        </a:spcAft>
                        <a:defRPr>
                          <a:solidFill>
                            <a:schemeClr val="tx1"/>
                          </a:solidFill>
                          <a:latin typeface="Arial" charset="0"/>
                          <a:ea typeface="Arial" charset="0"/>
                          <a:cs typeface="Arial"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hr-HR" altLang="it-IT" sz="1800" b="0" i="0" u="none" strike="noStrike" cap="none" normalizeH="0" baseline="0">
                          <a:ln>
                            <a:noFill/>
                          </a:ln>
                          <a:solidFill>
                            <a:srgbClr val="000000"/>
                          </a:solidFill>
                          <a:effectLst/>
                          <a:latin typeface="Comic Sans MS" charset="0"/>
                          <a:ea typeface="Arial" charset="0"/>
                          <a:cs typeface="Arial" charset="0"/>
                        </a:rPr>
                        <a:t>59.482,80</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FFFF"/>
                    </a:solidFill>
                  </a:tcPr>
                </a:tc>
                <a:tc hMerge="1">
                  <a:txBody>
                    <a:bodyPr/>
                    <a:lstStyle/>
                    <a:p>
                      <a:endParaRPr lang="it-IT"/>
                    </a:p>
                  </a:txBody>
                  <a:tcPr/>
                </a:tc>
                <a:extLst>
                  <a:ext uri="{0D108BD9-81ED-4DB2-BD59-A6C34878D82A}">
                    <a16:rowId xmlns="" xmlns:a16="http://schemas.microsoft.com/office/drawing/2014/main" val="10002"/>
                  </a:ext>
                </a:extLst>
              </a:tr>
              <a:tr h="371475">
                <a:tc>
                  <a:txBody>
                    <a:bodyPr/>
                    <a:lstStyle>
                      <a:lvl1pPr defTabSz="457200">
                        <a:spcBef>
                          <a:spcPct val="20000"/>
                        </a:spcBef>
                        <a:defRPr sz="2800">
                          <a:solidFill>
                            <a:schemeClr val="tx1"/>
                          </a:solidFill>
                          <a:latin typeface="Arial" charset="0"/>
                          <a:ea typeface="Arial" charset="0"/>
                          <a:cs typeface="Arial" charset="0"/>
                        </a:defRPr>
                      </a:lvl1pPr>
                      <a:lvl2pPr marL="742950" indent="-285750" defTabSz="457200">
                        <a:spcBef>
                          <a:spcPct val="20000"/>
                        </a:spcBef>
                        <a:defRPr sz="2400">
                          <a:solidFill>
                            <a:schemeClr val="tx1"/>
                          </a:solidFill>
                          <a:latin typeface="Arial" charset="0"/>
                          <a:ea typeface="Arial" charset="0"/>
                          <a:cs typeface="Arial" charset="0"/>
                        </a:defRPr>
                      </a:lvl2pPr>
                      <a:lvl3pPr marL="1143000" indent="-228600" defTabSz="457200">
                        <a:spcBef>
                          <a:spcPct val="20000"/>
                        </a:spcBef>
                        <a:defRPr sz="2000">
                          <a:solidFill>
                            <a:schemeClr val="tx1"/>
                          </a:solidFill>
                          <a:latin typeface="Arial" charset="0"/>
                          <a:ea typeface="Arial" charset="0"/>
                          <a:cs typeface="Arial" charset="0"/>
                        </a:defRPr>
                      </a:lvl3pPr>
                      <a:lvl4pPr marL="1600200" indent="-228600" defTabSz="457200">
                        <a:spcBef>
                          <a:spcPct val="20000"/>
                        </a:spcBef>
                        <a:defRPr>
                          <a:solidFill>
                            <a:schemeClr val="tx1"/>
                          </a:solidFill>
                          <a:latin typeface="Arial" charset="0"/>
                          <a:ea typeface="Arial" charset="0"/>
                          <a:cs typeface="Arial" charset="0"/>
                        </a:defRPr>
                      </a:lvl4pPr>
                      <a:lvl5pPr marL="2057400" indent="-228600" defTabSz="457200">
                        <a:spcBef>
                          <a:spcPct val="20000"/>
                        </a:spcBef>
                        <a:defRPr>
                          <a:solidFill>
                            <a:schemeClr val="tx1"/>
                          </a:solidFill>
                          <a:latin typeface="Arial" charset="0"/>
                          <a:ea typeface="Arial" charset="0"/>
                          <a:cs typeface="Arial" charset="0"/>
                        </a:defRPr>
                      </a:lvl5pPr>
                      <a:lvl6pPr marL="2514600" indent="-228600" defTabSz="457200" eaLnBrk="0" fontAlgn="base" hangingPunct="0">
                        <a:spcBef>
                          <a:spcPct val="20000"/>
                        </a:spcBef>
                        <a:spcAft>
                          <a:spcPct val="0"/>
                        </a:spcAft>
                        <a:defRPr>
                          <a:solidFill>
                            <a:schemeClr val="tx1"/>
                          </a:solidFill>
                          <a:latin typeface="Arial" charset="0"/>
                          <a:ea typeface="Arial" charset="0"/>
                          <a:cs typeface="Arial" charset="0"/>
                        </a:defRPr>
                      </a:lvl6pPr>
                      <a:lvl7pPr marL="2971800" indent="-228600" defTabSz="457200" eaLnBrk="0" fontAlgn="base" hangingPunct="0">
                        <a:spcBef>
                          <a:spcPct val="20000"/>
                        </a:spcBef>
                        <a:spcAft>
                          <a:spcPct val="0"/>
                        </a:spcAft>
                        <a:defRPr>
                          <a:solidFill>
                            <a:schemeClr val="tx1"/>
                          </a:solidFill>
                          <a:latin typeface="Arial" charset="0"/>
                          <a:ea typeface="Arial" charset="0"/>
                          <a:cs typeface="Arial" charset="0"/>
                        </a:defRPr>
                      </a:lvl7pPr>
                      <a:lvl8pPr marL="3429000" indent="-228600" defTabSz="457200" eaLnBrk="0" fontAlgn="base" hangingPunct="0">
                        <a:spcBef>
                          <a:spcPct val="20000"/>
                        </a:spcBef>
                        <a:spcAft>
                          <a:spcPct val="0"/>
                        </a:spcAft>
                        <a:defRPr>
                          <a:solidFill>
                            <a:schemeClr val="tx1"/>
                          </a:solidFill>
                          <a:latin typeface="Arial" charset="0"/>
                          <a:ea typeface="Arial" charset="0"/>
                          <a:cs typeface="Arial" charset="0"/>
                        </a:defRPr>
                      </a:lvl8pPr>
                      <a:lvl9pPr marL="3886200" indent="-228600" defTabSz="457200" eaLnBrk="0" fontAlgn="base" hangingPunct="0">
                        <a:spcBef>
                          <a:spcPct val="20000"/>
                        </a:spcBef>
                        <a:spcAft>
                          <a:spcPct val="0"/>
                        </a:spcAft>
                        <a:defRPr>
                          <a:solidFill>
                            <a:schemeClr val="tx1"/>
                          </a:solidFill>
                          <a:latin typeface="Arial" charset="0"/>
                          <a:ea typeface="Arial" charset="0"/>
                          <a:cs typeface="Arial" charset="0"/>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de-DE" altLang="it-IT" sz="1800" b="0" i="0" u="none" strike="noStrike" cap="none" normalizeH="0" baseline="0">
                          <a:ln>
                            <a:noFill/>
                          </a:ln>
                          <a:solidFill>
                            <a:srgbClr val="000000"/>
                          </a:solidFill>
                          <a:effectLst/>
                          <a:latin typeface="Comic Sans MS" charset="0"/>
                          <a:ea typeface="Arial" charset="0"/>
                          <a:cs typeface="Arial" charset="0"/>
                        </a:rPr>
                        <a:t>BENEFICIO </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FFFF"/>
                    </a:solidFill>
                  </a:tcPr>
                </a:tc>
                <a:tc>
                  <a:txBody>
                    <a:bodyPr/>
                    <a:lstStyle>
                      <a:lvl1pPr defTabSz="457200">
                        <a:spcBef>
                          <a:spcPct val="20000"/>
                        </a:spcBef>
                        <a:defRPr sz="2800">
                          <a:solidFill>
                            <a:schemeClr val="tx1"/>
                          </a:solidFill>
                          <a:latin typeface="Arial" charset="0"/>
                          <a:ea typeface="Arial" charset="0"/>
                          <a:cs typeface="Arial" charset="0"/>
                        </a:defRPr>
                      </a:lvl1pPr>
                      <a:lvl2pPr marL="742950" indent="-285750" defTabSz="457200">
                        <a:spcBef>
                          <a:spcPct val="20000"/>
                        </a:spcBef>
                        <a:defRPr sz="2400">
                          <a:solidFill>
                            <a:schemeClr val="tx1"/>
                          </a:solidFill>
                          <a:latin typeface="Arial" charset="0"/>
                          <a:ea typeface="Arial" charset="0"/>
                          <a:cs typeface="Arial" charset="0"/>
                        </a:defRPr>
                      </a:lvl2pPr>
                      <a:lvl3pPr marL="1143000" indent="-228600" defTabSz="457200">
                        <a:spcBef>
                          <a:spcPct val="20000"/>
                        </a:spcBef>
                        <a:defRPr sz="2000">
                          <a:solidFill>
                            <a:schemeClr val="tx1"/>
                          </a:solidFill>
                          <a:latin typeface="Arial" charset="0"/>
                          <a:ea typeface="Arial" charset="0"/>
                          <a:cs typeface="Arial" charset="0"/>
                        </a:defRPr>
                      </a:lvl3pPr>
                      <a:lvl4pPr marL="1600200" indent="-228600" defTabSz="457200">
                        <a:spcBef>
                          <a:spcPct val="20000"/>
                        </a:spcBef>
                        <a:defRPr>
                          <a:solidFill>
                            <a:schemeClr val="tx1"/>
                          </a:solidFill>
                          <a:latin typeface="Arial" charset="0"/>
                          <a:ea typeface="Arial" charset="0"/>
                          <a:cs typeface="Arial" charset="0"/>
                        </a:defRPr>
                      </a:lvl4pPr>
                      <a:lvl5pPr marL="2057400" indent="-228600" defTabSz="457200">
                        <a:spcBef>
                          <a:spcPct val="20000"/>
                        </a:spcBef>
                        <a:defRPr>
                          <a:solidFill>
                            <a:schemeClr val="tx1"/>
                          </a:solidFill>
                          <a:latin typeface="Arial" charset="0"/>
                          <a:ea typeface="Arial" charset="0"/>
                          <a:cs typeface="Arial" charset="0"/>
                        </a:defRPr>
                      </a:lvl5pPr>
                      <a:lvl6pPr marL="2514600" indent="-228600" defTabSz="457200" eaLnBrk="0" fontAlgn="base" hangingPunct="0">
                        <a:spcBef>
                          <a:spcPct val="20000"/>
                        </a:spcBef>
                        <a:spcAft>
                          <a:spcPct val="0"/>
                        </a:spcAft>
                        <a:defRPr>
                          <a:solidFill>
                            <a:schemeClr val="tx1"/>
                          </a:solidFill>
                          <a:latin typeface="Arial" charset="0"/>
                          <a:ea typeface="Arial" charset="0"/>
                          <a:cs typeface="Arial" charset="0"/>
                        </a:defRPr>
                      </a:lvl6pPr>
                      <a:lvl7pPr marL="2971800" indent="-228600" defTabSz="457200" eaLnBrk="0" fontAlgn="base" hangingPunct="0">
                        <a:spcBef>
                          <a:spcPct val="20000"/>
                        </a:spcBef>
                        <a:spcAft>
                          <a:spcPct val="0"/>
                        </a:spcAft>
                        <a:defRPr>
                          <a:solidFill>
                            <a:schemeClr val="tx1"/>
                          </a:solidFill>
                          <a:latin typeface="Arial" charset="0"/>
                          <a:ea typeface="Arial" charset="0"/>
                          <a:cs typeface="Arial" charset="0"/>
                        </a:defRPr>
                      </a:lvl7pPr>
                      <a:lvl8pPr marL="3429000" indent="-228600" defTabSz="457200" eaLnBrk="0" fontAlgn="base" hangingPunct="0">
                        <a:spcBef>
                          <a:spcPct val="20000"/>
                        </a:spcBef>
                        <a:spcAft>
                          <a:spcPct val="0"/>
                        </a:spcAft>
                        <a:defRPr>
                          <a:solidFill>
                            <a:schemeClr val="tx1"/>
                          </a:solidFill>
                          <a:latin typeface="Arial" charset="0"/>
                          <a:ea typeface="Arial" charset="0"/>
                          <a:cs typeface="Arial" charset="0"/>
                        </a:defRPr>
                      </a:lvl8pPr>
                      <a:lvl9pPr marL="3886200" indent="-228600" defTabSz="457200" eaLnBrk="0" fontAlgn="base" hangingPunct="0">
                        <a:spcBef>
                          <a:spcPct val="20000"/>
                        </a:spcBef>
                        <a:spcAft>
                          <a:spcPct val="0"/>
                        </a:spcAft>
                        <a:defRPr>
                          <a:solidFill>
                            <a:schemeClr val="tx1"/>
                          </a:solidFill>
                          <a:latin typeface="Arial" charset="0"/>
                          <a:ea typeface="Arial" charset="0"/>
                          <a:cs typeface="Arial" charset="0"/>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hr-HR" altLang="it-IT" sz="1800" b="0" i="0" u="none" strike="noStrike" cap="none" normalizeH="0" baseline="0">
                          <a:ln>
                            <a:noFill/>
                          </a:ln>
                          <a:solidFill>
                            <a:srgbClr val="000000"/>
                          </a:solidFill>
                          <a:effectLst/>
                          <a:latin typeface="Comic Sans MS" charset="0"/>
                          <a:ea typeface="Arial" charset="0"/>
                          <a:cs typeface="Arial" charset="0"/>
                        </a:rPr>
                        <a:t>0</a:t>
                      </a:r>
                    </a:p>
                  </a:txBody>
                  <a:tcPr horzOverflow="overflow">
                    <a:lnL w="12700" cap="flat" cmpd="sng" algn="ctr">
                      <a:solidFill>
                        <a:schemeClr val="bg1"/>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FFFF"/>
                    </a:solidFill>
                  </a:tcPr>
                </a:tc>
                <a:tc>
                  <a:txBody>
                    <a:bodyPr/>
                    <a:lstStyle>
                      <a:lvl1pPr defTabSz="457200">
                        <a:spcBef>
                          <a:spcPct val="20000"/>
                        </a:spcBef>
                        <a:defRPr sz="2800">
                          <a:solidFill>
                            <a:schemeClr val="tx1"/>
                          </a:solidFill>
                          <a:latin typeface="Arial" charset="0"/>
                          <a:ea typeface="Arial" charset="0"/>
                          <a:cs typeface="Arial" charset="0"/>
                        </a:defRPr>
                      </a:lvl1pPr>
                      <a:lvl2pPr marL="742950" indent="-285750" defTabSz="457200">
                        <a:spcBef>
                          <a:spcPct val="20000"/>
                        </a:spcBef>
                        <a:defRPr sz="2400">
                          <a:solidFill>
                            <a:schemeClr val="tx1"/>
                          </a:solidFill>
                          <a:latin typeface="Arial" charset="0"/>
                          <a:ea typeface="Arial" charset="0"/>
                          <a:cs typeface="Arial" charset="0"/>
                        </a:defRPr>
                      </a:lvl2pPr>
                      <a:lvl3pPr marL="1143000" indent="-228600" defTabSz="457200">
                        <a:spcBef>
                          <a:spcPct val="20000"/>
                        </a:spcBef>
                        <a:defRPr sz="2000">
                          <a:solidFill>
                            <a:schemeClr val="tx1"/>
                          </a:solidFill>
                          <a:latin typeface="Arial" charset="0"/>
                          <a:ea typeface="Arial" charset="0"/>
                          <a:cs typeface="Arial" charset="0"/>
                        </a:defRPr>
                      </a:lvl3pPr>
                      <a:lvl4pPr marL="1600200" indent="-228600" defTabSz="457200">
                        <a:spcBef>
                          <a:spcPct val="20000"/>
                        </a:spcBef>
                        <a:defRPr>
                          <a:solidFill>
                            <a:schemeClr val="tx1"/>
                          </a:solidFill>
                          <a:latin typeface="Arial" charset="0"/>
                          <a:ea typeface="Arial" charset="0"/>
                          <a:cs typeface="Arial" charset="0"/>
                        </a:defRPr>
                      </a:lvl4pPr>
                      <a:lvl5pPr marL="2057400" indent="-228600" defTabSz="457200">
                        <a:spcBef>
                          <a:spcPct val="20000"/>
                        </a:spcBef>
                        <a:defRPr>
                          <a:solidFill>
                            <a:schemeClr val="tx1"/>
                          </a:solidFill>
                          <a:latin typeface="Arial" charset="0"/>
                          <a:ea typeface="Arial" charset="0"/>
                          <a:cs typeface="Arial" charset="0"/>
                        </a:defRPr>
                      </a:lvl5pPr>
                      <a:lvl6pPr marL="2514600" indent="-228600" defTabSz="457200" eaLnBrk="0" fontAlgn="base" hangingPunct="0">
                        <a:spcBef>
                          <a:spcPct val="20000"/>
                        </a:spcBef>
                        <a:spcAft>
                          <a:spcPct val="0"/>
                        </a:spcAft>
                        <a:defRPr>
                          <a:solidFill>
                            <a:schemeClr val="tx1"/>
                          </a:solidFill>
                          <a:latin typeface="Arial" charset="0"/>
                          <a:ea typeface="Arial" charset="0"/>
                          <a:cs typeface="Arial" charset="0"/>
                        </a:defRPr>
                      </a:lvl6pPr>
                      <a:lvl7pPr marL="2971800" indent="-228600" defTabSz="457200" eaLnBrk="0" fontAlgn="base" hangingPunct="0">
                        <a:spcBef>
                          <a:spcPct val="20000"/>
                        </a:spcBef>
                        <a:spcAft>
                          <a:spcPct val="0"/>
                        </a:spcAft>
                        <a:defRPr>
                          <a:solidFill>
                            <a:schemeClr val="tx1"/>
                          </a:solidFill>
                          <a:latin typeface="Arial" charset="0"/>
                          <a:ea typeface="Arial" charset="0"/>
                          <a:cs typeface="Arial" charset="0"/>
                        </a:defRPr>
                      </a:lvl7pPr>
                      <a:lvl8pPr marL="3429000" indent="-228600" defTabSz="457200" eaLnBrk="0" fontAlgn="base" hangingPunct="0">
                        <a:spcBef>
                          <a:spcPct val="20000"/>
                        </a:spcBef>
                        <a:spcAft>
                          <a:spcPct val="0"/>
                        </a:spcAft>
                        <a:defRPr>
                          <a:solidFill>
                            <a:schemeClr val="tx1"/>
                          </a:solidFill>
                          <a:latin typeface="Arial" charset="0"/>
                          <a:ea typeface="Arial" charset="0"/>
                          <a:cs typeface="Arial" charset="0"/>
                        </a:defRPr>
                      </a:lvl8pPr>
                      <a:lvl9pPr marL="3886200" indent="-228600" defTabSz="457200" eaLnBrk="0" fontAlgn="base" hangingPunct="0">
                        <a:spcBef>
                          <a:spcPct val="20000"/>
                        </a:spcBef>
                        <a:spcAft>
                          <a:spcPct val="0"/>
                        </a:spcAft>
                        <a:defRPr>
                          <a:solidFill>
                            <a:schemeClr val="tx1"/>
                          </a:solidFill>
                          <a:latin typeface="Arial" charset="0"/>
                          <a:ea typeface="Arial" charset="0"/>
                          <a:cs typeface="Arial"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hr-HR" altLang="it-IT" sz="1800" b="0" i="0" u="none" strike="noStrike" cap="none" normalizeH="0" baseline="0">
                        <a:ln>
                          <a:noFill/>
                        </a:ln>
                        <a:solidFill>
                          <a:srgbClr val="000000"/>
                        </a:solidFill>
                        <a:effectLst/>
                        <a:latin typeface="Comic Sans MS" charset="0"/>
                        <a:ea typeface="Arial" charset="0"/>
                        <a:cs typeface="Arial" charset="0"/>
                      </a:endParaRPr>
                    </a:p>
                  </a:txBody>
                  <a:tcPr horzOverflow="overflow">
                    <a:lnL w="12700" cap="flat" cmpd="sng" algn="ctr">
                      <a:solidFill>
                        <a:srgbClr val="FFFFFF"/>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FFFF"/>
                    </a:solidFill>
                  </a:tcPr>
                </a:tc>
                <a:extLst>
                  <a:ext uri="{0D108BD9-81ED-4DB2-BD59-A6C34878D82A}">
                    <a16:rowId xmlns="" xmlns:a16="http://schemas.microsoft.com/office/drawing/2014/main" val="10003"/>
                  </a:ext>
                </a:extLst>
              </a:tr>
            </a:tbl>
          </a:graphicData>
        </a:graphic>
      </p:graphicFrame>
    </p:spTree>
    <p:extLst>
      <p:ext uri="{BB962C8B-B14F-4D97-AF65-F5344CB8AC3E}">
        <p14:creationId xmlns:p14="http://schemas.microsoft.com/office/powerpoint/2010/main" xmlns="" val="1891045202"/>
      </p:ext>
    </p:extLst>
  </p:cSld>
  <p:clrMapOvr>
    <a:masterClrMapping/>
  </p:clrMapOvr>
  <p:transition spd="slow">
    <p:randomBar dir="vert"/>
  </p:transition>
</p:sld>
</file>

<file path=ppt/slides/slide2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 xmlns:a16="http://schemas.microsoft.com/office/drawing/2014/main" id="{B1DD1A7A-891B-44FF-8698-5DC0BEDB1A0B}"/>
              </a:ext>
            </a:extLst>
          </p:cNvPr>
          <p:cNvSpPr>
            <a:spLocks noGrp="1"/>
          </p:cNvSpPr>
          <p:nvPr>
            <p:ph type="title"/>
          </p:nvPr>
        </p:nvSpPr>
        <p:spPr/>
        <p:txBody>
          <a:bodyPr/>
          <a:lstStyle/>
          <a:p>
            <a:r>
              <a:rPr lang="it-IT" dirty="0" err="1"/>
              <a:t>Isopensione</a:t>
            </a:r>
            <a:endParaRPr lang="it-IT" dirty="0"/>
          </a:p>
        </p:txBody>
      </p:sp>
      <p:sp>
        <p:nvSpPr>
          <p:cNvPr id="3" name="Segnaposto contenuto 2">
            <a:extLst>
              <a:ext uri="{FF2B5EF4-FFF2-40B4-BE49-F238E27FC236}">
                <a16:creationId xmlns="" xmlns:a16="http://schemas.microsoft.com/office/drawing/2014/main" id="{2FEE3696-A68D-48D9-ACD2-92B81781A71E}"/>
              </a:ext>
            </a:extLst>
          </p:cNvPr>
          <p:cNvSpPr>
            <a:spLocks noGrp="1"/>
          </p:cNvSpPr>
          <p:nvPr>
            <p:ph idx="1"/>
          </p:nvPr>
        </p:nvSpPr>
        <p:spPr>
          <a:xfrm>
            <a:off x="480907" y="1759735"/>
            <a:ext cx="11331786" cy="4555066"/>
          </a:xfrm>
        </p:spPr>
        <p:txBody>
          <a:bodyPr>
            <a:noAutofit/>
          </a:bodyPr>
          <a:lstStyle/>
          <a:p>
            <a:pPr algn="ctr"/>
            <a:r>
              <a:rPr lang="it-IT" b="1" u="sng" dirty="0"/>
              <a:t>Art. 1, comma 160</a:t>
            </a:r>
          </a:p>
          <a:p>
            <a:pPr algn="ctr">
              <a:spcBef>
                <a:spcPts val="0"/>
              </a:spcBef>
              <a:spcAft>
                <a:spcPts val="0"/>
              </a:spcAft>
            </a:pPr>
            <a:endParaRPr lang="it-IT" dirty="0"/>
          </a:p>
          <a:p>
            <a:r>
              <a:rPr lang="it-IT" dirty="0"/>
              <a:t>Al fine di fornire misure rafforzate per affrontare gli impatti occupazionali derivanti dalla transizione dal vecchio al nuovo assetto del tessuto produttivo senza che ciò comporti nuovi o maggiori oneri per la finanza pubblica e aggravi sull’attuale sistema previdenziale, </a:t>
            </a:r>
            <a:r>
              <a:rPr lang="it-IT" b="1" i="1" dirty="0"/>
              <a:t>limitatamente al periodo 2018-2020 il periodo di quattro anni di cui all’articolo 4, comma 2, della legge 28 giugno 2012, n. 92, può essere elevato a sette anni.</a:t>
            </a:r>
          </a:p>
          <a:p>
            <a:pPr algn="ctr"/>
            <a:r>
              <a:rPr lang="it-IT" dirty="0"/>
              <a:t>Per raggiungere i requisiti minimi per il pensionamento, di vecchiaia o anticipato:</a:t>
            </a:r>
            <a:endParaRPr lang="it-IT" b="1" i="1" dirty="0"/>
          </a:p>
          <a:p>
            <a:pPr algn="ctr"/>
            <a:r>
              <a:rPr lang="it-IT" b="1" dirty="0"/>
              <a:t>4 anni 		7 anni</a:t>
            </a:r>
          </a:p>
        </p:txBody>
      </p:sp>
      <p:sp>
        <p:nvSpPr>
          <p:cNvPr id="4" name="Freccia a destra 3">
            <a:extLst>
              <a:ext uri="{FF2B5EF4-FFF2-40B4-BE49-F238E27FC236}">
                <a16:creationId xmlns="" xmlns:a16="http://schemas.microsoft.com/office/drawing/2014/main" id="{6B95BB7C-803A-42A3-9198-CACA338B7DA4}"/>
              </a:ext>
            </a:extLst>
          </p:cNvPr>
          <p:cNvSpPr/>
          <p:nvPr/>
        </p:nvSpPr>
        <p:spPr>
          <a:xfrm>
            <a:off x="5720316" y="4099427"/>
            <a:ext cx="985284" cy="26935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xmlns="" val="1853592608"/>
      </p:ext>
    </p:extLst>
  </p:cSld>
  <p:clrMapOvr>
    <a:masterClrMapping/>
  </p:clrMapOvr>
</p:sld>
</file>

<file path=ppt/slides/slide2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 xmlns:a16="http://schemas.microsoft.com/office/drawing/2014/main" id="{B1DD1A7A-891B-44FF-8698-5DC0BEDB1A0B}"/>
              </a:ext>
            </a:extLst>
          </p:cNvPr>
          <p:cNvSpPr>
            <a:spLocks noGrp="1"/>
          </p:cNvSpPr>
          <p:nvPr>
            <p:ph type="title"/>
          </p:nvPr>
        </p:nvSpPr>
        <p:spPr/>
        <p:txBody>
          <a:bodyPr/>
          <a:lstStyle/>
          <a:p>
            <a:r>
              <a:rPr lang="it-IT" dirty="0" err="1"/>
              <a:t>Isopensione</a:t>
            </a:r>
            <a:r>
              <a:rPr lang="it-IT" dirty="0"/>
              <a:t> – situazione precedente</a:t>
            </a:r>
          </a:p>
        </p:txBody>
      </p:sp>
      <p:sp>
        <p:nvSpPr>
          <p:cNvPr id="3" name="Segnaposto contenuto 2">
            <a:extLst>
              <a:ext uri="{FF2B5EF4-FFF2-40B4-BE49-F238E27FC236}">
                <a16:creationId xmlns="" xmlns:a16="http://schemas.microsoft.com/office/drawing/2014/main" id="{2FEE3696-A68D-48D9-ACD2-92B81781A71E}"/>
              </a:ext>
            </a:extLst>
          </p:cNvPr>
          <p:cNvSpPr>
            <a:spLocks noGrp="1"/>
          </p:cNvSpPr>
          <p:nvPr>
            <p:ph idx="1"/>
          </p:nvPr>
        </p:nvSpPr>
        <p:spPr>
          <a:xfrm>
            <a:off x="480907" y="1759735"/>
            <a:ext cx="11331786" cy="4555066"/>
          </a:xfrm>
        </p:spPr>
        <p:txBody>
          <a:bodyPr>
            <a:noAutofit/>
          </a:bodyPr>
          <a:lstStyle/>
          <a:p>
            <a:pPr algn="ctr"/>
            <a:endParaRPr lang="it-IT" dirty="0"/>
          </a:p>
          <a:p>
            <a:pPr algn="ctr"/>
            <a:r>
              <a:rPr lang="it-IT" b="1" dirty="0"/>
              <a:t>L. 92/2012, art. 4, co. 1-7</a:t>
            </a:r>
          </a:p>
          <a:p>
            <a:pPr algn="ctr"/>
            <a:r>
              <a:rPr lang="it-IT" b="1" dirty="0"/>
              <a:t>Esodo anticipato per i lavoratori maggiormente anziani </a:t>
            </a:r>
            <a:r>
              <a:rPr lang="it-IT" dirty="0"/>
              <a:t>(cd. </a:t>
            </a:r>
            <a:r>
              <a:rPr lang="it-IT" b="1" dirty="0" err="1"/>
              <a:t>isopensione</a:t>
            </a:r>
            <a:r>
              <a:rPr lang="it-IT" dirty="0"/>
              <a:t>), utilizzato nei casi di eccedenza di personale, con specifici accordi tra datori di lavoro che impieghino mediamente più di 15 dipendenti e le organizzazioni sindacali maggiormente rappresentative. </a:t>
            </a:r>
          </a:p>
          <a:p>
            <a:pPr algn="ctr"/>
            <a:r>
              <a:rPr lang="it-IT" dirty="0"/>
              <a:t>In base a tali accordi, che devono essere validati dall’INPS, il lavoratore può ricevere, a condizione che raggiunga i requisiti minimi per il pensionamento (di vecchiaia o anticipato) entro i </a:t>
            </a:r>
            <a:r>
              <a:rPr lang="it-IT" b="1" dirty="0"/>
              <a:t>4 anni successivi alla cessazione del rapporto di lavoro</a:t>
            </a:r>
            <a:r>
              <a:rPr lang="it-IT" dirty="0"/>
              <a:t>, una prestazione, a carico del datore di lavoro, di importo pari al trattamento di pensione che spetterebbe in base alle regole vigenti, fino a che non si siano perfezionati i requisiti per il pensionamento. </a:t>
            </a:r>
            <a:endParaRPr lang="it-IT" b="1" dirty="0"/>
          </a:p>
        </p:txBody>
      </p:sp>
    </p:spTree>
    <p:extLst>
      <p:ext uri="{BB962C8B-B14F-4D97-AF65-F5344CB8AC3E}">
        <p14:creationId xmlns:p14="http://schemas.microsoft.com/office/powerpoint/2010/main" xmlns="" val="3427731905"/>
      </p:ext>
    </p:extLst>
  </p:cSld>
  <p:clrMapOvr>
    <a:masterClrMapping/>
  </p:clrMapOvr>
</p:sld>
</file>

<file path=ppt/slides/slide2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 xmlns:a16="http://schemas.microsoft.com/office/drawing/2014/main" id="{5583FD06-9D4B-4924-A941-F8BFE08B35CD}"/>
              </a:ext>
            </a:extLst>
          </p:cNvPr>
          <p:cNvSpPr>
            <a:spLocks noGrp="1"/>
          </p:cNvSpPr>
          <p:nvPr>
            <p:ph type="title"/>
          </p:nvPr>
        </p:nvSpPr>
        <p:spPr/>
        <p:txBody>
          <a:bodyPr/>
          <a:lstStyle/>
          <a:p>
            <a:r>
              <a:rPr lang="it-IT" dirty="0"/>
              <a:t>L’ape sociale</a:t>
            </a:r>
          </a:p>
        </p:txBody>
      </p:sp>
      <p:sp>
        <p:nvSpPr>
          <p:cNvPr id="3" name="Segnaposto testo 2">
            <a:extLst>
              <a:ext uri="{FF2B5EF4-FFF2-40B4-BE49-F238E27FC236}">
                <a16:creationId xmlns="" xmlns:a16="http://schemas.microsoft.com/office/drawing/2014/main" id="{9721D98B-97E7-4B6F-A3BD-6D2BC584756E}"/>
              </a:ext>
            </a:extLst>
          </p:cNvPr>
          <p:cNvSpPr>
            <a:spLocks noGrp="1"/>
          </p:cNvSpPr>
          <p:nvPr>
            <p:ph type="body" idx="1"/>
          </p:nvPr>
        </p:nvSpPr>
        <p:spPr>
          <a:xfrm>
            <a:off x="1450430" y="4440955"/>
            <a:ext cx="8590272" cy="2007040"/>
          </a:xfrm>
        </p:spPr>
        <p:txBody>
          <a:bodyPr>
            <a:normAutofit fontScale="92500" lnSpcReduction="10000"/>
          </a:bodyPr>
          <a:lstStyle/>
          <a:p>
            <a:r>
              <a:rPr lang="it-IT" dirty="0"/>
              <a:t>L. 232/2016</a:t>
            </a:r>
          </a:p>
          <a:p>
            <a:r>
              <a:rPr lang="it-IT" dirty="0"/>
              <a:t>DPCM 88/2017</a:t>
            </a:r>
          </a:p>
          <a:p>
            <a:r>
              <a:rPr lang="it-IT" dirty="0"/>
              <a:t>Circolare 100/2017 Inps</a:t>
            </a:r>
          </a:p>
          <a:p>
            <a:r>
              <a:rPr lang="it-IT" dirty="0"/>
              <a:t>L. 205/2017</a:t>
            </a:r>
          </a:p>
          <a:p>
            <a:r>
              <a:rPr lang="it-IT" dirty="0"/>
              <a:t>Circolare 34/2018 </a:t>
            </a:r>
            <a:r>
              <a:rPr lang="it-IT" dirty="0" err="1"/>
              <a:t>Inpa</a:t>
            </a:r>
            <a:endParaRPr lang="it-IT" dirty="0"/>
          </a:p>
        </p:txBody>
      </p:sp>
    </p:spTree>
    <p:extLst>
      <p:ext uri="{BB962C8B-B14F-4D97-AF65-F5344CB8AC3E}">
        <p14:creationId xmlns:p14="http://schemas.microsoft.com/office/powerpoint/2010/main" xmlns="" val="1830896201"/>
      </p:ext>
    </p:extLst>
  </p:cSld>
  <p:clrMapOvr>
    <a:masterClrMapping/>
  </p:clrMapOvr>
</p:sld>
</file>

<file path=ppt/slides/slide2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Rettangolo 3"/>
          <p:cNvSpPr>
            <a:spLocks noChangeArrowheads="1"/>
          </p:cNvSpPr>
          <p:nvPr/>
        </p:nvSpPr>
        <p:spPr bwMode="auto">
          <a:xfrm>
            <a:off x="3216275" y="358776"/>
            <a:ext cx="5010150" cy="1323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ea typeface="Arial" charset="0"/>
                <a:cs typeface="Arial" charset="0"/>
              </a:defRPr>
            </a:lvl1pPr>
            <a:lvl2pPr marL="742950" indent="-285750">
              <a:spcBef>
                <a:spcPct val="20000"/>
              </a:spcBef>
              <a:buChar char="–"/>
              <a:defRPr sz="2800">
                <a:solidFill>
                  <a:schemeClr val="tx1"/>
                </a:solidFill>
                <a:latin typeface="Arial" charset="0"/>
                <a:ea typeface="Arial" charset="0"/>
                <a:cs typeface="Arial" charset="0"/>
              </a:defRPr>
            </a:lvl2pPr>
            <a:lvl3pPr marL="1143000" indent="-228600">
              <a:spcBef>
                <a:spcPct val="20000"/>
              </a:spcBef>
              <a:buChar char="•"/>
              <a:defRPr sz="2400">
                <a:solidFill>
                  <a:schemeClr val="tx1"/>
                </a:solidFill>
                <a:latin typeface="Arial" charset="0"/>
                <a:ea typeface="Arial" charset="0"/>
                <a:cs typeface="Arial" charset="0"/>
              </a:defRPr>
            </a:lvl3pPr>
            <a:lvl4pPr marL="1600200" indent="-228600">
              <a:spcBef>
                <a:spcPct val="20000"/>
              </a:spcBef>
              <a:buChar char="–"/>
              <a:defRPr sz="2000">
                <a:solidFill>
                  <a:schemeClr val="tx1"/>
                </a:solidFill>
                <a:latin typeface="Arial" charset="0"/>
                <a:ea typeface="Arial" charset="0"/>
                <a:cs typeface="Arial" charset="0"/>
              </a:defRPr>
            </a:lvl4pPr>
            <a:lvl5pPr marL="2057400" indent="-228600">
              <a:spcBef>
                <a:spcPct val="20000"/>
              </a:spcBef>
              <a:buChar char="»"/>
              <a:defRPr sz="2000">
                <a:solidFill>
                  <a:schemeClr val="tx1"/>
                </a:solidFill>
                <a:latin typeface="Arial" charset="0"/>
                <a:ea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ea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ea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ea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ea typeface="Arial" charset="0"/>
                <a:cs typeface="Arial" charset="0"/>
              </a:defRPr>
            </a:lvl9pPr>
          </a:lstStyle>
          <a:p>
            <a:pPr algn="ctr" eaLnBrk="1" hangingPunct="1">
              <a:spcBef>
                <a:spcPct val="0"/>
              </a:spcBef>
              <a:buFontTx/>
              <a:buNone/>
            </a:pPr>
            <a:r>
              <a:rPr lang="it-IT" altLang="it-IT" sz="4000" b="1" i="1">
                <a:solidFill>
                  <a:srgbClr val="FF0000"/>
                </a:solidFill>
                <a:latin typeface="Comic Sans MS" charset="0"/>
              </a:rPr>
              <a:t>L'anticipo Pensionistico (APE)</a:t>
            </a:r>
          </a:p>
        </p:txBody>
      </p:sp>
      <p:sp>
        <p:nvSpPr>
          <p:cNvPr id="94210" name="Rettangolo 1"/>
          <p:cNvSpPr>
            <a:spLocks noChangeArrowheads="1"/>
          </p:cNvSpPr>
          <p:nvPr/>
        </p:nvSpPr>
        <p:spPr bwMode="auto">
          <a:xfrm>
            <a:off x="2135560" y="1692338"/>
            <a:ext cx="8064500" cy="44005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ea typeface="Arial" charset="0"/>
                <a:cs typeface="Arial" charset="0"/>
              </a:defRPr>
            </a:lvl1pPr>
            <a:lvl2pPr marL="742950" indent="-285750">
              <a:spcBef>
                <a:spcPct val="20000"/>
              </a:spcBef>
              <a:buChar char="–"/>
              <a:defRPr sz="2800">
                <a:solidFill>
                  <a:schemeClr val="tx1"/>
                </a:solidFill>
                <a:latin typeface="Arial" charset="0"/>
                <a:ea typeface="Arial" charset="0"/>
                <a:cs typeface="Arial" charset="0"/>
              </a:defRPr>
            </a:lvl2pPr>
            <a:lvl3pPr marL="1143000" indent="-228600">
              <a:spcBef>
                <a:spcPct val="20000"/>
              </a:spcBef>
              <a:buChar char="•"/>
              <a:defRPr sz="2400">
                <a:solidFill>
                  <a:schemeClr val="tx1"/>
                </a:solidFill>
                <a:latin typeface="Arial" charset="0"/>
                <a:ea typeface="Arial" charset="0"/>
                <a:cs typeface="Arial" charset="0"/>
              </a:defRPr>
            </a:lvl3pPr>
            <a:lvl4pPr marL="1600200" indent="-228600">
              <a:spcBef>
                <a:spcPct val="20000"/>
              </a:spcBef>
              <a:buChar char="–"/>
              <a:defRPr sz="2000">
                <a:solidFill>
                  <a:schemeClr val="tx1"/>
                </a:solidFill>
                <a:latin typeface="Arial" charset="0"/>
                <a:ea typeface="Arial" charset="0"/>
                <a:cs typeface="Arial" charset="0"/>
              </a:defRPr>
            </a:lvl4pPr>
            <a:lvl5pPr marL="2057400" indent="-228600">
              <a:spcBef>
                <a:spcPct val="20000"/>
              </a:spcBef>
              <a:buChar char="»"/>
              <a:defRPr sz="2000">
                <a:solidFill>
                  <a:schemeClr val="tx1"/>
                </a:solidFill>
                <a:latin typeface="Arial" charset="0"/>
                <a:ea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ea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ea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ea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ea typeface="Arial" charset="0"/>
                <a:cs typeface="Arial" charset="0"/>
              </a:defRPr>
            </a:lvl9pPr>
          </a:lstStyle>
          <a:p>
            <a:pPr algn="ctr" eaLnBrk="1" hangingPunct="1">
              <a:spcBef>
                <a:spcPct val="0"/>
              </a:spcBef>
              <a:buFontTx/>
              <a:buNone/>
            </a:pPr>
            <a:r>
              <a:rPr lang="it-IT" altLang="it-IT" sz="2800" b="1">
                <a:solidFill>
                  <a:srgbClr val="FF0000"/>
                </a:solidFill>
                <a:latin typeface="Comic Sans MS" charset="0"/>
              </a:rPr>
              <a:t>L'APE Social</a:t>
            </a:r>
          </a:p>
          <a:p>
            <a:pPr algn="just" eaLnBrk="1" hangingPunct="1">
              <a:spcBef>
                <a:spcPct val="0"/>
              </a:spcBef>
              <a:buFontTx/>
              <a:buNone/>
            </a:pPr>
            <a:r>
              <a:rPr lang="it-IT" altLang="it-IT" sz="1800" dirty="0">
                <a:latin typeface="Comic Sans MS" charset="0"/>
              </a:rPr>
              <a:t>Accanto all'APE volontario verrà introdotto </a:t>
            </a:r>
            <a:r>
              <a:rPr lang="it-IT" altLang="it-IT" sz="1800" b="1" dirty="0">
                <a:latin typeface="Comic Sans MS" charset="0"/>
              </a:rPr>
              <a:t>l'Ape Agevolato</a:t>
            </a:r>
            <a:r>
              <a:rPr lang="it-IT" altLang="it-IT" sz="1800" dirty="0">
                <a:latin typeface="Comic Sans MS" charset="0"/>
              </a:rPr>
              <a:t>, un trattamento assistenziale il cui valore sarà anch'esso rapportato al pensione futura del lavoratore ma entro un ammontare non superiore a 1.500 euro mensili. </a:t>
            </a:r>
          </a:p>
          <a:p>
            <a:pPr algn="just" eaLnBrk="1" hangingPunct="1">
              <a:spcBef>
                <a:spcPct val="0"/>
              </a:spcBef>
              <a:buFontTx/>
              <a:buNone/>
            </a:pPr>
            <a:endParaRPr lang="it-IT" altLang="it-IT" sz="1800" dirty="0">
              <a:latin typeface="Comic Sans MS" charset="0"/>
            </a:endParaRPr>
          </a:p>
          <a:p>
            <a:pPr algn="just" eaLnBrk="1" hangingPunct="1">
              <a:spcBef>
                <a:spcPct val="0"/>
              </a:spcBef>
              <a:buFontTx/>
              <a:buNone/>
            </a:pPr>
            <a:r>
              <a:rPr lang="it-IT" altLang="it-IT" sz="1800" dirty="0">
                <a:latin typeface="Comic Sans MS" charset="0"/>
              </a:rPr>
              <a:t>Il sussidio sarà un </a:t>
            </a:r>
            <a:r>
              <a:rPr lang="it-IT" altLang="it-IT" sz="1800" b="1" dirty="0">
                <a:solidFill>
                  <a:srgbClr val="FF0000"/>
                </a:solidFill>
                <a:latin typeface="Comic Sans MS" charset="0"/>
              </a:rPr>
              <a:t>assegno di accompagnamento alla pensione, che garantirà l'assenza di qualsiasi decurtazione sul reddito pensionistico finale dato che l'importo verrà erogato dallo Stato e non dal settore bancario. </a:t>
            </a:r>
          </a:p>
          <a:p>
            <a:pPr algn="just" eaLnBrk="1" hangingPunct="1">
              <a:spcBef>
                <a:spcPct val="0"/>
              </a:spcBef>
              <a:buFontTx/>
              <a:buNone/>
            </a:pPr>
            <a:endParaRPr lang="it-IT" altLang="it-IT" sz="1800" dirty="0">
              <a:latin typeface="Comic Sans MS" charset="0"/>
            </a:endParaRPr>
          </a:p>
          <a:p>
            <a:pPr algn="just" eaLnBrk="1" hangingPunct="1">
              <a:spcBef>
                <a:spcPct val="0"/>
              </a:spcBef>
              <a:buFontTx/>
              <a:buNone/>
            </a:pPr>
            <a:r>
              <a:rPr lang="it-IT" altLang="it-IT" sz="1800" dirty="0">
                <a:latin typeface="Comic Sans MS" charset="0"/>
              </a:rPr>
              <a:t>Resterebbe comunque ferma la facoltà dell’individuo di richiedere una cifra maggiore, ad esempio l'eccedenza tra la somma del trattamento assistenziale ed il valore finale della pensione se superiore a 1.500 euro, attraverso il normale meccanismo dell'APE volontario.</a:t>
            </a:r>
          </a:p>
        </p:txBody>
      </p:sp>
    </p:spTree>
    <p:extLst>
      <p:ext uri="{BB962C8B-B14F-4D97-AF65-F5344CB8AC3E}">
        <p14:creationId xmlns:p14="http://schemas.microsoft.com/office/powerpoint/2010/main" xmlns="" val="4140411296"/>
      </p:ext>
    </p:extLst>
  </p:cSld>
  <p:clrMapOvr>
    <a:masterClrMapping/>
  </p:clrMapOvr>
  <p:transition spd="slow">
    <p:randomBar dir="vert"/>
  </p:transition>
</p:sld>
</file>

<file path=ppt/slides/slide2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Rettangolo 3"/>
          <p:cNvSpPr>
            <a:spLocks noChangeArrowheads="1"/>
          </p:cNvSpPr>
          <p:nvPr/>
        </p:nvSpPr>
        <p:spPr bwMode="auto">
          <a:xfrm>
            <a:off x="3216275" y="358776"/>
            <a:ext cx="5010150" cy="1323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ea typeface="Arial" charset="0"/>
                <a:cs typeface="Arial" charset="0"/>
              </a:defRPr>
            </a:lvl1pPr>
            <a:lvl2pPr marL="742950" indent="-285750">
              <a:spcBef>
                <a:spcPct val="20000"/>
              </a:spcBef>
              <a:buChar char="–"/>
              <a:defRPr sz="2800">
                <a:solidFill>
                  <a:schemeClr val="tx1"/>
                </a:solidFill>
                <a:latin typeface="Arial" charset="0"/>
                <a:ea typeface="Arial" charset="0"/>
                <a:cs typeface="Arial" charset="0"/>
              </a:defRPr>
            </a:lvl2pPr>
            <a:lvl3pPr marL="1143000" indent="-228600">
              <a:spcBef>
                <a:spcPct val="20000"/>
              </a:spcBef>
              <a:buChar char="•"/>
              <a:defRPr sz="2400">
                <a:solidFill>
                  <a:schemeClr val="tx1"/>
                </a:solidFill>
                <a:latin typeface="Arial" charset="0"/>
                <a:ea typeface="Arial" charset="0"/>
                <a:cs typeface="Arial" charset="0"/>
              </a:defRPr>
            </a:lvl3pPr>
            <a:lvl4pPr marL="1600200" indent="-228600">
              <a:spcBef>
                <a:spcPct val="20000"/>
              </a:spcBef>
              <a:buChar char="–"/>
              <a:defRPr sz="2000">
                <a:solidFill>
                  <a:schemeClr val="tx1"/>
                </a:solidFill>
                <a:latin typeface="Arial" charset="0"/>
                <a:ea typeface="Arial" charset="0"/>
                <a:cs typeface="Arial" charset="0"/>
              </a:defRPr>
            </a:lvl4pPr>
            <a:lvl5pPr marL="2057400" indent="-228600">
              <a:spcBef>
                <a:spcPct val="20000"/>
              </a:spcBef>
              <a:buChar char="»"/>
              <a:defRPr sz="2000">
                <a:solidFill>
                  <a:schemeClr val="tx1"/>
                </a:solidFill>
                <a:latin typeface="Arial" charset="0"/>
                <a:ea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ea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ea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ea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ea typeface="Arial" charset="0"/>
                <a:cs typeface="Arial" charset="0"/>
              </a:defRPr>
            </a:lvl9pPr>
          </a:lstStyle>
          <a:p>
            <a:pPr algn="ctr" eaLnBrk="1" hangingPunct="1">
              <a:spcBef>
                <a:spcPct val="0"/>
              </a:spcBef>
              <a:buFontTx/>
              <a:buNone/>
            </a:pPr>
            <a:r>
              <a:rPr lang="it-IT" altLang="it-IT" sz="4000" b="1" i="1">
                <a:solidFill>
                  <a:srgbClr val="FF0000"/>
                </a:solidFill>
                <a:latin typeface="Comic Sans MS" charset="0"/>
              </a:rPr>
              <a:t>L'anticipo Pensionistico (APE)</a:t>
            </a:r>
          </a:p>
        </p:txBody>
      </p:sp>
      <p:sp>
        <p:nvSpPr>
          <p:cNvPr id="94210" name="Rettangolo 1"/>
          <p:cNvSpPr>
            <a:spLocks noChangeArrowheads="1"/>
          </p:cNvSpPr>
          <p:nvPr/>
        </p:nvSpPr>
        <p:spPr bwMode="auto">
          <a:xfrm>
            <a:off x="2109788" y="2095500"/>
            <a:ext cx="8064500" cy="353943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ea typeface="Arial" charset="0"/>
                <a:cs typeface="Arial" charset="0"/>
              </a:defRPr>
            </a:lvl1pPr>
            <a:lvl2pPr marL="742950" indent="-285750">
              <a:spcBef>
                <a:spcPct val="20000"/>
              </a:spcBef>
              <a:buChar char="–"/>
              <a:defRPr sz="2800">
                <a:solidFill>
                  <a:schemeClr val="tx1"/>
                </a:solidFill>
                <a:latin typeface="Arial" charset="0"/>
                <a:ea typeface="Arial" charset="0"/>
                <a:cs typeface="Arial" charset="0"/>
              </a:defRPr>
            </a:lvl2pPr>
            <a:lvl3pPr marL="1143000" indent="-228600">
              <a:spcBef>
                <a:spcPct val="20000"/>
              </a:spcBef>
              <a:buChar char="•"/>
              <a:defRPr sz="2400">
                <a:solidFill>
                  <a:schemeClr val="tx1"/>
                </a:solidFill>
                <a:latin typeface="Arial" charset="0"/>
                <a:ea typeface="Arial" charset="0"/>
                <a:cs typeface="Arial" charset="0"/>
              </a:defRPr>
            </a:lvl3pPr>
            <a:lvl4pPr marL="1600200" indent="-228600">
              <a:spcBef>
                <a:spcPct val="20000"/>
              </a:spcBef>
              <a:buChar char="–"/>
              <a:defRPr sz="2000">
                <a:solidFill>
                  <a:schemeClr val="tx1"/>
                </a:solidFill>
                <a:latin typeface="Arial" charset="0"/>
                <a:ea typeface="Arial" charset="0"/>
                <a:cs typeface="Arial" charset="0"/>
              </a:defRPr>
            </a:lvl4pPr>
            <a:lvl5pPr marL="2057400" indent="-228600">
              <a:spcBef>
                <a:spcPct val="20000"/>
              </a:spcBef>
              <a:buChar char="»"/>
              <a:defRPr sz="2000">
                <a:solidFill>
                  <a:schemeClr val="tx1"/>
                </a:solidFill>
                <a:latin typeface="Arial" charset="0"/>
                <a:ea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ea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ea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ea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ea typeface="Arial" charset="0"/>
                <a:cs typeface="Arial" charset="0"/>
              </a:defRPr>
            </a:lvl9pPr>
          </a:lstStyle>
          <a:p>
            <a:pPr algn="just"/>
            <a:r>
              <a:rPr lang="it-IT" dirty="0"/>
              <a:t>L'indennità  erogata mensilmente su dodici mensilità nell'anno ed  pari all'importo della rata mensile della pensione calcolata al momento dell'accesso alla prestazione. Tale importo  soggetto ad un massimale mensile pari a 1.500 euro, non soggetto a rivalutazione.</a:t>
            </a:r>
            <a:endParaRPr lang="it-IT" altLang="it-IT" sz="2000" dirty="0">
              <a:latin typeface="Comic Sans MS" charset="0"/>
            </a:endParaRPr>
          </a:p>
        </p:txBody>
      </p:sp>
    </p:spTree>
    <p:extLst>
      <p:ext uri="{BB962C8B-B14F-4D97-AF65-F5344CB8AC3E}">
        <p14:creationId xmlns:p14="http://schemas.microsoft.com/office/powerpoint/2010/main" xmlns="" val="159374761"/>
      </p:ext>
    </p:extLst>
  </p:cSld>
  <p:clrMapOvr>
    <a:masterClrMapping/>
  </p:clrMapOvr>
  <p:transition spd="slow">
    <p:randomBar dir="vert"/>
  </p:transition>
</p:sld>
</file>

<file path=ppt/slides/slide2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3" name="Rettangolo 3"/>
          <p:cNvSpPr>
            <a:spLocks noChangeArrowheads="1"/>
          </p:cNvSpPr>
          <p:nvPr/>
        </p:nvSpPr>
        <p:spPr bwMode="auto">
          <a:xfrm>
            <a:off x="3367089" y="115888"/>
            <a:ext cx="5464175" cy="12001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charset="0"/>
                <a:ea typeface="Arial" charset="0"/>
                <a:cs typeface="Arial" charset="0"/>
              </a:defRPr>
            </a:lvl1pPr>
            <a:lvl2pPr marL="742950" indent="-285750">
              <a:spcBef>
                <a:spcPct val="20000"/>
              </a:spcBef>
              <a:buChar char="–"/>
              <a:defRPr sz="2800">
                <a:solidFill>
                  <a:schemeClr val="tx1"/>
                </a:solidFill>
                <a:latin typeface="Arial" charset="0"/>
                <a:ea typeface="Arial" charset="0"/>
                <a:cs typeface="Arial" charset="0"/>
              </a:defRPr>
            </a:lvl2pPr>
            <a:lvl3pPr marL="1143000" indent="-228600">
              <a:spcBef>
                <a:spcPct val="20000"/>
              </a:spcBef>
              <a:buChar char="•"/>
              <a:defRPr sz="2400">
                <a:solidFill>
                  <a:schemeClr val="tx1"/>
                </a:solidFill>
                <a:latin typeface="Arial" charset="0"/>
                <a:ea typeface="Arial" charset="0"/>
                <a:cs typeface="Arial" charset="0"/>
              </a:defRPr>
            </a:lvl3pPr>
            <a:lvl4pPr marL="1600200" indent="-228600">
              <a:spcBef>
                <a:spcPct val="20000"/>
              </a:spcBef>
              <a:buChar char="–"/>
              <a:defRPr sz="2000">
                <a:solidFill>
                  <a:schemeClr val="tx1"/>
                </a:solidFill>
                <a:latin typeface="Arial" charset="0"/>
                <a:ea typeface="Arial" charset="0"/>
                <a:cs typeface="Arial" charset="0"/>
              </a:defRPr>
            </a:lvl4pPr>
            <a:lvl5pPr marL="2057400" indent="-228600">
              <a:spcBef>
                <a:spcPct val="20000"/>
              </a:spcBef>
              <a:buChar char="»"/>
              <a:defRPr sz="2000">
                <a:solidFill>
                  <a:schemeClr val="tx1"/>
                </a:solidFill>
                <a:latin typeface="Arial" charset="0"/>
                <a:ea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ea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ea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ea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ea typeface="Arial" charset="0"/>
                <a:cs typeface="Arial" charset="0"/>
              </a:defRPr>
            </a:lvl9pPr>
          </a:lstStyle>
          <a:p>
            <a:pPr algn="ctr" eaLnBrk="1" hangingPunct="1">
              <a:spcBef>
                <a:spcPct val="0"/>
              </a:spcBef>
              <a:buFontTx/>
              <a:buNone/>
            </a:pPr>
            <a:r>
              <a:rPr lang="it-IT" altLang="it-IT" sz="3600" b="1" i="1">
                <a:solidFill>
                  <a:srgbClr val="FF0000"/>
                </a:solidFill>
                <a:latin typeface="Comic Sans MS" charset="0"/>
              </a:rPr>
              <a:t>L'anticipo Pensionistico </a:t>
            </a:r>
          </a:p>
          <a:p>
            <a:pPr algn="ctr" eaLnBrk="1" hangingPunct="1">
              <a:spcBef>
                <a:spcPct val="0"/>
              </a:spcBef>
              <a:buFontTx/>
              <a:buNone/>
            </a:pPr>
            <a:r>
              <a:rPr lang="it-IT" altLang="it-IT" sz="3600" b="1" i="1">
                <a:solidFill>
                  <a:srgbClr val="FF0000"/>
                </a:solidFill>
                <a:latin typeface="Comic Sans MS" charset="0"/>
              </a:rPr>
              <a:t>(APE)</a:t>
            </a:r>
          </a:p>
        </p:txBody>
      </p:sp>
      <p:sp>
        <p:nvSpPr>
          <p:cNvPr id="95234" name="Rettangolo 1"/>
          <p:cNvSpPr>
            <a:spLocks noChangeArrowheads="1"/>
          </p:cNvSpPr>
          <p:nvPr/>
        </p:nvSpPr>
        <p:spPr bwMode="auto">
          <a:xfrm>
            <a:off x="1797050" y="1988841"/>
            <a:ext cx="8604250" cy="44021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ea typeface="Arial" charset="0"/>
                <a:cs typeface="Arial" charset="0"/>
              </a:defRPr>
            </a:lvl1pPr>
            <a:lvl2pPr marL="742950" indent="-285750">
              <a:spcBef>
                <a:spcPct val="20000"/>
              </a:spcBef>
              <a:buChar char="–"/>
              <a:defRPr sz="2800">
                <a:solidFill>
                  <a:schemeClr val="tx1"/>
                </a:solidFill>
                <a:latin typeface="Arial" charset="0"/>
                <a:ea typeface="Arial" charset="0"/>
                <a:cs typeface="Arial" charset="0"/>
              </a:defRPr>
            </a:lvl2pPr>
            <a:lvl3pPr marL="1143000" indent="-228600">
              <a:spcBef>
                <a:spcPct val="20000"/>
              </a:spcBef>
              <a:buChar char="•"/>
              <a:defRPr sz="2400">
                <a:solidFill>
                  <a:schemeClr val="tx1"/>
                </a:solidFill>
                <a:latin typeface="Arial" charset="0"/>
                <a:ea typeface="Arial" charset="0"/>
                <a:cs typeface="Arial" charset="0"/>
              </a:defRPr>
            </a:lvl3pPr>
            <a:lvl4pPr marL="1600200" indent="-228600">
              <a:spcBef>
                <a:spcPct val="20000"/>
              </a:spcBef>
              <a:buChar char="–"/>
              <a:defRPr sz="2000">
                <a:solidFill>
                  <a:schemeClr val="tx1"/>
                </a:solidFill>
                <a:latin typeface="Arial" charset="0"/>
                <a:ea typeface="Arial" charset="0"/>
                <a:cs typeface="Arial" charset="0"/>
              </a:defRPr>
            </a:lvl4pPr>
            <a:lvl5pPr marL="2057400" indent="-228600">
              <a:spcBef>
                <a:spcPct val="20000"/>
              </a:spcBef>
              <a:buChar char="»"/>
              <a:defRPr sz="2000">
                <a:solidFill>
                  <a:schemeClr val="tx1"/>
                </a:solidFill>
                <a:latin typeface="Arial" charset="0"/>
                <a:ea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ea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ea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ea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ea typeface="Arial" charset="0"/>
                <a:cs typeface="Arial" charset="0"/>
              </a:defRPr>
            </a:lvl9pPr>
          </a:lstStyle>
          <a:p>
            <a:pPr algn="ctr" eaLnBrk="1" hangingPunct="1">
              <a:spcBef>
                <a:spcPct val="0"/>
              </a:spcBef>
              <a:buFontTx/>
              <a:buNone/>
            </a:pPr>
            <a:r>
              <a:rPr lang="it-IT" altLang="it-IT" sz="2800" b="1">
                <a:solidFill>
                  <a:srgbClr val="FF0000"/>
                </a:solidFill>
                <a:latin typeface="Comic Sans MS" charset="0"/>
              </a:rPr>
              <a:t>L'APE Social</a:t>
            </a:r>
            <a:r>
              <a:rPr lang="it-IT" altLang="it-IT" sz="1800">
                <a:latin typeface="Comic Sans MS" charset="0"/>
              </a:rPr>
              <a:t> Le categorie di lavoratori che beneficeranno dell'APE Agevolato </a:t>
            </a:r>
            <a:r>
              <a:rPr lang="it-IT" altLang="it-IT" sz="1800" b="1">
                <a:latin typeface="Comic Sans MS" charset="0"/>
              </a:rPr>
              <a:t>sono quattro</a:t>
            </a:r>
            <a:r>
              <a:rPr lang="it-IT" altLang="it-IT" sz="1800">
                <a:latin typeface="Comic Sans MS" charset="0"/>
              </a:rPr>
              <a:t>: </a:t>
            </a:r>
          </a:p>
          <a:p>
            <a:pPr algn="just" eaLnBrk="1" hangingPunct="1">
              <a:spcBef>
                <a:spcPct val="0"/>
              </a:spcBef>
              <a:buFontTx/>
              <a:buAutoNum type="arabicParenR"/>
            </a:pPr>
            <a:r>
              <a:rPr lang="it-IT" altLang="it-IT" sz="1800" b="1" dirty="0">
                <a:latin typeface="Comic Sans MS" charset="0"/>
              </a:rPr>
              <a:t>soggetti in stato di disoccupazione </a:t>
            </a:r>
            <a:r>
              <a:rPr lang="it-IT" altLang="it-IT" sz="1800" dirty="0">
                <a:latin typeface="Comic Sans MS" charset="0"/>
              </a:rPr>
              <a:t>(e assenza di reddito), </a:t>
            </a:r>
          </a:p>
          <a:p>
            <a:pPr algn="just" eaLnBrk="1" hangingPunct="1">
              <a:spcBef>
                <a:spcPct val="0"/>
              </a:spcBef>
              <a:buFontTx/>
              <a:buAutoNum type="arabicParenR"/>
            </a:pPr>
            <a:r>
              <a:rPr lang="it-IT" altLang="it-IT" sz="1800" b="1" dirty="0">
                <a:latin typeface="Comic Sans MS" charset="0"/>
              </a:rPr>
              <a:t>soggetti impiegati in attività difficoltose o rischiose per la quale la permanenza al lavoro in età più elevata aumenta il rischio di infortunio o di malattia professionale</a:t>
            </a:r>
            <a:r>
              <a:rPr lang="it-IT" altLang="it-IT" sz="1800" dirty="0">
                <a:latin typeface="Comic Sans MS" charset="0"/>
              </a:rPr>
              <a:t>;</a:t>
            </a:r>
          </a:p>
          <a:p>
            <a:pPr algn="just" eaLnBrk="1" hangingPunct="1">
              <a:spcBef>
                <a:spcPct val="0"/>
              </a:spcBef>
              <a:buFontTx/>
              <a:buAutoNum type="arabicParenR"/>
            </a:pPr>
            <a:r>
              <a:rPr lang="it-IT" altLang="it-IT" sz="1800" b="1" dirty="0">
                <a:latin typeface="Comic Sans MS" charset="0"/>
              </a:rPr>
              <a:t>soggetti con una invalidità superiore al 74%;</a:t>
            </a:r>
          </a:p>
          <a:p>
            <a:pPr algn="just" eaLnBrk="1" hangingPunct="1">
              <a:spcBef>
                <a:spcPct val="0"/>
              </a:spcBef>
              <a:buFontTx/>
              <a:buAutoNum type="arabicParenR"/>
            </a:pPr>
            <a:r>
              <a:rPr lang="it-IT" altLang="it-IT" sz="1800" b="1" dirty="0">
                <a:latin typeface="Comic Sans MS" charset="0"/>
              </a:rPr>
              <a:t>soggetti con carichi di lavoro di cura legato alla presenza di parenti di primo grado conviventi con disabilità grave</a:t>
            </a:r>
            <a:r>
              <a:rPr lang="it-IT" altLang="it-IT" sz="1800" dirty="0">
                <a:latin typeface="Comic Sans MS" charset="0"/>
              </a:rPr>
              <a:t>.</a:t>
            </a:r>
          </a:p>
          <a:p>
            <a:pPr algn="just" eaLnBrk="1" hangingPunct="1">
              <a:spcBef>
                <a:spcPct val="0"/>
              </a:spcBef>
              <a:buFontTx/>
              <a:buNone/>
            </a:pPr>
            <a:endParaRPr lang="it-IT" altLang="it-IT" sz="1800" dirty="0">
              <a:latin typeface="Comic Sans MS" charset="0"/>
            </a:endParaRPr>
          </a:p>
          <a:p>
            <a:pPr algn="just" eaLnBrk="1" hangingPunct="1">
              <a:spcBef>
                <a:spcPct val="0"/>
              </a:spcBef>
              <a:buFontTx/>
              <a:buNone/>
            </a:pPr>
            <a:r>
              <a:rPr lang="it-IT" altLang="it-IT" sz="1800" i="1" dirty="0">
                <a:solidFill>
                  <a:srgbClr val="FF0000"/>
                </a:solidFill>
                <a:latin typeface="Comic Sans MS" charset="0"/>
              </a:rPr>
              <a:t>Per l'accesso all'APE Agevolato sarà contestualmente necessario avere almeno </a:t>
            </a:r>
            <a:r>
              <a:rPr lang="it-IT" altLang="it-IT" sz="1800" b="1" i="1" dirty="0">
                <a:solidFill>
                  <a:srgbClr val="FF0000"/>
                </a:solidFill>
                <a:latin typeface="Comic Sans MS" charset="0"/>
              </a:rPr>
              <a:t>30 anni di contributi</a:t>
            </a:r>
            <a:r>
              <a:rPr lang="it-IT" altLang="it-IT" sz="1800" i="1" dirty="0">
                <a:solidFill>
                  <a:srgbClr val="FF0000"/>
                </a:solidFill>
                <a:latin typeface="Comic Sans MS" charset="0"/>
              </a:rPr>
              <a:t> che diventano </a:t>
            </a:r>
            <a:r>
              <a:rPr lang="it-IT" altLang="it-IT" sz="1800" b="1" i="1" dirty="0">
                <a:solidFill>
                  <a:srgbClr val="FF0000"/>
                </a:solidFill>
                <a:latin typeface="Comic Sans MS" charset="0"/>
              </a:rPr>
              <a:t>36 anni</a:t>
            </a:r>
            <a:r>
              <a:rPr lang="it-IT" altLang="it-IT" sz="1800" i="1" dirty="0">
                <a:solidFill>
                  <a:srgbClr val="FF0000"/>
                </a:solidFill>
                <a:latin typeface="Comic Sans MS" charset="0"/>
              </a:rPr>
              <a:t> per le categorie di cui al punto 2.  Anche l'APE agevolato sarà disponibile dal 1° maggio 2017 per coloro che hanno raggiunto almeno i 63° anni di età e durerà in forma sperimentale sino al 31 dicembre 2018. </a:t>
            </a:r>
          </a:p>
        </p:txBody>
      </p:sp>
    </p:spTree>
    <p:extLst>
      <p:ext uri="{BB962C8B-B14F-4D97-AF65-F5344CB8AC3E}">
        <p14:creationId xmlns:p14="http://schemas.microsoft.com/office/powerpoint/2010/main" xmlns="" val="1008225102"/>
      </p:ext>
    </p:extLst>
  </p:cSld>
  <p:clrMapOvr>
    <a:masterClrMapping/>
  </p:clrMapOvr>
  <p:transition spd="slow">
    <p:randomBar dir="vert"/>
  </p:transition>
</p:sld>
</file>

<file path=ppt/slides/slide2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7" name="Rettangolo 3"/>
          <p:cNvSpPr>
            <a:spLocks noChangeArrowheads="1"/>
          </p:cNvSpPr>
          <p:nvPr/>
        </p:nvSpPr>
        <p:spPr bwMode="auto">
          <a:xfrm>
            <a:off x="4876800" y="115888"/>
            <a:ext cx="2444750" cy="6461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charset="0"/>
                <a:ea typeface="Arial" charset="0"/>
                <a:cs typeface="Arial" charset="0"/>
              </a:defRPr>
            </a:lvl1pPr>
            <a:lvl2pPr marL="742950" indent="-285750">
              <a:spcBef>
                <a:spcPct val="20000"/>
              </a:spcBef>
              <a:buChar char="–"/>
              <a:defRPr sz="2800">
                <a:solidFill>
                  <a:schemeClr val="tx1"/>
                </a:solidFill>
                <a:latin typeface="Arial" charset="0"/>
                <a:ea typeface="Arial" charset="0"/>
                <a:cs typeface="Arial" charset="0"/>
              </a:defRPr>
            </a:lvl2pPr>
            <a:lvl3pPr marL="1143000" indent="-228600">
              <a:spcBef>
                <a:spcPct val="20000"/>
              </a:spcBef>
              <a:buChar char="•"/>
              <a:defRPr sz="2400">
                <a:solidFill>
                  <a:schemeClr val="tx1"/>
                </a:solidFill>
                <a:latin typeface="Arial" charset="0"/>
                <a:ea typeface="Arial" charset="0"/>
                <a:cs typeface="Arial" charset="0"/>
              </a:defRPr>
            </a:lvl3pPr>
            <a:lvl4pPr marL="1600200" indent="-228600">
              <a:spcBef>
                <a:spcPct val="20000"/>
              </a:spcBef>
              <a:buChar char="–"/>
              <a:defRPr sz="2000">
                <a:solidFill>
                  <a:schemeClr val="tx1"/>
                </a:solidFill>
                <a:latin typeface="Arial" charset="0"/>
                <a:ea typeface="Arial" charset="0"/>
                <a:cs typeface="Arial" charset="0"/>
              </a:defRPr>
            </a:lvl4pPr>
            <a:lvl5pPr marL="2057400" indent="-228600">
              <a:spcBef>
                <a:spcPct val="20000"/>
              </a:spcBef>
              <a:buChar char="»"/>
              <a:defRPr sz="2000">
                <a:solidFill>
                  <a:schemeClr val="tx1"/>
                </a:solidFill>
                <a:latin typeface="Arial" charset="0"/>
                <a:ea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ea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ea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ea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ea typeface="Arial" charset="0"/>
                <a:cs typeface="Arial" charset="0"/>
              </a:defRPr>
            </a:lvl9pPr>
          </a:lstStyle>
          <a:p>
            <a:pPr algn="ctr" eaLnBrk="1" hangingPunct="1">
              <a:spcBef>
                <a:spcPct val="0"/>
              </a:spcBef>
              <a:buFontTx/>
              <a:buNone/>
            </a:pPr>
            <a:r>
              <a:rPr lang="it-IT" altLang="it-IT" sz="3600" b="1" i="1">
                <a:solidFill>
                  <a:srgbClr val="FF0000"/>
                </a:solidFill>
                <a:latin typeface="Comic Sans MS" charset="0"/>
              </a:rPr>
              <a:t>Ape social</a:t>
            </a:r>
          </a:p>
        </p:txBody>
      </p:sp>
      <p:sp>
        <p:nvSpPr>
          <p:cNvPr id="96258" name="Rettangolo 1"/>
          <p:cNvSpPr>
            <a:spLocks noChangeArrowheads="1"/>
          </p:cNvSpPr>
          <p:nvPr/>
        </p:nvSpPr>
        <p:spPr bwMode="auto">
          <a:xfrm>
            <a:off x="1814513" y="1412776"/>
            <a:ext cx="8569325" cy="42465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ea typeface="Arial" charset="0"/>
                <a:cs typeface="Arial" charset="0"/>
              </a:defRPr>
            </a:lvl1pPr>
            <a:lvl2pPr marL="742950" indent="-285750">
              <a:spcBef>
                <a:spcPct val="20000"/>
              </a:spcBef>
              <a:buChar char="–"/>
              <a:defRPr sz="2800">
                <a:solidFill>
                  <a:schemeClr val="tx1"/>
                </a:solidFill>
                <a:latin typeface="Arial" charset="0"/>
                <a:ea typeface="Arial" charset="0"/>
                <a:cs typeface="Arial" charset="0"/>
              </a:defRPr>
            </a:lvl2pPr>
            <a:lvl3pPr marL="1143000" indent="-228600">
              <a:spcBef>
                <a:spcPct val="20000"/>
              </a:spcBef>
              <a:buChar char="•"/>
              <a:defRPr sz="2400">
                <a:solidFill>
                  <a:schemeClr val="tx1"/>
                </a:solidFill>
                <a:latin typeface="Arial" charset="0"/>
                <a:ea typeface="Arial" charset="0"/>
                <a:cs typeface="Arial" charset="0"/>
              </a:defRPr>
            </a:lvl3pPr>
            <a:lvl4pPr marL="1600200" indent="-228600">
              <a:spcBef>
                <a:spcPct val="20000"/>
              </a:spcBef>
              <a:buChar char="–"/>
              <a:defRPr sz="2000">
                <a:solidFill>
                  <a:schemeClr val="tx1"/>
                </a:solidFill>
                <a:latin typeface="Arial" charset="0"/>
                <a:ea typeface="Arial" charset="0"/>
                <a:cs typeface="Arial" charset="0"/>
              </a:defRPr>
            </a:lvl4pPr>
            <a:lvl5pPr marL="2057400" indent="-228600">
              <a:spcBef>
                <a:spcPct val="20000"/>
              </a:spcBef>
              <a:buChar char="»"/>
              <a:defRPr sz="2000">
                <a:solidFill>
                  <a:schemeClr val="tx1"/>
                </a:solidFill>
                <a:latin typeface="Arial" charset="0"/>
                <a:ea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ea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ea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ea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ea typeface="Arial" charset="0"/>
                <a:cs typeface="Arial" charset="0"/>
              </a:defRPr>
            </a:lvl9pPr>
          </a:lstStyle>
          <a:p>
            <a:pPr>
              <a:spcBef>
                <a:spcPct val="0"/>
              </a:spcBef>
              <a:buFontTx/>
              <a:buNone/>
            </a:pPr>
            <a:r>
              <a:rPr lang="it-IT" altLang="it-IT" sz="1800" dirty="0">
                <a:latin typeface="Calibri" charset="0"/>
                <a:ea typeface="Calibri" charset="0"/>
                <a:cs typeface="Times New Roman" charset="0"/>
              </a:rPr>
              <a:t>180. La concessione dell’APE social è subordinata alla </a:t>
            </a:r>
            <a:r>
              <a:rPr lang="it-IT" altLang="it-IT" sz="1800" dirty="0">
                <a:solidFill>
                  <a:srgbClr val="FF0000"/>
                </a:solidFill>
                <a:latin typeface="Calibri" charset="0"/>
                <a:ea typeface="Calibri" charset="0"/>
                <a:cs typeface="Times New Roman" charset="0"/>
              </a:rPr>
              <a:t>cessazione dell'attività lavorativa </a:t>
            </a:r>
            <a:r>
              <a:rPr lang="it-IT" altLang="it-IT" sz="1800" dirty="0">
                <a:latin typeface="Calibri" charset="0"/>
                <a:ea typeface="Calibri" charset="0"/>
                <a:cs typeface="Times New Roman" charset="0"/>
              </a:rPr>
              <a:t>e non spetta a coloro che sono già titolari di un trattamento pensionistico diretto.</a:t>
            </a:r>
          </a:p>
          <a:p>
            <a:pPr>
              <a:spcBef>
                <a:spcPct val="0"/>
              </a:spcBef>
              <a:buFontTx/>
              <a:buNone/>
            </a:pPr>
            <a:r>
              <a:rPr lang="it-IT" altLang="it-IT" sz="1800" dirty="0">
                <a:latin typeface="Calibri" charset="0"/>
                <a:ea typeface="Calibri" charset="0"/>
                <a:cs typeface="Times New Roman" charset="0"/>
              </a:rPr>
              <a:t>181. L'indennità di cui al comma 179 è erogata mensilmente su 12 mensilità nell'anno ed è pari all'importo della rata mensile della pensione calcolata al momento dell'accesso alla prestazione. L'importo dell'indennità non può in ogni caso superare </a:t>
            </a:r>
            <a:r>
              <a:rPr lang="it-IT" altLang="it-IT" sz="1800" b="1" dirty="0">
                <a:latin typeface="Calibri" charset="0"/>
                <a:ea typeface="Calibri" charset="0"/>
                <a:cs typeface="Times New Roman" charset="0"/>
              </a:rPr>
              <a:t>l'importo massimo mensile di 1.500 euro e non è soggetto a rivalutazione</a:t>
            </a:r>
            <a:r>
              <a:rPr lang="it-IT" altLang="it-IT" sz="1800" dirty="0">
                <a:latin typeface="Calibri" charset="0"/>
                <a:ea typeface="Calibri" charset="0"/>
                <a:cs typeface="Times New Roman" charset="0"/>
              </a:rPr>
              <a:t>.</a:t>
            </a:r>
          </a:p>
          <a:p>
            <a:pPr>
              <a:spcBef>
                <a:spcPct val="0"/>
              </a:spcBef>
              <a:buFontTx/>
              <a:buNone/>
            </a:pPr>
            <a:r>
              <a:rPr lang="it-IT" altLang="it-IT" sz="1800" dirty="0">
                <a:latin typeface="Calibri" charset="0"/>
                <a:ea typeface="Calibri" charset="0"/>
                <a:cs typeface="Times New Roman" charset="0"/>
              </a:rPr>
              <a:t>182. L’APE Social non è compatibile con i trattamenti di sostegno al reddito connessi allo stato di disoccupazione involontaria, con il trattamento di cui all'articolo 16 del decreto legislativo 4 marzo 2015, n. 22 (ASDI </a:t>
            </a:r>
            <a:r>
              <a:rPr lang="it-IT" altLang="it-IT" sz="1800" dirty="0">
                <a:latin typeface="Calibri" charset="0"/>
                <a:ea typeface="Calibri" charset="0"/>
                <a:cs typeface="Times New Roman" charset="0"/>
                <a:sym typeface="Wingdings" charset="2"/>
              </a:rPr>
              <a:t> </a:t>
            </a:r>
            <a:r>
              <a:rPr lang="it-IT" altLang="it-IT" sz="1800" dirty="0" err="1">
                <a:latin typeface="Calibri" charset="0"/>
                <a:ea typeface="Calibri" charset="0"/>
                <a:cs typeface="Times New Roman" charset="0"/>
                <a:sym typeface="Wingdings" charset="2"/>
              </a:rPr>
              <a:t>Isee</a:t>
            </a:r>
            <a:r>
              <a:rPr lang="it-IT" altLang="it-IT" sz="1800" dirty="0">
                <a:latin typeface="Calibri" charset="0"/>
                <a:ea typeface="Calibri" charset="0"/>
                <a:cs typeface="Times New Roman" charset="0"/>
              </a:rPr>
              <a:t>), nonché con l'indennizzo previsto dall'articolo 1 del decreto legislativo 28 marzo 1996, n. 207 (Cessazione di Attività Commerciale).</a:t>
            </a:r>
          </a:p>
          <a:p>
            <a:pPr>
              <a:spcBef>
                <a:spcPct val="0"/>
              </a:spcBef>
              <a:buFontTx/>
              <a:buNone/>
            </a:pPr>
            <a:r>
              <a:rPr lang="it-IT" altLang="it-IT" sz="1800" dirty="0">
                <a:latin typeface="Calibri" charset="0"/>
                <a:ea typeface="Calibri" charset="0"/>
                <a:cs typeface="Times New Roman" charset="0"/>
              </a:rPr>
              <a:t>183. </a:t>
            </a:r>
            <a:r>
              <a:rPr lang="it-IT" altLang="it-IT" sz="1800" dirty="0">
                <a:solidFill>
                  <a:srgbClr val="FF0000"/>
                </a:solidFill>
                <a:latin typeface="Calibri" charset="0"/>
                <a:ea typeface="Calibri" charset="0"/>
                <a:cs typeface="Times New Roman" charset="0"/>
              </a:rPr>
              <a:t>Il beneficiario decade dal diritto all'indennità nel caso di raggiungimento dei requisiti per il pensionamento anticipato</a:t>
            </a:r>
            <a:r>
              <a:rPr lang="it-IT" altLang="it-IT" sz="1800" dirty="0">
                <a:latin typeface="Calibri" charset="0"/>
                <a:ea typeface="Calibri" charset="0"/>
                <a:cs typeface="Times New Roman" charset="0"/>
              </a:rPr>
              <a:t>. L'indennità è compatibile con la percezione dei redditi da lavoro dipendente o parasubordinato nel limite di 8.000 euro annui e dei redditi derivanti da attività di lavoro autonomo nel limite di 4.800 euro annui (Come per la NASPI).</a:t>
            </a:r>
          </a:p>
        </p:txBody>
      </p:sp>
    </p:spTree>
    <p:extLst>
      <p:ext uri="{BB962C8B-B14F-4D97-AF65-F5344CB8AC3E}">
        <p14:creationId xmlns:p14="http://schemas.microsoft.com/office/powerpoint/2010/main" xmlns="" val="3694779767"/>
      </p:ext>
    </p:extLst>
  </p:cSld>
  <p:clrMapOvr>
    <a:masterClrMapping/>
  </p:clrMapOvr>
  <p:transition spd="slow">
    <p:randomBar dir="vert"/>
  </p:transition>
</p:sld>
</file>

<file path=ppt/slides/slide2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3" name="Rettangolo 3"/>
          <p:cNvSpPr>
            <a:spLocks noChangeArrowheads="1"/>
          </p:cNvSpPr>
          <p:nvPr/>
        </p:nvSpPr>
        <p:spPr bwMode="auto">
          <a:xfrm>
            <a:off x="3120637" y="115888"/>
            <a:ext cx="5957080" cy="120032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charset="0"/>
                <a:ea typeface="Arial" charset="0"/>
                <a:cs typeface="Arial" charset="0"/>
              </a:defRPr>
            </a:lvl1pPr>
            <a:lvl2pPr marL="742950" indent="-285750">
              <a:spcBef>
                <a:spcPct val="20000"/>
              </a:spcBef>
              <a:buChar char="–"/>
              <a:defRPr sz="2800">
                <a:solidFill>
                  <a:schemeClr val="tx1"/>
                </a:solidFill>
                <a:latin typeface="Arial" charset="0"/>
                <a:ea typeface="Arial" charset="0"/>
                <a:cs typeface="Arial" charset="0"/>
              </a:defRPr>
            </a:lvl2pPr>
            <a:lvl3pPr marL="1143000" indent="-228600">
              <a:spcBef>
                <a:spcPct val="20000"/>
              </a:spcBef>
              <a:buChar char="•"/>
              <a:defRPr sz="2400">
                <a:solidFill>
                  <a:schemeClr val="tx1"/>
                </a:solidFill>
                <a:latin typeface="Arial" charset="0"/>
                <a:ea typeface="Arial" charset="0"/>
                <a:cs typeface="Arial" charset="0"/>
              </a:defRPr>
            </a:lvl3pPr>
            <a:lvl4pPr marL="1600200" indent="-228600">
              <a:spcBef>
                <a:spcPct val="20000"/>
              </a:spcBef>
              <a:buChar char="–"/>
              <a:defRPr sz="2000">
                <a:solidFill>
                  <a:schemeClr val="tx1"/>
                </a:solidFill>
                <a:latin typeface="Arial" charset="0"/>
                <a:ea typeface="Arial" charset="0"/>
                <a:cs typeface="Arial" charset="0"/>
              </a:defRPr>
            </a:lvl4pPr>
            <a:lvl5pPr marL="2057400" indent="-228600">
              <a:spcBef>
                <a:spcPct val="20000"/>
              </a:spcBef>
              <a:buChar char="»"/>
              <a:defRPr sz="2000">
                <a:solidFill>
                  <a:schemeClr val="tx1"/>
                </a:solidFill>
                <a:latin typeface="Arial" charset="0"/>
                <a:ea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ea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ea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ea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ea typeface="Arial" charset="0"/>
                <a:cs typeface="Arial" charset="0"/>
              </a:defRPr>
            </a:lvl9pPr>
          </a:lstStyle>
          <a:p>
            <a:pPr algn="ctr" eaLnBrk="1" hangingPunct="1">
              <a:spcBef>
                <a:spcPct val="0"/>
              </a:spcBef>
              <a:buFontTx/>
              <a:buNone/>
            </a:pPr>
            <a:r>
              <a:rPr lang="it-IT" altLang="it-IT" sz="3600" b="1" i="1" dirty="0">
                <a:solidFill>
                  <a:srgbClr val="FF0000"/>
                </a:solidFill>
                <a:latin typeface="Comic Sans MS" charset="0"/>
              </a:rPr>
              <a:t>L'anticipo Pensionistico </a:t>
            </a:r>
          </a:p>
          <a:p>
            <a:pPr algn="ctr" eaLnBrk="1" hangingPunct="1">
              <a:spcBef>
                <a:spcPct val="0"/>
              </a:spcBef>
              <a:buFontTx/>
              <a:buNone/>
            </a:pPr>
            <a:r>
              <a:rPr lang="it-IT" altLang="it-IT" sz="3600" b="1" i="1" dirty="0">
                <a:solidFill>
                  <a:srgbClr val="FF0000"/>
                </a:solidFill>
                <a:latin typeface="Comic Sans MS" charset="0"/>
              </a:rPr>
              <a:t>(APE) Tempo Determinato</a:t>
            </a:r>
          </a:p>
        </p:txBody>
      </p:sp>
      <p:sp>
        <p:nvSpPr>
          <p:cNvPr id="95234" name="Rettangolo 1"/>
          <p:cNvSpPr>
            <a:spLocks noChangeArrowheads="1"/>
          </p:cNvSpPr>
          <p:nvPr/>
        </p:nvSpPr>
        <p:spPr bwMode="auto">
          <a:xfrm>
            <a:off x="1016000" y="1557041"/>
            <a:ext cx="9626600" cy="480131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charset="0"/>
                <a:ea typeface="Arial" charset="0"/>
                <a:cs typeface="Arial" charset="0"/>
              </a:defRPr>
            </a:lvl1pPr>
            <a:lvl2pPr marL="742950" indent="-285750">
              <a:spcBef>
                <a:spcPct val="20000"/>
              </a:spcBef>
              <a:buChar char="–"/>
              <a:defRPr sz="2800">
                <a:solidFill>
                  <a:schemeClr val="tx1"/>
                </a:solidFill>
                <a:latin typeface="Arial" charset="0"/>
                <a:ea typeface="Arial" charset="0"/>
                <a:cs typeface="Arial" charset="0"/>
              </a:defRPr>
            </a:lvl2pPr>
            <a:lvl3pPr marL="1143000" indent="-228600">
              <a:spcBef>
                <a:spcPct val="20000"/>
              </a:spcBef>
              <a:buChar char="•"/>
              <a:defRPr sz="2400">
                <a:solidFill>
                  <a:schemeClr val="tx1"/>
                </a:solidFill>
                <a:latin typeface="Arial" charset="0"/>
                <a:ea typeface="Arial" charset="0"/>
                <a:cs typeface="Arial" charset="0"/>
              </a:defRPr>
            </a:lvl3pPr>
            <a:lvl4pPr marL="1600200" indent="-228600">
              <a:spcBef>
                <a:spcPct val="20000"/>
              </a:spcBef>
              <a:buChar char="–"/>
              <a:defRPr sz="2000">
                <a:solidFill>
                  <a:schemeClr val="tx1"/>
                </a:solidFill>
                <a:latin typeface="Arial" charset="0"/>
                <a:ea typeface="Arial" charset="0"/>
                <a:cs typeface="Arial" charset="0"/>
              </a:defRPr>
            </a:lvl4pPr>
            <a:lvl5pPr marL="2057400" indent="-228600">
              <a:spcBef>
                <a:spcPct val="20000"/>
              </a:spcBef>
              <a:buChar char="»"/>
              <a:defRPr sz="2000">
                <a:solidFill>
                  <a:schemeClr val="tx1"/>
                </a:solidFill>
                <a:latin typeface="Arial" charset="0"/>
                <a:ea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ea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ea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ea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ea typeface="Arial" charset="0"/>
                <a:cs typeface="Arial" charset="0"/>
              </a:defRPr>
            </a:lvl9pPr>
          </a:lstStyle>
          <a:p>
            <a:pPr algn="just" fontAlgn="base">
              <a:spcBef>
                <a:spcPct val="0"/>
              </a:spcBef>
              <a:buNone/>
            </a:pPr>
            <a:r>
              <a:rPr lang="it-IT" sz="1800" i="1" dirty="0">
                <a:latin typeface="Comic Sans MS" charset="0"/>
              </a:rPr>
              <a:t>Art. 1, comma 162 – lettera b) L. 205/2017</a:t>
            </a:r>
          </a:p>
          <a:p>
            <a:pPr algn="just" fontAlgn="base">
              <a:spcBef>
                <a:spcPct val="0"/>
              </a:spcBef>
              <a:buNone/>
            </a:pPr>
            <a:r>
              <a:rPr lang="it-IT" sz="1800" i="1" dirty="0">
                <a:latin typeface="Comic Sans MS" charset="0"/>
              </a:rPr>
              <a:t>All’articolo 1 della legge 11 dicembre 2016, n. 232, sono apportate le seguenti modificazioni: </a:t>
            </a:r>
          </a:p>
          <a:p>
            <a:pPr algn="just" fontAlgn="base">
              <a:spcBef>
                <a:spcPct val="0"/>
              </a:spcBef>
              <a:buNone/>
            </a:pPr>
            <a:r>
              <a:rPr lang="it-IT" sz="1800" i="1" dirty="0">
                <a:latin typeface="Comic Sans MS" charset="0"/>
              </a:rPr>
              <a:t>b) al comma 179, lettera a), dopo le parole: «procedura di cui all’articolo 7 della legge 15 luglio 1966, n. 604,» sono inserite le seguenti: «ovvero per scadenza del termine del rapporto di lavoro a tempo determinato a condizione che abbiano avuto, nei trentasei mesi precedenti la cessazione del rapporto, periodi di lavoro dipendente per almeno diciotto mesi»:</a:t>
            </a:r>
          </a:p>
          <a:p>
            <a:pPr algn="just" fontAlgn="base">
              <a:spcBef>
                <a:spcPct val="0"/>
              </a:spcBef>
              <a:buNone/>
            </a:pPr>
            <a:r>
              <a:rPr lang="it-IT" sz="1800" i="1" dirty="0">
                <a:latin typeface="Comic Sans MS" charset="0"/>
              </a:rPr>
              <a:t/>
            </a:r>
            <a:br>
              <a:rPr lang="it-IT" sz="1800" i="1" dirty="0">
                <a:latin typeface="Comic Sans MS" charset="0"/>
              </a:rPr>
            </a:br>
            <a:r>
              <a:rPr lang="it-IT" sz="1800" i="1" dirty="0">
                <a:latin typeface="Comic Sans MS" charset="0"/>
              </a:rPr>
              <a:t>si trovano in </a:t>
            </a:r>
            <a:r>
              <a:rPr lang="it-IT" sz="1800" b="1" i="1" dirty="0">
                <a:latin typeface="Comic Sans MS" charset="0"/>
              </a:rPr>
              <a:t>stato di disoccupazione a seguito di cessazione del rapporto di lavoro per licenziamento, anche collettivo, dimissioni per giusta causa o risoluzione consensuale </a:t>
            </a:r>
            <a:r>
              <a:rPr lang="it-IT" sz="1800" i="1" dirty="0">
                <a:latin typeface="Comic Sans MS" charset="0"/>
              </a:rPr>
              <a:t>nell'ambito della procedura di cui all'articolo 7 della legge 15 luglio 1966, n. 604, </a:t>
            </a:r>
            <a:r>
              <a:rPr lang="it-IT" sz="1800" b="1" i="1" dirty="0">
                <a:latin typeface="Comic Sans MS" charset="0"/>
              </a:rPr>
              <a:t>ovvero per scadenza del termine del rapporto di lavoro a tempo determinato a condizione che abbiano avuto, nei trentasei mesi precedenti la cessazione del rapporto, periodi di lavoro dipendente per almeno diciotto mesi </a:t>
            </a:r>
            <a:r>
              <a:rPr lang="it-IT" sz="1800" i="1" dirty="0">
                <a:latin typeface="Comic Sans MS" charset="0"/>
              </a:rPr>
              <a:t>hanno concluso integralmente la prestazione per la disoccupazione loro spettante da almeno tre mesi e sono in possesso di un'anzianità contributiva di almeno 30 anni;</a:t>
            </a:r>
            <a:r>
              <a:rPr lang="it-IT" altLang="it-IT" sz="1800" i="1" dirty="0">
                <a:latin typeface="Comic Sans MS" charset="0"/>
              </a:rPr>
              <a:t> </a:t>
            </a:r>
          </a:p>
        </p:txBody>
      </p:sp>
    </p:spTree>
    <p:extLst>
      <p:ext uri="{BB962C8B-B14F-4D97-AF65-F5344CB8AC3E}">
        <p14:creationId xmlns:p14="http://schemas.microsoft.com/office/powerpoint/2010/main" xmlns="" val="3179716160"/>
      </p:ext>
    </p:extLst>
  </p:cSld>
  <p:clrMapOvr>
    <a:masterClrMapping/>
  </p:clrMapOvr>
  <p:transition spd="slow">
    <p:randomBar dir="vert"/>
  </p:transition>
</p:sld>
</file>

<file path=ppt/slides/slide2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3" name="Rettangolo 3"/>
          <p:cNvSpPr>
            <a:spLocks noChangeArrowheads="1"/>
          </p:cNvSpPr>
          <p:nvPr/>
        </p:nvSpPr>
        <p:spPr bwMode="auto">
          <a:xfrm>
            <a:off x="3367089" y="115888"/>
            <a:ext cx="5464175" cy="12001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charset="0"/>
                <a:ea typeface="Arial" charset="0"/>
                <a:cs typeface="Arial" charset="0"/>
              </a:defRPr>
            </a:lvl1pPr>
            <a:lvl2pPr marL="742950" indent="-285750">
              <a:spcBef>
                <a:spcPct val="20000"/>
              </a:spcBef>
              <a:buChar char="–"/>
              <a:defRPr sz="2800">
                <a:solidFill>
                  <a:schemeClr val="tx1"/>
                </a:solidFill>
                <a:latin typeface="Arial" charset="0"/>
                <a:ea typeface="Arial" charset="0"/>
                <a:cs typeface="Arial" charset="0"/>
              </a:defRPr>
            </a:lvl2pPr>
            <a:lvl3pPr marL="1143000" indent="-228600">
              <a:spcBef>
                <a:spcPct val="20000"/>
              </a:spcBef>
              <a:buChar char="•"/>
              <a:defRPr sz="2400">
                <a:solidFill>
                  <a:schemeClr val="tx1"/>
                </a:solidFill>
                <a:latin typeface="Arial" charset="0"/>
                <a:ea typeface="Arial" charset="0"/>
                <a:cs typeface="Arial" charset="0"/>
              </a:defRPr>
            </a:lvl3pPr>
            <a:lvl4pPr marL="1600200" indent="-228600">
              <a:spcBef>
                <a:spcPct val="20000"/>
              </a:spcBef>
              <a:buChar char="–"/>
              <a:defRPr sz="2000">
                <a:solidFill>
                  <a:schemeClr val="tx1"/>
                </a:solidFill>
                <a:latin typeface="Arial" charset="0"/>
                <a:ea typeface="Arial" charset="0"/>
                <a:cs typeface="Arial" charset="0"/>
              </a:defRPr>
            </a:lvl4pPr>
            <a:lvl5pPr marL="2057400" indent="-228600">
              <a:spcBef>
                <a:spcPct val="20000"/>
              </a:spcBef>
              <a:buChar char="»"/>
              <a:defRPr sz="2000">
                <a:solidFill>
                  <a:schemeClr val="tx1"/>
                </a:solidFill>
                <a:latin typeface="Arial" charset="0"/>
                <a:ea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ea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ea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ea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ea typeface="Arial" charset="0"/>
                <a:cs typeface="Arial" charset="0"/>
              </a:defRPr>
            </a:lvl9pPr>
          </a:lstStyle>
          <a:p>
            <a:pPr algn="ctr" eaLnBrk="1" hangingPunct="1">
              <a:spcBef>
                <a:spcPct val="0"/>
              </a:spcBef>
              <a:buFontTx/>
              <a:buNone/>
            </a:pPr>
            <a:r>
              <a:rPr lang="it-IT" altLang="it-IT" sz="3600" b="1" i="1">
                <a:solidFill>
                  <a:srgbClr val="FF0000"/>
                </a:solidFill>
                <a:latin typeface="Comic Sans MS" charset="0"/>
              </a:rPr>
              <a:t>L'anticipo Pensionistico </a:t>
            </a:r>
          </a:p>
          <a:p>
            <a:pPr algn="ctr" eaLnBrk="1" hangingPunct="1">
              <a:spcBef>
                <a:spcPct val="0"/>
              </a:spcBef>
              <a:buFontTx/>
              <a:buNone/>
            </a:pPr>
            <a:r>
              <a:rPr lang="it-IT" altLang="it-IT" sz="3600" b="1" i="1">
                <a:solidFill>
                  <a:srgbClr val="FF0000"/>
                </a:solidFill>
                <a:latin typeface="Comic Sans MS" charset="0"/>
              </a:rPr>
              <a:t>(APE)</a:t>
            </a:r>
          </a:p>
        </p:txBody>
      </p:sp>
      <p:sp>
        <p:nvSpPr>
          <p:cNvPr id="95234" name="Rettangolo 1"/>
          <p:cNvSpPr>
            <a:spLocks noChangeArrowheads="1"/>
          </p:cNvSpPr>
          <p:nvPr/>
        </p:nvSpPr>
        <p:spPr bwMode="auto">
          <a:xfrm>
            <a:off x="368300" y="1315741"/>
            <a:ext cx="11518900" cy="54661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charset="0"/>
                <a:ea typeface="Arial" charset="0"/>
                <a:cs typeface="Arial" charset="0"/>
              </a:defRPr>
            </a:lvl1pPr>
            <a:lvl2pPr marL="742950" indent="-285750">
              <a:spcBef>
                <a:spcPct val="20000"/>
              </a:spcBef>
              <a:buChar char="–"/>
              <a:defRPr sz="2800">
                <a:solidFill>
                  <a:schemeClr val="tx1"/>
                </a:solidFill>
                <a:latin typeface="Arial" charset="0"/>
                <a:ea typeface="Arial" charset="0"/>
                <a:cs typeface="Arial" charset="0"/>
              </a:defRPr>
            </a:lvl2pPr>
            <a:lvl3pPr marL="1143000" indent="-228600">
              <a:spcBef>
                <a:spcPct val="20000"/>
              </a:spcBef>
              <a:buChar char="•"/>
              <a:defRPr sz="2400">
                <a:solidFill>
                  <a:schemeClr val="tx1"/>
                </a:solidFill>
                <a:latin typeface="Arial" charset="0"/>
                <a:ea typeface="Arial" charset="0"/>
                <a:cs typeface="Arial" charset="0"/>
              </a:defRPr>
            </a:lvl3pPr>
            <a:lvl4pPr marL="1600200" indent="-228600">
              <a:spcBef>
                <a:spcPct val="20000"/>
              </a:spcBef>
              <a:buChar char="–"/>
              <a:defRPr sz="2000">
                <a:solidFill>
                  <a:schemeClr val="tx1"/>
                </a:solidFill>
                <a:latin typeface="Arial" charset="0"/>
                <a:ea typeface="Arial" charset="0"/>
                <a:cs typeface="Arial" charset="0"/>
              </a:defRPr>
            </a:lvl4pPr>
            <a:lvl5pPr marL="2057400" indent="-228600">
              <a:spcBef>
                <a:spcPct val="20000"/>
              </a:spcBef>
              <a:buChar char="»"/>
              <a:defRPr sz="2000">
                <a:solidFill>
                  <a:schemeClr val="tx1"/>
                </a:solidFill>
                <a:latin typeface="Arial" charset="0"/>
                <a:ea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ea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ea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ea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ea typeface="Arial" charset="0"/>
                <a:cs typeface="Arial" charset="0"/>
              </a:defRPr>
            </a:lvl9pPr>
          </a:lstStyle>
          <a:p>
            <a:pPr fontAlgn="base">
              <a:buNone/>
            </a:pPr>
            <a:r>
              <a:rPr lang="it-IT" sz="1800" b="1" dirty="0">
                <a:latin typeface="Comic Sans MS" panose="030F0702030302020204" pitchFamily="66" charset="0"/>
              </a:rPr>
              <a:t>Requisito dello “stato di disoccupazione”, Messaggio 4195/2017 Inps</a:t>
            </a:r>
            <a:endParaRPr lang="it-IT" sz="1800" dirty="0">
              <a:latin typeface="Comic Sans MS" panose="030F0702030302020204" pitchFamily="66" charset="0"/>
            </a:endParaRPr>
          </a:p>
          <a:p>
            <a:pPr fontAlgn="base">
              <a:buNone/>
            </a:pPr>
            <a:endParaRPr lang="it-IT" sz="1800" dirty="0">
              <a:latin typeface="Comic Sans MS" panose="030F0702030302020204" pitchFamily="66" charset="0"/>
            </a:endParaRPr>
          </a:p>
          <a:p>
            <a:pPr fontAlgn="base">
              <a:buNone/>
            </a:pPr>
            <a:r>
              <a:rPr lang="it-IT" sz="1800" dirty="0">
                <a:latin typeface="Comic Sans MS" panose="030F0702030302020204" pitchFamily="66" charset="0"/>
              </a:rPr>
              <a:t>Il Ministero, con nota n. 7214 del 13 ottobre 2017, ha espresso il seguente parere che introduce una lettura di maggior favore nell’accertamento dello stato di disoccupazione di cui alla lettera a). In particolare il Ministero ha precisato che: “appare condivisibile l’opzione interpretativa proposta dall’Istituto secondo la quale -  per i rapporti di lavoro subordinato -  è applicabile l’articolo 19, comma 3, del d.lgs. n. 150 del 2015”. Tale disposizione prevede espressamente che </a:t>
            </a:r>
            <a:r>
              <a:rPr lang="it-IT" sz="1800" b="1" dirty="0">
                <a:latin typeface="Comic Sans MS" panose="030F0702030302020204" pitchFamily="66" charset="0"/>
              </a:rPr>
              <a:t>“lo stato di disoccupazione è sospeso in caso di rapporto di lavoro subordinato di durata fino a sei mesi”</a:t>
            </a:r>
            <a:r>
              <a:rPr lang="it-IT" sz="1800" dirty="0">
                <a:latin typeface="Comic Sans MS" panose="030F0702030302020204" pitchFamily="66" charset="0"/>
              </a:rPr>
              <a:t> ; se ne deduce quindi che eventuali rapporti di lavoro subordinato di durata non superiore a sei mesi, svolti dal richiedente nel periodo successivo alla conclusione della prestazioni di disoccupazione, non determinano il venir meno dello stato di disoccupazione. Con riguardo poi alle prestazioni di lavoro occasionale, retribuita eventualmente anche con i </a:t>
            </a:r>
            <a:r>
              <a:rPr lang="it-IT" sz="1800" b="1" dirty="0">
                <a:latin typeface="Comic Sans MS" panose="030F0702030302020204" pitchFamily="66" charset="0"/>
              </a:rPr>
              <a:t>voucher,</a:t>
            </a:r>
            <a:r>
              <a:rPr lang="it-IT" sz="1800" dirty="0">
                <a:latin typeface="Comic Sans MS" panose="030F0702030302020204" pitchFamily="66" charset="0"/>
              </a:rPr>
              <a:t>  il Dicastero ha altresì espresso l’avviso in nota che</a:t>
            </a:r>
            <a:r>
              <a:rPr lang="it-IT" sz="1800" i="1" dirty="0">
                <a:latin typeface="Comic Sans MS" panose="030F0702030302020204" pitchFamily="66" charset="0"/>
              </a:rPr>
              <a:t> “possa essere ricompresa nell’ambito applicativo della citata disposizione </a:t>
            </a:r>
            <a:r>
              <a:rPr lang="it-IT" sz="1800" dirty="0">
                <a:latin typeface="Comic Sans MS" panose="030F0702030302020204" pitchFamily="66" charset="0"/>
              </a:rPr>
              <a:t>(articolo 19, comma 3 del d.lgs. n. 150 del 2015)</a:t>
            </a:r>
            <a:r>
              <a:rPr lang="it-IT" sz="1800" i="1" dirty="0">
                <a:latin typeface="Comic Sans MS" panose="030F0702030302020204" pitchFamily="66" charset="0"/>
              </a:rPr>
              <a:t> la prestazione di lavoro occasionale, anche retribuita con voucher, sia in considerazione delle concrete modalità di svolgimento (in cui il prestatore si trova sottoposto al potere di direzione del datore di lavoro, cui spetta di determinare le modalità di esplicazione dell’attività lavorativa), sia in considerazione del disposto dell’articolo 54-bis, comma 4, del decreto legge n. 50 del 2017 il quale in tema di prestazione occasionale prevede che “i compensi percepiti dal prestatore sono esenti da imposizione fiscale” e “ non incidono sul suo stato di disoccupato”.</a:t>
            </a:r>
            <a:endParaRPr lang="it-IT" sz="1800" dirty="0">
              <a:latin typeface="Comic Sans MS" panose="030F0702030302020204" pitchFamily="66" charset="0"/>
            </a:endParaRPr>
          </a:p>
        </p:txBody>
      </p:sp>
    </p:spTree>
    <p:extLst>
      <p:ext uri="{BB962C8B-B14F-4D97-AF65-F5344CB8AC3E}">
        <p14:creationId xmlns:p14="http://schemas.microsoft.com/office/powerpoint/2010/main" xmlns="" val="1735677794"/>
      </p:ext>
    </p:extLst>
  </p:cSld>
  <p:clrMapOvr>
    <a:masterClrMapping/>
  </p:clrMapOvr>
  <p:transition spd="slow">
    <p:randomBar dir="vert"/>
  </p:transition>
</p:sld>
</file>

<file path=ppt/slides/slide2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3" name="Rettangolo 3"/>
          <p:cNvSpPr>
            <a:spLocks noChangeArrowheads="1"/>
          </p:cNvSpPr>
          <p:nvPr/>
        </p:nvSpPr>
        <p:spPr bwMode="auto">
          <a:xfrm>
            <a:off x="3367089" y="115888"/>
            <a:ext cx="5464175" cy="12001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charset="0"/>
                <a:ea typeface="Arial" charset="0"/>
                <a:cs typeface="Arial" charset="0"/>
              </a:defRPr>
            </a:lvl1pPr>
            <a:lvl2pPr marL="742950" indent="-285750">
              <a:spcBef>
                <a:spcPct val="20000"/>
              </a:spcBef>
              <a:buChar char="–"/>
              <a:defRPr sz="2800">
                <a:solidFill>
                  <a:schemeClr val="tx1"/>
                </a:solidFill>
                <a:latin typeface="Arial" charset="0"/>
                <a:ea typeface="Arial" charset="0"/>
                <a:cs typeface="Arial" charset="0"/>
              </a:defRPr>
            </a:lvl2pPr>
            <a:lvl3pPr marL="1143000" indent="-228600">
              <a:spcBef>
                <a:spcPct val="20000"/>
              </a:spcBef>
              <a:buChar char="•"/>
              <a:defRPr sz="2400">
                <a:solidFill>
                  <a:schemeClr val="tx1"/>
                </a:solidFill>
                <a:latin typeface="Arial" charset="0"/>
                <a:ea typeface="Arial" charset="0"/>
                <a:cs typeface="Arial" charset="0"/>
              </a:defRPr>
            </a:lvl3pPr>
            <a:lvl4pPr marL="1600200" indent="-228600">
              <a:spcBef>
                <a:spcPct val="20000"/>
              </a:spcBef>
              <a:buChar char="–"/>
              <a:defRPr sz="2000">
                <a:solidFill>
                  <a:schemeClr val="tx1"/>
                </a:solidFill>
                <a:latin typeface="Arial" charset="0"/>
                <a:ea typeface="Arial" charset="0"/>
                <a:cs typeface="Arial" charset="0"/>
              </a:defRPr>
            </a:lvl4pPr>
            <a:lvl5pPr marL="2057400" indent="-228600">
              <a:spcBef>
                <a:spcPct val="20000"/>
              </a:spcBef>
              <a:buChar char="»"/>
              <a:defRPr sz="2000">
                <a:solidFill>
                  <a:schemeClr val="tx1"/>
                </a:solidFill>
                <a:latin typeface="Arial" charset="0"/>
                <a:ea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ea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ea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ea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ea typeface="Arial" charset="0"/>
                <a:cs typeface="Arial" charset="0"/>
              </a:defRPr>
            </a:lvl9pPr>
          </a:lstStyle>
          <a:p>
            <a:pPr algn="ctr" eaLnBrk="1" hangingPunct="1">
              <a:spcBef>
                <a:spcPct val="0"/>
              </a:spcBef>
              <a:buFontTx/>
              <a:buNone/>
            </a:pPr>
            <a:r>
              <a:rPr lang="it-IT" altLang="it-IT" sz="3600" b="1" i="1">
                <a:solidFill>
                  <a:srgbClr val="FF0000"/>
                </a:solidFill>
                <a:latin typeface="Comic Sans MS" charset="0"/>
              </a:rPr>
              <a:t>L'anticipo Pensionistico </a:t>
            </a:r>
          </a:p>
          <a:p>
            <a:pPr algn="ctr" eaLnBrk="1" hangingPunct="1">
              <a:spcBef>
                <a:spcPct val="0"/>
              </a:spcBef>
              <a:buFontTx/>
              <a:buNone/>
            </a:pPr>
            <a:r>
              <a:rPr lang="it-IT" altLang="it-IT" sz="3600" b="1" i="1">
                <a:solidFill>
                  <a:srgbClr val="FF0000"/>
                </a:solidFill>
                <a:latin typeface="Comic Sans MS" charset="0"/>
              </a:rPr>
              <a:t>(APE)</a:t>
            </a:r>
          </a:p>
        </p:txBody>
      </p:sp>
      <p:sp>
        <p:nvSpPr>
          <p:cNvPr id="95234" name="Rettangolo 1"/>
          <p:cNvSpPr>
            <a:spLocks noChangeArrowheads="1"/>
          </p:cNvSpPr>
          <p:nvPr/>
        </p:nvSpPr>
        <p:spPr bwMode="auto">
          <a:xfrm>
            <a:off x="368300" y="1315741"/>
            <a:ext cx="11518900" cy="469051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charset="0"/>
                <a:ea typeface="Arial" charset="0"/>
                <a:cs typeface="Arial" charset="0"/>
              </a:defRPr>
            </a:lvl1pPr>
            <a:lvl2pPr marL="742950" indent="-285750">
              <a:spcBef>
                <a:spcPct val="20000"/>
              </a:spcBef>
              <a:buChar char="–"/>
              <a:defRPr sz="2800">
                <a:solidFill>
                  <a:schemeClr val="tx1"/>
                </a:solidFill>
                <a:latin typeface="Arial" charset="0"/>
                <a:ea typeface="Arial" charset="0"/>
                <a:cs typeface="Arial" charset="0"/>
              </a:defRPr>
            </a:lvl2pPr>
            <a:lvl3pPr marL="1143000" indent="-228600">
              <a:spcBef>
                <a:spcPct val="20000"/>
              </a:spcBef>
              <a:buChar char="•"/>
              <a:defRPr sz="2400">
                <a:solidFill>
                  <a:schemeClr val="tx1"/>
                </a:solidFill>
                <a:latin typeface="Arial" charset="0"/>
                <a:ea typeface="Arial" charset="0"/>
                <a:cs typeface="Arial" charset="0"/>
              </a:defRPr>
            </a:lvl3pPr>
            <a:lvl4pPr marL="1600200" indent="-228600">
              <a:spcBef>
                <a:spcPct val="20000"/>
              </a:spcBef>
              <a:buChar char="–"/>
              <a:defRPr sz="2000">
                <a:solidFill>
                  <a:schemeClr val="tx1"/>
                </a:solidFill>
                <a:latin typeface="Arial" charset="0"/>
                <a:ea typeface="Arial" charset="0"/>
                <a:cs typeface="Arial" charset="0"/>
              </a:defRPr>
            </a:lvl4pPr>
            <a:lvl5pPr marL="2057400" indent="-228600">
              <a:spcBef>
                <a:spcPct val="20000"/>
              </a:spcBef>
              <a:buChar char="»"/>
              <a:defRPr sz="2000">
                <a:solidFill>
                  <a:schemeClr val="tx1"/>
                </a:solidFill>
                <a:latin typeface="Arial" charset="0"/>
                <a:ea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ea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ea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ea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ea typeface="Arial" charset="0"/>
                <a:cs typeface="Arial" charset="0"/>
              </a:defRPr>
            </a:lvl9pPr>
          </a:lstStyle>
          <a:p>
            <a:pPr fontAlgn="base">
              <a:buNone/>
            </a:pPr>
            <a:r>
              <a:rPr lang="it-IT" sz="1800" b="1" dirty="0">
                <a:latin typeface="Comic Sans MS" panose="030F0702030302020204" pitchFamily="66" charset="0"/>
              </a:rPr>
              <a:t>Requisito dello “stato di disoccupazione” , Messaggio 4195/2017 Inps</a:t>
            </a:r>
            <a:endParaRPr lang="it-IT" sz="1800" dirty="0">
              <a:latin typeface="Comic Sans MS" panose="030F0702030302020204" pitchFamily="66" charset="0"/>
            </a:endParaRPr>
          </a:p>
          <a:p>
            <a:pPr fontAlgn="base">
              <a:buNone/>
            </a:pPr>
            <a:endParaRPr lang="it-IT" sz="1800" dirty="0">
              <a:latin typeface="Comic Sans MS" panose="030F0702030302020204" pitchFamily="66" charset="0"/>
            </a:endParaRPr>
          </a:p>
          <a:p>
            <a:pPr fontAlgn="base">
              <a:buNone/>
            </a:pPr>
            <a:r>
              <a:rPr lang="it-IT" sz="1800" dirty="0">
                <a:latin typeface="Comic Sans MS" panose="030F0702030302020204" pitchFamily="66" charset="0"/>
              </a:rPr>
              <a:t>Alla luce del nuovo indirizzo interpretativo fornito dal Ministero vigilante, le domande di certificazione che vengono presentate dai soggetti in ragione dello “stato di disoccupazione” (ai sensi della lett. a dell’art. 2 del </a:t>
            </a:r>
            <a:r>
              <a:rPr lang="it-IT" sz="1800" dirty="0" err="1">
                <a:latin typeface="Comic Sans MS" panose="030F0702030302020204" pitchFamily="66" charset="0"/>
              </a:rPr>
              <a:t>d.P.C.M</a:t>
            </a:r>
            <a:r>
              <a:rPr lang="it-IT" sz="1800" dirty="0">
                <a:latin typeface="Comic Sans MS" panose="030F0702030302020204" pitchFamily="66" charset="0"/>
              </a:rPr>
              <a:t> n. 88/2017 e dell’art. 3 del </a:t>
            </a:r>
            <a:r>
              <a:rPr lang="it-IT" sz="1800" dirty="0" err="1">
                <a:latin typeface="Comic Sans MS" panose="030F0702030302020204" pitchFamily="66" charset="0"/>
              </a:rPr>
              <a:t>d.P.C.M</a:t>
            </a:r>
            <a:r>
              <a:rPr lang="it-IT" sz="1800" dirty="0">
                <a:latin typeface="Comic Sans MS" panose="030F0702030302020204" pitchFamily="66" charset="0"/>
              </a:rPr>
              <a:t>. n. 87/2017), in presenza di tutti gli altri requisiti di legge, dovranno essere accolte anche se nel periodo successivo alla conclusione della prestazione di disoccupazione siano riscontrate prestazioni di lavoro occasionali (voucher) o periodi di contribuzione  correlati a rapporti di lavoro subordinato che singolarmente considerati non superino i 6 mesi.</a:t>
            </a:r>
          </a:p>
          <a:p>
            <a:pPr fontAlgn="base">
              <a:buNone/>
            </a:pPr>
            <a:r>
              <a:rPr lang="it-IT" sz="1800" dirty="0">
                <a:latin typeface="Comic Sans MS" panose="030F0702030302020204" pitchFamily="66" charset="0"/>
              </a:rPr>
              <a:t/>
            </a:r>
            <a:br>
              <a:rPr lang="it-IT" sz="1800" dirty="0">
                <a:latin typeface="Comic Sans MS" panose="030F0702030302020204" pitchFamily="66" charset="0"/>
              </a:rPr>
            </a:br>
            <a:r>
              <a:rPr lang="it-IT" sz="1800" dirty="0">
                <a:latin typeface="Comic Sans MS" panose="030F0702030302020204" pitchFamily="66" charset="0"/>
              </a:rPr>
              <a:t/>
            </a:r>
            <a:br>
              <a:rPr lang="it-IT" sz="1800" dirty="0">
                <a:latin typeface="Comic Sans MS" panose="030F0702030302020204" pitchFamily="66" charset="0"/>
              </a:rPr>
            </a:br>
            <a:r>
              <a:rPr lang="it-IT" sz="1800" dirty="0">
                <a:latin typeface="Comic Sans MS" panose="030F0702030302020204" pitchFamily="66" charset="0"/>
              </a:rPr>
              <a:t>Le Sedi dell’Istituto attueranno il nuovo indirizzo procedendo al </a:t>
            </a:r>
            <a:r>
              <a:rPr lang="it-IT" sz="1800" b="1" dirty="0">
                <a:latin typeface="Comic Sans MS" panose="030F0702030302020204" pitchFamily="66" charset="0"/>
              </a:rPr>
              <a:t>riesame d’ufficio</a:t>
            </a:r>
            <a:r>
              <a:rPr lang="it-IT" sz="1800" dirty="0">
                <a:latin typeface="Comic Sans MS" panose="030F0702030302020204" pitchFamily="66" charset="0"/>
              </a:rPr>
              <a:t> delle domande di certificazione presentate dai soggetti in stato di disoccupazione ai sensi della citata lettera a), con particolare riferimento a quelle domande che sono state rigettate per rioccupazioni di durata inferiore ai 6 mesi nel periodo successivo alla fruizione completa della prestazione di disoccupazione. Il nuovo esito sarà comunicato ai soggetti interessati secondo le consuete modalità.</a:t>
            </a:r>
          </a:p>
        </p:txBody>
      </p:sp>
      <p:sp>
        <p:nvSpPr>
          <p:cNvPr id="2" name="Rettangolo 1">
            <a:extLst>
              <a:ext uri="{FF2B5EF4-FFF2-40B4-BE49-F238E27FC236}">
                <a16:creationId xmlns="" xmlns:a16="http://schemas.microsoft.com/office/drawing/2014/main" id="{6080681D-79B9-4149-9522-F4949EE5B03D}"/>
              </a:ext>
            </a:extLst>
          </p:cNvPr>
          <p:cNvSpPr/>
          <p:nvPr/>
        </p:nvSpPr>
        <p:spPr>
          <a:xfrm>
            <a:off x="5971607" y="3244334"/>
            <a:ext cx="248786" cy="369332"/>
          </a:xfrm>
          <a:prstGeom prst="rect">
            <a:avLst/>
          </a:prstGeom>
        </p:spPr>
        <p:txBody>
          <a:bodyPr wrap="none">
            <a:spAutoFit/>
          </a:bodyPr>
          <a:lstStyle/>
          <a:p>
            <a:r>
              <a:rPr lang="it-IT" dirty="0"/>
              <a:t> </a:t>
            </a:r>
          </a:p>
        </p:txBody>
      </p:sp>
    </p:spTree>
    <p:extLst>
      <p:ext uri="{BB962C8B-B14F-4D97-AF65-F5344CB8AC3E}">
        <p14:creationId xmlns:p14="http://schemas.microsoft.com/office/powerpoint/2010/main" xmlns="" val="2925977184"/>
      </p:ext>
    </p:extLst>
  </p:cSld>
  <p:clrMapOvr>
    <a:masterClrMapping/>
  </p:clrMapOvr>
  <p:transition spd="slow">
    <p:randomBar dir="vert"/>
  </p:transition>
</p:sld>
</file>

<file path=ppt/slides/slide2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3" name="Rettangolo 3"/>
          <p:cNvSpPr>
            <a:spLocks noChangeArrowheads="1"/>
          </p:cNvSpPr>
          <p:nvPr/>
        </p:nvSpPr>
        <p:spPr bwMode="auto">
          <a:xfrm>
            <a:off x="3367089" y="115888"/>
            <a:ext cx="5464175" cy="12001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charset="0"/>
                <a:ea typeface="Arial" charset="0"/>
                <a:cs typeface="Arial" charset="0"/>
              </a:defRPr>
            </a:lvl1pPr>
            <a:lvl2pPr marL="742950" indent="-285750">
              <a:spcBef>
                <a:spcPct val="20000"/>
              </a:spcBef>
              <a:buChar char="–"/>
              <a:defRPr sz="2800">
                <a:solidFill>
                  <a:schemeClr val="tx1"/>
                </a:solidFill>
                <a:latin typeface="Arial" charset="0"/>
                <a:ea typeface="Arial" charset="0"/>
                <a:cs typeface="Arial" charset="0"/>
              </a:defRPr>
            </a:lvl2pPr>
            <a:lvl3pPr marL="1143000" indent="-228600">
              <a:spcBef>
                <a:spcPct val="20000"/>
              </a:spcBef>
              <a:buChar char="•"/>
              <a:defRPr sz="2400">
                <a:solidFill>
                  <a:schemeClr val="tx1"/>
                </a:solidFill>
                <a:latin typeface="Arial" charset="0"/>
                <a:ea typeface="Arial" charset="0"/>
                <a:cs typeface="Arial" charset="0"/>
              </a:defRPr>
            </a:lvl3pPr>
            <a:lvl4pPr marL="1600200" indent="-228600">
              <a:spcBef>
                <a:spcPct val="20000"/>
              </a:spcBef>
              <a:buChar char="–"/>
              <a:defRPr sz="2000">
                <a:solidFill>
                  <a:schemeClr val="tx1"/>
                </a:solidFill>
                <a:latin typeface="Arial" charset="0"/>
                <a:ea typeface="Arial" charset="0"/>
                <a:cs typeface="Arial" charset="0"/>
              </a:defRPr>
            </a:lvl4pPr>
            <a:lvl5pPr marL="2057400" indent="-228600">
              <a:spcBef>
                <a:spcPct val="20000"/>
              </a:spcBef>
              <a:buChar char="»"/>
              <a:defRPr sz="2000">
                <a:solidFill>
                  <a:schemeClr val="tx1"/>
                </a:solidFill>
                <a:latin typeface="Arial" charset="0"/>
                <a:ea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ea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ea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ea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ea typeface="Arial" charset="0"/>
                <a:cs typeface="Arial" charset="0"/>
              </a:defRPr>
            </a:lvl9pPr>
          </a:lstStyle>
          <a:p>
            <a:pPr algn="ctr" eaLnBrk="1" hangingPunct="1">
              <a:spcBef>
                <a:spcPct val="0"/>
              </a:spcBef>
              <a:buFontTx/>
              <a:buNone/>
            </a:pPr>
            <a:r>
              <a:rPr lang="it-IT" altLang="it-IT" sz="3600" b="1" i="1" dirty="0">
                <a:solidFill>
                  <a:srgbClr val="FF0000"/>
                </a:solidFill>
                <a:latin typeface="Comic Sans MS" charset="0"/>
              </a:rPr>
              <a:t>L'anticipo Pensionistico </a:t>
            </a:r>
          </a:p>
          <a:p>
            <a:pPr algn="ctr" eaLnBrk="1" hangingPunct="1">
              <a:spcBef>
                <a:spcPct val="0"/>
              </a:spcBef>
              <a:buFontTx/>
              <a:buNone/>
            </a:pPr>
            <a:r>
              <a:rPr lang="it-IT" altLang="it-IT" sz="3600" b="1" i="1" dirty="0">
                <a:solidFill>
                  <a:srgbClr val="FF0000"/>
                </a:solidFill>
                <a:latin typeface="Comic Sans MS" charset="0"/>
              </a:rPr>
              <a:t>(APE) – Care </a:t>
            </a:r>
            <a:r>
              <a:rPr lang="it-IT" altLang="it-IT" sz="3600" b="1" i="1" dirty="0" err="1">
                <a:solidFill>
                  <a:srgbClr val="FF0000"/>
                </a:solidFill>
                <a:latin typeface="Comic Sans MS" charset="0"/>
              </a:rPr>
              <a:t>Givers</a:t>
            </a:r>
            <a:endParaRPr lang="it-IT" altLang="it-IT" sz="3600" b="1" i="1" dirty="0">
              <a:solidFill>
                <a:srgbClr val="FF0000"/>
              </a:solidFill>
              <a:latin typeface="Comic Sans MS" charset="0"/>
            </a:endParaRPr>
          </a:p>
        </p:txBody>
      </p:sp>
      <p:sp>
        <p:nvSpPr>
          <p:cNvPr id="95234" name="Rettangolo 1"/>
          <p:cNvSpPr>
            <a:spLocks noChangeArrowheads="1"/>
          </p:cNvSpPr>
          <p:nvPr/>
        </p:nvSpPr>
        <p:spPr bwMode="auto">
          <a:xfrm>
            <a:off x="368300" y="1315741"/>
            <a:ext cx="11518900" cy="385951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charset="0"/>
                <a:ea typeface="Arial" charset="0"/>
                <a:cs typeface="Arial" charset="0"/>
              </a:defRPr>
            </a:lvl1pPr>
            <a:lvl2pPr marL="742950" indent="-285750">
              <a:spcBef>
                <a:spcPct val="20000"/>
              </a:spcBef>
              <a:buChar char="–"/>
              <a:defRPr sz="2800">
                <a:solidFill>
                  <a:schemeClr val="tx1"/>
                </a:solidFill>
                <a:latin typeface="Arial" charset="0"/>
                <a:ea typeface="Arial" charset="0"/>
                <a:cs typeface="Arial" charset="0"/>
              </a:defRPr>
            </a:lvl2pPr>
            <a:lvl3pPr marL="1143000" indent="-228600">
              <a:spcBef>
                <a:spcPct val="20000"/>
              </a:spcBef>
              <a:buChar char="•"/>
              <a:defRPr sz="2400">
                <a:solidFill>
                  <a:schemeClr val="tx1"/>
                </a:solidFill>
                <a:latin typeface="Arial" charset="0"/>
                <a:ea typeface="Arial" charset="0"/>
                <a:cs typeface="Arial" charset="0"/>
              </a:defRPr>
            </a:lvl3pPr>
            <a:lvl4pPr marL="1600200" indent="-228600">
              <a:spcBef>
                <a:spcPct val="20000"/>
              </a:spcBef>
              <a:buChar char="–"/>
              <a:defRPr sz="2000">
                <a:solidFill>
                  <a:schemeClr val="tx1"/>
                </a:solidFill>
                <a:latin typeface="Arial" charset="0"/>
                <a:ea typeface="Arial" charset="0"/>
                <a:cs typeface="Arial" charset="0"/>
              </a:defRPr>
            </a:lvl4pPr>
            <a:lvl5pPr marL="2057400" indent="-228600">
              <a:spcBef>
                <a:spcPct val="20000"/>
              </a:spcBef>
              <a:buChar char="»"/>
              <a:defRPr sz="2000">
                <a:solidFill>
                  <a:schemeClr val="tx1"/>
                </a:solidFill>
                <a:latin typeface="Arial" charset="0"/>
                <a:ea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ea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ea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ea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ea typeface="Arial" charset="0"/>
                <a:cs typeface="Arial" charset="0"/>
              </a:defRPr>
            </a:lvl9pPr>
          </a:lstStyle>
          <a:p>
            <a:pPr fontAlgn="base">
              <a:buNone/>
            </a:pPr>
            <a:r>
              <a:rPr lang="it-IT" sz="1800" b="1" u="sng" dirty="0">
                <a:latin typeface="Comic Sans MS" panose="030F0702030302020204" pitchFamily="66" charset="0"/>
              </a:rPr>
              <a:t>Art. 1, comma 162 – lettera c)</a:t>
            </a:r>
            <a:endParaRPr lang="it-IT" sz="1800" dirty="0">
              <a:latin typeface="Comic Sans MS" panose="030F0702030302020204" pitchFamily="66" charset="0"/>
            </a:endParaRPr>
          </a:p>
          <a:p>
            <a:pPr fontAlgn="base">
              <a:buNone/>
            </a:pPr>
            <a:r>
              <a:rPr lang="it-IT" sz="1800" dirty="0">
                <a:latin typeface="Comic Sans MS" panose="030F0702030302020204" pitchFamily="66" charset="0"/>
              </a:rPr>
              <a:t>All’articolo 1 della legge 11 dicembre 2016, n. 232, sono apportate le seguenti modificazioni: </a:t>
            </a:r>
          </a:p>
          <a:p>
            <a:pPr fontAlgn="base">
              <a:buNone/>
            </a:pPr>
            <a:r>
              <a:rPr lang="it-IT" sz="1800" dirty="0">
                <a:latin typeface="Comic Sans MS" panose="030F0702030302020204" pitchFamily="66" charset="0"/>
              </a:rPr>
              <a:t>c) al comma 179, lettera b), dopo le parole: «legge 5 febbraio 1992, n. 104» sono inserite le seguenti: «, ovvero un parente o un affine di secondo grado convivente qualora i genitori o il coniuge della persona con handicap in situazione di gravità abbiano compiuto i settanta anni di età oppure siano anch’essi affetti da patologie invalidanti o siano deceduti o mancanti»:</a:t>
            </a:r>
          </a:p>
          <a:p>
            <a:pPr fontAlgn="base">
              <a:buNone/>
            </a:pPr>
            <a:r>
              <a:rPr lang="it-IT" sz="1800" dirty="0">
                <a:latin typeface="Comic Sans MS" panose="030F0702030302020204" pitchFamily="66" charset="0"/>
              </a:rPr>
              <a:t/>
            </a:r>
            <a:br>
              <a:rPr lang="it-IT" sz="1800" dirty="0">
                <a:latin typeface="Comic Sans MS" panose="030F0702030302020204" pitchFamily="66" charset="0"/>
              </a:rPr>
            </a:br>
            <a:r>
              <a:rPr lang="it-IT" sz="1800" i="1" dirty="0">
                <a:latin typeface="Comic Sans MS" panose="030F0702030302020204" pitchFamily="66" charset="0"/>
              </a:rPr>
              <a:t>assistono, al momento della richiesta e da almeno sei mesi, il coniuge o un parente di primo grado convivente con handicap in situazione di gravità ai sensi dell'articolo 3, comma 3, della legge 5 febbraio 1992 n. 104, </a:t>
            </a:r>
            <a:r>
              <a:rPr lang="it-IT" sz="1800" b="1" i="1" u="sng" dirty="0">
                <a:latin typeface="Comic Sans MS" panose="030F0702030302020204" pitchFamily="66" charset="0"/>
              </a:rPr>
              <a:t>ovvero un parente o un affine di secondo grado convivente qualora i genitori o il coniuge della persona con handicap in situazione di gravità abbiano compiuto i settanta anni di età oppure siano anch’essi affetti da patologie invalidanti o siano deceduti o mancanti</a:t>
            </a:r>
            <a:r>
              <a:rPr lang="it-IT" sz="1800" dirty="0">
                <a:latin typeface="Comic Sans MS" panose="030F0702030302020204" pitchFamily="66" charset="0"/>
              </a:rPr>
              <a:t>, </a:t>
            </a:r>
            <a:r>
              <a:rPr lang="it-IT" sz="1800" i="1" dirty="0">
                <a:latin typeface="Comic Sans MS" panose="030F0702030302020204" pitchFamily="66" charset="0"/>
              </a:rPr>
              <a:t>e sono in possesso di un'anzianità contributiva di almeno 30 anni;</a:t>
            </a:r>
            <a:endParaRPr lang="it-IT" sz="1800" dirty="0">
              <a:latin typeface="Comic Sans MS" panose="030F0702030302020204" pitchFamily="66" charset="0"/>
            </a:endParaRPr>
          </a:p>
        </p:txBody>
      </p:sp>
      <p:sp>
        <p:nvSpPr>
          <p:cNvPr id="2" name="Rettangolo 1">
            <a:extLst>
              <a:ext uri="{FF2B5EF4-FFF2-40B4-BE49-F238E27FC236}">
                <a16:creationId xmlns="" xmlns:a16="http://schemas.microsoft.com/office/drawing/2014/main" id="{6080681D-79B9-4149-9522-F4949EE5B03D}"/>
              </a:ext>
            </a:extLst>
          </p:cNvPr>
          <p:cNvSpPr/>
          <p:nvPr/>
        </p:nvSpPr>
        <p:spPr>
          <a:xfrm>
            <a:off x="5971607" y="3244334"/>
            <a:ext cx="248786" cy="369332"/>
          </a:xfrm>
          <a:prstGeom prst="rect">
            <a:avLst/>
          </a:prstGeom>
        </p:spPr>
        <p:txBody>
          <a:bodyPr wrap="none">
            <a:spAutoFit/>
          </a:bodyPr>
          <a:lstStyle/>
          <a:p>
            <a:r>
              <a:rPr lang="it-IT" dirty="0"/>
              <a:t> </a:t>
            </a:r>
          </a:p>
        </p:txBody>
      </p:sp>
    </p:spTree>
    <p:extLst>
      <p:ext uri="{BB962C8B-B14F-4D97-AF65-F5344CB8AC3E}">
        <p14:creationId xmlns:p14="http://schemas.microsoft.com/office/powerpoint/2010/main" xmlns="" val="552313490"/>
      </p:ext>
    </p:extLst>
  </p:cSld>
  <p:clrMapOvr>
    <a:masterClrMapping/>
  </p:clrMapOvr>
  <p:transition spd="slow">
    <p:randomBar dir="vert"/>
  </p:transition>
</p:sld>
</file>

<file path=ppt/slides/slide2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3" name="Rettangolo 3"/>
          <p:cNvSpPr>
            <a:spLocks noChangeArrowheads="1"/>
          </p:cNvSpPr>
          <p:nvPr/>
        </p:nvSpPr>
        <p:spPr bwMode="auto">
          <a:xfrm>
            <a:off x="3367089" y="115888"/>
            <a:ext cx="5464175" cy="12001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charset="0"/>
                <a:ea typeface="Arial" charset="0"/>
                <a:cs typeface="Arial" charset="0"/>
              </a:defRPr>
            </a:lvl1pPr>
            <a:lvl2pPr marL="742950" indent="-285750">
              <a:spcBef>
                <a:spcPct val="20000"/>
              </a:spcBef>
              <a:buChar char="–"/>
              <a:defRPr sz="2800">
                <a:solidFill>
                  <a:schemeClr val="tx1"/>
                </a:solidFill>
                <a:latin typeface="Arial" charset="0"/>
                <a:ea typeface="Arial" charset="0"/>
                <a:cs typeface="Arial" charset="0"/>
              </a:defRPr>
            </a:lvl2pPr>
            <a:lvl3pPr marL="1143000" indent="-228600">
              <a:spcBef>
                <a:spcPct val="20000"/>
              </a:spcBef>
              <a:buChar char="•"/>
              <a:defRPr sz="2400">
                <a:solidFill>
                  <a:schemeClr val="tx1"/>
                </a:solidFill>
                <a:latin typeface="Arial" charset="0"/>
                <a:ea typeface="Arial" charset="0"/>
                <a:cs typeface="Arial" charset="0"/>
              </a:defRPr>
            </a:lvl3pPr>
            <a:lvl4pPr marL="1600200" indent="-228600">
              <a:spcBef>
                <a:spcPct val="20000"/>
              </a:spcBef>
              <a:buChar char="–"/>
              <a:defRPr sz="2000">
                <a:solidFill>
                  <a:schemeClr val="tx1"/>
                </a:solidFill>
                <a:latin typeface="Arial" charset="0"/>
                <a:ea typeface="Arial" charset="0"/>
                <a:cs typeface="Arial" charset="0"/>
              </a:defRPr>
            </a:lvl4pPr>
            <a:lvl5pPr marL="2057400" indent="-228600">
              <a:spcBef>
                <a:spcPct val="20000"/>
              </a:spcBef>
              <a:buChar char="»"/>
              <a:defRPr sz="2000">
                <a:solidFill>
                  <a:schemeClr val="tx1"/>
                </a:solidFill>
                <a:latin typeface="Arial" charset="0"/>
                <a:ea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ea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ea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ea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ea typeface="Arial" charset="0"/>
                <a:cs typeface="Arial" charset="0"/>
              </a:defRPr>
            </a:lvl9pPr>
          </a:lstStyle>
          <a:p>
            <a:pPr algn="ctr" eaLnBrk="1" hangingPunct="1">
              <a:spcBef>
                <a:spcPct val="0"/>
              </a:spcBef>
              <a:buFontTx/>
              <a:buNone/>
            </a:pPr>
            <a:r>
              <a:rPr lang="it-IT" altLang="it-IT" sz="3600" b="1" i="1" dirty="0">
                <a:solidFill>
                  <a:srgbClr val="FF0000"/>
                </a:solidFill>
                <a:latin typeface="Comic Sans MS" charset="0"/>
              </a:rPr>
              <a:t>L'anticipo Pensionistico </a:t>
            </a:r>
          </a:p>
          <a:p>
            <a:pPr algn="ctr" eaLnBrk="1" hangingPunct="1">
              <a:spcBef>
                <a:spcPct val="0"/>
              </a:spcBef>
              <a:buFontTx/>
              <a:buNone/>
            </a:pPr>
            <a:r>
              <a:rPr lang="it-IT" altLang="it-IT" sz="3600" b="1" i="1" dirty="0">
                <a:solidFill>
                  <a:srgbClr val="FF0000"/>
                </a:solidFill>
                <a:latin typeface="Comic Sans MS" charset="0"/>
              </a:rPr>
              <a:t>(APE) – Care </a:t>
            </a:r>
            <a:r>
              <a:rPr lang="it-IT" altLang="it-IT" sz="3600" b="1" i="1" dirty="0" err="1">
                <a:solidFill>
                  <a:srgbClr val="FF0000"/>
                </a:solidFill>
                <a:latin typeface="Comic Sans MS" charset="0"/>
              </a:rPr>
              <a:t>Givers</a:t>
            </a:r>
            <a:endParaRPr lang="it-IT" altLang="it-IT" sz="3600" b="1" i="1" dirty="0">
              <a:solidFill>
                <a:srgbClr val="FF0000"/>
              </a:solidFill>
              <a:latin typeface="Comic Sans MS" charset="0"/>
            </a:endParaRPr>
          </a:p>
        </p:txBody>
      </p:sp>
      <p:sp>
        <p:nvSpPr>
          <p:cNvPr id="95234" name="Rettangolo 1"/>
          <p:cNvSpPr>
            <a:spLocks noChangeArrowheads="1"/>
          </p:cNvSpPr>
          <p:nvPr/>
        </p:nvSpPr>
        <p:spPr bwMode="auto">
          <a:xfrm>
            <a:off x="368300" y="1315741"/>
            <a:ext cx="11518900" cy="559537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charset="0"/>
                <a:ea typeface="Arial" charset="0"/>
                <a:cs typeface="Arial" charset="0"/>
              </a:defRPr>
            </a:lvl1pPr>
            <a:lvl2pPr marL="742950" indent="-285750">
              <a:spcBef>
                <a:spcPct val="20000"/>
              </a:spcBef>
              <a:buChar char="–"/>
              <a:defRPr sz="2800">
                <a:solidFill>
                  <a:schemeClr val="tx1"/>
                </a:solidFill>
                <a:latin typeface="Arial" charset="0"/>
                <a:ea typeface="Arial" charset="0"/>
                <a:cs typeface="Arial" charset="0"/>
              </a:defRPr>
            </a:lvl2pPr>
            <a:lvl3pPr marL="1143000" indent="-228600">
              <a:spcBef>
                <a:spcPct val="20000"/>
              </a:spcBef>
              <a:buChar char="•"/>
              <a:defRPr sz="2400">
                <a:solidFill>
                  <a:schemeClr val="tx1"/>
                </a:solidFill>
                <a:latin typeface="Arial" charset="0"/>
                <a:ea typeface="Arial" charset="0"/>
                <a:cs typeface="Arial" charset="0"/>
              </a:defRPr>
            </a:lvl3pPr>
            <a:lvl4pPr marL="1600200" indent="-228600">
              <a:spcBef>
                <a:spcPct val="20000"/>
              </a:spcBef>
              <a:buChar char="–"/>
              <a:defRPr sz="2000">
                <a:solidFill>
                  <a:schemeClr val="tx1"/>
                </a:solidFill>
                <a:latin typeface="Arial" charset="0"/>
                <a:ea typeface="Arial" charset="0"/>
                <a:cs typeface="Arial" charset="0"/>
              </a:defRPr>
            </a:lvl4pPr>
            <a:lvl5pPr marL="2057400" indent="-228600">
              <a:spcBef>
                <a:spcPct val="20000"/>
              </a:spcBef>
              <a:buChar char="»"/>
              <a:defRPr sz="2000">
                <a:solidFill>
                  <a:schemeClr val="tx1"/>
                </a:solidFill>
                <a:latin typeface="Arial" charset="0"/>
                <a:ea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ea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ea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ea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ea typeface="Arial" charset="0"/>
                <a:cs typeface="Arial" charset="0"/>
              </a:defRPr>
            </a:lvl9pPr>
          </a:lstStyle>
          <a:p>
            <a:pPr fontAlgn="base">
              <a:buNone/>
            </a:pPr>
            <a:r>
              <a:rPr lang="it-IT" sz="1800" b="1" u="sng" dirty="0">
                <a:latin typeface="Comic Sans MS" panose="030F0702030302020204" pitchFamily="66" charset="0"/>
              </a:rPr>
              <a:t>Circolare 34/2018 Inps</a:t>
            </a:r>
          </a:p>
          <a:p>
            <a:pPr fontAlgn="base">
              <a:buNone/>
            </a:pPr>
            <a:endParaRPr lang="it-IT" sz="1800" b="1" u="sng" dirty="0">
              <a:latin typeface="Comic Sans MS" panose="030F0702030302020204" pitchFamily="66" charset="0"/>
            </a:endParaRPr>
          </a:p>
          <a:p>
            <a:r>
              <a:rPr lang="it-IT" sz="1500" dirty="0"/>
              <a:t>1) Il requisito dell’assistenza e convivenza con la persona con disabilità da almeno sei mesi presuppone lo </a:t>
            </a:r>
            <a:r>
              <a:rPr lang="it-IT" sz="1500" i="1" dirty="0"/>
              <a:t>status</a:t>
            </a:r>
            <a:r>
              <a:rPr lang="it-IT" sz="1500" dirty="0"/>
              <a:t> di disabilità per tutto il periodo in questione. I sei mesi, pertanto, devono intendersi </a:t>
            </a:r>
            <a:r>
              <a:rPr lang="it-IT" sz="1500" dirty="0">
                <a:highlight>
                  <a:srgbClr val="FFFF00"/>
                </a:highlight>
              </a:rPr>
              <a:t>continuativi</a:t>
            </a:r>
            <a:r>
              <a:rPr lang="it-IT" sz="1500" dirty="0"/>
              <a:t>.</a:t>
            </a:r>
          </a:p>
          <a:p>
            <a:r>
              <a:rPr lang="it-IT" sz="1500" dirty="0"/>
              <a:t> </a:t>
            </a:r>
          </a:p>
          <a:p>
            <a:r>
              <a:rPr lang="it-IT" sz="1500" dirty="0"/>
              <a:t>2) Lo </a:t>
            </a:r>
            <a:r>
              <a:rPr lang="it-IT" sz="1500" i="1" dirty="0"/>
              <a:t>status</a:t>
            </a:r>
            <a:r>
              <a:rPr lang="it-IT" sz="1500" dirty="0"/>
              <a:t> di persona con disabilità si acquisisce alla data dell’accertamento riportata nel verbale rilasciato ai sensi dell’articolo 4 della legge 5 febbraio 1992, n. 104, ovvero, in caso di sentenza o di riconoscimento a seguito di omologa conseguente ad accertamento tecnico preventivo di cui all’articolo 445-bis </a:t>
            </a:r>
            <a:r>
              <a:rPr lang="it-IT" sz="1500" dirty="0" err="1"/>
              <a:t>c.p.c.</a:t>
            </a:r>
            <a:r>
              <a:rPr lang="it-IT" sz="1500" dirty="0"/>
              <a:t>, dalla data del decreto di sentenza/omologa, salvo che nel provvedimento non si faccia decorrere tale </a:t>
            </a:r>
            <a:r>
              <a:rPr lang="it-IT" sz="1500" i="1" dirty="0"/>
              <a:t>status</a:t>
            </a:r>
            <a:r>
              <a:rPr lang="it-IT" sz="1500" dirty="0"/>
              <a:t> da una data anteriore.</a:t>
            </a:r>
          </a:p>
          <a:p>
            <a:r>
              <a:rPr lang="it-IT" sz="1500" dirty="0"/>
              <a:t> </a:t>
            </a:r>
          </a:p>
          <a:p>
            <a:r>
              <a:rPr lang="it-IT" sz="1500" dirty="0"/>
              <a:t>Al verbale suddetto sono equiparati:</a:t>
            </a:r>
          </a:p>
          <a:p>
            <a:r>
              <a:rPr lang="it-IT" sz="1500" dirty="0"/>
              <a:t> </a:t>
            </a:r>
          </a:p>
          <a:p>
            <a:r>
              <a:rPr lang="it-IT" sz="1500" dirty="0"/>
              <a:t>- l’accertamento </a:t>
            </a:r>
            <a:r>
              <a:rPr lang="it-IT" sz="1500" dirty="0">
                <a:highlight>
                  <a:srgbClr val="FFFF00"/>
                </a:highlight>
              </a:rPr>
              <a:t>provvisorio</a:t>
            </a:r>
            <a:r>
              <a:rPr lang="it-IT" sz="1500" dirty="0"/>
              <a:t> di cui all’articolo 2, comma 2, del D.L. 324/93 convertito dalla L. 423/93, come modificato dall’articolo 25, comma 4, lett. a), del D.L. 90/2014, convertito dalla L. 114/2014;</a:t>
            </a:r>
          </a:p>
          <a:p>
            <a:r>
              <a:rPr lang="it-IT" sz="1500" dirty="0"/>
              <a:t>- il certificato provvisorio di cui all’articolo 2, comma 3-</a:t>
            </a:r>
            <a:r>
              <a:rPr lang="it-IT" sz="1500" i="1" dirty="0"/>
              <a:t>quater</a:t>
            </a:r>
            <a:r>
              <a:rPr lang="it-IT" sz="1500" dirty="0"/>
              <a:t>, del D.L. 324/93, convertito dalla L. 423/93, introdotto dall’articolo 25, comma 4, lettera c), del D.L. 90/2014, convertito dalla L. 114/2014.</a:t>
            </a:r>
          </a:p>
          <a:p>
            <a:r>
              <a:rPr lang="it-IT" sz="1500" dirty="0"/>
              <a:t>Essi producono l’effetto di rendere possibile l’accesso al beneficio, a condizione che il verbale definitivo confermi il giudizio di handicap grave.</a:t>
            </a:r>
          </a:p>
          <a:p>
            <a:r>
              <a:rPr lang="it-IT" sz="1500" dirty="0"/>
              <a:t>Ne consegue che il verbale definitivo che non confermi il giudizio di handicap grave dell’accertamento/certificato provvisorio, sia con data precedente alla data di accesso al beneficio, che con data successiva, preclude il riconoscimento del diritto.</a:t>
            </a:r>
          </a:p>
          <a:p>
            <a:r>
              <a:rPr lang="it-IT" sz="1500" b="1" dirty="0"/>
              <a:t>Nel secondo caso gli eventuali ratei riscossi, in quanto indebitamente percepiti, saranno oggetto di recupero.</a:t>
            </a:r>
            <a:endParaRPr lang="it-IT" sz="1800" b="1" dirty="0">
              <a:latin typeface="Comic Sans MS" panose="030F0702030302020204" pitchFamily="66" charset="0"/>
            </a:endParaRPr>
          </a:p>
        </p:txBody>
      </p:sp>
      <p:sp>
        <p:nvSpPr>
          <p:cNvPr id="2" name="Rettangolo 1">
            <a:extLst>
              <a:ext uri="{FF2B5EF4-FFF2-40B4-BE49-F238E27FC236}">
                <a16:creationId xmlns="" xmlns:a16="http://schemas.microsoft.com/office/drawing/2014/main" id="{6080681D-79B9-4149-9522-F4949EE5B03D}"/>
              </a:ext>
            </a:extLst>
          </p:cNvPr>
          <p:cNvSpPr/>
          <p:nvPr/>
        </p:nvSpPr>
        <p:spPr>
          <a:xfrm>
            <a:off x="5971607" y="3244334"/>
            <a:ext cx="248786" cy="369332"/>
          </a:xfrm>
          <a:prstGeom prst="rect">
            <a:avLst/>
          </a:prstGeom>
        </p:spPr>
        <p:txBody>
          <a:bodyPr wrap="none">
            <a:spAutoFit/>
          </a:bodyPr>
          <a:lstStyle/>
          <a:p>
            <a:r>
              <a:rPr lang="it-IT" dirty="0"/>
              <a:t> </a:t>
            </a:r>
          </a:p>
        </p:txBody>
      </p:sp>
    </p:spTree>
    <p:extLst>
      <p:ext uri="{BB962C8B-B14F-4D97-AF65-F5344CB8AC3E}">
        <p14:creationId xmlns:p14="http://schemas.microsoft.com/office/powerpoint/2010/main" xmlns="" val="4195233144"/>
      </p:ext>
    </p:extLst>
  </p:cSld>
  <p:clrMapOvr>
    <a:masterClrMapping/>
  </p:clrMapOvr>
  <p:transition spd="slow">
    <p:randomBar dir="vert"/>
  </p:transition>
</p:sld>
</file>

<file path=ppt/slides/slide2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3" name="Rettangolo 3"/>
          <p:cNvSpPr>
            <a:spLocks noChangeArrowheads="1"/>
          </p:cNvSpPr>
          <p:nvPr/>
        </p:nvSpPr>
        <p:spPr bwMode="auto">
          <a:xfrm>
            <a:off x="3367089" y="115888"/>
            <a:ext cx="5464175" cy="12001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charset="0"/>
                <a:ea typeface="Arial" charset="0"/>
                <a:cs typeface="Arial" charset="0"/>
              </a:defRPr>
            </a:lvl1pPr>
            <a:lvl2pPr marL="742950" indent="-285750">
              <a:spcBef>
                <a:spcPct val="20000"/>
              </a:spcBef>
              <a:buChar char="–"/>
              <a:defRPr sz="2800">
                <a:solidFill>
                  <a:schemeClr val="tx1"/>
                </a:solidFill>
                <a:latin typeface="Arial" charset="0"/>
                <a:ea typeface="Arial" charset="0"/>
                <a:cs typeface="Arial" charset="0"/>
              </a:defRPr>
            </a:lvl2pPr>
            <a:lvl3pPr marL="1143000" indent="-228600">
              <a:spcBef>
                <a:spcPct val="20000"/>
              </a:spcBef>
              <a:buChar char="•"/>
              <a:defRPr sz="2400">
                <a:solidFill>
                  <a:schemeClr val="tx1"/>
                </a:solidFill>
                <a:latin typeface="Arial" charset="0"/>
                <a:ea typeface="Arial" charset="0"/>
                <a:cs typeface="Arial" charset="0"/>
              </a:defRPr>
            </a:lvl3pPr>
            <a:lvl4pPr marL="1600200" indent="-228600">
              <a:spcBef>
                <a:spcPct val="20000"/>
              </a:spcBef>
              <a:buChar char="–"/>
              <a:defRPr sz="2000">
                <a:solidFill>
                  <a:schemeClr val="tx1"/>
                </a:solidFill>
                <a:latin typeface="Arial" charset="0"/>
                <a:ea typeface="Arial" charset="0"/>
                <a:cs typeface="Arial" charset="0"/>
              </a:defRPr>
            </a:lvl4pPr>
            <a:lvl5pPr marL="2057400" indent="-228600">
              <a:spcBef>
                <a:spcPct val="20000"/>
              </a:spcBef>
              <a:buChar char="»"/>
              <a:defRPr sz="2000">
                <a:solidFill>
                  <a:schemeClr val="tx1"/>
                </a:solidFill>
                <a:latin typeface="Arial" charset="0"/>
                <a:ea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ea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ea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ea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ea typeface="Arial" charset="0"/>
                <a:cs typeface="Arial" charset="0"/>
              </a:defRPr>
            </a:lvl9pPr>
          </a:lstStyle>
          <a:p>
            <a:pPr algn="ctr" eaLnBrk="1" hangingPunct="1">
              <a:spcBef>
                <a:spcPct val="0"/>
              </a:spcBef>
              <a:buFontTx/>
              <a:buNone/>
            </a:pPr>
            <a:r>
              <a:rPr lang="it-IT" altLang="it-IT" sz="3600" b="1" i="1" dirty="0">
                <a:solidFill>
                  <a:srgbClr val="FF0000"/>
                </a:solidFill>
                <a:latin typeface="Comic Sans MS" charset="0"/>
              </a:rPr>
              <a:t>L'anticipo Pensionistico </a:t>
            </a:r>
          </a:p>
          <a:p>
            <a:pPr algn="ctr" eaLnBrk="1" hangingPunct="1">
              <a:spcBef>
                <a:spcPct val="0"/>
              </a:spcBef>
              <a:buFontTx/>
              <a:buNone/>
            </a:pPr>
            <a:r>
              <a:rPr lang="it-IT" altLang="it-IT" sz="3600" b="1" i="1" dirty="0">
                <a:solidFill>
                  <a:srgbClr val="FF0000"/>
                </a:solidFill>
                <a:latin typeface="Comic Sans MS" charset="0"/>
              </a:rPr>
              <a:t>(APE) – Care </a:t>
            </a:r>
            <a:r>
              <a:rPr lang="it-IT" altLang="it-IT" sz="3600" b="1" i="1" dirty="0" err="1">
                <a:solidFill>
                  <a:srgbClr val="FF0000"/>
                </a:solidFill>
                <a:latin typeface="Comic Sans MS" charset="0"/>
              </a:rPr>
              <a:t>Givers</a:t>
            </a:r>
            <a:endParaRPr lang="it-IT" altLang="it-IT" sz="3600" b="1" i="1" dirty="0">
              <a:solidFill>
                <a:srgbClr val="FF0000"/>
              </a:solidFill>
              <a:latin typeface="Comic Sans MS" charset="0"/>
            </a:endParaRPr>
          </a:p>
        </p:txBody>
      </p:sp>
      <p:sp>
        <p:nvSpPr>
          <p:cNvPr id="95234" name="Rettangolo 1"/>
          <p:cNvSpPr>
            <a:spLocks noChangeArrowheads="1"/>
          </p:cNvSpPr>
          <p:nvPr/>
        </p:nvSpPr>
        <p:spPr bwMode="auto">
          <a:xfrm>
            <a:off x="368300" y="1315741"/>
            <a:ext cx="11518900" cy="602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charset="0"/>
                <a:ea typeface="Arial" charset="0"/>
                <a:cs typeface="Arial" charset="0"/>
              </a:defRPr>
            </a:lvl1pPr>
            <a:lvl2pPr marL="742950" indent="-285750">
              <a:spcBef>
                <a:spcPct val="20000"/>
              </a:spcBef>
              <a:buChar char="–"/>
              <a:defRPr sz="2800">
                <a:solidFill>
                  <a:schemeClr val="tx1"/>
                </a:solidFill>
                <a:latin typeface="Arial" charset="0"/>
                <a:ea typeface="Arial" charset="0"/>
                <a:cs typeface="Arial" charset="0"/>
              </a:defRPr>
            </a:lvl2pPr>
            <a:lvl3pPr marL="1143000" indent="-228600">
              <a:spcBef>
                <a:spcPct val="20000"/>
              </a:spcBef>
              <a:buChar char="•"/>
              <a:defRPr sz="2400">
                <a:solidFill>
                  <a:schemeClr val="tx1"/>
                </a:solidFill>
                <a:latin typeface="Arial" charset="0"/>
                <a:ea typeface="Arial" charset="0"/>
                <a:cs typeface="Arial" charset="0"/>
              </a:defRPr>
            </a:lvl3pPr>
            <a:lvl4pPr marL="1600200" indent="-228600">
              <a:spcBef>
                <a:spcPct val="20000"/>
              </a:spcBef>
              <a:buChar char="–"/>
              <a:defRPr sz="2000">
                <a:solidFill>
                  <a:schemeClr val="tx1"/>
                </a:solidFill>
                <a:latin typeface="Arial" charset="0"/>
                <a:ea typeface="Arial" charset="0"/>
                <a:cs typeface="Arial" charset="0"/>
              </a:defRPr>
            </a:lvl4pPr>
            <a:lvl5pPr marL="2057400" indent="-228600">
              <a:spcBef>
                <a:spcPct val="20000"/>
              </a:spcBef>
              <a:buChar char="»"/>
              <a:defRPr sz="2000">
                <a:solidFill>
                  <a:schemeClr val="tx1"/>
                </a:solidFill>
                <a:latin typeface="Arial" charset="0"/>
                <a:ea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ea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ea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ea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ea typeface="Arial" charset="0"/>
                <a:cs typeface="Arial" charset="0"/>
              </a:defRPr>
            </a:lvl9pPr>
          </a:lstStyle>
          <a:p>
            <a:pPr fontAlgn="base">
              <a:buNone/>
            </a:pPr>
            <a:r>
              <a:rPr lang="it-IT" sz="1800" b="1" u="sng" dirty="0">
                <a:latin typeface="Comic Sans MS" panose="030F0702030302020204" pitchFamily="66" charset="0"/>
              </a:rPr>
              <a:t>Circolare 34/2018 Inps</a:t>
            </a:r>
          </a:p>
          <a:p>
            <a:pPr fontAlgn="base">
              <a:buNone/>
            </a:pPr>
            <a:endParaRPr lang="it-IT" sz="1800" b="1" u="sng" dirty="0">
              <a:latin typeface="Comic Sans MS" panose="030F0702030302020204" pitchFamily="66" charset="0"/>
            </a:endParaRPr>
          </a:p>
          <a:p>
            <a:r>
              <a:rPr lang="it-IT" sz="1500" dirty="0"/>
              <a:t>3) Sul concetto di </a:t>
            </a:r>
            <a:r>
              <a:rPr lang="it-IT" sz="1500" dirty="0">
                <a:highlight>
                  <a:srgbClr val="FFFF00"/>
                </a:highlight>
              </a:rPr>
              <a:t>convivenza</a:t>
            </a:r>
            <a:r>
              <a:rPr lang="it-IT" sz="1500" dirty="0"/>
              <a:t> utile per il diritto all’APE sociale, si richiama la circolare del Ministero del Lavoro e delle Politiche sociali del 18 febbraio 2010 in materia di convivenza ai fini del riconoscimento del diritto al congedo straordinario di cui all’articolo 42, comma 5, del </a:t>
            </a:r>
            <a:r>
              <a:rPr lang="it-IT" sz="1500" dirty="0" err="1"/>
              <a:t>D.Lgs.</a:t>
            </a:r>
            <a:r>
              <a:rPr lang="it-IT" sz="1500" dirty="0"/>
              <a:t> n. 151/2001 (cfr. messaggio n. 6512/2010).</a:t>
            </a:r>
          </a:p>
          <a:p>
            <a:r>
              <a:rPr lang="it-IT" sz="1500" dirty="0"/>
              <a:t> </a:t>
            </a:r>
          </a:p>
          <a:p>
            <a:r>
              <a:rPr lang="it-IT" sz="1500" dirty="0"/>
              <a:t>In coerenza con l’orientamento espresso con la predetta circolare, ai fini dell’accertamento del requisito della convivenza, si ritiene condizione sufficiente la residenza nel medesimo stabile, allo stesso numero civico, anche se non necessariamente nello stesso interno (appartamento).</a:t>
            </a:r>
          </a:p>
          <a:p>
            <a:r>
              <a:rPr lang="it-IT" sz="1500" dirty="0"/>
              <a:t>6) </a:t>
            </a:r>
            <a:r>
              <a:rPr lang="it-IT" sz="1500" dirty="0">
                <a:highlight>
                  <a:srgbClr val="FFFF00"/>
                </a:highlight>
              </a:rPr>
              <a:t>Il verbale di invalidità civile non equivale a quello rilasciato ai sensi della legge 104/1992 e, pertanto, non consente l'accesso al beneficio</a:t>
            </a:r>
            <a:r>
              <a:rPr lang="it-IT" sz="1500" dirty="0"/>
              <a:t>, né da esso è possibile dedurre l’esistenza di handicap in situazione di gravità. Ciò in quanto i due giudizi hanno natura medico-legale diversa e producono effetti giuridici distinti.</a:t>
            </a:r>
          </a:p>
          <a:p>
            <a:endParaRPr lang="it-IT" sz="1500" dirty="0"/>
          </a:p>
          <a:p>
            <a:r>
              <a:rPr lang="it-IT" sz="1500" dirty="0"/>
              <a:t>7) Ai verbali di handicap grave soggetti a </a:t>
            </a:r>
            <a:r>
              <a:rPr lang="it-IT" sz="1500" dirty="0">
                <a:highlight>
                  <a:srgbClr val="FFFF00"/>
                </a:highlight>
              </a:rPr>
              <a:t>revisione</a:t>
            </a:r>
            <a:r>
              <a:rPr lang="it-IT" sz="1500" dirty="0"/>
              <a:t>, la cui scadenza è successiva al 19 agosto 2014 (data di entrata in vigore della legge 11 agosto 2014, n. 114), si applica l’articolo 25, comma 6-bis, del D.L. 24 giugno 2014, n. 90, convertito dalla legge succitata, ai sensi del quale “nelle more dell’effettuazione delle eventuali visite di revisione e del relativo iter di verifica, i minorati civili e le persone con handicap in possesso di verbali in cui sia prevista rivedibilità conservano tutti i diritti acquisti in materia di benefici, prestazioni e agevolazioni di qualsiasi natura”.</a:t>
            </a:r>
          </a:p>
          <a:p>
            <a:r>
              <a:rPr lang="it-IT" sz="1500" dirty="0"/>
              <a:t>Il verbale di handicap grave per il quale sia scaduto il termine di revisione, pertanto, conserva i suoi effetti ai fini dell’accesso all’APE sociale. Qualora prima della data di accesso al beneficio, intervenga un eventuale verbale di revisione che comporti la non conferma dell’handicap grave e abbia una data antecedente alla data di accesso al beneficio, il diritto non potrà essere riconosciuto.</a:t>
            </a:r>
          </a:p>
          <a:p>
            <a:endParaRPr lang="it-IT" sz="1500" dirty="0"/>
          </a:p>
          <a:p>
            <a:pPr fontAlgn="base">
              <a:buNone/>
            </a:pPr>
            <a:endParaRPr lang="it-IT" sz="1800" dirty="0">
              <a:latin typeface="Comic Sans MS" panose="030F0702030302020204" pitchFamily="66" charset="0"/>
            </a:endParaRPr>
          </a:p>
        </p:txBody>
      </p:sp>
      <p:sp>
        <p:nvSpPr>
          <p:cNvPr id="2" name="Rettangolo 1">
            <a:extLst>
              <a:ext uri="{FF2B5EF4-FFF2-40B4-BE49-F238E27FC236}">
                <a16:creationId xmlns="" xmlns:a16="http://schemas.microsoft.com/office/drawing/2014/main" id="{6080681D-79B9-4149-9522-F4949EE5B03D}"/>
              </a:ext>
            </a:extLst>
          </p:cNvPr>
          <p:cNvSpPr/>
          <p:nvPr/>
        </p:nvSpPr>
        <p:spPr>
          <a:xfrm>
            <a:off x="5971607" y="3244334"/>
            <a:ext cx="248786" cy="369332"/>
          </a:xfrm>
          <a:prstGeom prst="rect">
            <a:avLst/>
          </a:prstGeom>
        </p:spPr>
        <p:txBody>
          <a:bodyPr wrap="none">
            <a:spAutoFit/>
          </a:bodyPr>
          <a:lstStyle/>
          <a:p>
            <a:r>
              <a:rPr lang="it-IT" dirty="0"/>
              <a:t> </a:t>
            </a:r>
          </a:p>
        </p:txBody>
      </p:sp>
    </p:spTree>
    <p:extLst>
      <p:ext uri="{BB962C8B-B14F-4D97-AF65-F5344CB8AC3E}">
        <p14:creationId xmlns:p14="http://schemas.microsoft.com/office/powerpoint/2010/main" xmlns="" val="3831805708"/>
      </p:ext>
    </p:extLst>
  </p:cSld>
  <p:clrMapOvr>
    <a:masterClrMapping/>
  </p:clrMapOvr>
  <p:transition spd="slow">
    <p:randomBar dir="vert"/>
  </p:transition>
</p:sld>
</file>

<file path=ppt/slides/slide2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3" name="Rettangolo 3"/>
          <p:cNvSpPr>
            <a:spLocks noChangeArrowheads="1"/>
          </p:cNvSpPr>
          <p:nvPr/>
        </p:nvSpPr>
        <p:spPr bwMode="auto">
          <a:xfrm>
            <a:off x="3367089" y="115888"/>
            <a:ext cx="5464175" cy="12001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charset="0"/>
                <a:ea typeface="Arial" charset="0"/>
                <a:cs typeface="Arial" charset="0"/>
              </a:defRPr>
            </a:lvl1pPr>
            <a:lvl2pPr marL="742950" indent="-285750">
              <a:spcBef>
                <a:spcPct val="20000"/>
              </a:spcBef>
              <a:buChar char="–"/>
              <a:defRPr sz="2800">
                <a:solidFill>
                  <a:schemeClr val="tx1"/>
                </a:solidFill>
                <a:latin typeface="Arial" charset="0"/>
                <a:ea typeface="Arial" charset="0"/>
                <a:cs typeface="Arial" charset="0"/>
              </a:defRPr>
            </a:lvl2pPr>
            <a:lvl3pPr marL="1143000" indent="-228600">
              <a:spcBef>
                <a:spcPct val="20000"/>
              </a:spcBef>
              <a:buChar char="•"/>
              <a:defRPr sz="2400">
                <a:solidFill>
                  <a:schemeClr val="tx1"/>
                </a:solidFill>
                <a:latin typeface="Arial" charset="0"/>
                <a:ea typeface="Arial" charset="0"/>
                <a:cs typeface="Arial" charset="0"/>
              </a:defRPr>
            </a:lvl3pPr>
            <a:lvl4pPr marL="1600200" indent="-228600">
              <a:spcBef>
                <a:spcPct val="20000"/>
              </a:spcBef>
              <a:buChar char="–"/>
              <a:defRPr sz="2000">
                <a:solidFill>
                  <a:schemeClr val="tx1"/>
                </a:solidFill>
                <a:latin typeface="Arial" charset="0"/>
                <a:ea typeface="Arial" charset="0"/>
                <a:cs typeface="Arial" charset="0"/>
              </a:defRPr>
            </a:lvl4pPr>
            <a:lvl5pPr marL="2057400" indent="-228600">
              <a:spcBef>
                <a:spcPct val="20000"/>
              </a:spcBef>
              <a:buChar char="»"/>
              <a:defRPr sz="2000">
                <a:solidFill>
                  <a:schemeClr val="tx1"/>
                </a:solidFill>
                <a:latin typeface="Arial" charset="0"/>
                <a:ea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ea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ea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ea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ea typeface="Arial" charset="0"/>
                <a:cs typeface="Arial" charset="0"/>
              </a:defRPr>
            </a:lvl9pPr>
          </a:lstStyle>
          <a:p>
            <a:pPr algn="ctr" eaLnBrk="1" hangingPunct="1">
              <a:spcBef>
                <a:spcPct val="0"/>
              </a:spcBef>
              <a:buFontTx/>
              <a:buNone/>
            </a:pPr>
            <a:r>
              <a:rPr lang="it-IT" altLang="it-IT" sz="3600" b="1" i="1">
                <a:solidFill>
                  <a:srgbClr val="FF0000"/>
                </a:solidFill>
                <a:latin typeface="Comic Sans MS" charset="0"/>
              </a:rPr>
              <a:t>L'anticipo Pensionistico </a:t>
            </a:r>
          </a:p>
          <a:p>
            <a:pPr algn="ctr" eaLnBrk="1" hangingPunct="1">
              <a:spcBef>
                <a:spcPct val="0"/>
              </a:spcBef>
              <a:buFontTx/>
              <a:buNone/>
            </a:pPr>
            <a:r>
              <a:rPr lang="it-IT" altLang="it-IT" sz="3600" b="1" i="1">
                <a:solidFill>
                  <a:srgbClr val="FF0000"/>
                </a:solidFill>
                <a:latin typeface="Comic Sans MS" charset="0"/>
              </a:rPr>
              <a:t>(APE)</a:t>
            </a:r>
          </a:p>
        </p:txBody>
      </p:sp>
      <p:sp>
        <p:nvSpPr>
          <p:cNvPr id="95234" name="Rettangolo 1"/>
          <p:cNvSpPr>
            <a:spLocks noChangeArrowheads="1"/>
          </p:cNvSpPr>
          <p:nvPr/>
        </p:nvSpPr>
        <p:spPr bwMode="auto">
          <a:xfrm>
            <a:off x="368300" y="1595141"/>
            <a:ext cx="11518900" cy="51337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charset="0"/>
                <a:ea typeface="Arial" charset="0"/>
                <a:cs typeface="Arial" charset="0"/>
              </a:defRPr>
            </a:lvl1pPr>
            <a:lvl2pPr marL="742950" indent="-285750">
              <a:spcBef>
                <a:spcPct val="20000"/>
              </a:spcBef>
              <a:buChar char="–"/>
              <a:defRPr sz="2800">
                <a:solidFill>
                  <a:schemeClr val="tx1"/>
                </a:solidFill>
                <a:latin typeface="Arial" charset="0"/>
                <a:ea typeface="Arial" charset="0"/>
                <a:cs typeface="Arial" charset="0"/>
              </a:defRPr>
            </a:lvl2pPr>
            <a:lvl3pPr marL="1143000" indent="-228600">
              <a:spcBef>
                <a:spcPct val="20000"/>
              </a:spcBef>
              <a:buChar char="•"/>
              <a:defRPr sz="2400">
                <a:solidFill>
                  <a:schemeClr val="tx1"/>
                </a:solidFill>
                <a:latin typeface="Arial" charset="0"/>
                <a:ea typeface="Arial" charset="0"/>
                <a:cs typeface="Arial" charset="0"/>
              </a:defRPr>
            </a:lvl3pPr>
            <a:lvl4pPr marL="1600200" indent="-228600">
              <a:spcBef>
                <a:spcPct val="20000"/>
              </a:spcBef>
              <a:buChar char="–"/>
              <a:defRPr sz="2000">
                <a:solidFill>
                  <a:schemeClr val="tx1"/>
                </a:solidFill>
                <a:latin typeface="Arial" charset="0"/>
                <a:ea typeface="Arial" charset="0"/>
                <a:cs typeface="Arial" charset="0"/>
              </a:defRPr>
            </a:lvl4pPr>
            <a:lvl5pPr marL="2057400" indent="-228600">
              <a:spcBef>
                <a:spcPct val="20000"/>
              </a:spcBef>
              <a:buChar char="»"/>
              <a:defRPr sz="2000">
                <a:solidFill>
                  <a:schemeClr val="tx1"/>
                </a:solidFill>
                <a:latin typeface="Arial" charset="0"/>
                <a:ea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ea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ea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ea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ea typeface="Arial" charset="0"/>
                <a:cs typeface="Arial" charset="0"/>
              </a:defRPr>
            </a:lvl9pPr>
          </a:lstStyle>
          <a:p>
            <a:pPr fontAlgn="base">
              <a:buNone/>
            </a:pPr>
            <a:r>
              <a:rPr lang="it-IT" sz="1800" b="1" dirty="0">
                <a:latin typeface="Comic Sans MS" panose="030F0702030302020204" pitchFamily="66" charset="0"/>
              </a:rPr>
              <a:t>Soggetti che assistono (da almeno 6 mesi) familiari con handicap grave</a:t>
            </a:r>
            <a:endParaRPr lang="it-IT" sz="1800" dirty="0">
              <a:latin typeface="Comic Sans MS" panose="030F0702030302020204" pitchFamily="66" charset="0"/>
            </a:endParaRPr>
          </a:p>
          <a:p>
            <a:pPr fontAlgn="base">
              <a:buNone/>
            </a:pPr>
            <a:r>
              <a:rPr lang="it-IT" sz="1800" dirty="0">
                <a:latin typeface="Comic Sans MS" panose="030F0702030302020204" pitchFamily="66" charset="0"/>
              </a:rPr>
              <a:t>Il diritto di accedere all’APE sociale si estende anche ai parenti e affini di </a:t>
            </a:r>
            <a:r>
              <a:rPr lang="it-IT" sz="1800" b="1" dirty="0">
                <a:latin typeface="Comic Sans MS" panose="030F0702030302020204" pitchFamily="66" charset="0"/>
              </a:rPr>
              <a:t>secondo grado conviventi</a:t>
            </a:r>
            <a:r>
              <a:rPr lang="it-IT" sz="1800" dirty="0">
                <a:latin typeface="Comic Sans MS" panose="030F0702030302020204" pitchFamily="66" charset="0"/>
              </a:rPr>
              <a:t>, nel caso in cui i genitori o il coniuge del familiare invalido abbiano compiuto i 70 anni oppure siano affetti anch’essi da patologie invalidanti, deceduti o mancanti.</a:t>
            </a:r>
          </a:p>
          <a:p>
            <a:pPr fontAlgn="base">
              <a:buNone/>
            </a:pPr>
            <a:endParaRPr lang="it-IT" sz="1800" dirty="0">
              <a:latin typeface="Comic Sans MS" panose="030F0702030302020204" pitchFamily="66" charset="0"/>
            </a:endParaRPr>
          </a:p>
          <a:p>
            <a:pPr fontAlgn="base">
              <a:buNone/>
            </a:pPr>
            <a:r>
              <a:rPr lang="it-IT" sz="1800" i="1" dirty="0">
                <a:latin typeface="Comic Sans MS" panose="030F0702030302020204" pitchFamily="66" charset="0"/>
              </a:rPr>
              <a:t>Turn-over fra care-</a:t>
            </a:r>
            <a:r>
              <a:rPr lang="it-IT" sz="1800" i="1" dirty="0" err="1">
                <a:latin typeface="Comic Sans MS" panose="030F0702030302020204" pitchFamily="66" charset="0"/>
              </a:rPr>
              <a:t>givers</a:t>
            </a:r>
            <a:r>
              <a:rPr lang="it-IT" sz="1800" i="1" dirty="0">
                <a:latin typeface="Comic Sans MS" panose="030F0702030302020204" pitchFamily="66" charset="0"/>
              </a:rPr>
              <a:t> da primo a secondo grado di parentela/affinità</a:t>
            </a:r>
          </a:p>
          <a:p>
            <a:pPr fontAlgn="base">
              <a:buNone/>
            </a:pPr>
            <a:endParaRPr lang="it-IT" sz="1800" i="1" dirty="0">
              <a:latin typeface="Comic Sans MS" panose="030F0702030302020204" pitchFamily="66" charset="0"/>
            </a:endParaRPr>
          </a:p>
          <a:p>
            <a:pPr fontAlgn="base">
              <a:buNone/>
            </a:pPr>
            <a:r>
              <a:rPr lang="it-IT" sz="1800" i="1" dirty="0">
                <a:latin typeface="Comic Sans MS" panose="030F0702030302020204" pitchFamily="66" charset="0"/>
              </a:rPr>
              <a:t>Per parenti di secondo grado si intendono, in linea retta, i nonni ed i nipoti; in linea collaterale, i fratelli e le sorelle.</a:t>
            </a:r>
          </a:p>
          <a:p>
            <a:pPr fontAlgn="base">
              <a:buNone/>
            </a:pPr>
            <a:endParaRPr lang="it-IT" sz="1800" i="1" dirty="0">
              <a:latin typeface="Comic Sans MS" panose="030F0702030302020204" pitchFamily="66" charset="0"/>
            </a:endParaRPr>
          </a:p>
          <a:p>
            <a:pPr fontAlgn="base">
              <a:buNone/>
            </a:pPr>
            <a:r>
              <a:rPr lang="it-IT" sz="1800" i="1" dirty="0">
                <a:latin typeface="Comic Sans MS" panose="030F0702030302020204" pitchFamily="66" charset="0"/>
              </a:rPr>
              <a:t> Per affini di primo grado si intendono i suoceri, i generi e le nuore, nonché il coniuge e i figli dell’altro coniuge derivanti da un precedente legame.</a:t>
            </a:r>
          </a:p>
          <a:p>
            <a:pPr fontAlgn="base">
              <a:buNone/>
            </a:pPr>
            <a:endParaRPr lang="it-IT" sz="1800" i="1" dirty="0">
              <a:latin typeface="Comic Sans MS" panose="030F0702030302020204" pitchFamily="66" charset="0"/>
            </a:endParaRPr>
          </a:p>
          <a:p>
            <a:pPr fontAlgn="base">
              <a:buNone/>
            </a:pPr>
            <a:r>
              <a:rPr lang="it-IT" sz="1800" i="1" dirty="0">
                <a:latin typeface="Comic Sans MS" panose="030F0702030302020204" pitchFamily="66" charset="0"/>
              </a:rPr>
              <a:t> Per affini di secondo grado si intendono i cognati.</a:t>
            </a:r>
          </a:p>
          <a:p>
            <a:pPr fontAlgn="base">
              <a:buNone/>
            </a:pPr>
            <a:endParaRPr lang="it-IT" sz="1800" i="1" dirty="0">
              <a:latin typeface="Comic Sans MS" panose="030F0702030302020204" pitchFamily="66" charset="0"/>
            </a:endParaRPr>
          </a:p>
          <a:p>
            <a:pPr fontAlgn="base">
              <a:buNone/>
            </a:pPr>
            <a:r>
              <a:rPr lang="it-IT" sz="1800" i="1" dirty="0">
                <a:latin typeface="Comic Sans MS" panose="030F0702030302020204" pitchFamily="66" charset="0"/>
              </a:rPr>
              <a:t> </a:t>
            </a:r>
          </a:p>
        </p:txBody>
      </p:sp>
      <p:sp>
        <p:nvSpPr>
          <p:cNvPr id="2" name="Rettangolo 1">
            <a:extLst>
              <a:ext uri="{FF2B5EF4-FFF2-40B4-BE49-F238E27FC236}">
                <a16:creationId xmlns="" xmlns:a16="http://schemas.microsoft.com/office/drawing/2014/main" id="{6080681D-79B9-4149-9522-F4949EE5B03D}"/>
              </a:ext>
            </a:extLst>
          </p:cNvPr>
          <p:cNvSpPr/>
          <p:nvPr/>
        </p:nvSpPr>
        <p:spPr>
          <a:xfrm>
            <a:off x="5971607" y="3244334"/>
            <a:ext cx="248786" cy="369332"/>
          </a:xfrm>
          <a:prstGeom prst="rect">
            <a:avLst/>
          </a:prstGeom>
        </p:spPr>
        <p:txBody>
          <a:bodyPr wrap="none">
            <a:spAutoFit/>
          </a:bodyPr>
          <a:lstStyle/>
          <a:p>
            <a:r>
              <a:rPr lang="it-IT" dirty="0"/>
              <a:t> </a:t>
            </a:r>
          </a:p>
        </p:txBody>
      </p:sp>
    </p:spTree>
    <p:extLst>
      <p:ext uri="{BB962C8B-B14F-4D97-AF65-F5344CB8AC3E}">
        <p14:creationId xmlns:p14="http://schemas.microsoft.com/office/powerpoint/2010/main" xmlns="" val="412995138"/>
      </p:ext>
    </p:extLst>
  </p:cSld>
  <p:clrMapOvr>
    <a:masterClrMapping/>
  </p:clrMapOvr>
  <p:transition spd="slow">
    <p:randomBar dir="vert"/>
  </p:transition>
</p:sld>
</file>

<file path=ppt/slides/slide2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3" name="Rettangolo 3"/>
          <p:cNvSpPr>
            <a:spLocks noChangeArrowheads="1"/>
          </p:cNvSpPr>
          <p:nvPr/>
        </p:nvSpPr>
        <p:spPr bwMode="auto">
          <a:xfrm>
            <a:off x="3367089" y="115888"/>
            <a:ext cx="5464175" cy="12001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charset="0"/>
                <a:ea typeface="Arial" charset="0"/>
                <a:cs typeface="Arial" charset="0"/>
              </a:defRPr>
            </a:lvl1pPr>
            <a:lvl2pPr marL="742950" indent="-285750">
              <a:spcBef>
                <a:spcPct val="20000"/>
              </a:spcBef>
              <a:buChar char="–"/>
              <a:defRPr sz="2800">
                <a:solidFill>
                  <a:schemeClr val="tx1"/>
                </a:solidFill>
                <a:latin typeface="Arial" charset="0"/>
                <a:ea typeface="Arial" charset="0"/>
                <a:cs typeface="Arial" charset="0"/>
              </a:defRPr>
            </a:lvl2pPr>
            <a:lvl3pPr marL="1143000" indent="-228600">
              <a:spcBef>
                <a:spcPct val="20000"/>
              </a:spcBef>
              <a:buChar char="•"/>
              <a:defRPr sz="2400">
                <a:solidFill>
                  <a:schemeClr val="tx1"/>
                </a:solidFill>
                <a:latin typeface="Arial" charset="0"/>
                <a:ea typeface="Arial" charset="0"/>
                <a:cs typeface="Arial" charset="0"/>
              </a:defRPr>
            </a:lvl3pPr>
            <a:lvl4pPr marL="1600200" indent="-228600">
              <a:spcBef>
                <a:spcPct val="20000"/>
              </a:spcBef>
              <a:buChar char="–"/>
              <a:defRPr sz="2000">
                <a:solidFill>
                  <a:schemeClr val="tx1"/>
                </a:solidFill>
                <a:latin typeface="Arial" charset="0"/>
                <a:ea typeface="Arial" charset="0"/>
                <a:cs typeface="Arial" charset="0"/>
              </a:defRPr>
            </a:lvl4pPr>
            <a:lvl5pPr marL="2057400" indent="-228600">
              <a:spcBef>
                <a:spcPct val="20000"/>
              </a:spcBef>
              <a:buChar char="»"/>
              <a:defRPr sz="2000">
                <a:solidFill>
                  <a:schemeClr val="tx1"/>
                </a:solidFill>
                <a:latin typeface="Arial" charset="0"/>
                <a:ea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ea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ea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ea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ea typeface="Arial" charset="0"/>
                <a:cs typeface="Arial" charset="0"/>
              </a:defRPr>
            </a:lvl9pPr>
          </a:lstStyle>
          <a:p>
            <a:pPr algn="ctr" eaLnBrk="1" hangingPunct="1">
              <a:spcBef>
                <a:spcPct val="0"/>
              </a:spcBef>
              <a:buFontTx/>
              <a:buNone/>
            </a:pPr>
            <a:r>
              <a:rPr lang="it-IT" altLang="it-IT" sz="3600" b="1" i="1">
                <a:solidFill>
                  <a:srgbClr val="FF0000"/>
                </a:solidFill>
                <a:latin typeface="Comic Sans MS" charset="0"/>
              </a:rPr>
              <a:t>L'anticipo Pensionistico </a:t>
            </a:r>
          </a:p>
          <a:p>
            <a:pPr algn="ctr" eaLnBrk="1" hangingPunct="1">
              <a:spcBef>
                <a:spcPct val="0"/>
              </a:spcBef>
              <a:buFontTx/>
              <a:buNone/>
            </a:pPr>
            <a:r>
              <a:rPr lang="it-IT" altLang="it-IT" sz="3600" b="1" i="1">
                <a:solidFill>
                  <a:srgbClr val="FF0000"/>
                </a:solidFill>
                <a:latin typeface="Comic Sans MS" charset="0"/>
              </a:rPr>
              <a:t>(APE)</a:t>
            </a:r>
          </a:p>
        </p:txBody>
      </p:sp>
      <p:sp>
        <p:nvSpPr>
          <p:cNvPr id="95234" name="Rettangolo 1"/>
          <p:cNvSpPr>
            <a:spLocks noChangeArrowheads="1"/>
          </p:cNvSpPr>
          <p:nvPr/>
        </p:nvSpPr>
        <p:spPr bwMode="auto">
          <a:xfrm>
            <a:off x="368300" y="1595141"/>
            <a:ext cx="11518900" cy="685110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charset="0"/>
                <a:ea typeface="Arial" charset="0"/>
                <a:cs typeface="Arial" charset="0"/>
              </a:defRPr>
            </a:lvl1pPr>
            <a:lvl2pPr marL="742950" indent="-285750">
              <a:spcBef>
                <a:spcPct val="20000"/>
              </a:spcBef>
              <a:buChar char="–"/>
              <a:defRPr sz="2800">
                <a:solidFill>
                  <a:schemeClr val="tx1"/>
                </a:solidFill>
                <a:latin typeface="Arial" charset="0"/>
                <a:ea typeface="Arial" charset="0"/>
                <a:cs typeface="Arial" charset="0"/>
              </a:defRPr>
            </a:lvl2pPr>
            <a:lvl3pPr marL="1143000" indent="-228600">
              <a:spcBef>
                <a:spcPct val="20000"/>
              </a:spcBef>
              <a:buChar char="•"/>
              <a:defRPr sz="2400">
                <a:solidFill>
                  <a:schemeClr val="tx1"/>
                </a:solidFill>
                <a:latin typeface="Arial" charset="0"/>
                <a:ea typeface="Arial" charset="0"/>
                <a:cs typeface="Arial" charset="0"/>
              </a:defRPr>
            </a:lvl3pPr>
            <a:lvl4pPr marL="1600200" indent="-228600">
              <a:spcBef>
                <a:spcPct val="20000"/>
              </a:spcBef>
              <a:buChar char="–"/>
              <a:defRPr sz="2000">
                <a:solidFill>
                  <a:schemeClr val="tx1"/>
                </a:solidFill>
                <a:latin typeface="Arial" charset="0"/>
                <a:ea typeface="Arial" charset="0"/>
                <a:cs typeface="Arial" charset="0"/>
              </a:defRPr>
            </a:lvl4pPr>
            <a:lvl5pPr marL="2057400" indent="-228600">
              <a:spcBef>
                <a:spcPct val="20000"/>
              </a:spcBef>
              <a:buChar char="»"/>
              <a:defRPr sz="2000">
                <a:solidFill>
                  <a:schemeClr val="tx1"/>
                </a:solidFill>
                <a:latin typeface="Arial" charset="0"/>
                <a:ea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ea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ea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ea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ea typeface="Arial" charset="0"/>
                <a:cs typeface="Arial" charset="0"/>
              </a:defRPr>
            </a:lvl9pPr>
          </a:lstStyle>
          <a:p>
            <a:pPr fontAlgn="base">
              <a:buNone/>
            </a:pPr>
            <a:r>
              <a:rPr lang="it-IT" sz="1800" i="1" dirty="0">
                <a:latin typeface="Comic Sans MS" panose="030F0702030302020204" pitchFamily="66" charset="0"/>
              </a:rPr>
              <a:t>Turn-over fra care-</a:t>
            </a:r>
            <a:r>
              <a:rPr lang="it-IT" sz="1800" i="1" dirty="0" err="1">
                <a:latin typeface="Comic Sans MS" panose="030F0702030302020204" pitchFamily="66" charset="0"/>
              </a:rPr>
              <a:t>givers</a:t>
            </a:r>
            <a:r>
              <a:rPr lang="it-IT" sz="1800" i="1" dirty="0">
                <a:latin typeface="Comic Sans MS" panose="030F0702030302020204" pitchFamily="66" charset="0"/>
              </a:rPr>
              <a:t> da primo a secondo grado di parentela/affinità</a:t>
            </a:r>
          </a:p>
          <a:p>
            <a:pPr fontAlgn="base">
              <a:buNone/>
            </a:pPr>
            <a:endParaRPr lang="it-IT" sz="1800" i="1" dirty="0">
              <a:latin typeface="Comic Sans MS" panose="030F0702030302020204" pitchFamily="66" charset="0"/>
            </a:endParaRPr>
          </a:p>
          <a:p>
            <a:pPr fontAlgn="base">
              <a:buNone/>
            </a:pPr>
            <a:r>
              <a:rPr lang="it-IT" sz="1800" i="1" dirty="0">
                <a:latin typeface="Comic Sans MS" panose="030F0702030302020204" pitchFamily="66" charset="0"/>
              </a:rPr>
              <a:t>Per tali soggetti la legge di bilancio 2018 subordina il beneficio all’ulteriore condizione che il coniuge/unito civilmente e i parenti di primo grado conviventi con la persona affetta da handicap in situazione di gravità si trovino in una delle seguenti situazioni:</a:t>
            </a:r>
          </a:p>
          <a:p>
            <a:pPr fontAlgn="base">
              <a:buNone/>
            </a:pPr>
            <a:endParaRPr lang="it-IT" sz="1800" i="1" dirty="0">
              <a:latin typeface="Comic Sans MS" panose="030F0702030302020204" pitchFamily="66" charset="0"/>
            </a:endParaRPr>
          </a:p>
          <a:p>
            <a:pPr fontAlgn="base">
              <a:buNone/>
            </a:pPr>
            <a:r>
              <a:rPr lang="it-IT" sz="1800" i="1" dirty="0">
                <a:latin typeface="Comic Sans MS" panose="030F0702030302020204" pitchFamily="66" charset="0"/>
              </a:rPr>
              <a:t>aver compiuto i settanta anni di età; o</a:t>
            </a:r>
          </a:p>
          <a:p>
            <a:pPr fontAlgn="base">
              <a:buNone/>
            </a:pPr>
            <a:r>
              <a:rPr lang="it-IT" sz="1800" i="1" dirty="0">
                <a:latin typeface="Comic Sans MS" panose="030F0702030302020204" pitchFamily="66" charset="0"/>
              </a:rPr>
              <a:t>essere anch'essi affetti da patologie invalidanti; o</a:t>
            </a:r>
          </a:p>
          <a:p>
            <a:pPr fontAlgn="base">
              <a:buNone/>
            </a:pPr>
            <a:r>
              <a:rPr lang="it-IT" sz="1800" i="1" dirty="0">
                <a:latin typeface="Comic Sans MS" panose="030F0702030302020204" pitchFamily="66" charset="0"/>
              </a:rPr>
              <a:t>essere deceduti o mancanti.</a:t>
            </a:r>
          </a:p>
          <a:p>
            <a:pPr fontAlgn="base">
              <a:buNone/>
            </a:pPr>
            <a:r>
              <a:rPr lang="it-IT" sz="1800" i="1" dirty="0">
                <a:latin typeface="Comic Sans MS" panose="030F0702030302020204" pitchFamily="66" charset="0"/>
              </a:rPr>
              <a:t> </a:t>
            </a:r>
          </a:p>
          <a:p>
            <a:pPr fontAlgn="base">
              <a:buNone/>
            </a:pPr>
            <a:r>
              <a:rPr lang="it-IT" sz="1800" i="1" dirty="0">
                <a:latin typeface="Comic Sans MS" panose="030F0702030302020204" pitchFamily="66" charset="0"/>
              </a:rPr>
              <a:t>Al fine di consentire all’Istituto i necessari controlli, nella domanda di verifica delle condizioni il soggetto richiedente l’APE sociale per la categoria di cui alla citata lettera b), in qualità di parente di secondo grado o affine di primo o secondo grado, dovrà dichiarare che il coniuge/unito civilmente e i parenti di primo grado conviventi con la persona con disabilità, alla quale è riconosciuto un handicap grave ai sensi dell’articolo 3, comma 3, della legge n. 104/1992 (di seguito definita “persona con disabilità”) si trovino in una delle descritte situazioni (compimento dei settant’anni d’età, patologie invalidanti, decesso, assenza).</a:t>
            </a:r>
          </a:p>
          <a:p>
            <a:pPr fontAlgn="base">
              <a:buNone/>
            </a:pPr>
            <a:endParaRPr lang="it-IT" sz="1800" i="1" dirty="0">
              <a:latin typeface="Comic Sans MS" panose="030F0702030302020204" pitchFamily="66" charset="0"/>
            </a:endParaRPr>
          </a:p>
          <a:p>
            <a:pPr fontAlgn="base">
              <a:buNone/>
            </a:pPr>
            <a:r>
              <a:rPr lang="it-IT" sz="1800" i="1" dirty="0">
                <a:latin typeface="Comic Sans MS" panose="030F0702030302020204" pitchFamily="66" charset="0"/>
              </a:rPr>
              <a:t> </a:t>
            </a:r>
          </a:p>
          <a:p>
            <a:pPr fontAlgn="base">
              <a:buNone/>
            </a:pPr>
            <a:endParaRPr lang="it-IT" sz="1800" i="1" dirty="0">
              <a:latin typeface="Comic Sans MS" panose="030F0702030302020204" pitchFamily="66" charset="0"/>
            </a:endParaRPr>
          </a:p>
          <a:p>
            <a:pPr fontAlgn="base">
              <a:buNone/>
            </a:pPr>
            <a:r>
              <a:rPr lang="it-IT" sz="1800" i="1" dirty="0">
                <a:latin typeface="Comic Sans MS" panose="030F0702030302020204" pitchFamily="66" charset="0"/>
              </a:rPr>
              <a:t>Riguardo al compimento dei settant’anni di età del coniuge/unito civilmente o parente di primo grado, si precisa che la predetta condizione deve essere valutata al momento della domanda di verifica delle condizioni di accesso all’APE sociale.</a:t>
            </a:r>
          </a:p>
        </p:txBody>
      </p:sp>
      <p:sp>
        <p:nvSpPr>
          <p:cNvPr id="2" name="Rettangolo 1">
            <a:extLst>
              <a:ext uri="{FF2B5EF4-FFF2-40B4-BE49-F238E27FC236}">
                <a16:creationId xmlns="" xmlns:a16="http://schemas.microsoft.com/office/drawing/2014/main" id="{6080681D-79B9-4149-9522-F4949EE5B03D}"/>
              </a:ext>
            </a:extLst>
          </p:cNvPr>
          <p:cNvSpPr/>
          <p:nvPr/>
        </p:nvSpPr>
        <p:spPr>
          <a:xfrm>
            <a:off x="5971607" y="3244334"/>
            <a:ext cx="248786" cy="369332"/>
          </a:xfrm>
          <a:prstGeom prst="rect">
            <a:avLst/>
          </a:prstGeom>
        </p:spPr>
        <p:txBody>
          <a:bodyPr wrap="none">
            <a:spAutoFit/>
          </a:bodyPr>
          <a:lstStyle/>
          <a:p>
            <a:r>
              <a:rPr lang="it-IT" dirty="0"/>
              <a:t> </a:t>
            </a:r>
          </a:p>
        </p:txBody>
      </p:sp>
    </p:spTree>
    <p:extLst>
      <p:ext uri="{BB962C8B-B14F-4D97-AF65-F5344CB8AC3E}">
        <p14:creationId xmlns:p14="http://schemas.microsoft.com/office/powerpoint/2010/main" xmlns="" val="3600657839"/>
      </p:ext>
    </p:extLst>
  </p:cSld>
  <p:clrMapOvr>
    <a:masterClrMapping/>
  </p:clrMapOvr>
  <p:transition spd="slow">
    <p:randomBar dir="vert"/>
  </p:transition>
</p:sld>
</file>

<file path=ppt/slides/slide2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3" name="Rettangolo 3"/>
          <p:cNvSpPr>
            <a:spLocks noChangeArrowheads="1"/>
          </p:cNvSpPr>
          <p:nvPr/>
        </p:nvSpPr>
        <p:spPr bwMode="auto">
          <a:xfrm>
            <a:off x="3367089" y="115888"/>
            <a:ext cx="5464175" cy="12001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charset="0"/>
                <a:ea typeface="Arial" charset="0"/>
                <a:cs typeface="Arial" charset="0"/>
              </a:defRPr>
            </a:lvl1pPr>
            <a:lvl2pPr marL="742950" indent="-285750">
              <a:spcBef>
                <a:spcPct val="20000"/>
              </a:spcBef>
              <a:buChar char="–"/>
              <a:defRPr sz="2800">
                <a:solidFill>
                  <a:schemeClr val="tx1"/>
                </a:solidFill>
                <a:latin typeface="Arial" charset="0"/>
                <a:ea typeface="Arial" charset="0"/>
                <a:cs typeface="Arial" charset="0"/>
              </a:defRPr>
            </a:lvl2pPr>
            <a:lvl3pPr marL="1143000" indent="-228600">
              <a:spcBef>
                <a:spcPct val="20000"/>
              </a:spcBef>
              <a:buChar char="•"/>
              <a:defRPr sz="2400">
                <a:solidFill>
                  <a:schemeClr val="tx1"/>
                </a:solidFill>
                <a:latin typeface="Arial" charset="0"/>
                <a:ea typeface="Arial" charset="0"/>
                <a:cs typeface="Arial" charset="0"/>
              </a:defRPr>
            </a:lvl3pPr>
            <a:lvl4pPr marL="1600200" indent="-228600">
              <a:spcBef>
                <a:spcPct val="20000"/>
              </a:spcBef>
              <a:buChar char="–"/>
              <a:defRPr sz="2000">
                <a:solidFill>
                  <a:schemeClr val="tx1"/>
                </a:solidFill>
                <a:latin typeface="Arial" charset="0"/>
                <a:ea typeface="Arial" charset="0"/>
                <a:cs typeface="Arial" charset="0"/>
              </a:defRPr>
            </a:lvl4pPr>
            <a:lvl5pPr marL="2057400" indent="-228600">
              <a:spcBef>
                <a:spcPct val="20000"/>
              </a:spcBef>
              <a:buChar char="»"/>
              <a:defRPr sz="2000">
                <a:solidFill>
                  <a:schemeClr val="tx1"/>
                </a:solidFill>
                <a:latin typeface="Arial" charset="0"/>
                <a:ea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ea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ea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ea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ea typeface="Arial" charset="0"/>
                <a:cs typeface="Arial" charset="0"/>
              </a:defRPr>
            </a:lvl9pPr>
          </a:lstStyle>
          <a:p>
            <a:pPr algn="ctr" eaLnBrk="1" hangingPunct="1">
              <a:spcBef>
                <a:spcPct val="0"/>
              </a:spcBef>
              <a:buFontTx/>
              <a:buNone/>
            </a:pPr>
            <a:r>
              <a:rPr lang="it-IT" altLang="it-IT" sz="3600" b="1" i="1">
                <a:solidFill>
                  <a:srgbClr val="FF0000"/>
                </a:solidFill>
                <a:latin typeface="Comic Sans MS" charset="0"/>
              </a:rPr>
              <a:t>L'anticipo Pensionistico </a:t>
            </a:r>
          </a:p>
          <a:p>
            <a:pPr algn="ctr" eaLnBrk="1" hangingPunct="1">
              <a:spcBef>
                <a:spcPct val="0"/>
              </a:spcBef>
              <a:buFontTx/>
              <a:buNone/>
            </a:pPr>
            <a:r>
              <a:rPr lang="it-IT" altLang="it-IT" sz="3600" b="1" i="1">
                <a:solidFill>
                  <a:srgbClr val="FF0000"/>
                </a:solidFill>
                <a:latin typeface="Comic Sans MS" charset="0"/>
              </a:rPr>
              <a:t>(APE)</a:t>
            </a:r>
          </a:p>
        </p:txBody>
      </p:sp>
      <p:sp>
        <p:nvSpPr>
          <p:cNvPr id="95234" name="Rettangolo 1"/>
          <p:cNvSpPr>
            <a:spLocks noChangeArrowheads="1"/>
          </p:cNvSpPr>
          <p:nvPr/>
        </p:nvSpPr>
        <p:spPr bwMode="auto">
          <a:xfrm>
            <a:off x="368300" y="1595141"/>
            <a:ext cx="11518900" cy="230832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charset="0"/>
                <a:ea typeface="Arial" charset="0"/>
                <a:cs typeface="Arial" charset="0"/>
              </a:defRPr>
            </a:lvl1pPr>
            <a:lvl2pPr marL="742950" indent="-285750">
              <a:spcBef>
                <a:spcPct val="20000"/>
              </a:spcBef>
              <a:buChar char="–"/>
              <a:defRPr sz="2800">
                <a:solidFill>
                  <a:schemeClr val="tx1"/>
                </a:solidFill>
                <a:latin typeface="Arial" charset="0"/>
                <a:ea typeface="Arial" charset="0"/>
                <a:cs typeface="Arial" charset="0"/>
              </a:defRPr>
            </a:lvl2pPr>
            <a:lvl3pPr marL="1143000" indent="-228600">
              <a:spcBef>
                <a:spcPct val="20000"/>
              </a:spcBef>
              <a:buChar char="•"/>
              <a:defRPr sz="2400">
                <a:solidFill>
                  <a:schemeClr val="tx1"/>
                </a:solidFill>
                <a:latin typeface="Arial" charset="0"/>
                <a:ea typeface="Arial" charset="0"/>
                <a:cs typeface="Arial" charset="0"/>
              </a:defRPr>
            </a:lvl3pPr>
            <a:lvl4pPr marL="1600200" indent="-228600">
              <a:spcBef>
                <a:spcPct val="20000"/>
              </a:spcBef>
              <a:buChar char="–"/>
              <a:defRPr sz="2000">
                <a:solidFill>
                  <a:schemeClr val="tx1"/>
                </a:solidFill>
                <a:latin typeface="Arial" charset="0"/>
                <a:ea typeface="Arial" charset="0"/>
                <a:cs typeface="Arial" charset="0"/>
              </a:defRPr>
            </a:lvl4pPr>
            <a:lvl5pPr marL="2057400" indent="-228600">
              <a:spcBef>
                <a:spcPct val="20000"/>
              </a:spcBef>
              <a:buChar char="»"/>
              <a:defRPr sz="2000">
                <a:solidFill>
                  <a:schemeClr val="tx1"/>
                </a:solidFill>
                <a:latin typeface="Arial" charset="0"/>
                <a:ea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ea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ea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ea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ea typeface="Arial" charset="0"/>
                <a:cs typeface="Arial" charset="0"/>
              </a:defRPr>
            </a:lvl9pPr>
          </a:lstStyle>
          <a:p>
            <a:pPr fontAlgn="base">
              <a:buNone/>
            </a:pPr>
            <a:r>
              <a:rPr lang="it-IT" sz="1800" b="1" dirty="0">
                <a:latin typeface="Comic Sans MS" panose="030F0702030302020204" pitchFamily="66" charset="0"/>
              </a:rPr>
              <a:t>Intervallo temporale in cui maturare il periodo di attività richiesto </a:t>
            </a:r>
            <a:endParaRPr lang="it-IT" sz="1800" dirty="0">
              <a:latin typeface="Comic Sans MS" panose="030F0702030302020204" pitchFamily="66" charset="0"/>
            </a:endParaRPr>
          </a:p>
          <a:p>
            <a:pPr fontAlgn="base">
              <a:buNone/>
            </a:pPr>
            <a:r>
              <a:rPr lang="it-IT" sz="1800" dirty="0">
                <a:latin typeface="Comic Sans MS" panose="030F0702030302020204" pitchFamily="66" charset="0"/>
              </a:rPr>
              <a:t>Due schemi:</a:t>
            </a:r>
          </a:p>
          <a:p>
            <a:pPr fontAlgn="base"/>
            <a:r>
              <a:rPr lang="it-IT" sz="1800" dirty="0">
                <a:latin typeface="Comic Sans MS" panose="030F0702030302020204" pitchFamily="66" charset="0"/>
              </a:rPr>
              <a:t>7 anni negli ultimi 10</a:t>
            </a:r>
          </a:p>
          <a:p>
            <a:pPr fontAlgn="base"/>
            <a:r>
              <a:rPr lang="it-IT" sz="1800" dirty="0">
                <a:latin typeface="Comic Sans MS" panose="030F0702030302020204" pitchFamily="66" charset="0"/>
              </a:rPr>
              <a:t>6 anni negli ultimi 7</a:t>
            </a:r>
          </a:p>
          <a:p>
            <a:pPr fontAlgn="base">
              <a:buNone/>
            </a:pPr>
            <a:r>
              <a:rPr lang="it-IT" sz="1800" dirty="0">
                <a:latin typeface="Comic Sans MS" panose="030F0702030302020204" pitchFamily="66" charset="0"/>
              </a:rPr>
              <a:t/>
            </a:r>
            <a:br>
              <a:rPr lang="it-IT" sz="1800" dirty="0">
                <a:latin typeface="Comic Sans MS" panose="030F0702030302020204" pitchFamily="66" charset="0"/>
              </a:rPr>
            </a:br>
            <a:r>
              <a:rPr lang="it-IT" sz="1800" dirty="0">
                <a:latin typeface="Comic Sans MS" panose="030F0702030302020204" pitchFamily="66" charset="0"/>
              </a:rPr>
              <a:t>Prima della decorrenza dell'indennità Ape Sociale (</a:t>
            </a:r>
            <a:r>
              <a:rPr lang="it-IT" sz="1800" dirty="0" err="1">
                <a:latin typeface="Comic Sans MS" panose="030F0702030302020204" pitchFamily="66" charset="0"/>
              </a:rPr>
              <a:t>D.l.</a:t>
            </a:r>
            <a:r>
              <a:rPr lang="it-IT" sz="1800" dirty="0">
                <a:latin typeface="Comic Sans MS" panose="030F0702030302020204" pitchFamily="66" charset="0"/>
              </a:rPr>
              <a:t> 50/2017)</a:t>
            </a:r>
          </a:p>
          <a:p>
            <a:pPr>
              <a:buNone/>
            </a:pPr>
            <a:endParaRPr lang="it-IT" sz="1800" dirty="0">
              <a:latin typeface="Comic Sans MS" panose="030F0702030302020204" pitchFamily="66" charset="0"/>
            </a:endParaRPr>
          </a:p>
        </p:txBody>
      </p:sp>
      <p:sp>
        <p:nvSpPr>
          <p:cNvPr id="2" name="Rettangolo 1">
            <a:extLst>
              <a:ext uri="{FF2B5EF4-FFF2-40B4-BE49-F238E27FC236}">
                <a16:creationId xmlns="" xmlns:a16="http://schemas.microsoft.com/office/drawing/2014/main" id="{6080681D-79B9-4149-9522-F4949EE5B03D}"/>
              </a:ext>
            </a:extLst>
          </p:cNvPr>
          <p:cNvSpPr/>
          <p:nvPr/>
        </p:nvSpPr>
        <p:spPr>
          <a:xfrm>
            <a:off x="5971607" y="3244334"/>
            <a:ext cx="248786" cy="369332"/>
          </a:xfrm>
          <a:prstGeom prst="rect">
            <a:avLst/>
          </a:prstGeom>
        </p:spPr>
        <p:txBody>
          <a:bodyPr wrap="none">
            <a:spAutoFit/>
          </a:bodyPr>
          <a:lstStyle/>
          <a:p>
            <a:r>
              <a:rPr lang="it-IT" dirty="0"/>
              <a:t> </a:t>
            </a:r>
          </a:p>
        </p:txBody>
      </p:sp>
    </p:spTree>
    <p:extLst>
      <p:ext uri="{BB962C8B-B14F-4D97-AF65-F5344CB8AC3E}">
        <p14:creationId xmlns:p14="http://schemas.microsoft.com/office/powerpoint/2010/main" xmlns="" val="959297465"/>
      </p:ext>
    </p:extLst>
  </p:cSld>
  <p:clrMapOvr>
    <a:masterClrMapping/>
  </p:clrMapOvr>
  <p:transition spd="slow">
    <p:randomBar dir="vert"/>
  </p:transition>
</p:sld>
</file>

<file path=ppt/slides/slide2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3" name="Rettangolo 3"/>
          <p:cNvSpPr>
            <a:spLocks noChangeArrowheads="1"/>
          </p:cNvSpPr>
          <p:nvPr/>
        </p:nvSpPr>
        <p:spPr bwMode="auto">
          <a:xfrm>
            <a:off x="3367089" y="115888"/>
            <a:ext cx="5464175" cy="12001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charset="0"/>
                <a:ea typeface="Arial" charset="0"/>
                <a:cs typeface="Arial" charset="0"/>
              </a:defRPr>
            </a:lvl1pPr>
            <a:lvl2pPr marL="742950" indent="-285750">
              <a:spcBef>
                <a:spcPct val="20000"/>
              </a:spcBef>
              <a:buChar char="–"/>
              <a:defRPr sz="2800">
                <a:solidFill>
                  <a:schemeClr val="tx1"/>
                </a:solidFill>
                <a:latin typeface="Arial" charset="0"/>
                <a:ea typeface="Arial" charset="0"/>
                <a:cs typeface="Arial" charset="0"/>
              </a:defRPr>
            </a:lvl2pPr>
            <a:lvl3pPr marL="1143000" indent="-228600">
              <a:spcBef>
                <a:spcPct val="20000"/>
              </a:spcBef>
              <a:buChar char="•"/>
              <a:defRPr sz="2400">
                <a:solidFill>
                  <a:schemeClr val="tx1"/>
                </a:solidFill>
                <a:latin typeface="Arial" charset="0"/>
                <a:ea typeface="Arial" charset="0"/>
                <a:cs typeface="Arial" charset="0"/>
              </a:defRPr>
            </a:lvl3pPr>
            <a:lvl4pPr marL="1600200" indent="-228600">
              <a:spcBef>
                <a:spcPct val="20000"/>
              </a:spcBef>
              <a:buChar char="–"/>
              <a:defRPr sz="2000">
                <a:solidFill>
                  <a:schemeClr val="tx1"/>
                </a:solidFill>
                <a:latin typeface="Arial" charset="0"/>
                <a:ea typeface="Arial" charset="0"/>
                <a:cs typeface="Arial" charset="0"/>
              </a:defRPr>
            </a:lvl4pPr>
            <a:lvl5pPr marL="2057400" indent="-228600">
              <a:spcBef>
                <a:spcPct val="20000"/>
              </a:spcBef>
              <a:buChar char="»"/>
              <a:defRPr sz="2000">
                <a:solidFill>
                  <a:schemeClr val="tx1"/>
                </a:solidFill>
                <a:latin typeface="Arial" charset="0"/>
                <a:ea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ea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ea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ea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ea typeface="Arial" charset="0"/>
                <a:cs typeface="Arial" charset="0"/>
              </a:defRPr>
            </a:lvl9pPr>
          </a:lstStyle>
          <a:p>
            <a:pPr algn="ctr" eaLnBrk="1" hangingPunct="1">
              <a:spcBef>
                <a:spcPct val="0"/>
              </a:spcBef>
              <a:buFontTx/>
              <a:buNone/>
            </a:pPr>
            <a:r>
              <a:rPr lang="it-IT" altLang="it-IT" sz="3600" b="1" i="1" dirty="0">
                <a:solidFill>
                  <a:srgbClr val="FF0000"/>
                </a:solidFill>
                <a:latin typeface="Comic Sans MS" charset="0"/>
              </a:rPr>
              <a:t>L'anticipo Pensionistico </a:t>
            </a:r>
          </a:p>
          <a:p>
            <a:pPr algn="ctr" eaLnBrk="1" hangingPunct="1">
              <a:spcBef>
                <a:spcPct val="0"/>
              </a:spcBef>
              <a:buFontTx/>
              <a:buNone/>
            </a:pPr>
            <a:r>
              <a:rPr lang="it-IT" altLang="it-IT" sz="3600" b="1" i="1" dirty="0">
                <a:solidFill>
                  <a:srgbClr val="FF0000"/>
                </a:solidFill>
                <a:latin typeface="Comic Sans MS" charset="0"/>
              </a:rPr>
              <a:t>(APE) - Donne</a:t>
            </a:r>
          </a:p>
        </p:txBody>
      </p:sp>
      <p:sp>
        <p:nvSpPr>
          <p:cNvPr id="95234" name="Rettangolo 1"/>
          <p:cNvSpPr>
            <a:spLocks noChangeArrowheads="1"/>
          </p:cNvSpPr>
          <p:nvPr/>
        </p:nvSpPr>
        <p:spPr bwMode="auto">
          <a:xfrm>
            <a:off x="368300" y="1595141"/>
            <a:ext cx="11518900" cy="578004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charset="0"/>
                <a:ea typeface="Arial" charset="0"/>
                <a:cs typeface="Arial" charset="0"/>
              </a:defRPr>
            </a:lvl1pPr>
            <a:lvl2pPr marL="742950" indent="-285750">
              <a:spcBef>
                <a:spcPct val="20000"/>
              </a:spcBef>
              <a:buChar char="–"/>
              <a:defRPr sz="2800">
                <a:solidFill>
                  <a:schemeClr val="tx1"/>
                </a:solidFill>
                <a:latin typeface="Arial" charset="0"/>
                <a:ea typeface="Arial" charset="0"/>
                <a:cs typeface="Arial" charset="0"/>
              </a:defRPr>
            </a:lvl2pPr>
            <a:lvl3pPr marL="1143000" indent="-228600">
              <a:spcBef>
                <a:spcPct val="20000"/>
              </a:spcBef>
              <a:buChar char="•"/>
              <a:defRPr sz="2400">
                <a:solidFill>
                  <a:schemeClr val="tx1"/>
                </a:solidFill>
                <a:latin typeface="Arial" charset="0"/>
                <a:ea typeface="Arial" charset="0"/>
                <a:cs typeface="Arial" charset="0"/>
              </a:defRPr>
            </a:lvl3pPr>
            <a:lvl4pPr marL="1600200" indent="-228600">
              <a:spcBef>
                <a:spcPct val="20000"/>
              </a:spcBef>
              <a:buChar char="–"/>
              <a:defRPr sz="2000">
                <a:solidFill>
                  <a:schemeClr val="tx1"/>
                </a:solidFill>
                <a:latin typeface="Arial" charset="0"/>
                <a:ea typeface="Arial" charset="0"/>
                <a:cs typeface="Arial" charset="0"/>
              </a:defRPr>
            </a:lvl4pPr>
            <a:lvl5pPr marL="2057400" indent="-228600">
              <a:spcBef>
                <a:spcPct val="20000"/>
              </a:spcBef>
              <a:buChar char="»"/>
              <a:defRPr sz="2000">
                <a:solidFill>
                  <a:schemeClr val="tx1"/>
                </a:solidFill>
                <a:latin typeface="Arial" charset="0"/>
                <a:ea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ea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ea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ea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ea typeface="Arial" charset="0"/>
                <a:cs typeface="Arial" charset="0"/>
              </a:defRPr>
            </a:lvl9pPr>
          </a:lstStyle>
          <a:p>
            <a:pPr fontAlgn="base">
              <a:buNone/>
            </a:pPr>
            <a:r>
              <a:rPr lang="it-IT" sz="1800" b="1" u="sng" dirty="0">
                <a:latin typeface="Comic Sans MS" panose="030F0702030302020204" pitchFamily="66" charset="0"/>
              </a:rPr>
              <a:t>Art. 1, comma 162 – lettera e)</a:t>
            </a:r>
            <a:endParaRPr lang="it-IT" sz="1800" dirty="0">
              <a:latin typeface="Comic Sans MS" panose="030F0702030302020204" pitchFamily="66" charset="0"/>
            </a:endParaRPr>
          </a:p>
          <a:p>
            <a:pPr fontAlgn="base">
              <a:buNone/>
            </a:pPr>
            <a:r>
              <a:rPr lang="it-IT" sz="1800" dirty="0">
                <a:latin typeface="Comic Sans MS" panose="030F0702030302020204" pitchFamily="66" charset="0"/>
              </a:rPr>
              <a:t>All’articolo 1 della legge 11 dicembre 2016, n. 232, sono apportate le seguenti modificazioni: </a:t>
            </a:r>
          </a:p>
          <a:p>
            <a:pPr fontAlgn="base">
              <a:buNone/>
            </a:pPr>
            <a:r>
              <a:rPr lang="it-IT" sz="1800" i="1" dirty="0">
                <a:latin typeface="Comic Sans MS" panose="030F0702030302020204" pitchFamily="66" charset="0"/>
              </a:rPr>
              <a:t>e) </a:t>
            </a:r>
            <a:r>
              <a:rPr lang="it-IT" sz="1800" dirty="0">
                <a:latin typeface="Comic Sans MS" panose="030F0702030302020204" pitchFamily="66" charset="0"/>
              </a:rPr>
              <a:t>dopo il comma 179 è inserito il seguente:</a:t>
            </a:r>
          </a:p>
          <a:p>
            <a:pPr fontAlgn="base">
              <a:buNone/>
            </a:pPr>
            <a:r>
              <a:rPr lang="it-IT" sz="1800" b="1" i="1" dirty="0">
                <a:latin typeface="Comic Sans MS" panose="030F0702030302020204" pitchFamily="66" charset="0"/>
              </a:rPr>
              <a:t>«179-bis. Ai fini del riconoscimento dell’indennità di cui al comma 179, i requisiti contributivi richiesti alle lettere da a) a d) del medesimo comma sono ridotti, per le donne, di sei mesi per ogni figlio, nel limite massimo di due anni»</a:t>
            </a:r>
          </a:p>
          <a:p>
            <a:pPr fontAlgn="base">
              <a:buNone/>
            </a:pPr>
            <a:endParaRPr lang="it-IT" sz="1800" b="1" i="1" dirty="0">
              <a:latin typeface="Comic Sans MS" panose="030F0702030302020204" pitchFamily="66" charset="0"/>
            </a:endParaRPr>
          </a:p>
          <a:p>
            <a:pPr fontAlgn="base">
              <a:buNone/>
            </a:pPr>
            <a:r>
              <a:rPr lang="it-IT" sz="1800" b="1" dirty="0">
                <a:latin typeface="Comic Sans MS" panose="030F0702030302020204" pitchFamily="66" charset="0"/>
              </a:rPr>
              <a:t>Requisiti contributivi</a:t>
            </a:r>
            <a:endParaRPr lang="it-IT" sz="1800" dirty="0">
              <a:latin typeface="Comic Sans MS" panose="030F0702030302020204" pitchFamily="66" charset="0"/>
            </a:endParaRPr>
          </a:p>
          <a:p>
            <a:pPr fontAlgn="base">
              <a:buNone/>
            </a:pPr>
            <a:r>
              <a:rPr lang="it-IT" sz="1800" b="1" dirty="0">
                <a:latin typeface="Comic Sans MS" panose="030F0702030302020204" pitchFamily="66" charset="0"/>
              </a:rPr>
              <a:t>Riduzione di 12 mesi per ciascun figlio</a:t>
            </a:r>
            <a:r>
              <a:rPr lang="it-IT" sz="1800" dirty="0">
                <a:latin typeface="Comic Sans MS" panose="030F0702030302020204" pitchFamily="66" charset="0"/>
              </a:rPr>
              <a:t>, nel limite </a:t>
            </a:r>
            <a:r>
              <a:rPr lang="it-IT" sz="1800" b="1" dirty="0">
                <a:latin typeface="Comic Sans MS" panose="030F0702030302020204" pitchFamily="66" charset="0"/>
              </a:rPr>
              <a:t>massimo di 2 anni (cd. APE sociale donna) </a:t>
            </a:r>
          </a:p>
          <a:p>
            <a:pPr fontAlgn="base">
              <a:buNone/>
            </a:pPr>
            <a:endParaRPr lang="it-IT" sz="1800" b="1" dirty="0">
              <a:latin typeface="Comic Sans MS" panose="030F0702030302020204" pitchFamily="66" charset="0"/>
            </a:endParaRPr>
          </a:p>
          <a:p>
            <a:r>
              <a:rPr lang="it-IT" sz="2000" dirty="0"/>
              <a:t>Ai fini dell’applicazione della riduzione, ai figli legittimi sono equiparati quelli naturali ed adottivi.</a:t>
            </a:r>
          </a:p>
          <a:p>
            <a:r>
              <a:rPr lang="it-IT" sz="1800" dirty="0"/>
              <a:t/>
            </a:r>
            <a:br>
              <a:rPr lang="it-IT" sz="1800" dirty="0"/>
            </a:br>
            <a:endParaRPr lang="it-IT" sz="1800" dirty="0">
              <a:latin typeface="Comic Sans MS" panose="030F0702030302020204" pitchFamily="66" charset="0"/>
            </a:endParaRPr>
          </a:p>
          <a:p>
            <a:pPr>
              <a:buNone/>
            </a:pPr>
            <a:r>
              <a:rPr lang="it-IT" sz="1800" dirty="0">
                <a:latin typeface="Comic Sans MS" panose="030F0702030302020204" pitchFamily="66" charset="0"/>
              </a:rPr>
              <a:t/>
            </a:r>
            <a:br>
              <a:rPr lang="it-IT" sz="1800" dirty="0">
                <a:latin typeface="Comic Sans MS" panose="030F0702030302020204" pitchFamily="66" charset="0"/>
              </a:rPr>
            </a:br>
            <a:endParaRPr lang="it-IT" sz="1800" dirty="0">
              <a:latin typeface="Comic Sans MS" panose="030F0702030302020204" pitchFamily="66" charset="0"/>
            </a:endParaRPr>
          </a:p>
          <a:p>
            <a:pPr fontAlgn="base">
              <a:buNone/>
            </a:pPr>
            <a:endParaRPr lang="it-IT" sz="1800" dirty="0">
              <a:latin typeface="Comic Sans MS" panose="030F0702030302020204" pitchFamily="66" charset="0"/>
            </a:endParaRPr>
          </a:p>
          <a:p>
            <a:pPr>
              <a:buNone/>
            </a:pPr>
            <a:r>
              <a:rPr lang="it-IT" sz="1800" dirty="0">
                <a:latin typeface="Comic Sans MS" panose="030F0702030302020204" pitchFamily="66" charset="0"/>
              </a:rPr>
              <a:t/>
            </a:r>
            <a:br>
              <a:rPr lang="it-IT" sz="1800" dirty="0">
                <a:latin typeface="Comic Sans MS" panose="030F0702030302020204" pitchFamily="66" charset="0"/>
              </a:rPr>
            </a:br>
            <a:endParaRPr lang="it-IT" sz="1800" dirty="0">
              <a:latin typeface="Comic Sans MS" panose="030F0702030302020204" pitchFamily="66" charset="0"/>
            </a:endParaRPr>
          </a:p>
        </p:txBody>
      </p:sp>
      <p:sp>
        <p:nvSpPr>
          <p:cNvPr id="2" name="Rettangolo 1">
            <a:extLst>
              <a:ext uri="{FF2B5EF4-FFF2-40B4-BE49-F238E27FC236}">
                <a16:creationId xmlns="" xmlns:a16="http://schemas.microsoft.com/office/drawing/2014/main" id="{6080681D-79B9-4149-9522-F4949EE5B03D}"/>
              </a:ext>
            </a:extLst>
          </p:cNvPr>
          <p:cNvSpPr/>
          <p:nvPr/>
        </p:nvSpPr>
        <p:spPr>
          <a:xfrm>
            <a:off x="5971607" y="3244334"/>
            <a:ext cx="248786" cy="369332"/>
          </a:xfrm>
          <a:prstGeom prst="rect">
            <a:avLst/>
          </a:prstGeom>
        </p:spPr>
        <p:txBody>
          <a:bodyPr wrap="none">
            <a:spAutoFit/>
          </a:bodyPr>
          <a:lstStyle/>
          <a:p>
            <a:r>
              <a:rPr lang="it-IT" dirty="0"/>
              <a:t> </a:t>
            </a:r>
          </a:p>
        </p:txBody>
      </p:sp>
    </p:spTree>
    <p:extLst>
      <p:ext uri="{BB962C8B-B14F-4D97-AF65-F5344CB8AC3E}">
        <p14:creationId xmlns:p14="http://schemas.microsoft.com/office/powerpoint/2010/main" xmlns="" val="2727372960"/>
      </p:ext>
    </p:extLst>
  </p:cSld>
  <p:clrMapOvr>
    <a:masterClrMapping/>
  </p:clrMapOvr>
  <p:transition spd="slow">
    <p:randomBar dir="vert"/>
  </p:transition>
</p:sld>
</file>

<file path=ppt/slides/slide2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3" name="Rettangolo 3"/>
          <p:cNvSpPr>
            <a:spLocks noChangeArrowheads="1"/>
          </p:cNvSpPr>
          <p:nvPr/>
        </p:nvSpPr>
        <p:spPr bwMode="auto">
          <a:xfrm>
            <a:off x="3367089" y="115888"/>
            <a:ext cx="5464175" cy="12001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charset="0"/>
                <a:ea typeface="Arial" charset="0"/>
                <a:cs typeface="Arial" charset="0"/>
              </a:defRPr>
            </a:lvl1pPr>
            <a:lvl2pPr marL="742950" indent="-285750">
              <a:spcBef>
                <a:spcPct val="20000"/>
              </a:spcBef>
              <a:buChar char="–"/>
              <a:defRPr sz="2800">
                <a:solidFill>
                  <a:schemeClr val="tx1"/>
                </a:solidFill>
                <a:latin typeface="Arial" charset="0"/>
                <a:ea typeface="Arial" charset="0"/>
                <a:cs typeface="Arial" charset="0"/>
              </a:defRPr>
            </a:lvl2pPr>
            <a:lvl3pPr marL="1143000" indent="-228600">
              <a:spcBef>
                <a:spcPct val="20000"/>
              </a:spcBef>
              <a:buChar char="•"/>
              <a:defRPr sz="2400">
                <a:solidFill>
                  <a:schemeClr val="tx1"/>
                </a:solidFill>
                <a:latin typeface="Arial" charset="0"/>
                <a:ea typeface="Arial" charset="0"/>
                <a:cs typeface="Arial" charset="0"/>
              </a:defRPr>
            </a:lvl3pPr>
            <a:lvl4pPr marL="1600200" indent="-228600">
              <a:spcBef>
                <a:spcPct val="20000"/>
              </a:spcBef>
              <a:buChar char="–"/>
              <a:defRPr sz="2000">
                <a:solidFill>
                  <a:schemeClr val="tx1"/>
                </a:solidFill>
                <a:latin typeface="Arial" charset="0"/>
                <a:ea typeface="Arial" charset="0"/>
                <a:cs typeface="Arial" charset="0"/>
              </a:defRPr>
            </a:lvl4pPr>
            <a:lvl5pPr marL="2057400" indent="-228600">
              <a:spcBef>
                <a:spcPct val="20000"/>
              </a:spcBef>
              <a:buChar char="»"/>
              <a:defRPr sz="2000">
                <a:solidFill>
                  <a:schemeClr val="tx1"/>
                </a:solidFill>
                <a:latin typeface="Arial" charset="0"/>
                <a:ea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ea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ea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ea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ea typeface="Arial" charset="0"/>
                <a:cs typeface="Arial" charset="0"/>
              </a:defRPr>
            </a:lvl9pPr>
          </a:lstStyle>
          <a:p>
            <a:pPr algn="ctr" eaLnBrk="1" hangingPunct="1">
              <a:spcBef>
                <a:spcPct val="0"/>
              </a:spcBef>
              <a:buFontTx/>
              <a:buNone/>
            </a:pPr>
            <a:r>
              <a:rPr lang="it-IT" altLang="it-IT" sz="3600" b="1" i="1" dirty="0">
                <a:solidFill>
                  <a:srgbClr val="FF0000"/>
                </a:solidFill>
                <a:latin typeface="Comic Sans MS" charset="0"/>
              </a:rPr>
              <a:t>L'anticipo Pensionistico </a:t>
            </a:r>
          </a:p>
          <a:p>
            <a:pPr algn="ctr" eaLnBrk="1" hangingPunct="1">
              <a:spcBef>
                <a:spcPct val="0"/>
              </a:spcBef>
              <a:buFontTx/>
              <a:buNone/>
            </a:pPr>
            <a:r>
              <a:rPr lang="it-IT" altLang="it-IT" sz="3600" b="1" i="1" dirty="0">
                <a:solidFill>
                  <a:srgbClr val="FF0000"/>
                </a:solidFill>
                <a:latin typeface="Comic Sans MS" charset="0"/>
              </a:rPr>
              <a:t>(APE) </a:t>
            </a:r>
          </a:p>
        </p:txBody>
      </p:sp>
      <p:sp>
        <p:nvSpPr>
          <p:cNvPr id="95234" name="Rettangolo 1"/>
          <p:cNvSpPr>
            <a:spLocks noChangeArrowheads="1"/>
          </p:cNvSpPr>
          <p:nvPr/>
        </p:nvSpPr>
        <p:spPr bwMode="auto">
          <a:xfrm>
            <a:off x="368300" y="1595141"/>
            <a:ext cx="11518900" cy="369331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charset="0"/>
                <a:ea typeface="Arial" charset="0"/>
                <a:cs typeface="Arial" charset="0"/>
              </a:defRPr>
            </a:lvl1pPr>
            <a:lvl2pPr marL="742950" indent="-285750">
              <a:spcBef>
                <a:spcPct val="20000"/>
              </a:spcBef>
              <a:buChar char="–"/>
              <a:defRPr sz="2800">
                <a:solidFill>
                  <a:schemeClr val="tx1"/>
                </a:solidFill>
                <a:latin typeface="Arial" charset="0"/>
                <a:ea typeface="Arial" charset="0"/>
                <a:cs typeface="Arial" charset="0"/>
              </a:defRPr>
            </a:lvl2pPr>
            <a:lvl3pPr marL="1143000" indent="-228600">
              <a:spcBef>
                <a:spcPct val="20000"/>
              </a:spcBef>
              <a:buChar char="•"/>
              <a:defRPr sz="2400">
                <a:solidFill>
                  <a:schemeClr val="tx1"/>
                </a:solidFill>
                <a:latin typeface="Arial" charset="0"/>
                <a:ea typeface="Arial" charset="0"/>
                <a:cs typeface="Arial" charset="0"/>
              </a:defRPr>
            </a:lvl3pPr>
            <a:lvl4pPr marL="1600200" indent="-228600">
              <a:spcBef>
                <a:spcPct val="20000"/>
              </a:spcBef>
              <a:buChar char="–"/>
              <a:defRPr sz="2000">
                <a:solidFill>
                  <a:schemeClr val="tx1"/>
                </a:solidFill>
                <a:latin typeface="Arial" charset="0"/>
                <a:ea typeface="Arial" charset="0"/>
                <a:cs typeface="Arial" charset="0"/>
              </a:defRPr>
            </a:lvl4pPr>
            <a:lvl5pPr marL="2057400" indent="-228600">
              <a:spcBef>
                <a:spcPct val="20000"/>
              </a:spcBef>
              <a:buChar char="»"/>
              <a:defRPr sz="2000">
                <a:solidFill>
                  <a:schemeClr val="tx1"/>
                </a:solidFill>
                <a:latin typeface="Arial" charset="0"/>
                <a:ea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ea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ea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ea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ea typeface="Arial" charset="0"/>
                <a:cs typeface="Arial" charset="0"/>
              </a:defRPr>
            </a:lvl9pPr>
          </a:lstStyle>
          <a:p>
            <a:pPr>
              <a:buNone/>
            </a:pPr>
            <a:r>
              <a:rPr lang="it-IT" sz="1800" dirty="0">
                <a:latin typeface="Comic Sans MS" panose="030F0702030302020204" pitchFamily="66" charset="0"/>
              </a:rPr>
              <a:t>In riferimento al </a:t>
            </a:r>
            <a:r>
              <a:rPr lang="it-IT" sz="1800" dirty="0">
                <a:solidFill>
                  <a:srgbClr val="FF0000"/>
                </a:solidFill>
                <a:latin typeface="Comic Sans MS" panose="030F0702030302020204" pitchFamily="66" charset="0"/>
              </a:rPr>
              <a:t>requisito contributivo dell’Ape Sociale</a:t>
            </a:r>
            <a:r>
              <a:rPr lang="it-IT" sz="1800" dirty="0">
                <a:latin typeface="Comic Sans MS" panose="030F0702030302020204" pitchFamily="66" charset="0"/>
              </a:rPr>
              <a:t>, il nuovo c. 179-bis prevede un meccanismo di sconto del requisito finora pari a 30 o 36 anni di contributi, il primo per disoccupati, portatori di handicap e </a:t>
            </a:r>
            <a:r>
              <a:rPr lang="it-IT" sz="1800" i="1" dirty="0">
                <a:latin typeface="Comic Sans MS" panose="030F0702030302020204" pitchFamily="66" charset="0"/>
              </a:rPr>
              <a:t>care-</a:t>
            </a:r>
            <a:r>
              <a:rPr lang="it-IT" sz="1800" i="1" dirty="0" err="1">
                <a:latin typeface="Comic Sans MS" panose="030F0702030302020204" pitchFamily="66" charset="0"/>
              </a:rPr>
              <a:t>givers</a:t>
            </a:r>
            <a:r>
              <a:rPr lang="it-IT" sz="1800" dirty="0">
                <a:latin typeface="Comic Sans MS" panose="030F0702030302020204" pitchFamily="66" charset="0"/>
              </a:rPr>
              <a:t>, il secondo per addetti a mansioni usuranti. </a:t>
            </a:r>
          </a:p>
          <a:p>
            <a:pPr>
              <a:buNone/>
            </a:pPr>
            <a:endParaRPr lang="it-IT" sz="1800" dirty="0">
              <a:latin typeface="Comic Sans MS" panose="030F0702030302020204" pitchFamily="66" charset="0"/>
            </a:endParaRPr>
          </a:p>
          <a:p>
            <a:pPr>
              <a:buNone/>
            </a:pPr>
            <a:r>
              <a:rPr lang="it-IT" sz="1800" dirty="0">
                <a:latin typeface="Comic Sans MS" panose="030F0702030302020204" pitchFamily="66" charset="0"/>
              </a:rPr>
              <a:t>I due requisiti subiranno una riduzione automatica </a:t>
            </a:r>
            <a:r>
              <a:rPr lang="it-IT" sz="1800" dirty="0">
                <a:solidFill>
                  <a:srgbClr val="FF0000"/>
                </a:solidFill>
                <a:latin typeface="Comic Sans MS" panose="030F0702030302020204" pitchFamily="66" charset="0"/>
              </a:rPr>
              <a:t>solo per le donne nella misura di dodici mesi per ogni figlio, nella misura massima di due anni. </a:t>
            </a:r>
          </a:p>
          <a:p>
            <a:pPr>
              <a:buNone/>
            </a:pPr>
            <a:endParaRPr lang="it-IT" sz="1800" dirty="0">
              <a:latin typeface="Comic Sans MS" panose="030F0702030302020204" pitchFamily="66" charset="0"/>
            </a:endParaRPr>
          </a:p>
          <a:p>
            <a:pPr>
              <a:buNone/>
            </a:pPr>
            <a:r>
              <a:rPr lang="it-IT" sz="1800" dirty="0">
                <a:latin typeface="Comic Sans MS" panose="030F0702030302020204" pitchFamily="66" charset="0"/>
              </a:rPr>
              <a:t>Ad esempio, una lavoratrice dipendente, rientrante nella platea dei care-</a:t>
            </a:r>
            <a:r>
              <a:rPr lang="it-IT" sz="1800" dirty="0" err="1">
                <a:latin typeface="Comic Sans MS" panose="030F0702030302020204" pitchFamily="66" charset="0"/>
              </a:rPr>
              <a:t>givers</a:t>
            </a:r>
            <a:r>
              <a:rPr lang="it-IT" sz="1800" dirty="0">
                <a:latin typeface="Comic Sans MS" panose="030F0702030302020204" pitchFamily="66" charset="0"/>
              </a:rPr>
              <a:t>, con una anzianità contributiva nel FPLD di 28 anni e 6 mesi, che abbia 3 figli, potrà accedere ad ape sociale in quanto il requisito contributivo sarà per lei ridotto di 3 anni.</a:t>
            </a:r>
          </a:p>
          <a:p>
            <a:pPr>
              <a:buNone/>
            </a:pPr>
            <a:r>
              <a:rPr lang="it-IT" sz="1800" dirty="0">
                <a:latin typeface="Comic Sans MS" panose="030F0702030302020204" pitchFamily="66" charset="0"/>
              </a:rPr>
              <a:t/>
            </a:r>
            <a:br>
              <a:rPr lang="it-IT" sz="1800" dirty="0">
                <a:latin typeface="Comic Sans MS" panose="030F0702030302020204" pitchFamily="66" charset="0"/>
              </a:rPr>
            </a:br>
            <a:endParaRPr lang="it-IT" sz="1800" dirty="0">
              <a:latin typeface="Comic Sans MS" panose="030F0702030302020204" pitchFamily="66" charset="0"/>
            </a:endParaRPr>
          </a:p>
        </p:txBody>
      </p:sp>
      <p:sp>
        <p:nvSpPr>
          <p:cNvPr id="2" name="Rettangolo 1">
            <a:extLst>
              <a:ext uri="{FF2B5EF4-FFF2-40B4-BE49-F238E27FC236}">
                <a16:creationId xmlns="" xmlns:a16="http://schemas.microsoft.com/office/drawing/2014/main" id="{6080681D-79B9-4149-9522-F4949EE5B03D}"/>
              </a:ext>
            </a:extLst>
          </p:cNvPr>
          <p:cNvSpPr/>
          <p:nvPr/>
        </p:nvSpPr>
        <p:spPr>
          <a:xfrm>
            <a:off x="5971607" y="3244334"/>
            <a:ext cx="248786" cy="369332"/>
          </a:xfrm>
          <a:prstGeom prst="rect">
            <a:avLst/>
          </a:prstGeom>
        </p:spPr>
        <p:txBody>
          <a:bodyPr wrap="none">
            <a:spAutoFit/>
          </a:bodyPr>
          <a:lstStyle/>
          <a:p>
            <a:r>
              <a:rPr lang="it-IT" dirty="0"/>
              <a:t> </a:t>
            </a:r>
          </a:p>
        </p:txBody>
      </p:sp>
    </p:spTree>
    <p:extLst>
      <p:ext uri="{BB962C8B-B14F-4D97-AF65-F5344CB8AC3E}">
        <p14:creationId xmlns:p14="http://schemas.microsoft.com/office/powerpoint/2010/main" xmlns="" val="3657972572"/>
      </p:ext>
    </p:extLst>
  </p:cSld>
  <p:clrMapOvr>
    <a:masterClrMapping/>
  </p:clrMapOvr>
  <p:transition spd="slow">
    <p:randomBar dir="vert"/>
  </p:transition>
</p:sld>
</file>

<file path=ppt/slides/slide2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7" name="Rettangolo 3"/>
          <p:cNvSpPr>
            <a:spLocks noChangeArrowheads="1"/>
          </p:cNvSpPr>
          <p:nvPr/>
        </p:nvSpPr>
        <p:spPr bwMode="auto">
          <a:xfrm>
            <a:off x="4876800" y="115888"/>
            <a:ext cx="2444750" cy="6461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charset="0"/>
                <a:ea typeface="Arial" charset="0"/>
                <a:cs typeface="Arial" charset="0"/>
              </a:defRPr>
            </a:lvl1pPr>
            <a:lvl2pPr marL="742950" indent="-285750">
              <a:spcBef>
                <a:spcPct val="20000"/>
              </a:spcBef>
              <a:buChar char="–"/>
              <a:defRPr sz="2800">
                <a:solidFill>
                  <a:schemeClr val="tx1"/>
                </a:solidFill>
                <a:latin typeface="Arial" charset="0"/>
                <a:ea typeface="Arial" charset="0"/>
                <a:cs typeface="Arial" charset="0"/>
              </a:defRPr>
            </a:lvl2pPr>
            <a:lvl3pPr marL="1143000" indent="-228600">
              <a:spcBef>
                <a:spcPct val="20000"/>
              </a:spcBef>
              <a:buChar char="•"/>
              <a:defRPr sz="2400">
                <a:solidFill>
                  <a:schemeClr val="tx1"/>
                </a:solidFill>
                <a:latin typeface="Arial" charset="0"/>
                <a:ea typeface="Arial" charset="0"/>
                <a:cs typeface="Arial" charset="0"/>
              </a:defRPr>
            </a:lvl3pPr>
            <a:lvl4pPr marL="1600200" indent="-228600">
              <a:spcBef>
                <a:spcPct val="20000"/>
              </a:spcBef>
              <a:buChar char="–"/>
              <a:defRPr sz="2000">
                <a:solidFill>
                  <a:schemeClr val="tx1"/>
                </a:solidFill>
                <a:latin typeface="Arial" charset="0"/>
                <a:ea typeface="Arial" charset="0"/>
                <a:cs typeface="Arial" charset="0"/>
              </a:defRPr>
            </a:lvl4pPr>
            <a:lvl5pPr marL="2057400" indent="-228600">
              <a:spcBef>
                <a:spcPct val="20000"/>
              </a:spcBef>
              <a:buChar char="»"/>
              <a:defRPr sz="2000">
                <a:solidFill>
                  <a:schemeClr val="tx1"/>
                </a:solidFill>
                <a:latin typeface="Arial" charset="0"/>
                <a:ea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ea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ea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ea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ea typeface="Arial" charset="0"/>
                <a:cs typeface="Arial" charset="0"/>
              </a:defRPr>
            </a:lvl9pPr>
          </a:lstStyle>
          <a:p>
            <a:pPr algn="ctr" eaLnBrk="1" hangingPunct="1">
              <a:spcBef>
                <a:spcPct val="0"/>
              </a:spcBef>
              <a:buFontTx/>
              <a:buNone/>
            </a:pPr>
            <a:r>
              <a:rPr lang="it-IT" altLang="it-IT" sz="3600" b="1" i="1">
                <a:solidFill>
                  <a:srgbClr val="FF0000"/>
                </a:solidFill>
                <a:latin typeface="Comic Sans MS" charset="0"/>
              </a:rPr>
              <a:t>Ape social</a:t>
            </a:r>
          </a:p>
        </p:txBody>
      </p:sp>
      <p:sp>
        <p:nvSpPr>
          <p:cNvPr id="96258" name="Rettangolo 1"/>
          <p:cNvSpPr>
            <a:spLocks noChangeArrowheads="1"/>
          </p:cNvSpPr>
          <p:nvPr/>
        </p:nvSpPr>
        <p:spPr bwMode="auto">
          <a:xfrm>
            <a:off x="1814513" y="1412776"/>
            <a:ext cx="8569325" cy="34163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ea typeface="Arial" charset="0"/>
                <a:cs typeface="Arial" charset="0"/>
              </a:defRPr>
            </a:lvl1pPr>
            <a:lvl2pPr marL="742950" indent="-285750">
              <a:spcBef>
                <a:spcPct val="20000"/>
              </a:spcBef>
              <a:buChar char="–"/>
              <a:defRPr sz="2800">
                <a:solidFill>
                  <a:schemeClr val="tx1"/>
                </a:solidFill>
                <a:latin typeface="Arial" charset="0"/>
                <a:ea typeface="Arial" charset="0"/>
                <a:cs typeface="Arial" charset="0"/>
              </a:defRPr>
            </a:lvl2pPr>
            <a:lvl3pPr marL="1143000" indent="-228600">
              <a:spcBef>
                <a:spcPct val="20000"/>
              </a:spcBef>
              <a:buChar char="•"/>
              <a:defRPr sz="2400">
                <a:solidFill>
                  <a:schemeClr val="tx1"/>
                </a:solidFill>
                <a:latin typeface="Arial" charset="0"/>
                <a:ea typeface="Arial" charset="0"/>
                <a:cs typeface="Arial" charset="0"/>
              </a:defRPr>
            </a:lvl3pPr>
            <a:lvl4pPr marL="1600200" indent="-228600">
              <a:spcBef>
                <a:spcPct val="20000"/>
              </a:spcBef>
              <a:buChar char="–"/>
              <a:defRPr sz="2000">
                <a:solidFill>
                  <a:schemeClr val="tx1"/>
                </a:solidFill>
                <a:latin typeface="Arial" charset="0"/>
                <a:ea typeface="Arial" charset="0"/>
                <a:cs typeface="Arial" charset="0"/>
              </a:defRPr>
            </a:lvl4pPr>
            <a:lvl5pPr marL="2057400" indent="-228600">
              <a:spcBef>
                <a:spcPct val="20000"/>
              </a:spcBef>
              <a:buChar char="»"/>
              <a:defRPr sz="2000">
                <a:solidFill>
                  <a:schemeClr val="tx1"/>
                </a:solidFill>
                <a:latin typeface="Arial" charset="0"/>
                <a:ea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ea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ea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ea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ea typeface="Arial" charset="0"/>
                <a:cs typeface="Arial" charset="0"/>
              </a:defRPr>
            </a:lvl9pPr>
          </a:lstStyle>
          <a:p>
            <a:pPr>
              <a:spcBef>
                <a:spcPct val="0"/>
              </a:spcBef>
              <a:buFontTx/>
              <a:buNone/>
            </a:pPr>
            <a:r>
              <a:rPr lang="it-IT" altLang="it-IT" sz="1800" dirty="0">
                <a:latin typeface="Calibri" charset="0"/>
                <a:ea typeface="Calibri" charset="0"/>
                <a:cs typeface="Times New Roman" charset="0"/>
              </a:rPr>
              <a:t>L’Ape Social NON è esente fiscalmente come l’Ape privato durante la sua erogazione (poi recuperato sulla pensione al netto della tassazione). Dunque è pienamente imponibile durante la sua percezione.  Reddito assimilato a lavoro dipendente. </a:t>
            </a:r>
          </a:p>
          <a:p>
            <a:pPr>
              <a:spcBef>
                <a:spcPct val="0"/>
              </a:spcBef>
              <a:buFontTx/>
              <a:buNone/>
            </a:pPr>
            <a:endParaRPr lang="it-IT" altLang="it-IT" sz="1800" dirty="0">
              <a:latin typeface="Calibri" charset="0"/>
              <a:ea typeface="Calibri" charset="0"/>
              <a:cs typeface="Times New Roman" charset="0"/>
            </a:endParaRPr>
          </a:p>
          <a:p>
            <a:pPr>
              <a:spcBef>
                <a:spcPct val="0"/>
              </a:spcBef>
              <a:buFontTx/>
              <a:buNone/>
            </a:pPr>
            <a:endParaRPr lang="it-IT" altLang="it-IT" sz="1800" dirty="0">
              <a:latin typeface="Calibri" charset="0"/>
              <a:ea typeface="Calibri" charset="0"/>
              <a:cs typeface="Times New Roman" charset="0"/>
            </a:endParaRPr>
          </a:p>
          <a:p>
            <a:pPr>
              <a:spcBef>
                <a:spcPct val="0"/>
              </a:spcBef>
              <a:buFontTx/>
              <a:buNone/>
            </a:pPr>
            <a:r>
              <a:rPr lang="it-IT" altLang="it-IT" sz="1800" dirty="0">
                <a:latin typeface="Calibri" charset="0"/>
                <a:ea typeface="Calibri" charset="0"/>
                <a:cs typeface="Times New Roman" charset="0"/>
              </a:rPr>
              <a:t>Incompatibile con NASPI</a:t>
            </a:r>
          </a:p>
          <a:p>
            <a:pPr>
              <a:spcBef>
                <a:spcPct val="0"/>
              </a:spcBef>
              <a:buFontTx/>
              <a:buNone/>
            </a:pPr>
            <a:r>
              <a:rPr lang="it-IT" altLang="it-IT" sz="1800" dirty="0">
                <a:latin typeface="Calibri" charset="0"/>
                <a:ea typeface="Calibri" charset="0"/>
                <a:cs typeface="Times New Roman" charset="0"/>
              </a:rPr>
              <a:t>Incompatibile con ASDI</a:t>
            </a:r>
          </a:p>
          <a:p>
            <a:pPr>
              <a:spcBef>
                <a:spcPct val="0"/>
              </a:spcBef>
              <a:buFontTx/>
              <a:buNone/>
            </a:pPr>
            <a:r>
              <a:rPr lang="it-IT" altLang="it-IT" sz="1800" dirty="0">
                <a:latin typeface="Calibri" charset="0"/>
                <a:ea typeface="Calibri" charset="0"/>
                <a:cs typeface="Times New Roman" charset="0"/>
              </a:rPr>
              <a:t>Parzialmente compatibile con nuove occupazioni (l. subordinato/autonomo)</a:t>
            </a:r>
          </a:p>
          <a:p>
            <a:pPr algn="ctr">
              <a:spcBef>
                <a:spcPct val="0"/>
              </a:spcBef>
              <a:buFontTx/>
              <a:buNone/>
            </a:pPr>
            <a:r>
              <a:rPr lang="it-IT" altLang="it-IT" sz="1800" dirty="0">
                <a:latin typeface="Calibri" charset="0"/>
                <a:ea typeface="Calibri" charset="0"/>
                <a:cs typeface="Times New Roman" charset="0"/>
              </a:rPr>
              <a:t>MA </a:t>
            </a:r>
          </a:p>
          <a:p>
            <a:pPr>
              <a:spcBef>
                <a:spcPct val="0"/>
              </a:spcBef>
              <a:buFontTx/>
              <a:buNone/>
            </a:pPr>
            <a:r>
              <a:rPr lang="it-IT" altLang="it-IT" sz="1800" dirty="0">
                <a:latin typeface="Calibri" charset="0"/>
                <a:ea typeface="Calibri" charset="0"/>
                <a:cs typeface="Times New Roman" charset="0"/>
              </a:rPr>
              <a:t>Al momento della richiesta si deve essere privi di lavoro.</a:t>
            </a:r>
          </a:p>
          <a:p>
            <a:pPr>
              <a:spcBef>
                <a:spcPct val="0"/>
              </a:spcBef>
              <a:buFontTx/>
              <a:buNone/>
            </a:pPr>
            <a:endParaRPr lang="it-IT" altLang="it-IT" sz="1800" dirty="0">
              <a:latin typeface="Calibri" charset="0"/>
              <a:ea typeface="Calibri" charset="0"/>
              <a:cs typeface="Times New Roman" charset="0"/>
            </a:endParaRPr>
          </a:p>
          <a:p>
            <a:pPr>
              <a:spcBef>
                <a:spcPct val="0"/>
              </a:spcBef>
              <a:buFontTx/>
              <a:buNone/>
            </a:pPr>
            <a:r>
              <a:rPr lang="it-IT" altLang="it-IT" sz="1800" dirty="0">
                <a:latin typeface="Calibri" charset="0"/>
                <a:ea typeface="Calibri" charset="0"/>
                <a:cs typeface="Times New Roman" charset="0"/>
              </a:rPr>
              <a:t>Cessa in automatico se si raggiungono i requisiti per la pensione anticipata.</a:t>
            </a:r>
          </a:p>
        </p:txBody>
      </p:sp>
    </p:spTree>
    <p:extLst>
      <p:ext uri="{BB962C8B-B14F-4D97-AF65-F5344CB8AC3E}">
        <p14:creationId xmlns:p14="http://schemas.microsoft.com/office/powerpoint/2010/main" xmlns="" val="4026509226"/>
      </p:ext>
    </p:extLst>
  </p:cSld>
  <p:clrMapOvr>
    <a:masterClrMapping/>
  </p:clrMapOvr>
  <p:transition spd="slow">
    <p:randomBar dir="vert"/>
  </p:transition>
</p:sld>
</file>

<file path=ppt/slides/slide2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7" name="Rettangolo 3"/>
          <p:cNvSpPr>
            <a:spLocks noChangeArrowheads="1"/>
          </p:cNvSpPr>
          <p:nvPr/>
        </p:nvSpPr>
        <p:spPr bwMode="auto">
          <a:xfrm>
            <a:off x="3385937" y="115889"/>
            <a:ext cx="5426486" cy="120032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charset="0"/>
                <a:ea typeface="Arial" charset="0"/>
                <a:cs typeface="Arial" charset="0"/>
              </a:defRPr>
            </a:lvl1pPr>
            <a:lvl2pPr marL="742950" indent="-285750">
              <a:spcBef>
                <a:spcPct val="20000"/>
              </a:spcBef>
              <a:buChar char="–"/>
              <a:defRPr sz="2800">
                <a:solidFill>
                  <a:schemeClr val="tx1"/>
                </a:solidFill>
                <a:latin typeface="Arial" charset="0"/>
                <a:ea typeface="Arial" charset="0"/>
                <a:cs typeface="Arial" charset="0"/>
              </a:defRPr>
            </a:lvl2pPr>
            <a:lvl3pPr marL="1143000" indent="-228600">
              <a:spcBef>
                <a:spcPct val="20000"/>
              </a:spcBef>
              <a:buChar char="•"/>
              <a:defRPr sz="2400">
                <a:solidFill>
                  <a:schemeClr val="tx1"/>
                </a:solidFill>
                <a:latin typeface="Arial" charset="0"/>
                <a:ea typeface="Arial" charset="0"/>
                <a:cs typeface="Arial" charset="0"/>
              </a:defRPr>
            </a:lvl3pPr>
            <a:lvl4pPr marL="1600200" indent="-228600">
              <a:spcBef>
                <a:spcPct val="20000"/>
              </a:spcBef>
              <a:buChar char="–"/>
              <a:defRPr sz="2000">
                <a:solidFill>
                  <a:schemeClr val="tx1"/>
                </a:solidFill>
                <a:latin typeface="Arial" charset="0"/>
                <a:ea typeface="Arial" charset="0"/>
                <a:cs typeface="Arial" charset="0"/>
              </a:defRPr>
            </a:lvl4pPr>
            <a:lvl5pPr marL="2057400" indent="-228600">
              <a:spcBef>
                <a:spcPct val="20000"/>
              </a:spcBef>
              <a:buChar char="»"/>
              <a:defRPr sz="2000">
                <a:solidFill>
                  <a:schemeClr val="tx1"/>
                </a:solidFill>
                <a:latin typeface="Arial" charset="0"/>
                <a:ea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ea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ea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ea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ea typeface="Arial" charset="0"/>
                <a:cs typeface="Arial" charset="0"/>
              </a:defRPr>
            </a:lvl9pPr>
          </a:lstStyle>
          <a:p>
            <a:pPr algn="ctr" eaLnBrk="1" hangingPunct="1">
              <a:spcBef>
                <a:spcPct val="0"/>
              </a:spcBef>
              <a:buFontTx/>
              <a:buNone/>
            </a:pPr>
            <a:r>
              <a:rPr lang="it-IT" altLang="it-IT" sz="3600" b="1" i="1" dirty="0">
                <a:solidFill>
                  <a:srgbClr val="FF0000"/>
                </a:solidFill>
                <a:latin typeface="Comic Sans MS" charset="0"/>
              </a:rPr>
              <a:t>Ape social</a:t>
            </a:r>
          </a:p>
          <a:p>
            <a:pPr algn="ctr" eaLnBrk="1" hangingPunct="1">
              <a:spcBef>
                <a:spcPct val="0"/>
              </a:spcBef>
              <a:buFontTx/>
              <a:buNone/>
            </a:pPr>
            <a:r>
              <a:rPr lang="it-IT" altLang="it-IT" sz="3600" b="1" i="1" dirty="0">
                <a:solidFill>
                  <a:srgbClr val="FF0000"/>
                </a:solidFill>
                <a:latin typeface="Comic Sans MS" charset="0"/>
              </a:rPr>
              <a:t>E l’</a:t>
            </a:r>
            <a:r>
              <a:rPr lang="it-IT" altLang="it-IT" sz="3600" b="1" i="1" dirty="0" err="1">
                <a:solidFill>
                  <a:srgbClr val="FF0000"/>
                </a:solidFill>
                <a:latin typeface="Comic Sans MS" charset="0"/>
              </a:rPr>
              <a:t>ind.tà</a:t>
            </a:r>
            <a:r>
              <a:rPr lang="it-IT" altLang="it-IT" sz="3600" b="1" i="1" dirty="0">
                <a:solidFill>
                  <a:srgbClr val="FF0000"/>
                </a:solidFill>
                <a:latin typeface="Comic Sans MS" charset="0"/>
              </a:rPr>
              <a:t> fine servizio?</a:t>
            </a:r>
          </a:p>
        </p:txBody>
      </p:sp>
      <p:sp>
        <p:nvSpPr>
          <p:cNvPr id="96258" name="Rettangolo 1"/>
          <p:cNvSpPr>
            <a:spLocks noChangeArrowheads="1"/>
          </p:cNvSpPr>
          <p:nvPr/>
        </p:nvSpPr>
        <p:spPr bwMode="auto">
          <a:xfrm>
            <a:off x="1814513" y="2060848"/>
            <a:ext cx="8569325" cy="175432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ea typeface="Arial" charset="0"/>
                <a:cs typeface="Arial" charset="0"/>
              </a:defRPr>
            </a:lvl1pPr>
            <a:lvl2pPr marL="742950" indent="-285750">
              <a:spcBef>
                <a:spcPct val="20000"/>
              </a:spcBef>
              <a:buChar char="–"/>
              <a:defRPr sz="2800">
                <a:solidFill>
                  <a:schemeClr val="tx1"/>
                </a:solidFill>
                <a:latin typeface="Arial" charset="0"/>
                <a:ea typeface="Arial" charset="0"/>
                <a:cs typeface="Arial" charset="0"/>
              </a:defRPr>
            </a:lvl2pPr>
            <a:lvl3pPr marL="1143000" indent="-228600">
              <a:spcBef>
                <a:spcPct val="20000"/>
              </a:spcBef>
              <a:buChar char="•"/>
              <a:defRPr sz="2400">
                <a:solidFill>
                  <a:schemeClr val="tx1"/>
                </a:solidFill>
                <a:latin typeface="Arial" charset="0"/>
                <a:ea typeface="Arial" charset="0"/>
                <a:cs typeface="Arial" charset="0"/>
              </a:defRPr>
            </a:lvl3pPr>
            <a:lvl4pPr marL="1600200" indent="-228600">
              <a:spcBef>
                <a:spcPct val="20000"/>
              </a:spcBef>
              <a:buChar char="–"/>
              <a:defRPr sz="2000">
                <a:solidFill>
                  <a:schemeClr val="tx1"/>
                </a:solidFill>
                <a:latin typeface="Arial" charset="0"/>
                <a:ea typeface="Arial" charset="0"/>
                <a:cs typeface="Arial" charset="0"/>
              </a:defRPr>
            </a:lvl4pPr>
            <a:lvl5pPr marL="2057400" indent="-228600">
              <a:spcBef>
                <a:spcPct val="20000"/>
              </a:spcBef>
              <a:buChar char="»"/>
              <a:defRPr sz="2000">
                <a:solidFill>
                  <a:schemeClr val="tx1"/>
                </a:solidFill>
                <a:latin typeface="Arial" charset="0"/>
                <a:ea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ea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ea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ea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ea typeface="Arial" charset="0"/>
                <a:cs typeface="Arial" charset="0"/>
              </a:defRPr>
            </a:lvl9pPr>
          </a:lstStyle>
          <a:p>
            <a:pPr algn="just"/>
            <a:r>
              <a:rPr lang="it-IT" sz="1800" dirty="0"/>
              <a:t>Con particolare riferimento ai lavoratori del settore pubblico, </a:t>
            </a:r>
            <a:r>
              <a:rPr lang="it-IT" sz="1800" dirty="0" err="1"/>
              <a:t>nonchè</a:t>
            </a:r>
            <a:r>
              <a:rPr lang="it-IT" sz="1800" dirty="0"/>
              <a:t> per il personale degli enti pubblici di ricerca, che cessano l'attività lavorativa e richiedono l'APE sociale si prevede che i termini di pagamento delle indennità di fine servizio (comunque denominate) iniziano a decorrere dal raggiungimento del requisito anagrafico previsto per il pensionamento di vecchiaia ai sensi della riforma Fornero.</a:t>
            </a:r>
            <a:endParaRPr lang="it-IT" altLang="it-IT" sz="1800" dirty="0">
              <a:latin typeface="Calibri" charset="0"/>
              <a:ea typeface="Calibri" charset="0"/>
              <a:cs typeface="Times New Roman" charset="0"/>
            </a:endParaRPr>
          </a:p>
        </p:txBody>
      </p:sp>
      <p:pic>
        <p:nvPicPr>
          <p:cNvPr id="2" name="Immagine 1"/>
          <p:cNvPicPr>
            <a:picLocks noChangeAspect="1"/>
          </p:cNvPicPr>
          <p:nvPr/>
        </p:nvPicPr>
        <p:blipFill>
          <a:blip r:embed="rId2"/>
          <a:stretch>
            <a:fillRect/>
          </a:stretch>
        </p:blipFill>
        <p:spPr>
          <a:xfrm>
            <a:off x="3719736" y="4581128"/>
            <a:ext cx="4320480" cy="1584176"/>
          </a:xfrm>
          <a:prstGeom prst="rect">
            <a:avLst/>
          </a:prstGeom>
        </p:spPr>
      </p:pic>
    </p:spTree>
    <p:extLst>
      <p:ext uri="{BB962C8B-B14F-4D97-AF65-F5344CB8AC3E}">
        <p14:creationId xmlns:p14="http://schemas.microsoft.com/office/powerpoint/2010/main" xmlns="" val="2210915567"/>
      </p:ext>
    </p:extLst>
  </p:cSld>
  <p:clrMapOvr>
    <a:masterClrMapping/>
  </p:clrMapOvr>
  <p:transition spd="slow">
    <p:randomBar dir="vert"/>
  </p:transition>
</p:sld>
</file>

<file path=ppt/slides/slide2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ella 4">
            <a:extLst>
              <a:ext uri="{FF2B5EF4-FFF2-40B4-BE49-F238E27FC236}">
                <a16:creationId xmlns="" xmlns:a16="http://schemas.microsoft.com/office/drawing/2014/main" id="{71C44B9E-EEF4-4301-A908-33D18C418895}"/>
              </a:ext>
            </a:extLst>
          </p:cNvPr>
          <p:cNvGraphicFramePr>
            <a:graphicFrameLocks noGrp="1"/>
          </p:cNvGraphicFramePr>
          <p:nvPr>
            <p:extLst/>
          </p:nvPr>
        </p:nvGraphicFramePr>
        <p:xfrm>
          <a:off x="952500" y="1277812"/>
          <a:ext cx="10287000" cy="4385150"/>
        </p:xfrm>
        <a:graphic>
          <a:graphicData uri="http://schemas.openxmlformats.org/drawingml/2006/table">
            <a:tbl>
              <a:tblPr/>
              <a:tblGrid>
                <a:gridCol w="1866900">
                  <a:extLst>
                    <a:ext uri="{9D8B030D-6E8A-4147-A177-3AD203B41FA5}">
                      <a16:colId xmlns="" xmlns:a16="http://schemas.microsoft.com/office/drawing/2014/main" val="3674748157"/>
                    </a:ext>
                  </a:extLst>
                </a:gridCol>
                <a:gridCol w="2696649">
                  <a:extLst>
                    <a:ext uri="{9D8B030D-6E8A-4147-A177-3AD203B41FA5}">
                      <a16:colId xmlns="" xmlns:a16="http://schemas.microsoft.com/office/drawing/2014/main" val="2257975848"/>
                    </a:ext>
                  </a:extLst>
                </a:gridCol>
                <a:gridCol w="2142051">
                  <a:extLst>
                    <a:ext uri="{9D8B030D-6E8A-4147-A177-3AD203B41FA5}">
                      <a16:colId xmlns="" xmlns:a16="http://schemas.microsoft.com/office/drawing/2014/main" val="2200369231"/>
                    </a:ext>
                  </a:extLst>
                </a:gridCol>
                <a:gridCol w="1613370">
                  <a:extLst>
                    <a:ext uri="{9D8B030D-6E8A-4147-A177-3AD203B41FA5}">
                      <a16:colId xmlns="" xmlns:a16="http://schemas.microsoft.com/office/drawing/2014/main" val="574793707"/>
                    </a:ext>
                  </a:extLst>
                </a:gridCol>
                <a:gridCol w="1968030">
                  <a:extLst>
                    <a:ext uri="{9D8B030D-6E8A-4147-A177-3AD203B41FA5}">
                      <a16:colId xmlns="" xmlns:a16="http://schemas.microsoft.com/office/drawing/2014/main" val="1778981256"/>
                    </a:ext>
                  </a:extLst>
                </a:gridCol>
              </a:tblGrid>
              <a:tr h="249495">
                <a:tc>
                  <a:txBody>
                    <a:bodyPr/>
                    <a:lstStyle/>
                    <a:p>
                      <a:pPr algn="just" rtl="0" fontAlgn="t">
                        <a:spcBef>
                          <a:spcPts val="0"/>
                        </a:spcBef>
                        <a:spcAft>
                          <a:spcPts val="0"/>
                        </a:spcAft>
                      </a:pPr>
                      <a:r>
                        <a:rPr lang="it-IT" sz="1200" b="1" i="0" u="none" strike="noStrike" dirty="0">
                          <a:solidFill>
                            <a:srgbClr val="FFFFFF"/>
                          </a:solidFill>
                          <a:effectLst/>
                          <a:latin typeface="Comic Sans MS" panose="030F0702030302020204" pitchFamily="66" charset="0"/>
                        </a:rPr>
                        <a:t>Categoria</a:t>
                      </a:r>
                      <a:endParaRPr lang="it-IT" sz="1200" dirty="0">
                        <a:effectLst/>
                        <a:latin typeface="Comic Sans MS" panose="030F0702030302020204" pitchFamily="66" charset="0"/>
                      </a:endParaRPr>
                    </a:p>
                  </a:txBody>
                  <a:tcPr marL="16258" marR="16258" marT="29264" marB="29264">
                    <a:lnL w="8465" cap="flat" cmpd="sng" algn="ctr">
                      <a:solidFill>
                        <a:srgbClr val="FFFFFF"/>
                      </a:solidFill>
                      <a:prstDash val="solid"/>
                      <a:round/>
                      <a:headEnd type="none" w="med" len="med"/>
                      <a:tailEnd type="none" w="med" len="med"/>
                    </a:lnL>
                    <a:lnR w="8465" cap="flat" cmpd="sng" algn="ctr">
                      <a:solidFill>
                        <a:srgbClr val="FFFFFF"/>
                      </a:solidFill>
                      <a:prstDash val="solid"/>
                      <a:round/>
                      <a:headEnd type="none" w="med" len="med"/>
                      <a:tailEnd type="none" w="med" len="med"/>
                    </a:lnR>
                    <a:lnT w="8465"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E48312"/>
                    </a:solidFill>
                  </a:tcPr>
                </a:tc>
                <a:tc>
                  <a:txBody>
                    <a:bodyPr/>
                    <a:lstStyle/>
                    <a:p>
                      <a:pPr algn="just" rtl="0" fontAlgn="t">
                        <a:spcBef>
                          <a:spcPts val="0"/>
                        </a:spcBef>
                        <a:spcAft>
                          <a:spcPts val="0"/>
                        </a:spcAft>
                      </a:pPr>
                      <a:r>
                        <a:rPr lang="it-IT" sz="1200" b="1" i="0" u="none" strike="noStrike">
                          <a:solidFill>
                            <a:srgbClr val="FFFFFF"/>
                          </a:solidFill>
                          <a:effectLst/>
                          <a:latin typeface="Comic Sans MS" panose="030F0702030302020204" pitchFamily="66" charset="0"/>
                        </a:rPr>
                        <a:t>Disoccupati</a:t>
                      </a:r>
                      <a:endParaRPr lang="it-IT" sz="1200">
                        <a:effectLst/>
                        <a:latin typeface="Comic Sans MS" panose="030F0702030302020204" pitchFamily="66" charset="0"/>
                      </a:endParaRPr>
                    </a:p>
                  </a:txBody>
                  <a:tcPr marL="16258" marR="16258" marT="29264" marB="29264">
                    <a:lnL w="8465" cap="flat" cmpd="sng" algn="ctr">
                      <a:solidFill>
                        <a:srgbClr val="FFFFFF"/>
                      </a:solidFill>
                      <a:prstDash val="solid"/>
                      <a:round/>
                      <a:headEnd type="none" w="med" len="med"/>
                      <a:tailEnd type="none" w="med" len="med"/>
                    </a:lnL>
                    <a:lnR w="8465" cap="flat" cmpd="sng" algn="ctr">
                      <a:solidFill>
                        <a:srgbClr val="FFFFFF"/>
                      </a:solidFill>
                      <a:prstDash val="solid"/>
                      <a:round/>
                      <a:headEnd type="none" w="med" len="med"/>
                      <a:tailEnd type="none" w="med" len="med"/>
                    </a:lnR>
                    <a:lnT w="8465"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E48312"/>
                    </a:solidFill>
                  </a:tcPr>
                </a:tc>
                <a:tc>
                  <a:txBody>
                    <a:bodyPr/>
                    <a:lstStyle/>
                    <a:p>
                      <a:pPr algn="just" rtl="0" fontAlgn="t">
                        <a:spcBef>
                          <a:spcPts val="0"/>
                        </a:spcBef>
                        <a:spcAft>
                          <a:spcPts val="0"/>
                        </a:spcAft>
                      </a:pPr>
                      <a:r>
                        <a:rPr lang="it-IT" sz="1200" b="1" i="0" u="none" strike="noStrike">
                          <a:solidFill>
                            <a:srgbClr val="FFFFFF"/>
                          </a:solidFill>
                          <a:effectLst/>
                          <a:latin typeface="Comic Sans MS" panose="030F0702030302020204" pitchFamily="66" charset="0"/>
                        </a:rPr>
                        <a:t>Care-givers</a:t>
                      </a:r>
                      <a:endParaRPr lang="it-IT" sz="1200">
                        <a:effectLst/>
                        <a:latin typeface="Comic Sans MS" panose="030F0702030302020204" pitchFamily="66" charset="0"/>
                      </a:endParaRPr>
                    </a:p>
                  </a:txBody>
                  <a:tcPr marL="16258" marR="16258" marT="29264" marB="29264">
                    <a:lnL w="8465" cap="flat" cmpd="sng" algn="ctr">
                      <a:solidFill>
                        <a:srgbClr val="FFFFFF"/>
                      </a:solidFill>
                      <a:prstDash val="solid"/>
                      <a:round/>
                      <a:headEnd type="none" w="med" len="med"/>
                      <a:tailEnd type="none" w="med" len="med"/>
                    </a:lnL>
                    <a:lnR w="8465" cap="flat" cmpd="sng" algn="ctr">
                      <a:solidFill>
                        <a:srgbClr val="FFFFFF"/>
                      </a:solidFill>
                      <a:prstDash val="solid"/>
                      <a:round/>
                      <a:headEnd type="none" w="med" len="med"/>
                      <a:tailEnd type="none" w="med" len="med"/>
                    </a:lnR>
                    <a:lnT w="8465"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E48312"/>
                    </a:solidFill>
                  </a:tcPr>
                </a:tc>
                <a:tc>
                  <a:txBody>
                    <a:bodyPr/>
                    <a:lstStyle/>
                    <a:p>
                      <a:pPr algn="just" rtl="0" fontAlgn="t">
                        <a:spcBef>
                          <a:spcPts val="0"/>
                        </a:spcBef>
                        <a:spcAft>
                          <a:spcPts val="0"/>
                        </a:spcAft>
                      </a:pPr>
                      <a:r>
                        <a:rPr lang="it-IT" sz="1200" b="1" i="0" u="none" strike="noStrike">
                          <a:solidFill>
                            <a:srgbClr val="FFFFFF"/>
                          </a:solidFill>
                          <a:effectLst/>
                          <a:latin typeface="Comic Sans MS" panose="030F0702030302020204" pitchFamily="66" charset="0"/>
                        </a:rPr>
                        <a:t>Invalidi</a:t>
                      </a:r>
                      <a:endParaRPr lang="it-IT" sz="1200">
                        <a:effectLst/>
                        <a:latin typeface="Comic Sans MS" panose="030F0702030302020204" pitchFamily="66" charset="0"/>
                      </a:endParaRPr>
                    </a:p>
                  </a:txBody>
                  <a:tcPr marL="16258" marR="16258" marT="29264" marB="29264">
                    <a:lnL w="8465" cap="flat" cmpd="sng" algn="ctr">
                      <a:solidFill>
                        <a:srgbClr val="FFFFFF"/>
                      </a:solidFill>
                      <a:prstDash val="solid"/>
                      <a:round/>
                      <a:headEnd type="none" w="med" len="med"/>
                      <a:tailEnd type="none" w="med" len="med"/>
                    </a:lnL>
                    <a:lnR w="8465" cap="flat" cmpd="sng" algn="ctr">
                      <a:solidFill>
                        <a:srgbClr val="FFFFFF"/>
                      </a:solidFill>
                      <a:prstDash val="solid"/>
                      <a:round/>
                      <a:headEnd type="none" w="med" len="med"/>
                      <a:tailEnd type="none" w="med" len="med"/>
                    </a:lnR>
                    <a:lnT w="8465"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E48312"/>
                    </a:solidFill>
                  </a:tcPr>
                </a:tc>
                <a:tc>
                  <a:txBody>
                    <a:bodyPr/>
                    <a:lstStyle/>
                    <a:p>
                      <a:pPr algn="just" rtl="0" fontAlgn="t">
                        <a:spcBef>
                          <a:spcPts val="0"/>
                        </a:spcBef>
                        <a:spcAft>
                          <a:spcPts val="0"/>
                        </a:spcAft>
                      </a:pPr>
                      <a:r>
                        <a:rPr lang="it-IT" sz="1200" b="1" i="0" u="none" strike="noStrike">
                          <a:solidFill>
                            <a:srgbClr val="FFFFFF"/>
                          </a:solidFill>
                          <a:effectLst/>
                          <a:latin typeface="Comic Sans MS" panose="030F0702030302020204" pitchFamily="66" charset="0"/>
                        </a:rPr>
                        <a:t>Lavoratori usurati</a:t>
                      </a:r>
                      <a:endParaRPr lang="it-IT" sz="1200">
                        <a:effectLst/>
                        <a:latin typeface="Comic Sans MS" panose="030F0702030302020204" pitchFamily="66" charset="0"/>
                      </a:endParaRPr>
                    </a:p>
                  </a:txBody>
                  <a:tcPr marL="16258" marR="16258" marT="29264" marB="29264">
                    <a:lnL w="8465" cap="flat" cmpd="sng" algn="ctr">
                      <a:solidFill>
                        <a:srgbClr val="FFFFFF"/>
                      </a:solidFill>
                      <a:prstDash val="solid"/>
                      <a:round/>
                      <a:headEnd type="none" w="med" len="med"/>
                      <a:tailEnd type="none" w="med" len="med"/>
                    </a:lnL>
                    <a:lnR w="8465" cap="flat" cmpd="sng" algn="ctr">
                      <a:solidFill>
                        <a:srgbClr val="FFFFFF"/>
                      </a:solidFill>
                      <a:prstDash val="solid"/>
                      <a:round/>
                      <a:headEnd type="none" w="med" len="med"/>
                      <a:tailEnd type="none" w="med" len="med"/>
                    </a:lnR>
                    <a:lnT w="8465"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E48312"/>
                    </a:solidFill>
                  </a:tcPr>
                </a:tc>
                <a:extLst>
                  <a:ext uri="{0D108BD9-81ED-4DB2-BD59-A6C34878D82A}">
                    <a16:rowId xmlns="" xmlns:a16="http://schemas.microsoft.com/office/drawing/2014/main" val="642672076"/>
                  </a:ext>
                </a:extLst>
              </a:tr>
              <a:tr h="890154">
                <a:tc>
                  <a:txBody>
                    <a:bodyPr/>
                    <a:lstStyle/>
                    <a:p>
                      <a:pPr algn="just" rtl="0" fontAlgn="t">
                        <a:spcBef>
                          <a:spcPts val="0"/>
                        </a:spcBef>
                        <a:spcAft>
                          <a:spcPts val="0"/>
                        </a:spcAft>
                      </a:pPr>
                      <a:r>
                        <a:rPr lang="it-IT" sz="1200" b="1" i="0" u="none" strike="noStrike">
                          <a:solidFill>
                            <a:srgbClr val="FFFFFF"/>
                          </a:solidFill>
                          <a:effectLst/>
                          <a:latin typeface="Comic Sans MS" panose="030F0702030302020204" pitchFamily="66" charset="0"/>
                        </a:rPr>
                        <a:t>Requisito Contributivo</a:t>
                      </a:r>
                      <a:endParaRPr lang="it-IT" sz="1200">
                        <a:effectLst/>
                        <a:latin typeface="Comic Sans MS" panose="030F0702030302020204" pitchFamily="66" charset="0"/>
                      </a:endParaRPr>
                    </a:p>
                  </a:txBody>
                  <a:tcPr marL="16258" marR="16258" marT="29264" marB="29264">
                    <a:lnL w="8465" cap="flat" cmpd="sng" algn="ctr">
                      <a:solidFill>
                        <a:srgbClr val="FFFFFF"/>
                      </a:solidFill>
                      <a:prstDash val="solid"/>
                      <a:round/>
                      <a:headEnd type="none" w="med" len="med"/>
                      <a:tailEnd type="none" w="med" len="med"/>
                    </a:lnL>
                    <a:lnR w="8465"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8465" cap="flat" cmpd="sng" algn="ctr">
                      <a:solidFill>
                        <a:srgbClr val="FFFFFF"/>
                      </a:solidFill>
                      <a:prstDash val="solid"/>
                      <a:round/>
                      <a:headEnd type="none" w="med" len="med"/>
                      <a:tailEnd type="none" w="med" len="med"/>
                    </a:lnB>
                    <a:solidFill>
                      <a:srgbClr val="E48312"/>
                    </a:solidFill>
                  </a:tcPr>
                </a:tc>
                <a:tc>
                  <a:txBody>
                    <a:bodyPr/>
                    <a:lstStyle/>
                    <a:p>
                      <a:pPr algn="ctr" rtl="0" fontAlgn="t">
                        <a:spcBef>
                          <a:spcPts val="0"/>
                        </a:spcBef>
                        <a:spcAft>
                          <a:spcPts val="0"/>
                        </a:spcAft>
                      </a:pPr>
                      <a:r>
                        <a:rPr lang="it-IT" sz="1200" b="0" i="0" u="none" strike="noStrike" dirty="0">
                          <a:solidFill>
                            <a:srgbClr val="000000"/>
                          </a:solidFill>
                          <a:effectLst/>
                          <a:latin typeface="Comic Sans MS" panose="030F0702030302020204" pitchFamily="66" charset="0"/>
                        </a:rPr>
                        <a:t>30 anni</a:t>
                      </a:r>
                      <a:endParaRPr lang="it-IT" sz="1200" dirty="0">
                        <a:effectLst/>
                        <a:latin typeface="Comic Sans MS" panose="030F0702030302020204" pitchFamily="66" charset="0"/>
                      </a:endParaRPr>
                    </a:p>
                    <a:p>
                      <a:pPr algn="ctr" rtl="0" fontAlgn="t">
                        <a:spcBef>
                          <a:spcPts val="0"/>
                        </a:spcBef>
                        <a:spcAft>
                          <a:spcPts val="0"/>
                        </a:spcAft>
                      </a:pPr>
                      <a:r>
                        <a:rPr lang="it-IT" sz="1200" b="0" i="0" u="none" strike="noStrike" dirty="0">
                          <a:solidFill>
                            <a:srgbClr val="000000"/>
                          </a:solidFill>
                          <a:effectLst/>
                          <a:latin typeface="Comic Sans MS" panose="030F0702030302020204" pitchFamily="66" charset="0"/>
                        </a:rPr>
                        <a:t>Per le lavoratrici madri -12 mesi per ogni figlio (</a:t>
                      </a:r>
                      <a:r>
                        <a:rPr lang="it-IT" sz="1200" b="0" i="0" u="none" strike="noStrike" dirty="0" err="1">
                          <a:solidFill>
                            <a:srgbClr val="000000"/>
                          </a:solidFill>
                          <a:effectLst/>
                          <a:latin typeface="Comic Sans MS" panose="030F0702030302020204" pitchFamily="66" charset="0"/>
                        </a:rPr>
                        <a:t>max</a:t>
                      </a:r>
                      <a:r>
                        <a:rPr lang="it-IT" sz="1200" b="0" i="0" u="none" strike="noStrike" dirty="0">
                          <a:solidFill>
                            <a:srgbClr val="000000"/>
                          </a:solidFill>
                          <a:effectLst/>
                          <a:latin typeface="Comic Sans MS" panose="030F0702030302020204" pitchFamily="66" charset="0"/>
                        </a:rPr>
                        <a:t> 2 anni di sconto)</a:t>
                      </a:r>
                      <a:endParaRPr lang="it-IT" sz="1200" dirty="0">
                        <a:effectLst/>
                        <a:latin typeface="Comic Sans MS" panose="030F0702030302020204" pitchFamily="66" charset="0"/>
                      </a:endParaRPr>
                    </a:p>
                  </a:txBody>
                  <a:tcPr marL="16258" marR="16258" marT="29264" marB="29264">
                    <a:lnL w="8465" cap="flat" cmpd="sng" algn="ctr">
                      <a:solidFill>
                        <a:srgbClr val="FFFFFF"/>
                      </a:solidFill>
                      <a:prstDash val="solid"/>
                      <a:round/>
                      <a:headEnd type="none" w="med" len="med"/>
                      <a:tailEnd type="none" w="med" len="med"/>
                    </a:lnL>
                    <a:lnR w="8465"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8465" cap="flat" cmpd="sng" algn="ctr">
                      <a:solidFill>
                        <a:srgbClr val="FFFFFF"/>
                      </a:solidFill>
                      <a:prstDash val="solid"/>
                      <a:round/>
                      <a:headEnd type="none" w="med" len="med"/>
                      <a:tailEnd type="none" w="med" len="med"/>
                    </a:lnB>
                    <a:solidFill>
                      <a:srgbClr val="F5D8CA"/>
                    </a:solidFill>
                  </a:tcPr>
                </a:tc>
                <a:tc>
                  <a:txBody>
                    <a:bodyPr/>
                    <a:lstStyle/>
                    <a:p>
                      <a:pPr algn="ctr" rtl="0" fontAlgn="t">
                        <a:spcBef>
                          <a:spcPts val="0"/>
                        </a:spcBef>
                        <a:spcAft>
                          <a:spcPts val="0"/>
                        </a:spcAft>
                      </a:pPr>
                      <a:r>
                        <a:rPr lang="it-IT" sz="1200" b="0" i="0" u="none" strike="noStrike" dirty="0">
                          <a:solidFill>
                            <a:srgbClr val="000000"/>
                          </a:solidFill>
                          <a:effectLst/>
                          <a:latin typeface="Comic Sans MS" panose="030F0702030302020204" pitchFamily="66" charset="0"/>
                        </a:rPr>
                        <a:t>30 anni</a:t>
                      </a:r>
                      <a:endParaRPr lang="it-IT" sz="1200" dirty="0">
                        <a:effectLst/>
                        <a:latin typeface="Comic Sans MS" panose="030F0702030302020204" pitchFamily="66" charset="0"/>
                      </a:endParaRPr>
                    </a:p>
                    <a:p>
                      <a:pPr algn="ctr" rtl="0" fontAlgn="t">
                        <a:spcBef>
                          <a:spcPts val="0"/>
                        </a:spcBef>
                        <a:spcAft>
                          <a:spcPts val="0"/>
                        </a:spcAft>
                      </a:pPr>
                      <a:r>
                        <a:rPr lang="it-IT" sz="1200" b="0" i="0" u="none" strike="noStrike" dirty="0">
                          <a:solidFill>
                            <a:srgbClr val="000000"/>
                          </a:solidFill>
                          <a:effectLst/>
                          <a:latin typeface="Comic Sans MS" panose="030F0702030302020204" pitchFamily="66" charset="0"/>
                        </a:rPr>
                        <a:t>Per le lavoratrici madri -12 mesi per ogni figlio (</a:t>
                      </a:r>
                      <a:r>
                        <a:rPr lang="it-IT" sz="1200" b="0" i="0" u="none" strike="noStrike" dirty="0" err="1">
                          <a:solidFill>
                            <a:srgbClr val="000000"/>
                          </a:solidFill>
                          <a:effectLst/>
                          <a:latin typeface="Comic Sans MS" panose="030F0702030302020204" pitchFamily="66" charset="0"/>
                        </a:rPr>
                        <a:t>max</a:t>
                      </a:r>
                      <a:r>
                        <a:rPr lang="it-IT" sz="1200" b="0" i="0" u="none" strike="noStrike" dirty="0">
                          <a:solidFill>
                            <a:srgbClr val="000000"/>
                          </a:solidFill>
                          <a:effectLst/>
                          <a:latin typeface="Comic Sans MS" panose="030F0702030302020204" pitchFamily="66" charset="0"/>
                        </a:rPr>
                        <a:t> 2 anni di sconto)</a:t>
                      </a:r>
                      <a:endParaRPr lang="it-IT" sz="1200" dirty="0">
                        <a:effectLst/>
                        <a:latin typeface="Comic Sans MS" panose="030F0702030302020204" pitchFamily="66" charset="0"/>
                      </a:endParaRPr>
                    </a:p>
                  </a:txBody>
                  <a:tcPr marL="16258" marR="16258" marT="29264" marB="29264">
                    <a:lnL w="8465" cap="flat" cmpd="sng" algn="ctr">
                      <a:solidFill>
                        <a:srgbClr val="FFFFFF"/>
                      </a:solidFill>
                      <a:prstDash val="solid"/>
                      <a:round/>
                      <a:headEnd type="none" w="med" len="med"/>
                      <a:tailEnd type="none" w="med" len="med"/>
                    </a:lnL>
                    <a:lnR w="8465"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8465" cap="flat" cmpd="sng" algn="ctr">
                      <a:solidFill>
                        <a:srgbClr val="FFFFFF"/>
                      </a:solidFill>
                      <a:prstDash val="solid"/>
                      <a:round/>
                      <a:headEnd type="none" w="med" len="med"/>
                      <a:tailEnd type="none" w="med" len="med"/>
                    </a:lnB>
                    <a:solidFill>
                      <a:srgbClr val="F5D8CA"/>
                    </a:solidFill>
                  </a:tcPr>
                </a:tc>
                <a:tc>
                  <a:txBody>
                    <a:bodyPr/>
                    <a:lstStyle/>
                    <a:p>
                      <a:pPr algn="ctr" rtl="0" fontAlgn="t">
                        <a:spcBef>
                          <a:spcPts val="0"/>
                        </a:spcBef>
                        <a:spcAft>
                          <a:spcPts val="0"/>
                        </a:spcAft>
                      </a:pPr>
                      <a:r>
                        <a:rPr lang="it-IT" sz="1200" b="0" i="0" u="none" strike="noStrike">
                          <a:solidFill>
                            <a:srgbClr val="000000"/>
                          </a:solidFill>
                          <a:effectLst/>
                          <a:latin typeface="Comic Sans MS" panose="030F0702030302020204" pitchFamily="66" charset="0"/>
                        </a:rPr>
                        <a:t>30 anni</a:t>
                      </a:r>
                      <a:endParaRPr lang="it-IT" sz="1200">
                        <a:effectLst/>
                        <a:latin typeface="Comic Sans MS" panose="030F0702030302020204" pitchFamily="66" charset="0"/>
                      </a:endParaRPr>
                    </a:p>
                    <a:p>
                      <a:pPr algn="ctr" rtl="0" fontAlgn="t">
                        <a:spcBef>
                          <a:spcPts val="0"/>
                        </a:spcBef>
                        <a:spcAft>
                          <a:spcPts val="0"/>
                        </a:spcAft>
                      </a:pPr>
                      <a:r>
                        <a:rPr lang="it-IT" sz="1200" b="0" i="0" u="none" strike="noStrike">
                          <a:solidFill>
                            <a:srgbClr val="000000"/>
                          </a:solidFill>
                          <a:effectLst/>
                          <a:latin typeface="Comic Sans MS" panose="030F0702030302020204" pitchFamily="66" charset="0"/>
                        </a:rPr>
                        <a:t>Per le lavoratrici madri -12 mesi per ogni figlio (max 2 anni di sconto)</a:t>
                      </a:r>
                      <a:endParaRPr lang="it-IT" sz="1200">
                        <a:effectLst/>
                        <a:latin typeface="Comic Sans MS" panose="030F0702030302020204" pitchFamily="66" charset="0"/>
                      </a:endParaRPr>
                    </a:p>
                  </a:txBody>
                  <a:tcPr marL="16258" marR="16258" marT="29264" marB="29264">
                    <a:lnL w="8465" cap="flat" cmpd="sng" algn="ctr">
                      <a:solidFill>
                        <a:srgbClr val="FFFFFF"/>
                      </a:solidFill>
                      <a:prstDash val="solid"/>
                      <a:round/>
                      <a:headEnd type="none" w="med" len="med"/>
                      <a:tailEnd type="none" w="med" len="med"/>
                    </a:lnL>
                    <a:lnR w="8465"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8465" cap="flat" cmpd="sng" algn="ctr">
                      <a:solidFill>
                        <a:srgbClr val="FFFFFF"/>
                      </a:solidFill>
                      <a:prstDash val="solid"/>
                      <a:round/>
                      <a:headEnd type="none" w="med" len="med"/>
                      <a:tailEnd type="none" w="med" len="med"/>
                    </a:lnB>
                    <a:solidFill>
                      <a:srgbClr val="F5D8CA"/>
                    </a:solidFill>
                  </a:tcPr>
                </a:tc>
                <a:tc>
                  <a:txBody>
                    <a:bodyPr/>
                    <a:lstStyle/>
                    <a:p>
                      <a:pPr algn="ctr" rtl="0" fontAlgn="t">
                        <a:spcBef>
                          <a:spcPts val="0"/>
                        </a:spcBef>
                        <a:spcAft>
                          <a:spcPts val="0"/>
                        </a:spcAft>
                      </a:pPr>
                      <a:r>
                        <a:rPr lang="it-IT" sz="1200" b="0" i="0" u="none" strike="noStrike">
                          <a:solidFill>
                            <a:srgbClr val="000000"/>
                          </a:solidFill>
                          <a:effectLst/>
                          <a:latin typeface="Comic Sans MS" panose="030F0702030302020204" pitchFamily="66" charset="0"/>
                        </a:rPr>
                        <a:t>36 anni</a:t>
                      </a:r>
                      <a:endParaRPr lang="it-IT" sz="1200">
                        <a:effectLst/>
                        <a:latin typeface="Comic Sans MS" panose="030F0702030302020204" pitchFamily="66" charset="0"/>
                      </a:endParaRPr>
                    </a:p>
                    <a:p>
                      <a:pPr algn="ctr" rtl="0" fontAlgn="t">
                        <a:spcBef>
                          <a:spcPts val="0"/>
                        </a:spcBef>
                        <a:spcAft>
                          <a:spcPts val="0"/>
                        </a:spcAft>
                      </a:pPr>
                      <a:r>
                        <a:rPr lang="it-IT" sz="1200" b="0" i="0" u="none" strike="noStrike">
                          <a:solidFill>
                            <a:srgbClr val="000000"/>
                          </a:solidFill>
                          <a:effectLst/>
                          <a:latin typeface="Comic Sans MS" panose="030F0702030302020204" pitchFamily="66" charset="0"/>
                        </a:rPr>
                        <a:t>Per le lavoratrici madri -12 mesi per ogni figlio (max 2 anni di sconto)</a:t>
                      </a:r>
                      <a:endParaRPr lang="it-IT" sz="1200">
                        <a:effectLst/>
                        <a:latin typeface="Comic Sans MS" panose="030F0702030302020204" pitchFamily="66" charset="0"/>
                      </a:endParaRPr>
                    </a:p>
                  </a:txBody>
                  <a:tcPr marL="16258" marR="16258" marT="29264" marB="29264">
                    <a:lnL w="8465" cap="flat" cmpd="sng" algn="ctr">
                      <a:solidFill>
                        <a:srgbClr val="FFFFFF"/>
                      </a:solidFill>
                      <a:prstDash val="solid"/>
                      <a:round/>
                      <a:headEnd type="none" w="med" len="med"/>
                      <a:tailEnd type="none" w="med" len="med"/>
                    </a:lnL>
                    <a:lnR w="8465"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8465" cap="flat" cmpd="sng" algn="ctr">
                      <a:solidFill>
                        <a:srgbClr val="FFFFFF"/>
                      </a:solidFill>
                      <a:prstDash val="solid"/>
                      <a:round/>
                      <a:headEnd type="none" w="med" len="med"/>
                      <a:tailEnd type="none" w="med" len="med"/>
                    </a:lnB>
                    <a:solidFill>
                      <a:srgbClr val="F5D8CA"/>
                    </a:solidFill>
                  </a:tcPr>
                </a:tc>
                <a:extLst>
                  <a:ext uri="{0D108BD9-81ED-4DB2-BD59-A6C34878D82A}">
                    <a16:rowId xmlns="" xmlns:a16="http://schemas.microsoft.com/office/drawing/2014/main" val="2243960325"/>
                  </a:ext>
                </a:extLst>
              </a:tr>
              <a:tr h="249495">
                <a:tc>
                  <a:txBody>
                    <a:bodyPr/>
                    <a:lstStyle/>
                    <a:p>
                      <a:pPr algn="just" rtl="0" fontAlgn="t">
                        <a:spcBef>
                          <a:spcPts val="0"/>
                        </a:spcBef>
                        <a:spcAft>
                          <a:spcPts val="0"/>
                        </a:spcAft>
                      </a:pPr>
                      <a:r>
                        <a:rPr lang="it-IT" sz="1200" b="1" i="0" u="none" strike="noStrike">
                          <a:solidFill>
                            <a:srgbClr val="FFFFFF"/>
                          </a:solidFill>
                          <a:effectLst/>
                          <a:latin typeface="Comic Sans MS" panose="030F0702030302020204" pitchFamily="66" charset="0"/>
                        </a:rPr>
                        <a:t>Requisito anagrafico</a:t>
                      </a:r>
                      <a:endParaRPr lang="it-IT" sz="1200">
                        <a:effectLst/>
                        <a:latin typeface="Comic Sans MS" panose="030F0702030302020204" pitchFamily="66" charset="0"/>
                      </a:endParaRPr>
                    </a:p>
                  </a:txBody>
                  <a:tcPr marL="16258" marR="16258" marT="29264" marB="29264">
                    <a:lnL w="8465" cap="flat" cmpd="sng" algn="ctr">
                      <a:solidFill>
                        <a:srgbClr val="FFFFFF"/>
                      </a:solidFill>
                      <a:prstDash val="solid"/>
                      <a:round/>
                      <a:headEnd type="none" w="med" len="med"/>
                      <a:tailEnd type="none" w="med" len="med"/>
                    </a:lnL>
                    <a:lnR w="8465" cap="flat" cmpd="sng" algn="ctr">
                      <a:solidFill>
                        <a:srgbClr val="FFFFFF"/>
                      </a:solidFill>
                      <a:prstDash val="solid"/>
                      <a:round/>
                      <a:headEnd type="none" w="med" len="med"/>
                      <a:tailEnd type="none" w="med" len="med"/>
                    </a:lnR>
                    <a:lnT w="8465" cap="flat" cmpd="sng" algn="ctr">
                      <a:solidFill>
                        <a:srgbClr val="FFFFFF"/>
                      </a:solidFill>
                      <a:prstDash val="solid"/>
                      <a:round/>
                      <a:headEnd type="none" w="med" len="med"/>
                      <a:tailEnd type="none" w="med" len="med"/>
                    </a:lnT>
                    <a:lnB w="8465" cap="flat" cmpd="sng" algn="ctr">
                      <a:solidFill>
                        <a:srgbClr val="FFFFFF"/>
                      </a:solidFill>
                      <a:prstDash val="solid"/>
                      <a:round/>
                      <a:headEnd type="none" w="med" len="med"/>
                      <a:tailEnd type="none" w="med" len="med"/>
                    </a:lnB>
                    <a:solidFill>
                      <a:srgbClr val="E48312"/>
                    </a:solidFill>
                  </a:tcPr>
                </a:tc>
                <a:tc>
                  <a:txBody>
                    <a:bodyPr/>
                    <a:lstStyle/>
                    <a:p>
                      <a:pPr algn="ctr" rtl="0" fontAlgn="t">
                        <a:spcBef>
                          <a:spcPts val="0"/>
                        </a:spcBef>
                        <a:spcAft>
                          <a:spcPts val="0"/>
                        </a:spcAft>
                      </a:pPr>
                      <a:r>
                        <a:rPr lang="it-IT" sz="1200" b="0" i="0" u="none" strike="noStrike" dirty="0">
                          <a:solidFill>
                            <a:srgbClr val="000000"/>
                          </a:solidFill>
                          <a:effectLst/>
                          <a:latin typeface="Comic Sans MS" panose="030F0702030302020204" pitchFamily="66" charset="0"/>
                        </a:rPr>
                        <a:t>≥ 63 anni</a:t>
                      </a:r>
                      <a:endParaRPr lang="it-IT" sz="1200" dirty="0">
                        <a:effectLst/>
                        <a:latin typeface="Comic Sans MS" panose="030F0702030302020204" pitchFamily="66" charset="0"/>
                      </a:endParaRPr>
                    </a:p>
                  </a:txBody>
                  <a:tcPr marL="16258" marR="16258" marT="29264" marB="29264">
                    <a:lnL w="8465" cap="flat" cmpd="sng" algn="ctr">
                      <a:solidFill>
                        <a:srgbClr val="FFFFFF"/>
                      </a:solidFill>
                      <a:prstDash val="solid"/>
                      <a:round/>
                      <a:headEnd type="none" w="med" len="med"/>
                      <a:tailEnd type="none" w="med" len="med"/>
                    </a:lnL>
                    <a:lnR w="8465" cap="flat" cmpd="sng" algn="ctr">
                      <a:solidFill>
                        <a:srgbClr val="FFFFFF"/>
                      </a:solidFill>
                      <a:prstDash val="solid"/>
                      <a:round/>
                      <a:headEnd type="none" w="med" len="med"/>
                      <a:tailEnd type="none" w="med" len="med"/>
                    </a:lnR>
                    <a:lnT w="8465" cap="flat" cmpd="sng" algn="ctr">
                      <a:solidFill>
                        <a:srgbClr val="FFFFFF"/>
                      </a:solidFill>
                      <a:prstDash val="solid"/>
                      <a:round/>
                      <a:headEnd type="none" w="med" len="med"/>
                      <a:tailEnd type="none" w="med" len="med"/>
                    </a:lnT>
                    <a:lnB w="8465" cap="flat" cmpd="sng" algn="ctr">
                      <a:solidFill>
                        <a:srgbClr val="FFFFFF"/>
                      </a:solidFill>
                      <a:prstDash val="solid"/>
                      <a:round/>
                      <a:headEnd type="none" w="med" len="med"/>
                      <a:tailEnd type="none" w="med" len="med"/>
                    </a:lnB>
                    <a:solidFill>
                      <a:srgbClr val="FAECE6"/>
                    </a:solidFill>
                  </a:tcPr>
                </a:tc>
                <a:tc>
                  <a:txBody>
                    <a:bodyPr/>
                    <a:lstStyle/>
                    <a:p>
                      <a:pPr algn="ctr" rtl="0" fontAlgn="t">
                        <a:spcBef>
                          <a:spcPts val="0"/>
                        </a:spcBef>
                        <a:spcAft>
                          <a:spcPts val="0"/>
                        </a:spcAft>
                      </a:pPr>
                      <a:r>
                        <a:rPr lang="it-IT" sz="1200" b="0" i="0" u="none" strike="noStrike">
                          <a:solidFill>
                            <a:srgbClr val="000000"/>
                          </a:solidFill>
                          <a:effectLst/>
                          <a:latin typeface="Comic Sans MS" panose="030F0702030302020204" pitchFamily="66" charset="0"/>
                        </a:rPr>
                        <a:t>≥ 63 anni</a:t>
                      </a:r>
                      <a:endParaRPr lang="it-IT" sz="1200">
                        <a:effectLst/>
                        <a:latin typeface="Comic Sans MS" panose="030F0702030302020204" pitchFamily="66" charset="0"/>
                      </a:endParaRPr>
                    </a:p>
                  </a:txBody>
                  <a:tcPr marL="16258" marR="16258" marT="29264" marB="29264">
                    <a:lnL w="8465" cap="flat" cmpd="sng" algn="ctr">
                      <a:solidFill>
                        <a:srgbClr val="FFFFFF"/>
                      </a:solidFill>
                      <a:prstDash val="solid"/>
                      <a:round/>
                      <a:headEnd type="none" w="med" len="med"/>
                      <a:tailEnd type="none" w="med" len="med"/>
                    </a:lnL>
                    <a:lnR w="8465" cap="flat" cmpd="sng" algn="ctr">
                      <a:solidFill>
                        <a:srgbClr val="FFFFFF"/>
                      </a:solidFill>
                      <a:prstDash val="solid"/>
                      <a:round/>
                      <a:headEnd type="none" w="med" len="med"/>
                      <a:tailEnd type="none" w="med" len="med"/>
                    </a:lnR>
                    <a:lnT w="8465" cap="flat" cmpd="sng" algn="ctr">
                      <a:solidFill>
                        <a:srgbClr val="FFFFFF"/>
                      </a:solidFill>
                      <a:prstDash val="solid"/>
                      <a:round/>
                      <a:headEnd type="none" w="med" len="med"/>
                      <a:tailEnd type="none" w="med" len="med"/>
                    </a:lnT>
                    <a:lnB w="8465" cap="flat" cmpd="sng" algn="ctr">
                      <a:solidFill>
                        <a:srgbClr val="FFFFFF"/>
                      </a:solidFill>
                      <a:prstDash val="solid"/>
                      <a:round/>
                      <a:headEnd type="none" w="med" len="med"/>
                      <a:tailEnd type="none" w="med" len="med"/>
                    </a:lnB>
                    <a:solidFill>
                      <a:srgbClr val="FAECE6"/>
                    </a:solidFill>
                  </a:tcPr>
                </a:tc>
                <a:tc>
                  <a:txBody>
                    <a:bodyPr/>
                    <a:lstStyle/>
                    <a:p>
                      <a:pPr algn="ctr" rtl="0" fontAlgn="t">
                        <a:spcBef>
                          <a:spcPts val="0"/>
                        </a:spcBef>
                        <a:spcAft>
                          <a:spcPts val="0"/>
                        </a:spcAft>
                      </a:pPr>
                      <a:r>
                        <a:rPr lang="it-IT" sz="1200" b="0" i="0" u="none" strike="noStrike">
                          <a:solidFill>
                            <a:srgbClr val="000000"/>
                          </a:solidFill>
                          <a:effectLst/>
                          <a:latin typeface="Comic Sans MS" panose="030F0702030302020204" pitchFamily="66" charset="0"/>
                        </a:rPr>
                        <a:t>≥ 63 anni</a:t>
                      </a:r>
                      <a:endParaRPr lang="it-IT" sz="1200">
                        <a:effectLst/>
                        <a:latin typeface="Comic Sans MS" panose="030F0702030302020204" pitchFamily="66" charset="0"/>
                      </a:endParaRPr>
                    </a:p>
                  </a:txBody>
                  <a:tcPr marL="16258" marR="16258" marT="29264" marB="29264">
                    <a:lnL w="8465" cap="flat" cmpd="sng" algn="ctr">
                      <a:solidFill>
                        <a:srgbClr val="FFFFFF"/>
                      </a:solidFill>
                      <a:prstDash val="solid"/>
                      <a:round/>
                      <a:headEnd type="none" w="med" len="med"/>
                      <a:tailEnd type="none" w="med" len="med"/>
                    </a:lnL>
                    <a:lnR w="8465" cap="flat" cmpd="sng" algn="ctr">
                      <a:solidFill>
                        <a:srgbClr val="FFFFFF"/>
                      </a:solidFill>
                      <a:prstDash val="solid"/>
                      <a:round/>
                      <a:headEnd type="none" w="med" len="med"/>
                      <a:tailEnd type="none" w="med" len="med"/>
                    </a:lnR>
                    <a:lnT w="8465" cap="flat" cmpd="sng" algn="ctr">
                      <a:solidFill>
                        <a:srgbClr val="FFFFFF"/>
                      </a:solidFill>
                      <a:prstDash val="solid"/>
                      <a:round/>
                      <a:headEnd type="none" w="med" len="med"/>
                      <a:tailEnd type="none" w="med" len="med"/>
                    </a:lnT>
                    <a:lnB w="8465" cap="flat" cmpd="sng" algn="ctr">
                      <a:solidFill>
                        <a:srgbClr val="FFFFFF"/>
                      </a:solidFill>
                      <a:prstDash val="solid"/>
                      <a:round/>
                      <a:headEnd type="none" w="med" len="med"/>
                      <a:tailEnd type="none" w="med" len="med"/>
                    </a:lnB>
                    <a:solidFill>
                      <a:srgbClr val="FAECE6"/>
                    </a:solidFill>
                  </a:tcPr>
                </a:tc>
                <a:tc>
                  <a:txBody>
                    <a:bodyPr/>
                    <a:lstStyle/>
                    <a:p>
                      <a:pPr algn="ctr" rtl="0" fontAlgn="t">
                        <a:spcBef>
                          <a:spcPts val="0"/>
                        </a:spcBef>
                        <a:spcAft>
                          <a:spcPts val="0"/>
                        </a:spcAft>
                      </a:pPr>
                      <a:r>
                        <a:rPr lang="it-IT" sz="1200" b="0" i="0" u="none" strike="noStrike">
                          <a:solidFill>
                            <a:srgbClr val="000000"/>
                          </a:solidFill>
                          <a:effectLst/>
                          <a:latin typeface="Comic Sans MS" panose="030F0702030302020204" pitchFamily="66" charset="0"/>
                        </a:rPr>
                        <a:t>≥ 63 anni</a:t>
                      </a:r>
                      <a:endParaRPr lang="it-IT" sz="1200">
                        <a:effectLst/>
                        <a:latin typeface="Comic Sans MS" panose="030F0702030302020204" pitchFamily="66" charset="0"/>
                      </a:endParaRPr>
                    </a:p>
                  </a:txBody>
                  <a:tcPr marL="16258" marR="16258" marT="29264" marB="29264">
                    <a:lnL w="8465" cap="flat" cmpd="sng" algn="ctr">
                      <a:solidFill>
                        <a:srgbClr val="FFFFFF"/>
                      </a:solidFill>
                      <a:prstDash val="solid"/>
                      <a:round/>
                      <a:headEnd type="none" w="med" len="med"/>
                      <a:tailEnd type="none" w="med" len="med"/>
                    </a:lnL>
                    <a:lnR w="8465" cap="flat" cmpd="sng" algn="ctr">
                      <a:solidFill>
                        <a:srgbClr val="FFFFFF"/>
                      </a:solidFill>
                      <a:prstDash val="solid"/>
                      <a:round/>
                      <a:headEnd type="none" w="med" len="med"/>
                      <a:tailEnd type="none" w="med" len="med"/>
                    </a:lnR>
                    <a:lnT w="8465" cap="flat" cmpd="sng" algn="ctr">
                      <a:solidFill>
                        <a:srgbClr val="FFFFFF"/>
                      </a:solidFill>
                      <a:prstDash val="solid"/>
                      <a:round/>
                      <a:headEnd type="none" w="med" len="med"/>
                      <a:tailEnd type="none" w="med" len="med"/>
                    </a:lnT>
                    <a:lnB w="8465" cap="flat" cmpd="sng" algn="ctr">
                      <a:solidFill>
                        <a:srgbClr val="FFFFFF"/>
                      </a:solidFill>
                      <a:prstDash val="solid"/>
                      <a:round/>
                      <a:headEnd type="none" w="med" len="med"/>
                      <a:tailEnd type="none" w="med" len="med"/>
                    </a:lnB>
                    <a:solidFill>
                      <a:srgbClr val="FAECE6"/>
                    </a:solidFill>
                  </a:tcPr>
                </a:tc>
                <a:extLst>
                  <a:ext uri="{0D108BD9-81ED-4DB2-BD59-A6C34878D82A}">
                    <a16:rowId xmlns="" xmlns:a16="http://schemas.microsoft.com/office/drawing/2014/main" val="3524430694"/>
                  </a:ext>
                </a:extLst>
              </a:tr>
              <a:tr h="2023078">
                <a:tc>
                  <a:txBody>
                    <a:bodyPr/>
                    <a:lstStyle/>
                    <a:p>
                      <a:pPr algn="just" rtl="0" fontAlgn="t">
                        <a:spcBef>
                          <a:spcPts val="0"/>
                        </a:spcBef>
                        <a:spcAft>
                          <a:spcPts val="0"/>
                        </a:spcAft>
                      </a:pPr>
                      <a:r>
                        <a:rPr lang="it-IT" sz="1200" b="1" i="0" u="none" strike="noStrike">
                          <a:solidFill>
                            <a:srgbClr val="FFFFFF"/>
                          </a:solidFill>
                          <a:effectLst/>
                          <a:latin typeface="Comic Sans MS" panose="030F0702030302020204" pitchFamily="66" charset="0"/>
                        </a:rPr>
                        <a:t>Status necessario</a:t>
                      </a:r>
                      <a:endParaRPr lang="it-IT" sz="1200">
                        <a:effectLst/>
                        <a:latin typeface="Comic Sans MS" panose="030F0702030302020204" pitchFamily="66" charset="0"/>
                      </a:endParaRPr>
                    </a:p>
                  </a:txBody>
                  <a:tcPr marL="16258" marR="16258" marT="29264" marB="29264">
                    <a:lnL w="8465" cap="flat" cmpd="sng" algn="ctr">
                      <a:solidFill>
                        <a:srgbClr val="FFFFFF"/>
                      </a:solidFill>
                      <a:prstDash val="solid"/>
                      <a:round/>
                      <a:headEnd type="none" w="med" len="med"/>
                      <a:tailEnd type="none" w="med" len="med"/>
                    </a:lnL>
                    <a:lnR w="8465" cap="flat" cmpd="sng" algn="ctr">
                      <a:solidFill>
                        <a:srgbClr val="FFFFFF"/>
                      </a:solidFill>
                      <a:prstDash val="solid"/>
                      <a:round/>
                      <a:headEnd type="none" w="med" len="med"/>
                      <a:tailEnd type="none" w="med" len="med"/>
                    </a:lnR>
                    <a:lnT w="8465" cap="flat" cmpd="sng" algn="ctr">
                      <a:solidFill>
                        <a:srgbClr val="FFFFFF"/>
                      </a:solidFill>
                      <a:prstDash val="solid"/>
                      <a:round/>
                      <a:headEnd type="none" w="med" len="med"/>
                      <a:tailEnd type="none" w="med" len="med"/>
                    </a:lnT>
                    <a:lnB w="8465" cap="flat" cmpd="sng" algn="ctr">
                      <a:solidFill>
                        <a:srgbClr val="FFFFFF"/>
                      </a:solidFill>
                      <a:prstDash val="solid"/>
                      <a:round/>
                      <a:headEnd type="none" w="med" len="med"/>
                      <a:tailEnd type="none" w="med" len="med"/>
                    </a:lnB>
                    <a:solidFill>
                      <a:srgbClr val="E48312"/>
                    </a:solidFill>
                  </a:tcPr>
                </a:tc>
                <a:tc>
                  <a:txBody>
                    <a:bodyPr/>
                    <a:lstStyle/>
                    <a:p>
                      <a:pPr algn="ctr" rtl="0" fontAlgn="t">
                        <a:spcBef>
                          <a:spcPts val="0"/>
                        </a:spcBef>
                        <a:spcAft>
                          <a:spcPts val="0"/>
                        </a:spcAft>
                      </a:pPr>
                      <a:r>
                        <a:rPr lang="it-IT" sz="1200" b="0" i="0" u="none" strike="noStrike">
                          <a:solidFill>
                            <a:srgbClr val="000000"/>
                          </a:solidFill>
                          <a:effectLst/>
                          <a:latin typeface="Comic Sans MS" panose="030F0702030302020204" pitchFamily="66" charset="0"/>
                        </a:rPr>
                        <a:t>Lavoratore a t.i. licenziato o dimesso per giusta causa o risoluzione ex art. 7 L. 604/66/ t.d. (≥ 18 mesi di lavoro entro gli ultimi 36) + Naspi fino a esaurimento + trimestre di disoccupazione con limitata attività lavorativa compatibile</a:t>
                      </a:r>
                      <a:endParaRPr lang="it-IT" sz="1200">
                        <a:effectLst/>
                        <a:latin typeface="Comic Sans MS" panose="030F0702030302020204" pitchFamily="66" charset="0"/>
                      </a:endParaRPr>
                    </a:p>
                  </a:txBody>
                  <a:tcPr marL="16258" marR="16258" marT="29264" marB="29264">
                    <a:lnL w="8465" cap="flat" cmpd="sng" algn="ctr">
                      <a:solidFill>
                        <a:srgbClr val="FFFFFF"/>
                      </a:solidFill>
                      <a:prstDash val="solid"/>
                      <a:round/>
                      <a:headEnd type="none" w="med" len="med"/>
                      <a:tailEnd type="none" w="med" len="med"/>
                    </a:lnL>
                    <a:lnR w="8465" cap="flat" cmpd="sng" algn="ctr">
                      <a:solidFill>
                        <a:srgbClr val="FFFFFF"/>
                      </a:solidFill>
                      <a:prstDash val="solid"/>
                      <a:round/>
                      <a:headEnd type="none" w="med" len="med"/>
                      <a:tailEnd type="none" w="med" len="med"/>
                    </a:lnR>
                    <a:lnT w="8465" cap="flat" cmpd="sng" algn="ctr">
                      <a:solidFill>
                        <a:srgbClr val="FFFFFF"/>
                      </a:solidFill>
                      <a:prstDash val="solid"/>
                      <a:round/>
                      <a:headEnd type="none" w="med" len="med"/>
                      <a:tailEnd type="none" w="med" len="med"/>
                    </a:lnT>
                    <a:lnB w="8465" cap="flat" cmpd="sng" algn="ctr">
                      <a:solidFill>
                        <a:srgbClr val="FFFFFF"/>
                      </a:solidFill>
                      <a:prstDash val="solid"/>
                      <a:round/>
                      <a:headEnd type="none" w="med" len="med"/>
                      <a:tailEnd type="none" w="med" len="med"/>
                    </a:lnB>
                    <a:solidFill>
                      <a:srgbClr val="F5D8CA"/>
                    </a:solidFill>
                  </a:tcPr>
                </a:tc>
                <a:tc>
                  <a:txBody>
                    <a:bodyPr/>
                    <a:lstStyle/>
                    <a:p>
                      <a:pPr algn="ctr" rtl="0" fontAlgn="t">
                        <a:spcBef>
                          <a:spcPts val="0"/>
                        </a:spcBef>
                        <a:spcAft>
                          <a:spcPts val="0"/>
                        </a:spcAft>
                      </a:pPr>
                      <a:r>
                        <a:rPr lang="it-IT" sz="1200" b="0" i="0" u="none" strike="noStrike" dirty="0">
                          <a:solidFill>
                            <a:srgbClr val="000000"/>
                          </a:solidFill>
                          <a:effectLst/>
                          <a:latin typeface="Comic Sans MS" panose="030F0702030302020204" pitchFamily="66" charset="0"/>
                        </a:rPr>
                        <a:t>Coniuge o parente entro 1° grado convivente da almeno 6 mesi; in caso di coniuge/genitori over 70 o invalidi o mancanti, parenti o affini entro il 2° grado conviventi da almeno 6 mesi</a:t>
                      </a:r>
                      <a:endParaRPr lang="it-IT" sz="1200" dirty="0">
                        <a:effectLst/>
                        <a:latin typeface="Comic Sans MS" panose="030F0702030302020204" pitchFamily="66" charset="0"/>
                      </a:endParaRPr>
                    </a:p>
                  </a:txBody>
                  <a:tcPr marL="16258" marR="16258" marT="29264" marB="29264">
                    <a:lnL w="8465" cap="flat" cmpd="sng" algn="ctr">
                      <a:solidFill>
                        <a:srgbClr val="FFFFFF"/>
                      </a:solidFill>
                      <a:prstDash val="solid"/>
                      <a:round/>
                      <a:headEnd type="none" w="med" len="med"/>
                      <a:tailEnd type="none" w="med" len="med"/>
                    </a:lnL>
                    <a:lnR w="8465" cap="flat" cmpd="sng" algn="ctr">
                      <a:solidFill>
                        <a:srgbClr val="FFFFFF"/>
                      </a:solidFill>
                      <a:prstDash val="solid"/>
                      <a:round/>
                      <a:headEnd type="none" w="med" len="med"/>
                      <a:tailEnd type="none" w="med" len="med"/>
                    </a:lnR>
                    <a:lnT w="8465" cap="flat" cmpd="sng" algn="ctr">
                      <a:solidFill>
                        <a:srgbClr val="FFFFFF"/>
                      </a:solidFill>
                      <a:prstDash val="solid"/>
                      <a:round/>
                      <a:headEnd type="none" w="med" len="med"/>
                      <a:tailEnd type="none" w="med" len="med"/>
                    </a:lnT>
                    <a:lnB w="8465" cap="flat" cmpd="sng" algn="ctr">
                      <a:solidFill>
                        <a:srgbClr val="FFFFFF"/>
                      </a:solidFill>
                      <a:prstDash val="solid"/>
                      <a:round/>
                      <a:headEnd type="none" w="med" len="med"/>
                      <a:tailEnd type="none" w="med" len="med"/>
                    </a:lnB>
                    <a:solidFill>
                      <a:srgbClr val="F5D8CA"/>
                    </a:solidFill>
                  </a:tcPr>
                </a:tc>
                <a:tc>
                  <a:txBody>
                    <a:bodyPr/>
                    <a:lstStyle/>
                    <a:p>
                      <a:pPr algn="ctr" rtl="0" fontAlgn="t">
                        <a:spcBef>
                          <a:spcPts val="0"/>
                        </a:spcBef>
                        <a:spcAft>
                          <a:spcPts val="0"/>
                        </a:spcAft>
                      </a:pPr>
                      <a:r>
                        <a:rPr lang="it-IT" sz="1200" b="0" i="0" u="none" strike="noStrike" dirty="0">
                          <a:solidFill>
                            <a:srgbClr val="000000"/>
                          </a:solidFill>
                          <a:effectLst/>
                          <a:latin typeface="Comic Sans MS" panose="030F0702030302020204" pitchFamily="66" charset="0"/>
                        </a:rPr>
                        <a:t>Invalido civile di grado ≥ 74%</a:t>
                      </a:r>
                      <a:endParaRPr lang="it-IT" sz="1200" dirty="0">
                        <a:effectLst/>
                        <a:latin typeface="Comic Sans MS" panose="030F0702030302020204" pitchFamily="66" charset="0"/>
                      </a:endParaRPr>
                    </a:p>
                  </a:txBody>
                  <a:tcPr marL="16258" marR="16258" marT="29264" marB="29264">
                    <a:lnL w="8465" cap="flat" cmpd="sng" algn="ctr">
                      <a:solidFill>
                        <a:srgbClr val="FFFFFF"/>
                      </a:solidFill>
                      <a:prstDash val="solid"/>
                      <a:round/>
                      <a:headEnd type="none" w="med" len="med"/>
                      <a:tailEnd type="none" w="med" len="med"/>
                    </a:lnL>
                    <a:lnR w="8465" cap="flat" cmpd="sng" algn="ctr">
                      <a:solidFill>
                        <a:srgbClr val="FFFFFF"/>
                      </a:solidFill>
                      <a:prstDash val="solid"/>
                      <a:round/>
                      <a:headEnd type="none" w="med" len="med"/>
                      <a:tailEnd type="none" w="med" len="med"/>
                    </a:lnR>
                    <a:lnT w="8465" cap="flat" cmpd="sng" algn="ctr">
                      <a:solidFill>
                        <a:srgbClr val="FFFFFF"/>
                      </a:solidFill>
                      <a:prstDash val="solid"/>
                      <a:round/>
                      <a:headEnd type="none" w="med" len="med"/>
                      <a:tailEnd type="none" w="med" len="med"/>
                    </a:lnT>
                    <a:lnB w="8465" cap="flat" cmpd="sng" algn="ctr">
                      <a:solidFill>
                        <a:srgbClr val="FFFFFF"/>
                      </a:solidFill>
                      <a:prstDash val="solid"/>
                      <a:round/>
                      <a:headEnd type="none" w="med" len="med"/>
                      <a:tailEnd type="none" w="med" len="med"/>
                    </a:lnB>
                    <a:solidFill>
                      <a:srgbClr val="F5D8CA"/>
                    </a:solidFill>
                  </a:tcPr>
                </a:tc>
                <a:tc>
                  <a:txBody>
                    <a:bodyPr/>
                    <a:lstStyle/>
                    <a:p>
                      <a:pPr algn="ctr" rtl="0" fontAlgn="t">
                        <a:spcBef>
                          <a:spcPts val="0"/>
                        </a:spcBef>
                        <a:spcAft>
                          <a:spcPts val="0"/>
                        </a:spcAft>
                      </a:pPr>
                      <a:r>
                        <a:rPr lang="it-IT" sz="1200" b="0" i="0" u="none" strike="noStrike" dirty="0">
                          <a:solidFill>
                            <a:srgbClr val="000000"/>
                          </a:solidFill>
                          <a:effectLst/>
                          <a:latin typeface="Comic Sans MS" panose="030F0702030302020204" pitchFamily="66" charset="0"/>
                        </a:rPr>
                        <a:t>Aver svolto una o più delle 15 lavorazioni gravose alternativamente:</a:t>
                      </a:r>
                      <a:endParaRPr lang="it-IT" sz="1200" dirty="0">
                        <a:effectLst/>
                        <a:latin typeface="Comic Sans MS" panose="030F0702030302020204" pitchFamily="66" charset="0"/>
                      </a:endParaRPr>
                    </a:p>
                    <a:p>
                      <a:pPr algn="ctr" rtl="0" fontAlgn="t">
                        <a:spcBef>
                          <a:spcPts val="0"/>
                        </a:spcBef>
                        <a:spcAft>
                          <a:spcPts val="0"/>
                        </a:spcAft>
                      </a:pPr>
                      <a:r>
                        <a:rPr lang="it-IT" sz="1200" b="0" i="0" u="none" strike="noStrike" dirty="0">
                          <a:solidFill>
                            <a:srgbClr val="000000"/>
                          </a:solidFill>
                          <a:effectLst/>
                          <a:latin typeface="Comic Sans MS" panose="030F0702030302020204" pitchFamily="66" charset="0"/>
                        </a:rPr>
                        <a:t>per 6 anni su 7 o</a:t>
                      </a:r>
                      <a:endParaRPr lang="it-IT" sz="1200" dirty="0">
                        <a:effectLst/>
                        <a:latin typeface="Comic Sans MS" panose="030F0702030302020204" pitchFamily="66" charset="0"/>
                      </a:endParaRPr>
                    </a:p>
                    <a:p>
                      <a:pPr algn="ctr" rtl="0" fontAlgn="t">
                        <a:spcBef>
                          <a:spcPts val="0"/>
                        </a:spcBef>
                        <a:spcAft>
                          <a:spcPts val="0"/>
                        </a:spcAft>
                      </a:pPr>
                      <a:r>
                        <a:rPr lang="it-IT" sz="1200" b="0" i="0" u="none" strike="noStrike" dirty="0">
                          <a:solidFill>
                            <a:srgbClr val="000000"/>
                          </a:solidFill>
                          <a:effectLst/>
                          <a:latin typeface="Comic Sans MS" panose="030F0702030302020204" pitchFamily="66" charset="0"/>
                        </a:rPr>
                        <a:t>per 7 anni su 10 prima della decorrenza dell’indennità</a:t>
                      </a:r>
                      <a:endParaRPr lang="it-IT" sz="1200" dirty="0">
                        <a:effectLst/>
                        <a:latin typeface="Comic Sans MS" panose="030F0702030302020204" pitchFamily="66" charset="0"/>
                      </a:endParaRPr>
                    </a:p>
                  </a:txBody>
                  <a:tcPr marL="16258" marR="16258" marT="29264" marB="29264">
                    <a:lnL w="8465" cap="flat" cmpd="sng" algn="ctr">
                      <a:solidFill>
                        <a:srgbClr val="FFFFFF"/>
                      </a:solidFill>
                      <a:prstDash val="solid"/>
                      <a:round/>
                      <a:headEnd type="none" w="med" len="med"/>
                      <a:tailEnd type="none" w="med" len="med"/>
                    </a:lnL>
                    <a:lnR w="8465" cap="flat" cmpd="sng" algn="ctr">
                      <a:solidFill>
                        <a:srgbClr val="FFFFFF"/>
                      </a:solidFill>
                      <a:prstDash val="solid"/>
                      <a:round/>
                      <a:headEnd type="none" w="med" len="med"/>
                      <a:tailEnd type="none" w="med" len="med"/>
                    </a:lnR>
                    <a:lnT w="8465" cap="flat" cmpd="sng" algn="ctr">
                      <a:solidFill>
                        <a:srgbClr val="FFFFFF"/>
                      </a:solidFill>
                      <a:prstDash val="solid"/>
                      <a:round/>
                      <a:headEnd type="none" w="med" len="med"/>
                      <a:tailEnd type="none" w="med" len="med"/>
                    </a:lnT>
                    <a:lnB w="8465" cap="flat" cmpd="sng" algn="ctr">
                      <a:solidFill>
                        <a:srgbClr val="FFFFFF"/>
                      </a:solidFill>
                      <a:prstDash val="solid"/>
                      <a:round/>
                      <a:headEnd type="none" w="med" len="med"/>
                      <a:tailEnd type="none" w="med" len="med"/>
                    </a:lnB>
                    <a:solidFill>
                      <a:srgbClr val="F5D8CA"/>
                    </a:solidFill>
                  </a:tcPr>
                </a:tc>
                <a:extLst>
                  <a:ext uri="{0D108BD9-81ED-4DB2-BD59-A6C34878D82A}">
                    <a16:rowId xmlns="" xmlns:a16="http://schemas.microsoft.com/office/drawing/2014/main" val="2110524595"/>
                  </a:ext>
                </a:extLst>
              </a:tr>
              <a:tr h="890154">
                <a:tc>
                  <a:txBody>
                    <a:bodyPr/>
                    <a:lstStyle/>
                    <a:p>
                      <a:pPr algn="just" rtl="0" fontAlgn="t">
                        <a:spcBef>
                          <a:spcPts val="0"/>
                        </a:spcBef>
                        <a:spcAft>
                          <a:spcPts val="0"/>
                        </a:spcAft>
                      </a:pPr>
                      <a:r>
                        <a:rPr lang="it-IT" sz="1200" b="1" i="0" u="none" strike="noStrike">
                          <a:solidFill>
                            <a:srgbClr val="FFFFFF"/>
                          </a:solidFill>
                          <a:effectLst/>
                          <a:latin typeface="Comic Sans MS" panose="030F0702030302020204" pitchFamily="66" charset="0"/>
                        </a:rPr>
                        <a:t>Importo</a:t>
                      </a:r>
                      <a:endParaRPr lang="it-IT" sz="1200">
                        <a:effectLst/>
                        <a:latin typeface="Comic Sans MS" panose="030F0702030302020204" pitchFamily="66" charset="0"/>
                      </a:endParaRPr>
                    </a:p>
                  </a:txBody>
                  <a:tcPr marL="16258" marR="16258" marT="29264" marB="29264">
                    <a:lnL w="8465" cap="flat" cmpd="sng" algn="ctr">
                      <a:solidFill>
                        <a:srgbClr val="FFFFFF"/>
                      </a:solidFill>
                      <a:prstDash val="solid"/>
                      <a:round/>
                      <a:headEnd type="none" w="med" len="med"/>
                      <a:tailEnd type="none" w="med" len="med"/>
                    </a:lnL>
                    <a:lnR w="8465" cap="flat" cmpd="sng" algn="ctr">
                      <a:solidFill>
                        <a:srgbClr val="FFFFFF"/>
                      </a:solidFill>
                      <a:prstDash val="solid"/>
                      <a:round/>
                      <a:headEnd type="none" w="med" len="med"/>
                      <a:tailEnd type="none" w="med" len="med"/>
                    </a:lnR>
                    <a:lnT w="8465" cap="flat" cmpd="sng" algn="ctr">
                      <a:solidFill>
                        <a:srgbClr val="FFFFFF"/>
                      </a:solidFill>
                      <a:prstDash val="solid"/>
                      <a:round/>
                      <a:headEnd type="none" w="med" len="med"/>
                      <a:tailEnd type="none" w="med" len="med"/>
                    </a:lnT>
                    <a:lnB w="8465" cap="flat" cmpd="sng" algn="ctr">
                      <a:solidFill>
                        <a:srgbClr val="FFFFFF"/>
                      </a:solidFill>
                      <a:prstDash val="solid"/>
                      <a:round/>
                      <a:headEnd type="none" w="med" len="med"/>
                      <a:tailEnd type="none" w="med" len="med"/>
                    </a:lnB>
                    <a:solidFill>
                      <a:srgbClr val="E48312"/>
                    </a:solidFill>
                  </a:tcPr>
                </a:tc>
                <a:tc>
                  <a:txBody>
                    <a:bodyPr/>
                    <a:lstStyle/>
                    <a:p>
                      <a:pPr algn="ctr" rtl="0" fontAlgn="t">
                        <a:spcBef>
                          <a:spcPts val="0"/>
                        </a:spcBef>
                        <a:spcAft>
                          <a:spcPts val="0"/>
                        </a:spcAft>
                      </a:pPr>
                      <a:r>
                        <a:rPr lang="it-IT" sz="1200" b="0" i="0" u="none" strike="noStrike">
                          <a:solidFill>
                            <a:srgbClr val="000000"/>
                          </a:solidFill>
                          <a:effectLst/>
                          <a:latin typeface="Comic Sans MS" panose="030F0702030302020204" pitchFamily="66" charset="0"/>
                        </a:rPr>
                        <a:t>Pensione maturata in tutte le Gestioni Inps entro 1.500 euro lordi mese per 12 mensilità</a:t>
                      </a:r>
                      <a:endParaRPr lang="it-IT" sz="1200">
                        <a:effectLst/>
                        <a:latin typeface="Comic Sans MS" panose="030F0702030302020204" pitchFamily="66" charset="0"/>
                      </a:endParaRPr>
                    </a:p>
                  </a:txBody>
                  <a:tcPr marL="16258" marR="16258" marT="29264" marB="29264">
                    <a:lnL w="8465" cap="flat" cmpd="sng" algn="ctr">
                      <a:solidFill>
                        <a:srgbClr val="FFFFFF"/>
                      </a:solidFill>
                      <a:prstDash val="solid"/>
                      <a:round/>
                      <a:headEnd type="none" w="med" len="med"/>
                      <a:tailEnd type="none" w="med" len="med"/>
                    </a:lnL>
                    <a:lnR w="8465" cap="flat" cmpd="sng" algn="ctr">
                      <a:solidFill>
                        <a:srgbClr val="FFFFFF"/>
                      </a:solidFill>
                      <a:prstDash val="solid"/>
                      <a:round/>
                      <a:headEnd type="none" w="med" len="med"/>
                      <a:tailEnd type="none" w="med" len="med"/>
                    </a:lnR>
                    <a:lnT w="8465" cap="flat" cmpd="sng" algn="ctr">
                      <a:solidFill>
                        <a:srgbClr val="FFFFFF"/>
                      </a:solidFill>
                      <a:prstDash val="solid"/>
                      <a:round/>
                      <a:headEnd type="none" w="med" len="med"/>
                      <a:tailEnd type="none" w="med" len="med"/>
                    </a:lnT>
                    <a:lnB w="8465" cap="flat" cmpd="sng" algn="ctr">
                      <a:solidFill>
                        <a:srgbClr val="FFFFFF"/>
                      </a:solidFill>
                      <a:prstDash val="solid"/>
                      <a:round/>
                      <a:headEnd type="none" w="med" len="med"/>
                      <a:tailEnd type="none" w="med" len="med"/>
                    </a:lnB>
                    <a:solidFill>
                      <a:srgbClr val="FAECE6"/>
                    </a:solidFill>
                  </a:tcPr>
                </a:tc>
                <a:tc>
                  <a:txBody>
                    <a:bodyPr/>
                    <a:lstStyle/>
                    <a:p>
                      <a:pPr algn="ctr" rtl="0" fontAlgn="t">
                        <a:spcBef>
                          <a:spcPts val="0"/>
                        </a:spcBef>
                        <a:spcAft>
                          <a:spcPts val="0"/>
                        </a:spcAft>
                      </a:pPr>
                      <a:r>
                        <a:rPr lang="it-IT" sz="1200" b="0" i="0" u="none" strike="noStrike">
                          <a:solidFill>
                            <a:srgbClr val="000000"/>
                          </a:solidFill>
                          <a:effectLst/>
                          <a:latin typeface="Comic Sans MS" panose="030F0702030302020204" pitchFamily="66" charset="0"/>
                        </a:rPr>
                        <a:t>Pensione maturata in tutte le Gestioni Inps entro 1.500 euro lordi mese per 12 mensilità</a:t>
                      </a:r>
                      <a:endParaRPr lang="it-IT" sz="1200">
                        <a:effectLst/>
                        <a:latin typeface="Comic Sans MS" panose="030F0702030302020204" pitchFamily="66" charset="0"/>
                      </a:endParaRPr>
                    </a:p>
                  </a:txBody>
                  <a:tcPr marL="16258" marR="16258" marT="29264" marB="29264">
                    <a:lnL w="8465" cap="flat" cmpd="sng" algn="ctr">
                      <a:solidFill>
                        <a:srgbClr val="FFFFFF"/>
                      </a:solidFill>
                      <a:prstDash val="solid"/>
                      <a:round/>
                      <a:headEnd type="none" w="med" len="med"/>
                      <a:tailEnd type="none" w="med" len="med"/>
                    </a:lnL>
                    <a:lnR w="8465" cap="flat" cmpd="sng" algn="ctr">
                      <a:solidFill>
                        <a:srgbClr val="FFFFFF"/>
                      </a:solidFill>
                      <a:prstDash val="solid"/>
                      <a:round/>
                      <a:headEnd type="none" w="med" len="med"/>
                      <a:tailEnd type="none" w="med" len="med"/>
                    </a:lnR>
                    <a:lnT w="8465" cap="flat" cmpd="sng" algn="ctr">
                      <a:solidFill>
                        <a:srgbClr val="FFFFFF"/>
                      </a:solidFill>
                      <a:prstDash val="solid"/>
                      <a:round/>
                      <a:headEnd type="none" w="med" len="med"/>
                      <a:tailEnd type="none" w="med" len="med"/>
                    </a:lnT>
                    <a:lnB w="8465" cap="flat" cmpd="sng" algn="ctr">
                      <a:solidFill>
                        <a:srgbClr val="FFFFFF"/>
                      </a:solidFill>
                      <a:prstDash val="solid"/>
                      <a:round/>
                      <a:headEnd type="none" w="med" len="med"/>
                      <a:tailEnd type="none" w="med" len="med"/>
                    </a:lnB>
                    <a:solidFill>
                      <a:srgbClr val="FAECE6"/>
                    </a:solidFill>
                  </a:tcPr>
                </a:tc>
                <a:tc>
                  <a:txBody>
                    <a:bodyPr/>
                    <a:lstStyle/>
                    <a:p>
                      <a:pPr algn="ctr" rtl="0" fontAlgn="t">
                        <a:spcBef>
                          <a:spcPts val="0"/>
                        </a:spcBef>
                        <a:spcAft>
                          <a:spcPts val="0"/>
                        </a:spcAft>
                      </a:pPr>
                      <a:r>
                        <a:rPr lang="it-IT" sz="1200" b="0" i="0" u="none" strike="noStrike" dirty="0">
                          <a:solidFill>
                            <a:srgbClr val="000000"/>
                          </a:solidFill>
                          <a:effectLst/>
                          <a:latin typeface="Comic Sans MS" panose="030F0702030302020204" pitchFamily="66" charset="0"/>
                        </a:rPr>
                        <a:t>Pensione maturata in tutte le Gestioni Inps entro 1.500 euro lordi mese per 12 mensilità</a:t>
                      </a:r>
                      <a:endParaRPr lang="it-IT" sz="1200" dirty="0">
                        <a:effectLst/>
                        <a:latin typeface="Comic Sans MS" panose="030F0702030302020204" pitchFamily="66" charset="0"/>
                      </a:endParaRPr>
                    </a:p>
                  </a:txBody>
                  <a:tcPr marL="16258" marR="16258" marT="29264" marB="29264">
                    <a:lnL w="8465" cap="flat" cmpd="sng" algn="ctr">
                      <a:solidFill>
                        <a:srgbClr val="FFFFFF"/>
                      </a:solidFill>
                      <a:prstDash val="solid"/>
                      <a:round/>
                      <a:headEnd type="none" w="med" len="med"/>
                      <a:tailEnd type="none" w="med" len="med"/>
                    </a:lnL>
                    <a:lnR w="8465" cap="flat" cmpd="sng" algn="ctr">
                      <a:solidFill>
                        <a:srgbClr val="FFFFFF"/>
                      </a:solidFill>
                      <a:prstDash val="solid"/>
                      <a:round/>
                      <a:headEnd type="none" w="med" len="med"/>
                      <a:tailEnd type="none" w="med" len="med"/>
                    </a:lnR>
                    <a:lnT w="8465" cap="flat" cmpd="sng" algn="ctr">
                      <a:solidFill>
                        <a:srgbClr val="FFFFFF"/>
                      </a:solidFill>
                      <a:prstDash val="solid"/>
                      <a:round/>
                      <a:headEnd type="none" w="med" len="med"/>
                      <a:tailEnd type="none" w="med" len="med"/>
                    </a:lnT>
                    <a:lnB w="8465" cap="flat" cmpd="sng" algn="ctr">
                      <a:solidFill>
                        <a:srgbClr val="FFFFFF"/>
                      </a:solidFill>
                      <a:prstDash val="solid"/>
                      <a:round/>
                      <a:headEnd type="none" w="med" len="med"/>
                      <a:tailEnd type="none" w="med" len="med"/>
                    </a:lnB>
                    <a:solidFill>
                      <a:srgbClr val="FAECE6"/>
                    </a:solidFill>
                  </a:tcPr>
                </a:tc>
                <a:tc>
                  <a:txBody>
                    <a:bodyPr/>
                    <a:lstStyle/>
                    <a:p>
                      <a:pPr algn="ctr" rtl="0" fontAlgn="t">
                        <a:spcBef>
                          <a:spcPts val="0"/>
                        </a:spcBef>
                        <a:spcAft>
                          <a:spcPts val="0"/>
                        </a:spcAft>
                      </a:pPr>
                      <a:r>
                        <a:rPr lang="it-IT" sz="1200" b="0" i="0" u="none" strike="noStrike" dirty="0">
                          <a:solidFill>
                            <a:srgbClr val="000000"/>
                          </a:solidFill>
                          <a:effectLst/>
                          <a:latin typeface="Comic Sans MS" panose="030F0702030302020204" pitchFamily="66" charset="0"/>
                        </a:rPr>
                        <a:t>Pensione maturata in tutte le Gestioni Inps entro 1.500 euro lordi mese per 12 mensilità</a:t>
                      </a:r>
                      <a:endParaRPr lang="it-IT" sz="1200" dirty="0">
                        <a:effectLst/>
                        <a:latin typeface="Comic Sans MS" panose="030F0702030302020204" pitchFamily="66" charset="0"/>
                      </a:endParaRPr>
                    </a:p>
                  </a:txBody>
                  <a:tcPr marL="16258" marR="16258" marT="29264" marB="29264">
                    <a:lnL w="8465" cap="flat" cmpd="sng" algn="ctr">
                      <a:solidFill>
                        <a:srgbClr val="FFFFFF"/>
                      </a:solidFill>
                      <a:prstDash val="solid"/>
                      <a:round/>
                      <a:headEnd type="none" w="med" len="med"/>
                      <a:tailEnd type="none" w="med" len="med"/>
                    </a:lnL>
                    <a:lnR w="8465" cap="flat" cmpd="sng" algn="ctr">
                      <a:solidFill>
                        <a:srgbClr val="FFFFFF"/>
                      </a:solidFill>
                      <a:prstDash val="solid"/>
                      <a:round/>
                      <a:headEnd type="none" w="med" len="med"/>
                      <a:tailEnd type="none" w="med" len="med"/>
                    </a:lnR>
                    <a:lnT w="8465" cap="flat" cmpd="sng" algn="ctr">
                      <a:solidFill>
                        <a:srgbClr val="FFFFFF"/>
                      </a:solidFill>
                      <a:prstDash val="solid"/>
                      <a:round/>
                      <a:headEnd type="none" w="med" len="med"/>
                      <a:tailEnd type="none" w="med" len="med"/>
                    </a:lnT>
                    <a:lnB w="8465" cap="flat" cmpd="sng" algn="ctr">
                      <a:solidFill>
                        <a:srgbClr val="FFFFFF"/>
                      </a:solidFill>
                      <a:prstDash val="solid"/>
                      <a:round/>
                      <a:headEnd type="none" w="med" len="med"/>
                      <a:tailEnd type="none" w="med" len="med"/>
                    </a:lnB>
                    <a:solidFill>
                      <a:srgbClr val="FAECE6"/>
                    </a:solidFill>
                  </a:tcPr>
                </a:tc>
                <a:extLst>
                  <a:ext uri="{0D108BD9-81ED-4DB2-BD59-A6C34878D82A}">
                    <a16:rowId xmlns="" xmlns:a16="http://schemas.microsoft.com/office/drawing/2014/main" val="1348504092"/>
                  </a:ext>
                </a:extLst>
              </a:tr>
            </a:tbl>
          </a:graphicData>
        </a:graphic>
      </p:graphicFrame>
      <p:sp>
        <p:nvSpPr>
          <p:cNvPr id="6" name="Rectangle 2">
            <a:extLst>
              <a:ext uri="{FF2B5EF4-FFF2-40B4-BE49-F238E27FC236}">
                <a16:creationId xmlns="" xmlns:a16="http://schemas.microsoft.com/office/drawing/2014/main" id="{1FDCA81B-A476-431E-A3FA-0735C5BAFB39}"/>
              </a:ext>
            </a:extLst>
          </p:cNvPr>
          <p:cNvSpPr>
            <a:spLocks noChangeArrowheads="1"/>
          </p:cNvSpPr>
          <p:nvPr/>
        </p:nvSpPr>
        <p:spPr bwMode="auto">
          <a:xfrm>
            <a:off x="-4654690" y="2353586"/>
            <a:ext cx="28519139" cy="3693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it-IT">
              <a:latin typeface="Comic Sans MS" panose="030F0702030302020204" pitchFamily="66" charset="0"/>
            </a:endParaRPr>
          </a:p>
        </p:txBody>
      </p:sp>
    </p:spTree>
    <p:extLst>
      <p:ext uri="{BB962C8B-B14F-4D97-AF65-F5344CB8AC3E}">
        <p14:creationId xmlns:p14="http://schemas.microsoft.com/office/powerpoint/2010/main" xmlns="" val="4241947429"/>
      </p:ext>
    </p:extLst>
  </p:cSld>
  <p:clrMapOvr>
    <a:masterClrMapping/>
  </p:clrMapOvr>
  <p:transition spd="slow">
    <p:randomBar dir="vert"/>
  </p:transition>
</p:sld>
</file>

<file path=ppt/slides/slide2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a:extLst>
              <a:ext uri="{FF2B5EF4-FFF2-40B4-BE49-F238E27FC236}">
                <a16:creationId xmlns="" xmlns:a16="http://schemas.microsoft.com/office/drawing/2014/main" id="{1FDCA81B-A476-431E-A3FA-0735C5BAFB39}"/>
              </a:ext>
            </a:extLst>
          </p:cNvPr>
          <p:cNvSpPr>
            <a:spLocks noChangeArrowheads="1"/>
          </p:cNvSpPr>
          <p:nvPr/>
        </p:nvSpPr>
        <p:spPr bwMode="auto">
          <a:xfrm>
            <a:off x="-4654690" y="2353586"/>
            <a:ext cx="28519139" cy="3693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it-IT">
              <a:latin typeface="Comic Sans MS" panose="030F0702030302020204" pitchFamily="66" charset="0"/>
            </a:endParaRPr>
          </a:p>
        </p:txBody>
      </p:sp>
      <p:graphicFrame>
        <p:nvGraphicFramePr>
          <p:cNvPr id="2" name="Tabella 1">
            <a:extLst>
              <a:ext uri="{FF2B5EF4-FFF2-40B4-BE49-F238E27FC236}">
                <a16:creationId xmlns="" xmlns:a16="http://schemas.microsoft.com/office/drawing/2014/main" id="{1F4F006F-C83C-4A4B-B4FD-64D15F879A02}"/>
              </a:ext>
            </a:extLst>
          </p:cNvPr>
          <p:cNvGraphicFramePr>
            <a:graphicFrameLocks noGrp="1"/>
          </p:cNvGraphicFramePr>
          <p:nvPr>
            <p:extLst>
              <p:ext uri="{D42A27DB-BD31-4B8C-83A1-F6EECF244321}">
                <p14:modId xmlns:p14="http://schemas.microsoft.com/office/powerpoint/2010/main" xmlns="" val="1103519638"/>
              </p:ext>
            </p:extLst>
          </p:nvPr>
        </p:nvGraphicFramePr>
        <p:xfrm>
          <a:off x="2837590" y="1551530"/>
          <a:ext cx="8055609" cy="3951190"/>
        </p:xfrm>
        <a:graphic>
          <a:graphicData uri="http://schemas.openxmlformats.org/drawingml/2006/table">
            <a:tbl>
              <a:tblPr firstRow="1" firstCol="1" bandRow="1">
                <a:tableStyleId>{5C22544A-7EE6-4342-B048-85BDC9FD1C3A}</a:tableStyleId>
              </a:tblPr>
              <a:tblGrid>
                <a:gridCol w="2684924">
                  <a:extLst>
                    <a:ext uri="{9D8B030D-6E8A-4147-A177-3AD203B41FA5}">
                      <a16:colId xmlns="" xmlns:a16="http://schemas.microsoft.com/office/drawing/2014/main" val="1775043291"/>
                    </a:ext>
                  </a:extLst>
                </a:gridCol>
                <a:gridCol w="2684924">
                  <a:extLst>
                    <a:ext uri="{9D8B030D-6E8A-4147-A177-3AD203B41FA5}">
                      <a16:colId xmlns="" xmlns:a16="http://schemas.microsoft.com/office/drawing/2014/main" val="2027835163"/>
                    </a:ext>
                  </a:extLst>
                </a:gridCol>
                <a:gridCol w="2685761">
                  <a:extLst>
                    <a:ext uri="{9D8B030D-6E8A-4147-A177-3AD203B41FA5}">
                      <a16:colId xmlns="" xmlns:a16="http://schemas.microsoft.com/office/drawing/2014/main" val="1624291903"/>
                    </a:ext>
                  </a:extLst>
                </a:gridCol>
              </a:tblGrid>
              <a:tr h="764503">
                <a:tc>
                  <a:txBody>
                    <a:bodyPr/>
                    <a:lstStyle/>
                    <a:p>
                      <a:pPr algn="just">
                        <a:lnSpc>
                          <a:spcPct val="150000"/>
                        </a:lnSpc>
                        <a:spcAft>
                          <a:spcPts val="0"/>
                        </a:spcAft>
                      </a:pPr>
                      <a:r>
                        <a:rPr lang="it-IT" sz="1600">
                          <a:effectLst/>
                        </a:rPr>
                        <a:t>Termine per la richiesta di certificazione Ape Sociale</a:t>
                      </a:r>
                      <a:endParaRPr lang="it-IT" sz="1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just">
                        <a:lnSpc>
                          <a:spcPct val="150000"/>
                        </a:lnSpc>
                        <a:spcAft>
                          <a:spcPts val="0"/>
                        </a:spcAft>
                      </a:pPr>
                      <a:r>
                        <a:rPr lang="it-IT" sz="1600">
                          <a:effectLst/>
                        </a:rPr>
                        <a:t>Termine per feedback Inps</a:t>
                      </a:r>
                      <a:endParaRPr lang="it-IT" sz="1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just">
                        <a:lnSpc>
                          <a:spcPct val="150000"/>
                        </a:lnSpc>
                        <a:spcAft>
                          <a:spcPts val="0"/>
                        </a:spcAft>
                      </a:pPr>
                      <a:r>
                        <a:rPr lang="it-IT" sz="1600">
                          <a:effectLst/>
                        </a:rPr>
                        <a:t>Decorrenza pensione</a:t>
                      </a:r>
                      <a:endParaRPr lang="it-IT" sz="1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 xmlns:a16="http://schemas.microsoft.com/office/drawing/2014/main" val="1304870260"/>
                  </a:ext>
                </a:extLst>
              </a:tr>
              <a:tr h="3186687">
                <a:tc>
                  <a:txBody>
                    <a:bodyPr/>
                    <a:lstStyle/>
                    <a:p>
                      <a:pPr algn="just">
                        <a:lnSpc>
                          <a:spcPct val="150000"/>
                        </a:lnSpc>
                        <a:spcAft>
                          <a:spcPts val="0"/>
                        </a:spcAft>
                      </a:pPr>
                      <a:r>
                        <a:rPr lang="it-IT" sz="1600">
                          <a:effectLst/>
                        </a:rPr>
                        <a:t>1° finestra: 31 marzo 2018</a:t>
                      </a:r>
                      <a:endParaRPr lang="it-IT" sz="1400">
                        <a:effectLst/>
                      </a:endParaRPr>
                    </a:p>
                    <a:p>
                      <a:pPr algn="just">
                        <a:lnSpc>
                          <a:spcPct val="150000"/>
                        </a:lnSpc>
                        <a:spcAft>
                          <a:spcPts val="0"/>
                        </a:spcAft>
                      </a:pPr>
                      <a:r>
                        <a:rPr lang="it-IT" sz="1600">
                          <a:effectLst/>
                        </a:rPr>
                        <a:t> </a:t>
                      </a:r>
                      <a:endParaRPr lang="it-IT" sz="1400">
                        <a:effectLst/>
                      </a:endParaRPr>
                    </a:p>
                    <a:p>
                      <a:pPr algn="just">
                        <a:lnSpc>
                          <a:spcPct val="150000"/>
                        </a:lnSpc>
                        <a:spcAft>
                          <a:spcPts val="0"/>
                        </a:spcAft>
                      </a:pPr>
                      <a:r>
                        <a:rPr lang="it-IT" sz="1600">
                          <a:effectLst/>
                        </a:rPr>
                        <a:t>2° finestra: 1 aprile- 15 luglio 2018</a:t>
                      </a:r>
                      <a:endParaRPr lang="it-IT" sz="1400">
                        <a:effectLst/>
                      </a:endParaRPr>
                    </a:p>
                    <a:p>
                      <a:pPr algn="just">
                        <a:lnSpc>
                          <a:spcPct val="150000"/>
                        </a:lnSpc>
                        <a:spcAft>
                          <a:spcPts val="0"/>
                        </a:spcAft>
                      </a:pPr>
                      <a:r>
                        <a:rPr lang="it-IT" sz="1600">
                          <a:effectLst/>
                        </a:rPr>
                        <a:t> </a:t>
                      </a:r>
                      <a:endParaRPr lang="it-IT" sz="1400">
                        <a:effectLst/>
                      </a:endParaRPr>
                    </a:p>
                    <a:p>
                      <a:pPr algn="just">
                        <a:lnSpc>
                          <a:spcPct val="150000"/>
                        </a:lnSpc>
                        <a:spcAft>
                          <a:spcPts val="0"/>
                        </a:spcAft>
                      </a:pPr>
                      <a:r>
                        <a:rPr lang="it-IT" sz="1600">
                          <a:effectLst/>
                        </a:rPr>
                        <a:t>3° finestra: 16 luglio-30 novembre 2018</a:t>
                      </a:r>
                      <a:endParaRPr lang="it-IT" sz="1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just">
                        <a:lnSpc>
                          <a:spcPct val="150000"/>
                        </a:lnSpc>
                        <a:spcAft>
                          <a:spcPts val="0"/>
                        </a:spcAft>
                      </a:pPr>
                      <a:r>
                        <a:rPr lang="it-IT" sz="1600">
                          <a:effectLst/>
                        </a:rPr>
                        <a:t>1° finestra: risposta entro il 30 giugno 2018</a:t>
                      </a:r>
                      <a:endParaRPr lang="it-IT" sz="1400">
                        <a:effectLst/>
                      </a:endParaRPr>
                    </a:p>
                    <a:p>
                      <a:pPr algn="just">
                        <a:lnSpc>
                          <a:spcPct val="150000"/>
                        </a:lnSpc>
                        <a:spcAft>
                          <a:spcPts val="0"/>
                        </a:spcAft>
                      </a:pPr>
                      <a:r>
                        <a:rPr lang="it-IT" sz="1600">
                          <a:effectLst/>
                        </a:rPr>
                        <a:t>2° finestra: risposta entro il 15 ottobre 2018</a:t>
                      </a:r>
                      <a:endParaRPr lang="it-IT" sz="1400">
                        <a:effectLst/>
                      </a:endParaRPr>
                    </a:p>
                    <a:p>
                      <a:pPr algn="just">
                        <a:lnSpc>
                          <a:spcPct val="150000"/>
                        </a:lnSpc>
                        <a:spcAft>
                          <a:spcPts val="0"/>
                        </a:spcAft>
                      </a:pPr>
                      <a:r>
                        <a:rPr lang="it-IT" sz="1600">
                          <a:effectLst/>
                        </a:rPr>
                        <a:t> </a:t>
                      </a:r>
                      <a:endParaRPr lang="it-IT" sz="1400">
                        <a:effectLst/>
                      </a:endParaRPr>
                    </a:p>
                    <a:p>
                      <a:pPr algn="just">
                        <a:lnSpc>
                          <a:spcPct val="150000"/>
                        </a:lnSpc>
                        <a:spcAft>
                          <a:spcPts val="0"/>
                        </a:spcAft>
                      </a:pPr>
                      <a:r>
                        <a:rPr lang="it-IT" sz="1600">
                          <a:effectLst/>
                        </a:rPr>
                        <a:t>3° finestra: risposta entro il 31 dicembre 2018</a:t>
                      </a:r>
                      <a:endParaRPr lang="it-IT" sz="1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just">
                        <a:lnSpc>
                          <a:spcPct val="150000"/>
                        </a:lnSpc>
                        <a:spcAft>
                          <a:spcPts val="0"/>
                        </a:spcAft>
                      </a:pPr>
                      <a:r>
                        <a:rPr lang="it-IT" sz="1600" dirty="0">
                          <a:effectLst/>
                        </a:rPr>
                        <a:t>Mese successivo alla richiesta (in caso di presentazione contestuale di domanda di certificazione e pensione in presenza dei requisiti, dal mese successivo al perfezionamento dei requisiti a partire dal febbraio 2018)</a:t>
                      </a:r>
                      <a:endParaRPr lang="it-IT" sz="14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 xmlns:a16="http://schemas.microsoft.com/office/drawing/2014/main" val="2689694615"/>
                  </a:ext>
                </a:extLst>
              </a:tr>
            </a:tbl>
          </a:graphicData>
        </a:graphic>
      </p:graphicFrame>
      <p:sp>
        <p:nvSpPr>
          <p:cNvPr id="3" name="Rettangolo 2">
            <a:extLst>
              <a:ext uri="{FF2B5EF4-FFF2-40B4-BE49-F238E27FC236}">
                <a16:creationId xmlns="" xmlns:a16="http://schemas.microsoft.com/office/drawing/2014/main" id="{D1D9FE61-7A9E-47B2-8469-FF6FC07B348A}"/>
              </a:ext>
            </a:extLst>
          </p:cNvPr>
          <p:cNvSpPr/>
          <p:nvPr/>
        </p:nvSpPr>
        <p:spPr>
          <a:xfrm>
            <a:off x="2373294" y="336224"/>
            <a:ext cx="7716792" cy="923330"/>
          </a:xfrm>
          <a:prstGeom prst="rect">
            <a:avLst/>
          </a:prstGeom>
          <a:noFill/>
        </p:spPr>
        <p:txBody>
          <a:bodyPr wrap="none" lIns="91440" tIns="45720" rIns="91440" bIns="45720">
            <a:spAutoFit/>
          </a:bodyPr>
          <a:lstStyle/>
          <a:p>
            <a:pPr algn="ctr"/>
            <a:r>
              <a:rPr lang="it-IT" sz="5400" b="0" cap="none" spc="0" dirty="0">
                <a:ln w="0"/>
                <a:solidFill>
                  <a:schemeClr val="accent1"/>
                </a:solidFill>
                <a:effectLst>
                  <a:outerShdw blurRad="38100" dist="25400" dir="5400000" algn="ctr" rotWithShape="0">
                    <a:srgbClr val="6E747A">
                      <a:alpha val="43000"/>
                    </a:srgbClr>
                  </a:outerShdw>
                </a:effectLst>
              </a:rPr>
              <a:t>Scadenze Ape Sociale 2018</a:t>
            </a:r>
          </a:p>
        </p:txBody>
      </p:sp>
    </p:spTree>
    <p:extLst>
      <p:ext uri="{BB962C8B-B14F-4D97-AF65-F5344CB8AC3E}">
        <p14:creationId xmlns:p14="http://schemas.microsoft.com/office/powerpoint/2010/main" xmlns="" val="633573749"/>
      </p:ext>
    </p:extLst>
  </p:cSld>
  <p:clrMapOvr>
    <a:masterClrMapping/>
  </p:clrMapOvr>
  <p:transition spd="slow">
    <p:randomBar dir="vert"/>
  </p:transition>
</p:sld>
</file>

<file path=ppt/slides/slide2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3"/>
          <p:cNvSpPr>
            <a:spLocks noGrp="1"/>
          </p:cNvSpPr>
          <p:nvPr>
            <p:ph type="title"/>
          </p:nvPr>
        </p:nvSpPr>
        <p:spPr/>
        <p:txBody>
          <a:bodyPr/>
          <a:lstStyle/>
          <a:p>
            <a:r>
              <a:rPr lang="it-IT" dirty="0"/>
              <a:t>Il nuovo dialogo fra gestioni e Fondi</a:t>
            </a:r>
          </a:p>
        </p:txBody>
      </p:sp>
      <p:sp>
        <p:nvSpPr>
          <p:cNvPr id="57347" name="Segnaposto contenuto 2"/>
          <p:cNvSpPr>
            <a:spLocks noGrp="1"/>
          </p:cNvSpPr>
          <p:nvPr>
            <p:ph idx="1"/>
          </p:nvPr>
        </p:nvSpPr>
        <p:spPr>
          <a:xfrm>
            <a:off x="1847528" y="2571040"/>
            <a:ext cx="8507288" cy="4267200"/>
          </a:xfrm>
        </p:spPr>
        <p:txBody>
          <a:bodyPr>
            <a:normAutofit/>
          </a:bodyPr>
          <a:lstStyle/>
          <a:p>
            <a:pPr marL="514350" indent="-514350">
              <a:buNone/>
            </a:pPr>
            <a:r>
              <a:rPr lang="it-IT" altLang="it-IT" sz="2800" dirty="0">
                <a:solidFill>
                  <a:srgbClr val="002060"/>
                </a:solidFill>
              </a:rPr>
              <a:t>La ricongiunzione Onerosa</a:t>
            </a:r>
          </a:p>
          <a:p>
            <a:pPr marL="514350" indent="-514350">
              <a:buNone/>
            </a:pPr>
            <a:r>
              <a:rPr lang="it-IT" altLang="it-IT" sz="2800" dirty="0">
                <a:solidFill>
                  <a:srgbClr val="002060"/>
                </a:solidFill>
              </a:rPr>
              <a:t>La Totalizzazione</a:t>
            </a:r>
          </a:p>
          <a:p>
            <a:pPr marL="514350" indent="-514350">
              <a:buNone/>
            </a:pPr>
            <a:r>
              <a:rPr lang="it-IT" altLang="it-IT" sz="2800" dirty="0">
                <a:solidFill>
                  <a:srgbClr val="FF0000"/>
                </a:solidFill>
              </a:rPr>
              <a:t>Il nuovo Cumulo</a:t>
            </a:r>
          </a:p>
          <a:p>
            <a:pPr marL="514350" indent="-514350">
              <a:buNone/>
            </a:pPr>
            <a:r>
              <a:rPr lang="it-IT" altLang="it-IT" sz="2800" dirty="0">
                <a:solidFill>
                  <a:srgbClr val="002060"/>
                </a:solidFill>
              </a:rPr>
              <a:t>(L. 228/12 &amp; 232/16)</a:t>
            </a:r>
          </a:p>
        </p:txBody>
      </p:sp>
      <p:pic>
        <p:nvPicPr>
          <p:cNvPr id="3" name="Immagine 2"/>
          <p:cNvPicPr>
            <a:picLocks noChangeAspect="1"/>
          </p:cNvPicPr>
          <p:nvPr/>
        </p:nvPicPr>
        <p:blipFill>
          <a:blip r:embed="rId2" cstate="screen">
            <a:extLst>
              <a:ext uri="{28A0092B-C50C-407E-A947-70E740481C1C}">
                <a14:useLocalDpi xmlns:a14="http://schemas.microsoft.com/office/drawing/2010/main" xmlns=""/>
              </a:ext>
            </a:extLst>
          </a:blip>
          <a:stretch>
            <a:fillRect/>
          </a:stretch>
        </p:blipFill>
        <p:spPr>
          <a:xfrm>
            <a:off x="6600057" y="3978834"/>
            <a:ext cx="4067944" cy="2841696"/>
          </a:xfrm>
          <a:prstGeom prst="rect">
            <a:avLst/>
          </a:prstGeom>
        </p:spPr>
      </p:pic>
    </p:spTree>
    <p:extLst>
      <p:ext uri="{BB962C8B-B14F-4D97-AF65-F5344CB8AC3E}">
        <p14:creationId xmlns:p14="http://schemas.microsoft.com/office/powerpoint/2010/main" xmlns="" val="3820899859"/>
      </p:ext>
    </p:extLst>
  </p:cSld>
  <p:clrMapOvr>
    <a:masterClrMapping/>
  </p:clrMapOvr>
  <p:transition spd="slow">
    <p:randomBar dir="vert"/>
  </p:transition>
</p:sld>
</file>

<file path=ppt/slides/slide2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1"/>
          <p:cNvSpPr>
            <a:spLocks noGrp="1"/>
          </p:cNvSpPr>
          <p:nvPr>
            <p:ph type="title"/>
          </p:nvPr>
        </p:nvSpPr>
        <p:spPr>
          <a:xfrm>
            <a:off x="2783632" y="836712"/>
            <a:ext cx="6294462" cy="1043584"/>
          </a:xfrm>
          <a:ln/>
        </p:spPr>
        <p:style>
          <a:lnRef idx="1">
            <a:schemeClr val="accent3"/>
          </a:lnRef>
          <a:fillRef idx="2">
            <a:schemeClr val="accent3"/>
          </a:fillRef>
          <a:effectRef idx="1">
            <a:schemeClr val="accent3"/>
          </a:effectRef>
          <a:fontRef idx="minor">
            <a:schemeClr val="dk1"/>
          </a:fontRef>
        </p:style>
        <p:txBody>
          <a:bodyPr>
            <a:normAutofit/>
          </a:bodyPr>
          <a:lstStyle/>
          <a:p>
            <a:pPr>
              <a:defRPr/>
            </a:pPr>
            <a:r>
              <a:rPr lang="it-IT" dirty="0">
                <a:solidFill>
                  <a:srgbClr val="00B050"/>
                </a:solidFill>
                <a:latin typeface="Comic Sans MS" pitchFamily="66" charset="0"/>
              </a:rPr>
              <a:t>A) RICONGIUNZIONE </a:t>
            </a:r>
          </a:p>
        </p:txBody>
      </p:sp>
      <p:sp>
        <p:nvSpPr>
          <p:cNvPr id="58370" name="Segnaposto contenuto 2"/>
          <p:cNvSpPr>
            <a:spLocks noGrp="1"/>
          </p:cNvSpPr>
          <p:nvPr>
            <p:ph idx="1"/>
          </p:nvPr>
        </p:nvSpPr>
        <p:spPr>
          <a:xfrm>
            <a:off x="2292096" y="2286000"/>
            <a:ext cx="7692336" cy="4023360"/>
          </a:xfrm>
        </p:spPr>
        <p:txBody>
          <a:bodyPr>
            <a:normAutofit fontScale="77500" lnSpcReduction="20000"/>
          </a:bodyPr>
          <a:lstStyle/>
          <a:p>
            <a:pPr algn="ctr">
              <a:buFont typeface="Arial" pitchFamily="34" charset="0"/>
              <a:buNone/>
            </a:pPr>
            <a:endParaRPr lang="it-IT" altLang="it-IT" sz="2000" dirty="0">
              <a:solidFill>
                <a:srgbClr val="002060"/>
              </a:solidFill>
            </a:endParaRPr>
          </a:p>
          <a:p>
            <a:pPr algn="ctr">
              <a:buFont typeface="Arial" pitchFamily="34" charset="0"/>
              <a:buNone/>
            </a:pPr>
            <a:r>
              <a:rPr lang="it-IT" altLang="it-IT" sz="2600" dirty="0">
                <a:solidFill>
                  <a:srgbClr val="002060"/>
                </a:solidFill>
                <a:latin typeface="Comic Sans MS" pitchFamily="66" charset="0"/>
              </a:rPr>
              <a:t>Con </a:t>
            </a:r>
            <a:r>
              <a:rPr lang="it-IT" altLang="it-IT" sz="2600" dirty="0">
                <a:solidFill>
                  <a:srgbClr val="FF0000"/>
                </a:solidFill>
                <a:latin typeface="Comic Sans MS" pitchFamily="66" charset="0"/>
              </a:rPr>
              <a:t>“ricongiunzione” </a:t>
            </a:r>
            <a:r>
              <a:rPr lang="it-IT" altLang="it-IT" sz="2600" dirty="0">
                <a:solidFill>
                  <a:srgbClr val="002060"/>
                </a:solidFill>
                <a:latin typeface="Comic Sans MS" pitchFamily="66" charset="0"/>
              </a:rPr>
              <a:t>si indica </a:t>
            </a:r>
            <a:r>
              <a:rPr lang="it-IT" altLang="it-IT" sz="2600" dirty="0">
                <a:solidFill>
                  <a:srgbClr val="FF0000"/>
                </a:solidFill>
                <a:latin typeface="Comic Sans MS" pitchFamily="66" charset="0"/>
              </a:rPr>
              <a:t>l’unificazione delle posizioni assicurative esistenti presso i diversi fondi previdenziali </a:t>
            </a:r>
            <a:r>
              <a:rPr lang="it-IT" altLang="it-IT" sz="2600" dirty="0">
                <a:solidFill>
                  <a:srgbClr val="002060"/>
                </a:solidFill>
                <a:latin typeface="Comic Sans MS" pitchFamily="66" charset="0"/>
              </a:rPr>
              <a:t>obbligatori per ottenere, utilizzando più “spezzoni” contributivi, una sola pensione. </a:t>
            </a:r>
          </a:p>
          <a:p>
            <a:pPr algn="ctr">
              <a:buFont typeface="Arial" pitchFamily="34" charset="0"/>
              <a:buNone/>
            </a:pPr>
            <a:r>
              <a:rPr lang="it-IT" altLang="it-IT" sz="2600" dirty="0">
                <a:solidFill>
                  <a:srgbClr val="002060"/>
                </a:solidFill>
                <a:latin typeface="Comic Sans MS" pitchFamily="66" charset="0"/>
              </a:rPr>
              <a:t>In questo modo, il </a:t>
            </a:r>
            <a:r>
              <a:rPr lang="it-IT" altLang="it-IT" sz="2600" u="sng" dirty="0">
                <a:solidFill>
                  <a:srgbClr val="002060"/>
                </a:solidFill>
                <a:latin typeface="Comic Sans MS" pitchFamily="66" charset="0"/>
              </a:rPr>
              <a:t>lavoratore trasferisce i contributi versati nelle diverse gestioni pensionistiche presso un unico Fondo, creando, così una sola posizione assicurativa</a:t>
            </a:r>
            <a:r>
              <a:rPr lang="it-IT" altLang="it-IT" sz="2600" dirty="0">
                <a:solidFill>
                  <a:srgbClr val="002060"/>
                </a:solidFill>
                <a:latin typeface="Comic Sans MS" pitchFamily="66" charset="0"/>
              </a:rPr>
              <a:t>: sarà, poi, la gestione nella quale sono stati ricongiunti i contributi a liquidare la pensione, calcolata sulla base di tutta la contribuzione confluita in tale posizione. Infatti, la contribuzione ricongiunta è valida sia ai fini del raggiungimento del diritto a pensione, che ai fini della misura della pensione stessa. </a:t>
            </a:r>
          </a:p>
        </p:txBody>
      </p:sp>
    </p:spTree>
    <p:extLst>
      <p:ext uri="{BB962C8B-B14F-4D97-AF65-F5344CB8AC3E}">
        <p14:creationId xmlns:p14="http://schemas.microsoft.com/office/powerpoint/2010/main" xmlns="" val="798372494"/>
      </p:ext>
    </p:extLst>
  </p:cSld>
  <p:clrMapOvr>
    <a:masterClrMapping/>
  </p:clrMapOvr>
  <p:transition spd="slow">
    <p:randomBar dir="vert"/>
  </p:transition>
</p:sld>
</file>

<file path=ppt/slides/slide2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5" name="Rettangolo 5"/>
          <p:cNvSpPr>
            <a:spLocks noChangeArrowheads="1"/>
          </p:cNvSpPr>
          <p:nvPr/>
        </p:nvSpPr>
        <p:spPr bwMode="auto">
          <a:xfrm>
            <a:off x="1992314" y="2060849"/>
            <a:ext cx="8315325" cy="4094163"/>
          </a:xfrm>
          <a:prstGeom prst="rect">
            <a:avLst/>
          </a:prstGeom>
          <a:noFill/>
          <a:ln w="9525">
            <a:noFill/>
            <a:miter lim="800000"/>
            <a:headEnd/>
            <a:tailEnd/>
          </a:ln>
        </p:spPr>
        <p:txBody>
          <a:bodyPr>
            <a:spAutoFit/>
          </a:bodyPr>
          <a:lstStyle/>
          <a:p>
            <a:pPr algn="just"/>
            <a:r>
              <a:rPr lang="it-IT" altLang="it-IT" sz="2000" dirty="0">
                <a:solidFill>
                  <a:srgbClr val="002060"/>
                </a:solidFill>
                <a:latin typeface="Comic Sans MS" pitchFamily="66" charset="0"/>
                <a:ea typeface="Gill Sans Light"/>
                <a:cs typeface="Gill Sans Light"/>
              </a:rPr>
              <a:t>La disciplina della ricongiunzione è regolata da due specifiche leggi:</a:t>
            </a:r>
          </a:p>
          <a:p>
            <a:pPr algn="just"/>
            <a:r>
              <a:rPr lang="it-IT" altLang="it-IT" sz="2000" dirty="0">
                <a:solidFill>
                  <a:srgbClr val="002060"/>
                </a:solidFill>
                <a:latin typeface="Comic Sans MS" pitchFamily="66" charset="0"/>
                <a:ea typeface="Gill Sans Light"/>
                <a:cs typeface="Gill Sans Light"/>
              </a:rPr>
              <a:t> </a:t>
            </a:r>
          </a:p>
          <a:p>
            <a:pPr algn="just">
              <a:buFont typeface="Arial" pitchFamily="34" charset="0"/>
              <a:buChar char="•"/>
            </a:pPr>
            <a:r>
              <a:rPr lang="it-IT" altLang="it-IT" sz="2000" dirty="0">
                <a:solidFill>
                  <a:srgbClr val="002060"/>
                </a:solidFill>
                <a:latin typeface="Comic Sans MS" pitchFamily="66" charset="0"/>
                <a:ea typeface="Gill Sans Light"/>
                <a:cs typeface="Gill Sans Light"/>
              </a:rPr>
              <a:t>  la Legge 29/1979 che regola il trasferimento di contributi tra INPS, ex INPDAP, ex ENPALS, INPGI, Gestioni speciali INPS per i lavoratori autonomi e i fondi aziendali sostitutivi dell’Assicurazione Generale Obbligatoria </a:t>
            </a:r>
          </a:p>
          <a:p>
            <a:pPr algn="just"/>
            <a:endParaRPr lang="it-IT" altLang="it-IT" sz="2000" dirty="0">
              <a:solidFill>
                <a:srgbClr val="002060"/>
              </a:solidFill>
              <a:latin typeface="Comic Sans MS" pitchFamily="66" charset="0"/>
              <a:ea typeface="Gill Sans Light"/>
              <a:cs typeface="Gill Sans Light"/>
            </a:endParaRPr>
          </a:p>
          <a:p>
            <a:pPr algn="just">
              <a:buFont typeface="Arial" pitchFamily="34" charset="0"/>
              <a:buChar char="•"/>
            </a:pPr>
            <a:r>
              <a:rPr lang="it-IT" altLang="it-IT" sz="2000" dirty="0">
                <a:solidFill>
                  <a:srgbClr val="002060"/>
                </a:solidFill>
                <a:latin typeface="Comic Sans MS" pitchFamily="66" charset="0"/>
                <a:ea typeface="Gill Sans Light"/>
                <a:cs typeface="Gill Sans Light"/>
              </a:rPr>
              <a:t> la legge 45 del 1990 che, invece, disciplina il trasferimento di contributi tra Casse dei liberi professionisti e le gestioni di previdenza obbligatorie. Dette norme - è bene ricordarlo - operano soltanto nel sistema retributivo o misto ovvero per chi aveva almeno un contributo previdenziale accreditato in suo favore alla data del 31 dicembre del 1995</a:t>
            </a:r>
          </a:p>
        </p:txBody>
      </p:sp>
      <p:sp>
        <p:nvSpPr>
          <p:cNvPr id="6" name="Titolo 1"/>
          <p:cNvSpPr>
            <a:spLocks noGrp="1"/>
          </p:cNvSpPr>
          <p:nvPr>
            <p:ph type="title"/>
          </p:nvPr>
        </p:nvSpPr>
        <p:spPr>
          <a:xfrm>
            <a:off x="2855640" y="769036"/>
            <a:ext cx="6264696" cy="1008112"/>
          </a:xfrm>
          <a:ln/>
        </p:spPr>
        <p:style>
          <a:lnRef idx="1">
            <a:schemeClr val="accent3"/>
          </a:lnRef>
          <a:fillRef idx="2">
            <a:schemeClr val="accent3"/>
          </a:fillRef>
          <a:effectRef idx="1">
            <a:schemeClr val="accent3"/>
          </a:effectRef>
          <a:fontRef idx="minor">
            <a:schemeClr val="dk1"/>
          </a:fontRef>
        </p:style>
        <p:txBody>
          <a:bodyPr>
            <a:normAutofit/>
          </a:bodyPr>
          <a:lstStyle/>
          <a:p>
            <a:pPr>
              <a:defRPr/>
            </a:pPr>
            <a:r>
              <a:rPr lang="it-IT" dirty="0">
                <a:solidFill>
                  <a:srgbClr val="00B050"/>
                </a:solidFill>
                <a:latin typeface="Comic Sans MS" pitchFamily="66" charset="0"/>
              </a:rPr>
              <a:t>A) RICONGIUNZIONE </a:t>
            </a:r>
          </a:p>
        </p:txBody>
      </p:sp>
    </p:spTree>
    <p:extLst>
      <p:ext uri="{BB962C8B-B14F-4D97-AF65-F5344CB8AC3E}">
        <p14:creationId xmlns:p14="http://schemas.microsoft.com/office/powerpoint/2010/main" xmlns="" val="3778144883"/>
      </p:ext>
    </p:extLst>
  </p:cSld>
  <p:clrMapOvr>
    <a:masterClrMapping/>
  </p:clrMapOvr>
  <p:transition spd="slow">
    <p:randomBar dir="vert"/>
  </p:transition>
</p:sld>
</file>

<file path=ppt/slides/slide2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asellaDiTesto 8"/>
          <p:cNvSpPr txBox="1"/>
          <p:nvPr/>
        </p:nvSpPr>
        <p:spPr>
          <a:xfrm>
            <a:off x="2927649" y="980729"/>
            <a:ext cx="6222455" cy="646331"/>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algn="ctr"/>
            <a:r>
              <a:rPr lang="it-IT" altLang="it-IT" sz="3600" dirty="0">
                <a:solidFill>
                  <a:srgbClr val="002060"/>
                </a:solidFill>
                <a:latin typeface="Comic Sans MS" pitchFamily="66" charset="0"/>
                <a:ea typeface="Gill Sans Light"/>
                <a:cs typeface="Gill Sans Light"/>
              </a:rPr>
              <a:t>Art.1 Legge 29/1979 </a:t>
            </a:r>
            <a:r>
              <a:rPr lang="it-IT" sz="3600" dirty="0"/>
              <a:t> </a:t>
            </a:r>
          </a:p>
        </p:txBody>
      </p:sp>
      <p:sp>
        <p:nvSpPr>
          <p:cNvPr id="11" name="Rettangolo 10"/>
          <p:cNvSpPr/>
          <p:nvPr/>
        </p:nvSpPr>
        <p:spPr>
          <a:xfrm>
            <a:off x="2129172" y="1895244"/>
            <a:ext cx="8064896" cy="4524315"/>
          </a:xfrm>
          <a:prstGeom prst="rect">
            <a:avLst/>
          </a:prstGeom>
        </p:spPr>
        <p:txBody>
          <a:bodyPr wrap="square">
            <a:spAutoFit/>
          </a:bodyPr>
          <a:lstStyle/>
          <a:p>
            <a:pPr algn="just"/>
            <a:r>
              <a:rPr lang="it-IT" sz="1600" i="1" dirty="0">
                <a:solidFill>
                  <a:srgbClr val="000090"/>
                </a:solidFill>
                <a:latin typeface="Comic Sans MS"/>
                <a:cs typeface="Comic Sans MS"/>
              </a:rPr>
              <a:t>Al lavoratore dipendente, pubblico o privato, che sia o sia stato iscritto a forme obbligatorie di previdenza sostitutive dell'assicurazione generale obbligatoria per l'invalidità, la vecchiaia ed i superstiti dei lavoratori dipendenti gestita dall'INPS o che abbiano dato luogo all'esclusione o all'esonero da detta assicurazione è data facoltà, </a:t>
            </a:r>
            <a:r>
              <a:rPr lang="it-IT" sz="1600" b="1" i="1" dirty="0">
                <a:solidFill>
                  <a:srgbClr val="000090"/>
                </a:solidFill>
                <a:latin typeface="Comic Sans MS"/>
                <a:cs typeface="Comic Sans MS"/>
              </a:rPr>
              <a:t>ai fini del diritto e della misura di una unica pensione</a:t>
            </a:r>
            <a:r>
              <a:rPr lang="it-IT" sz="1600" i="1" dirty="0">
                <a:solidFill>
                  <a:srgbClr val="000090"/>
                </a:solidFill>
                <a:latin typeface="Comic Sans MS"/>
                <a:cs typeface="Comic Sans MS"/>
              </a:rPr>
              <a:t>, di chiedere, in qualsiasi momento, la ricongiunzione di tutti i periodi di contribuzione obbligatoria, volontaria e figurativa presso lo sopracitate forme previdenziali mediante la iscrizione nell'assicurazione generale obbligatoria e la costituzione in quest'ultima delle corrispondenti posizioni assicurative. A tal fine la gestione o le gestioni di provenienza trasferiscono alla gestione dell'assicurazione generale obbligatoria predetta l'ammontare dei contributi di loro pertinenza, </a:t>
            </a:r>
            <a:r>
              <a:rPr lang="it-IT" sz="1600" b="1" i="1" dirty="0">
                <a:solidFill>
                  <a:srgbClr val="000090"/>
                </a:solidFill>
                <a:latin typeface="Comic Sans MS"/>
                <a:cs typeface="Comic Sans MS"/>
              </a:rPr>
              <a:t>maggiorati dell'interesse composto annuo del 4,50 per cento</a:t>
            </a:r>
            <a:r>
              <a:rPr lang="it-IT" sz="1600" i="1" dirty="0">
                <a:solidFill>
                  <a:srgbClr val="000090"/>
                </a:solidFill>
                <a:latin typeface="Comic Sans MS"/>
                <a:cs typeface="Comic Sans MS"/>
              </a:rPr>
              <a:t>. Ai fini del calcolo dei contributi e dei relativi interessi, si applicano i criteri di cui all'articolo 5, quarto, quinto e sesto comma, della presente legge. </a:t>
            </a:r>
          </a:p>
          <a:p>
            <a:pPr algn="just"/>
            <a:r>
              <a:rPr lang="it-IT" sz="1600" i="1" dirty="0">
                <a:solidFill>
                  <a:srgbClr val="000090"/>
                </a:solidFill>
                <a:latin typeface="Comic Sans MS"/>
                <a:cs typeface="Comic Sans MS"/>
              </a:rPr>
              <a:t>Qualora il trasferimento debba avvenire a carico dell'ordinamento statale, ivi compreso quello delle aziende autonome, i contributi di pertinenza del datore di lavoro sono calcolati con riferimento alle aliquote vigenti nell'assicurazione generale obbligatoria per l'invalidità, la vecchiaia ed i superstiti. </a:t>
            </a:r>
          </a:p>
        </p:txBody>
      </p:sp>
    </p:spTree>
    <p:extLst>
      <p:ext uri="{BB962C8B-B14F-4D97-AF65-F5344CB8AC3E}">
        <p14:creationId xmlns:p14="http://schemas.microsoft.com/office/powerpoint/2010/main" xmlns="" val="265531722"/>
      </p:ext>
    </p:extLst>
  </p:cSld>
  <p:clrMapOvr>
    <a:masterClrMapping/>
  </p:clrMapOvr>
  <p:transition spd="slow">
    <p:randomBar dir="vert"/>
  </p:transition>
</p:sld>
</file>

<file path=ppt/slides/slide2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asellaDiTesto 8"/>
          <p:cNvSpPr txBox="1"/>
          <p:nvPr/>
        </p:nvSpPr>
        <p:spPr>
          <a:xfrm>
            <a:off x="2927649" y="764705"/>
            <a:ext cx="6222455" cy="646331"/>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algn="ctr"/>
            <a:r>
              <a:rPr lang="it-IT" altLang="it-IT" sz="3600" dirty="0">
                <a:solidFill>
                  <a:srgbClr val="002060"/>
                </a:solidFill>
                <a:latin typeface="Comic Sans MS" pitchFamily="66" charset="0"/>
                <a:ea typeface="Gill Sans Light"/>
                <a:cs typeface="Gill Sans Light"/>
              </a:rPr>
              <a:t>Art.1 Legge 29/1979 </a:t>
            </a:r>
            <a:r>
              <a:rPr lang="it-IT" sz="3600" dirty="0"/>
              <a:t> </a:t>
            </a:r>
          </a:p>
        </p:txBody>
      </p:sp>
      <p:sp>
        <p:nvSpPr>
          <p:cNvPr id="11" name="Rettangolo 10"/>
          <p:cNvSpPr/>
          <p:nvPr/>
        </p:nvSpPr>
        <p:spPr>
          <a:xfrm>
            <a:off x="2063552" y="2132857"/>
            <a:ext cx="8208912" cy="4247317"/>
          </a:xfrm>
          <a:prstGeom prst="rect">
            <a:avLst/>
          </a:prstGeom>
        </p:spPr>
        <p:txBody>
          <a:bodyPr wrap="square">
            <a:spAutoFit/>
          </a:bodyPr>
          <a:lstStyle/>
          <a:p>
            <a:pPr algn="just"/>
            <a:r>
              <a:rPr lang="it-IT" i="1" dirty="0">
                <a:solidFill>
                  <a:srgbClr val="000090"/>
                </a:solidFill>
                <a:latin typeface="Comic Sans MS"/>
                <a:cs typeface="Comic Sans MS"/>
              </a:rPr>
              <a:t>Coloro che possono far valere periodi di assicurazione nelle gestioni speciali per i lavoratori autonomi gestite dall'INPS e chiedono di avvalersi della facoltà di cui al primo comma, sono tenuti al versamento di una </a:t>
            </a:r>
            <a:r>
              <a:rPr lang="it-IT" b="1" i="1" dirty="0">
                <a:solidFill>
                  <a:srgbClr val="000090"/>
                </a:solidFill>
                <a:latin typeface="Comic Sans MS"/>
                <a:cs typeface="Comic Sans MS"/>
              </a:rPr>
              <a:t>somma pari al cinquanta per cento della differenza tra l'ammontare dei contributi trasferiti e l'importo della riserva matematica calcolata in base ai criteri e alle tabelle di cui all'articolo 13 della legge 12 agosto 1962, n. 1338 </a:t>
            </a:r>
            <a:r>
              <a:rPr lang="it-IT" i="1" dirty="0">
                <a:solidFill>
                  <a:srgbClr val="000090"/>
                </a:solidFill>
                <a:latin typeface="Comic Sans MS"/>
                <a:cs typeface="Comic Sans MS"/>
              </a:rPr>
              <a:t>. </a:t>
            </a:r>
          </a:p>
          <a:p>
            <a:pPr algn="just"/>
            <a:r>
              <a:rPr lang="it-IT" i="1" dirty="0">
                <a:solidFill>
                  <a:srgbClr val="000090"/>
                </a:solidFill>
                <a:latin typeface="Comic Sans MS"/>
                <a:cs typeface="Comic Sans MS"/>
              </a:rPr>
              <a:t>La facoltà di cui al primo comma può essere esercitata dai lavoratori autonomi di cui al comma precedente che possano far valere, all'atto della domanda, un periodo di contribuzione di </a:t>
            </a:r>
            <a:r>
              <a:rPr lang="it-IT" b="1" i="1" dirty="0">
                <a:solidFill>
                  <a:srgbClr val="000090"/>
                </a:solidFill>
                <a:latin typeface="Comic Sans MS"/>
                <a:cs typeface="Comic Sans MS"/>
              </a:rPr>
              <a:t>almeno cinque anni immediatamente antecedente nell'assicurazione generale obbligatoria per l'invalidità, la vecchiaia ed i superstiti dei lavoratori dipendenti oppure in due o più gestioni previdenziali diverse dalla predetta assicurazione generale obbligatoria. </a:t>
            </a:r>
          </a:p>
          <a:p>
            <a:pPr algn="just"/>
            <a:endParaRPr lang="it-IT" i="1" dirty="0">
              <a:solidFill>
                <a:srgbClr val="000090"/>
              </a:solidFill>
            </a:endParaRPr>
          </a:p>
        </p:txBody>
      </p:sp>
    </p:spTree>
    <p:extLst>
      <p:ext uri="{BB962C8B-B14F-4D97-AF65-F5344CB8AC3E}">
        <p14:creationId xmlns:p14="http://schemas.microsoft.com/office/powerpoint/2010/main" xmlns="" val="745983033"/>
      </p:ext>
    </p:extLst>
  </p:cSld>
  <p:clrMapOvr>
    <a:masterClrMapping/>
  </p:clrMapOvr>
  <p:transition spd="slow">
    <p:randomBar dir="vert"/>
  </p:transition>
</p:sld>
</file>

<file path=ppt/slides/slide2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3" name="Rettangolo 5"/>
          <p:cNvSpPr>
            <a:spLocks noChangeArrowheads="1"/>
          </p:cNvSpPr>
          <p:nvPr/>
        </p:nvSpPr>
        <p:spPr bwMode="auto">
          <a:xfrm>
            <a:off x="3935413" y="1628775"/>
            <a:ext cx="4309128" cy="523220"/>
          </a:xfrm>
          <a:prstGeom prst="rect">
            <a:avLst/>
          </a:prstGeom>
          <a:noFill/>
          <a:ln w="9525">
            <a:noFill/>
            <a:miter lim="800000"/>
            <a:headEnd/>
            <a:tailEnd/>
          </a:ln>
        </p:spPr>
        <p:txBody>
          <a:bodyPr wrap="none">
            <a:spAutoFit/>
          </a:bodyPr>
          <a:lstStyle/>
          <a:p>
            <a:r>
              <a:rPr lang="it-IT" altLang="it-IT" sz="2800" b="1" i="1" dirty="0">
                <a:solidFill>
                  <a:srgbClr val="002060"/>
                </a:solidFill>
                <a:ea typeface="Gill Sans Light"/>
                <a:cs typeface="Gill Sans Light"/>
              </a:rPr>
              <a:t>(articolo 1 Legge 29/1979)</a:t>
            </a:r>
          </a:p>
        </p:txBody>
      </p:sp>
      <p:sp>
        <p:nvSpPr>
          <p:cNvPr id="61444" name="Rettangolo 6"/>
          <p:cNvSpPr>
            <a:spLocks noChangeArrowheads="1"/>
          </p:cNvSpPr>
          <p:nvPr/>
        </p:nvSpPr>
        <p:spPr bwMode="auto">
          <a:xfrm>
            <a:off x="1735976" y="2310724"/>
            <a:ext cx="8641084" cy="3816429"/>
          </a:xfrm>
          <a:prstGeom prst="rect">
            <a:avLst/>
          </a:prstGeom>
          <a:noFill/>
          <a:ln w="9525">
            <a:noFill/>
            <a:miter lim="800000"/>
            <a:headEnd/>
            <a:tailEnd/>
          </a:ln>
        </p:spPr>
        <p:txBody>
          <a:bodyPr wrap="square">
            <a:spAutoFit/>
          </a:bodyPr>
          <a:lstStyle/>
          <a:p>
            <a:pPr algn="ctr"/>
            <a:r>
              <a:rPr lang="it-IT" altLang="it-IT" b="1" dirty="0">
                <a:solidFill>
                  <a:srgbClr val="002060"/>
                </a:solidFill>
                <a:latin typeface="Comic Sans MS" pitchFamily="66" charset="0"/>
                <a:ea typeface="Gill Sans Light"/>
                <a:cs typeface="Gill Sans Light"/>
              </a:rPr>
              <a:t>Possibilità di ricongiungere presso il Fondo pensioni lavoratori dipendenti</a:t>
            </a:r>
            <a:r>
              <a:rPr lang="it-IT" altLang="it-IT" dirty="0">
                <a:solidFill>
                  <a:srgbClr val="002060"/>
                </a:solidFill>
                <a:latin typeface="Comic Sans MS" pitchFamily="66" charset="0"/>
                <a:ea typeface="Gill Sans Light"/>
                <a:cs typeface="Gill Sans Light"/>
              </a:rPr>
              <a:t>, gestito dall’INPS, tutti i contributi esistenti nelle altre gestioni sostitutive, esclusive o esonerative dell’Assicurazione Generale obbligatoria (le cosiddette gestioni “alternative” quali l’INPDAP, i Fondi speciali Ferrovie, Volo, Elettrici, Telefonici, l’INPGI, ecc...) o nelle Gestioni speciali dei lavoratori autonomi (artigiani, commercianti e coltivatori diretti). </a:t>
            </a:r>
            <a:endParaRPr lang="it-IT" altLang="it-IT" dirty="0">
              <a:latin typeface="Comic Sans MS" pitchFamily="66" charset="0"/>
              <a:ea typeface="Gill Sans Light"/>
              <a:cs typeface="Gill Sans Light"/>
            </a:endParaRPr>
          </a:p>
          <a:p>
            <a:r>
              <a:rPr lang="it-IT" altLang="it-IT" u="sng" dirty="0">
                <a:solidFill>
                  <a:srgbClr val="FF0000"/>
                </a:solidFill>
                <a:latin typeface="Comic Sans MS" pitchFamily="66" charset="0"/>
                <a:ea typeface="Gill Sans Light"/>
                <a:cs typeface="Gill Sans Light"/>
              </a:rPr>
              <a:t>Non è possibile, però, ricongiungere i contributi versati nella Gestione separata dei lavoratori parasubordinati</a:t>
            </a:r>
            <a:r>
              <a:rPr lang="it-IT" altLang="it-IT" dirty="0">
                <a:latin typeface="Comic Sans MS" pitchFamily="66" charset="0"/>
                <a:ea typeface="Gill Sans Light"/>
                <a:cs typeface="Gill Sans Light"/>
              </a:rPr>
              <a:t>. </a:t>
            </a:r>
          </a:p>
          <a:p>
            <a:endParaRPr lang="it-IT" altLang="it-IT" dirty="0">
              <a:latin typeface="Comic Sans MS" pitchFamily="66" charset="0"/>
              <a:ea typeface="Gill Sans Light"/>
              <a:cs typeface="Gill Sans Light"/>
            </a:endParaRPr>
          </a:p>
          <a:p>
            <a:r>
              <a:rPr lang="it-IT" altLang="it-IT" sz="1600" dirty="0">
                <a:solidFill>
                  <a:srgbClr val="002060"/>
                </a:solidFill>
                <a:latin typeface="Comic Sans MS" pitchFamily="66" charset="0"/>
                <a:ea typeface="Gill Sans Light"/>
                <a:cs typeface="Gill Sans Light"/>
              </a:rPr>
              <a:t>Fino al 30 giugno 2010: ricongiunzione nel Fondo pensioni lavoratori dipendenti i periodi contributivi maturati in ordinamenti pensionistici “alternativi” non pagava alcun onere perché tale forma di ricongiunzione era assolutamente gratuita. </a:t>
            </a:r>
          </a:p>
          <a:p>
            <a:r>
              <a:rPr lang="it-IT" altLang="it-IT" sz="1600" dirty="0">
                <a:solidFill>
                  <a:srgbClr val="002060"/>
                </a:solidFill>
                <a:latin typeface="Comic Sans MS" pitchFamily="66" charset="0"/>
                <a:ea typeface="Gill Sans Light"/>
                <a:cs typeface="Gill Sans Light"/>
              </a:rPr>
              <a:t>Dal 1 luglio 2010 invece, per effetto di quanto previsto dal Legge 122/2010, anche tale tipo di ricongiunzione è diventata onerosa per il richiedente. </a:t>
            </a:r>
            <a:endParaRPr lang="it-IT" altLang="it-IT" dirty="0">
              <a:solidFill>
                <a:srgbClr val="002060"/>
              </a:solidFill>
              <a:latin typeface="Comic Sans MS" pitchFamily="66" charset="0"/>
              <a:ea typeface="Gill Sans Light"/>
              <a:cs typeface="Gill Sans Light"/>
            </a:endParaRPr>
          </a:p>
        </p:txBody>
      </p:sp>
      <p:sp>
        <p:nvSpPr>
          <p:cNvPr id="6" name="Titolo 1"/>
          <p:cNvSpPr>
            <a:spLocks noGrp="1"/>
          </p:cNvSpPr>
          <p:nvPr>
            <p:ph type="title"/>
          </p:nvPr>
        </p:nvSpPr>
        <p:spPr>
          <a:xfrm>
            <a:off x="2672565" y="473521"/>
            <a:ext cx="6942534" cy="1187600"/>
          </a:xfrm>
          <a:ln/>
        </p:spPr>
        <p:style>
          <a:lnRef idx="1">
            <a:schemeClr val="accent3"/>
          </a:lnRef>
          <a:fillRef idx="2">
            <a:schemeClr val="accent3"/>
          </a:fillRef>
          <a:effectRef idx="1">
            <a:schemeClr val="accent3"/>
          </a:effectRef>
          <a:fontRef idx="minor">
            <a:schemeClr val="dk1"/>
          </a:fontRef>
        </p:style>
        <p:txBody>
          <a:bodyPr>
            <a:normAutofit/>
          </a:bodyPr>
          <a:lstStyle/>
          <a:p>
            <a:pPr>
              <a:defRPr/>
            </a:pPr>
            <a:r>
              <a:rPr lang="it-IT" dirty="0">
                <a:solidFill>
                  <a:srgbClr val="00B050"/>
                </a:solidFill>
                <a:latin typeface="Comic Sans MS" pitchFamily="66" charset="0"/>
              </a:rPr>
              <a:t>A) RICONGIUNZIONE </a:t>
            </a:r>
          </a:p>
        </p:txBody>
      </p:sp>
    </p:spTree>
    <p:extLst>
      <p:ext uri="{BB962C8B-B14F-4D97-AF65-F5344CB8AC3E}">
        <p14:creationId xmlns:p14="http://schemas.microsoft.com/office/powerpoint/2010/main" xmlns="" val="3543545827"/>
      </p:ext>
    </p:extLst>
  </p:cSld>
  <p:clrMapOvr>
    <a:masterClrMapping/>
  </p:clrMapOvr>
  <p:transition spd="slow">
    <p:randomBar dir="vert"/>
  </p:transition>
</p:sld>
</file>

<file path=ppt/slides/slide2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3" name="Rettangolo 5"/>
          <p:cNvSpPr>
            <a:spLocks noChangeArrowheads="1"/>
          </p:cNvSpPr>
          <p:nvPr/>
        </p:nvSpPr>
        <p:spPr bwMode="auto">
          <a:xfrm>
            <a:off x="4583833" y="1814811"/>
            <a:ext cx="2954655" cy="461665"/>
          </a:xfrm>
          <a:prstGeom prst="rect">
            <a:avLst/>
          </a:prstGeom>
          <a:noFill/>
          <a:ln w="9525">
            <a:noFill/>
            <a:miter lim="800000"/>
            <a:headEnd/>
            <a:tailEnd/>
          </a:ln>
        </p:spPr>
        <p:txBody>
          <a:bodyPr wrap="none">
            <a:spAutoFit/>
          </a:bodyPr>
          <a:lstStyle/>
          <a:p>
            <a:r>
              <a:rPr lang="it-IT" altLang="it-IT" sz="2400" b="1" i="1" dirty="0">
                <a:solidFill>
                  <a:srgbClr val="002060"/>
                </a:solidFill>
                <a:ea typeface="Gill Sans Light"/>
                <a:cs typeface="Gill Sans Light"/>
              </a:rPr>
              <a:t>I dipendenti pubblici</a:t>
            </a:r>
          </a:p>
        </p:txBody>
      </p:sp>
      <p:sp>
        <p:nvSpPr>
          <p:cNvPr id="61444" name="Rettangolo 6"/>
          <p:cNvSpPr>
            <a:spLocks noChangeArrowheads="1"/>
          </p:cNvSpPr>
          <p:nvPr/>
        </p:nvSpPr>
        <p:spPr bwMode="auto">
          <a:xfrm>
            <a:off x="1703388" y="2276476"/>
            <a:ext cx="8964612" cy="4401205"/>
          </a:xfrm>
          <a:prstGeom prst="rect">
            <a:avLst/>
          </a:prstGeom>
          <a:noFill/>
          <a:ln w="9525">
            <a:noFill/>
            <a:miter lim="800000"/>
            <a:headEnd/>
            <a:tailEnd/>
          </a:ln>
        </p:spPr>
        <p:txBody>
          <a:bodyPr>
            <a:spAutoFit/>
          </a:bodyPr>
          <a:lstStyle/>
          <a:p>
            <a:pPr algn="ctr"/>
            <a:r>
              <a:rPr lang="it-IT" altLang="it-IT" sz="2000" b="1" dirty="0">
                <a:solidFill>
                  <a:srgbClr val="002060"/>
                </a:solidFill>
                <a:latin typeface="Comic Sans MS" pitchFamily="66" charset="0"/>
                <a:ea typeface="Gill Sans Light"/>
                <a:cs typeface="Gill Sans Light"/>
              </a:rPr>
              <a:t>Possibilità di ricongiungere presso il Fondo pensioni lavoratori dipendenti</a:t>
            </a:r>
            <a:r>
              <a:rPr lang="it-IT" altLang="it-IT" sz="2000" dirty="0">
                <a:solidFill>
                  <a:srgbClr val="002060"/>
                </a:solidFill>
                <a:latin typeface="Comic Sans MS" pitchFamily="66" charset="0"/>
                <a:ea typeface="Gill Sans Light"/>
                <a:cs typeface="Gill Sans Light"/>
              </a:rPr>
              <a:t>, </a:t>
            </a:r>
          </a:p>
          <a:p>
            <a:pPr algn="ctr"/>
            <a:r>
              <a:rPr lang="it-IT" altLang="it-IT" sz="2000" dirty="0">
                <a:solidFill>
                  <a:srgbClr val="002060"/>
                </a:solidFill>
                <a:latin typeface="Comic Sans MS" pitchFamily="66" charset="0"/>
                <a:ea typeface="Gill Sans Light"/>
                <a:cs typeface="Gill Sans Light"/>
              </a:rPr>
              <a:t>Fino al 31 luglio del 2010 il lavoratore assicurato all’INPS, che aveva in precedenza periodi di contribuzione accreditati presso altri Fondi obbligatori di previdenza, poteva ottenere, secondo quanto previsto dall’articolo 1 della Legge n. 29/1979, che i periodi di contribuzione “non AGO” fossero ricongiunti all’INPS</a:t>
            </a:r>
          </a:p>
          <a:p>
            <a:pPr algn="ctr"/>
            <a:r>
              <a:rPr lang="it-IT" altLang="it-IT" sz="2000" dirty="0">
                <a:solidFill>
                  <a:srgbClr val="002060"/>
                </a:solidFill>
                <a:latin typeface="Comic Sans MS" pitchFamily="66" charset="0"/>
                <a:ea typeface="Gill Sans Light"/>
                <a:cs typeface="Gill Sans Light"/>
              </a:rPr>
              <a:t>senza pagare alcun onere.</a:t>
            </a:r>
          </a:p>
          <a:p>
            <a:pPr algn="ctr"/>
            <a:r>
              <a:rPr lang="it-IT" altLang="it-IT" sz="2000" dirty="0">
                <a:solidFill>
                  <a:srgbClr val="002060"/>
                </a:solidFill>
                <a:latin typeface="Comic Sans MS" pitchFamily="66" charset="0"/>
                <a:ea typeface="Gill Sans Light"/>
                <a:cs typeface="Gill Sans Light"/>
              </a:rPr>
              <a:t>I dipendenti pubblici, oltre a questa opportunità, ne avevano un’altra: una volta cessato il rapporto di lavoro con la Pubblica Amministrazione ed avvalendosi di una norma del lontano 1958 (la Legge n. 322/1958), potevano chiedere, anche stavolta senza alcun onere, che la contribuzione versata presso l’INPDAP (l’ente di previdenza dei lavoratori pubblici) fosse trasferita a INPS AGO.</a:t>
            </a:r>
          </a:p>
        </p:txBody>
      </p:sp>
      <p:sp>
        <p:nvSpPr>
          <p:cNvPr id="6" name="Titolo 1"/>
          <p:cNvSpPr>
            <a:spLocks noGrp="1"/>
          </p:cNvSpPr>
          <p:nvPr>
            <p:ph type="title"/>
          </p:nvPr>
        </p:nvSpPr>
        <p:spPr>
          <a:xfrm>
            <a:off x="2639616" y="506227"/>
            <a:ext cx="6798518" cy="1259608"/>
          </a:xfrm>
          <a:ln/>
        </p:spPr>
        <p:style>
          <a:lnRef idx="1">
            <a:schemeClr val="accent3"/>
          </a:lnRef>
          <a:fillRef idx="2">
            <a:schemeClr val="accent3"/>
          </a:fillRef>
          <a:effectRef idx="1">
            <a:schemeClr val="accent3"/>
          </a:effectRef>
          <a:fontRef idx="minor">
            <a:schemeClr val="dk1"/>
          </a:fontRef>
        </p:style>
        <p:txBody>
          <a:bodyPr/>
          <a:lstStyle/>
          <a:p>
            <a:pPr>
              <a:defRPr/>
            </a:pPr>
            <a:r>
              <a:rPr lang="it-IT" dirty="0">
                <a:solidFill>
                  <a:srgbClr val="00B050"/>
                </a:solidFill>
                <a:latin typeface="Comic Sans MS" pitchFamily="66" charset="0"/>
              </a:rPr>
              <a:t>A) RICONGIUNZIONE </a:t>
            </a:r>
          </a:p>
        </p:txBody>
      </p:sp>
    </p:spTree>
    <p:extLst>
      <p:ext uri="{BB962C8B-B14F-4D97-AF65-F5344CB8AC3E}">
        <p14:creationId xmlns:p14="http://schemas.microsoft.com/office/powerpoint/2010/main" xmlns="" val="3732031180"/>
      </p:ext>
    </p:extLst>
  </p:cSld>
  <p:clrMapOvr>
    <a:masterClrMapping/>
  </p:clrMapOvr>
  <p:transition spd="slow">
    <p:randomBar dir="vert"/>
  </p:transition>
</p:sld>
</file>

<file path=ppt/slides/slide2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tangolo 3"/>
          <p:cNvSpPr/>
          <p:nvPr/>
        </p:nvSpPr>
        <p:spPr>
          <a:xfrm>
            <a:off x="2351584" y="980729"/>
            <a:ext cx="7200800" cy="646331"/>
          </a:xfrm>
          <a:prstGeom prst="rect">
            <a:avLst/>
          </a:prstGeom>
        </p:spPr>
        <p:style>
          <a:lnRef idx="1">
            <a:schemeClr val="accent5"/>
          </a:lnRef>
          <a:fillRef idx="2">
            <a:schemeClr val="accent5"/>
          </a:fillRef>
          <a:effectRef idx="1">
            <a:schemeClr val="accent5"/>
          </a:effectRef>
          <a:fontRef idx="minor">
            <a:schemeClr val="dk1"/>
          </a:fontRef>
        </p:style>
        <p:txBody>
          <a:bodyPr wrap="square">
            <a:spAutoFit/>
          </a:bodyPr>
          <a:lstStyle/>
          <a:p>
            <a:pPr algn="ctr"/>
            <a:r>
              <a:rPr lang="it-IT" dirty="0">
                <a:solidFill>
                  <a:srgbClr val="000090"/>
                </a:solidFill>
                <a:latin typeface="Comic Sans MS"/>
                <a:cs typeface="Comic Sans MS"/>
              </a:rPr>
              <a:t>Legge Ordinaria n. 322 del 02/04/1958 </a:t>
            </a:r>
          </a:p>
          <a:p>
            <a:pPr algn="ctr"/>
            <a:r>
              <a:rPr lang="it-IT" dirty="0">
                <a:solidFill>
                  <a:srgbClr val="000090"/>
                </a:solidFill>
                <a:latin typeface="Comic Sans MS"/>
                <a:cs typeface="Comic Sans MS"/>
              </a:rPr>
              <a:t>(Pubblicata nella G.U. del 15 aprile 1958)</a:t>
            </a:r>
          </a:p>
        </p:txBody>
      </p:sp>
      <p:sp>
        <p:nvSpPr>
          <p:cNvPr id="5" name="Rettangolo 4"/>
          <p:cNvSpPr/>
          <p:nvPr/>
        </p:nvSpPr>
        <p:spPr>
          <a:xfrm>
            <a:off x="2096038" y="1988841"/>
            <a:ext cx="8248434" cy="4370427"/>
          </a:xfrm>
          <a:prstGeom prst="rect">
            <a:avLst/>
          </a:prstGeom>
        </p:spPr>
        <p:txBody>
          <a:bodyPr wrap="square">
            <a:spAutoFit/>
          </a:bodyPr>
          <a:lstStyle/>
          <a:p>
            <a:pPr algn="ctr"/>
            <a:r>
              <a:rPr lang="it-IT" sz="1400" dirty="0">
                <a:solidFill>
                  <a:srgbClr val="000090"/>
                </a:solidFill>
                <a:latin typeface="Comic Sans MS"/>
                <a:cs typeface="Comic Sans MS"/>
              </a:rPr>
              <a:t>Ricongiunzione delle posizioni previdenziali ai fini dell' accertamento del diritto e della determinazione del trattamento di previdenza e di quiescenza.</a:t>
            </a:r>
          </a:p>
          <a:p>
            <a:endParaRPr lang="it-IT" sz="1400" dirty="0">
              <a:solidFill>
                <a:srgbClr val="000090"/>
              </a:solidFill>
              <a:latin typeface="Comic Sans MS"/>
              <a:cs typeface="Comic Sans MS"/>
            </a:endParaRPr>
          </a:p>
          <a:p>
            <a:pPr algn="ctr"/>
            <a:r>
              <a:rPr lang="it-IT" sz="1400" dirty="0">
                <a:solidFill>
                  <a:srgbClr val="000090"/>
                </a:solidFill>
                <a:latin typeface="Comic Sans MS"/>
                <a:cs typeface="Comic Sans MS"/>
              </a:rPr>
              <a:t>Articolo unico</a:t>
            </a:r>
          </a:p>
          <a:p>
            <a:endParaRPr lang="it-IT" sz="1400" dirty="0">
              <a:solidFill>
                <a:srgbClr val="000090"/>
              </a:solidFill>
              <a:latin typeface="Comic Sans MS"/>
              <a:cs typeface="Comic Sans MS"/>
            </a:endParaRPr>
          </a:p>
          <a:p>
            <a:pPr algn="just"/>
            <a:r>
              <a:rPr lang="it-IT" sz="1600" i="1" dirty="0">
                <a:solidFill>
                  <a:srgbClr val="000090"/>
                </a:solidFill>
                <a:latin typeface="Comic Sans MS"/>
                <a:cs typeface="Comic Sans MS"/>
              </a:rPr>
              <a:t>In   favore   dei  lavoratori  iscritti  a  forme  obbligatorie  di previdenza  </a:t>
            </a:r>
            <a:r>
              <a:rPr lang="it-IT" sz="1600" b="1" i="1" dirty="0">
                <a:solidFill>
                  <a:srgbClr val="000090"/>
                </a:solidFill>
                <a:latin typeface="Comic Sans MS"/>
                <a:cs typeface="Comic Sans MS"/>
              </a:rPr>
              <a:t>sostitutive</a:t>
            </a:r>
            <a:r>
              <a:rPr lang="it-IT" sz="1600" i="1" dirty="0">
                <a:solidFill>
                  <a:srgbClr val="000090"/>
                </a:solidFill>
                <a:latin typeface="Comic Sans MS"/>
                <a:cs typeface="Comic Sans MS"/>
              </a:rPr>
              <a:t>  della  assicurazione  per  l'invalidità, la vecchiaia  e  i  superstiti  o ad altri trattamenti di previdenza che abbiano dato titolo all'esclusione da detta assicurazione, dev'essere provveduto,  quando  viene  a cessare il rapporto di lavoro che aveva dato  luogo  alla  iscrizione  alle  suddette  forme o trattamenti di previdenza  senza  il  diritto  a pensione, alla costituzione, per il corrispondente  periodo  di  iscrizione, della posizione assicurativa nell'assicurazione  obbligatoria  per l'invalidità, la vecchiaia e i superstiti, mediante versamento dei contributi determinati secondo le norme della predetta assicurazione.</a:t>
            </a:r>
          </a:p>
          <a:p>
            <a:pPr algn="just"/>
            <a:r>
              <a:rPr lang="it-IT" sz="1600" i="1" dirty="0">
                <a:solidFill>
                  <a:srgbClr val="000090"/>
                </a:solidFill>
                <a:latin typeface="Comic Sans MS"/>
                <a:cs typeface="Comic Sans MS"/>
              </a:rPr>
              <a:t>L'importo  di  tali  contributi  è  portato  in detrazione, fino a concorrenza del suo ammontare, dell'eventuale trattamento in luogo di pensione spettante all'avente diritto.</a:t>
            </a:r>
          </a:p>
          <a:p>
            <a:pPr algn="just"/>
            <a:endParaRPr lang="it-IT" sz="1600" dirty="0">
              <a:solidFill>
                <a:srgbClr val="000090"/>
              </a:solidFill>
              <a:latin typeface="Comic Sans MS"/>
              <a:cs typeface="Comic Sans MS"/>
            </a:endParaRPr>
          </a:p>
        </p:txBody>
      </p:sp>
    </p:spTree>
    <p:extLst>
      <p:ext uri="{BB962C8B-B14F-4D97-AF65-F5344CB8AC3E}">
        <p14:creationId xmlns:p14="http://schemas.microsoft.com/office/powerpoint/2010/main" xmlns="" val="2772134442"/>
      </p:ext>
    </p:extLst>
  </p:cSld>
  <p:clrMapOvr>
    <a:masterClrMapping/>
  </p:clrMapOvr>
  <p:transition spd="slow">
    <p:randomBar dir="vert"/>
  </p:transition>
</p:sld>
</file>

<file path=ppt/slides/slide2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3" name="Rettangolo 5"/>
          <p:cNvSpPr>
            <a:spLocks noChangeArrowheads="1"/>
          </p:cNvSpPr>
          <p:nvPr/>
        </p:nvSpPr>
        <p:spPr bwMode="auto">
          <a:xfrm>
            <a:off x="3935414" y="1628775"/>
            <a:ext cx="3414717" cy="523220"/>
          </a:xfrm>
          <a:prstGeom prst="rect">
            <a:avLst/>
          </a:prstGeom>
          <a:noFill/>
          <a:ln w="9525">
            <a:noFill/>
            <a:miter lim="800000"/>
            <a:headEnd/>
            <a:tailEnd/>
          </a:ln>
        </p:spPr>
        <p:txBody>
          <a:bodyPr wrap="none">
            <a:spAutoFit/>
          </a:bodyPr>
          <a:lstStyle/>
          <a:p>
            <a:r>
              <a:rPr lang="it-IT" altLang="it-IT" sz="2800" b="1" i="1" dirty="0">
                <a:solidFill>
                  <a:srgbClr val="002060"/>
                </a:solidFill>
                <a:ea typeface="Gill Sans Light"/>
                <a:cs typeface="Gill Sans Light"/>
              </a:rPr>
              <a:t>I dipendenti pubblici</a:t>
            </a:r>
          </a:p>
        </p:txBody>
      </p:sp>
      <p:sp>
        <p:nvSpPr>
          <p:cNvPr id="61444" name="Rettangolo 6"/>
          <p:cNvSpPr>
            <a:spLocks noChangeArrowheads="1"/>
          </p:cNvSpPr>
          <p:nvPr/>
        </p:nvSpPr>
        <p:spPr bwMode="auto">
          <a:xfrm>
            <a:off x="1703388" y="2276476"/>
            <a:ext cx="8964612" cy="3693319"/>
          </a:xfrm>
          <a:prstGeom prst="rect">
            <a:avLst/>
          </a:prstGeom>
          <a:noFill/>
          <a:ln w="9525">
            <a:noFill/>
            <a:miter lim="800000"/>
            <a:headEnd/>
            <a:tailEnd/>
          </a:ln>
        </p:spPr>
        <p:txBody>
          <a:bodyPr>
            <a:spAutoFit/>
          </a:bodyPr>
          <a:lstStyle/>
          <a:p>
            <a:r>
              <a:rPr lang="it-IT" altLang="it-IT" b="1" dirty="0">
                <a:solidFill>
                  <a:srgbClr val="002060"/>
                </a:solidFill>
                <a:latin typeface="Comic Sans MS" pitchFamily="66" charset="0"/>
                <a:ea typeface="Gill Sans Light"/>
                <a:cs typeface="Gill Sans Light"/>
              </a:rPr>
              <a:t>Dal 1 Luglio 2010 la legge n. 122/2010 ha cambiato, in modo radicale e repentino, queste ultime regole: tutte le ricongiunzioni, ivi comprese quelle che in precedenza erano gratuite, sono divenute onerose e le norme della Legge n. 322/1958, che riguardavano i dipendenti pubblici, sono state abrogate. Le conseguenze di questo cambiamento, per chi non aveva inoltrato entro il 30 giugno del 2010 la richiesta di ricongiunzione o di costituzione di posizione assicurativa, sono state pesantissime: oneri sempre a pagamento. In questo modo s è voluto evitare che le lavoratrici dipendenti del settore pubblico aggirassero l'ostacolo dell'innalzamento dell'età pensionabile prevista per la loro categoria (61 anni dal 2010 e 65 anni dal 2012, ora divenuti 66 per effetto della legge n.214/2011) trasferendo i propri contributi all'INPS. Così l'Istituto avrebbe pagato la pensione al compimento dei 60 (ora 62 e 3 mesi) anni di età. Il sistema spingeva verso la totalizzazione…</a:t>
            </a:r>
          </a:p>
        </p:txBody>
      </p:sp>
      <p:sp>
        <p:nvSpPr>
          <p:cNvPr id="6" name="Titolo 1"/>
          <p:cNvSpPr>
            <a:spLocks noGrp="1"/>
          </p:cNvSpPr>
          <p:nvPr>
            <p:ph type="title"/>
          </p:nvPr>
        </p:nvSpPr>
        <p:spPr>
          <a:xfrm>
            <a:off x="2639616" y="585217"/>
            <a:ext cx="6942534" cy="1043559"/>
          </a:xfrm>
          <a:ln/>
        </p:spPr>
        <p:style>
          <a:lnRef idx="1">
            <a:schemeClr val="accent3"/>
          </a:lnRef>
          <a:fillRef idx="2">
            <a:schemeClr val="accent3"/>
          </a:fillRef>
          <a:effectRef idx="1">
            <a:schemeClr val="accent3"/>
          </a:effectRef>
          <a:fontRef idx="minor">
            <a:schemeClr val="dk1"/>
          </a:fontRef>
        </p:style>
        <p:txBody>
          <a:bodyPr/>
          <a:lstStyle/>
          <a:p>
            <a:pPr>
              <a:defRPr/>
            </a:pPr>
            <a:r>
              <a:rPr lang="it-IT" dirty="0">
                <a:solidFill>
                  <a:srgbClr val="00B050"/>
                </a:solidFill>
                <a:latin typeface="Comic Sans MS" pitchFamily="66" charset="0"/>
              </a:rPr>
              <a:t>A) RICONGIUNZIONE </a:t>
            </a:r>
          </a:p>
        </p:txBody>
      </p:sp>
    </p:spTree>
    <p:extLst>
      <p:ext uri="{BB962C8B-B14F-4D97-AF65-F5344CB8AC3E}">
        <p14:creationId xmlns:p14="http://schemas.microsoft.com/office/powerpoint/2010/main" xmlns="" val="4032299239"/>
      </p:ext>
    </p:extLst>
  </p:cSld>
  <p:clrMapOvr>
    <a:masterClrMapping/>
  </p:clrMapOvr>
  <p:transition spd="slow">
    <p:randomBar dir="vert"/>
  </p:transition>
</p:sld>
</file>

<file path=ppt/slides/slide2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3" name="Rettangolo 5"/>
          <p:cNvSpPr>
            <a:spLocks noChangeArrowheads="1"/>
          </p:cNvSpPr>
          <p:nvPr/>
        </p:nvSpPr>
        <p:spPr bwMode="auto">
          <a:xfrm>
            <a:off x="3935413" y="1628775"/>
            <a:ext cx="3866764" cy="523220"/>
          </a:xfrm>
          <a:prstGeom prst="rect">
            <a:avLst/>
          </a:prstGeom>
          <a:noFill/>
          <a:ln w="9525">
            <a:noFill/>
            <a:miter lim="800000"/>
            <a:headEnd/>
            <a:tailEnd/>
          </a:ln>
        </p:spPr>
        <p:txBody>
          <a:bodyPr wrap="none">
            <a:spAutoFit/>
          </a:bodyPr>
          <a:lstStyle/>
          <a:p>
            <a:r>
              <a:rPr lang="it-IT" altLang="it-IT" sz="2800" b="1" i="1" dirty="0">
                <a:solidFill>
                  <a:srgbClr val="002060"/>
                </a:solidFill>
                <a:ea typeface="Gill Sans Light"/>
                <a:cs typeface="Gill Sans Light"/>
              </a:rPr>
              <a:t>Una parziale eccezione</a:t>
            </a:r>
          </a:p>
        </p:txBody>
      </p:sp>
      <p:sp>
        <p:nvSpPr>
          <p:cNvPr id="61444" name="Rettangolo 6"/>
          <p:cNvSpPr>
            <a:spLocks noChangeArrowheads="1"/>
          </p:cNvSpPr>
          <p:nvPr/>
        </p:nvSpPr>
        <p:spPr bwMode="auto">
          <a:xfrm>
            <a:off x="1613694" y="2183529"/>
            <a:ext cx="8964612" cy="3170099"/>
          </a:xfrm>
          <a:prstGeom prst="rect">
            <a:avLst/>
          </a:prstGeom>
          <a:noFill/>
          <a:ln w="9525">
            <a:noFill/>
            <a:miter lim="800000"/>
            <a:headEnd/>
            <a:tailEnd/>
          </a:ln>
        </p:spPr>
        <p:txBody>
          <a:bodyPr>
            <a:spAutoFit/>
          </a:bodyPr>
          <a:lstStyle/>
          <a:p>
            <a:pPr algn="ctr"/>
            <a:r>
              <a:rPr lang="it-IT" altLang="it-IT" sz="2000" b="1" dirty="0">
                <a:solidFill>
                  <a:srgbClr val="002060"/>
                </a:solidFill>
                <a:latin typeface="Comic Sans MS" pitchFamily="66" charset="0"/>
                <a:ea typeface="Gill Sans Light"/>
                <a:cs typeface="Gill Sans Light"/>
              </a:rPr>
              <a:t>Con la L. n. 228/2012 si salvaguardano i dipendenti pubblici iscritti alle ex Casse </a:t>
            </a:r>
            <a:r>
              <a:rPr lang="it-IT" altLang="it-IT" sz="2000" b="1" dirty="0" err="1">
                <a:solidFill>
                  <a:srgbClr val="002060"/>
                </a:solidFill>
                <a:latin typeface="Comic Sans MS" pitchFamily="66" charset="0"/>
                <a:ea typeface="Gill Sans Light"/>
                <a:cs typeface="Gill Sans Light"/>
              </a:rPr>
              <a:t>Cpdel</a:t>
            </a:r>
            <a:r>
              <a:rPr lang="it-IT" altLang="it-IT" sz="2000" b="1" dirty="0">
                <a:solidFill>
                  <a:srgbClr val="002060"/>
                </a:solidFill>
                <a:latin typeface="Comic Sans MS" pitchFamily="66" charset="0"/>
                <a:ea typeface="Gill Sans Light"/>
                <a:cs typeface="Gill Sans Light"/>
              </a:rPr>
              <a:t> (Enti locali, Asl, Municipalizzate, ecc..), alla </a:t>
            </a:r>
            <a:r>
              <a:rPr lang="it-IT" altLang="it-IT" sz="2000" b="1" dirty="0" err="1">
                <a:solidFill>
                  <a:srgbClr val="002060"/>
                </a:solidFill>
                <a:latin typeface="Comic Sans MS" pitchFamily="66" charset="0"/>
                <a:ea typeface="Gill Sans Light"/>
                <a:cs typeface="Gill Sans Light"/>
              </a:rPr>
              <a:t>Cps</a:t>
            </a:r>
            <a:r>
              <a:rPr lang="it-IT" altLang="it-IT" sz="2000" b="1" dirty="0">
                <a:solidFill>
                  <a:srgbClr val="002060"/>
                </a:solidFill>
                <a:latin typeface="Comic Sans MS" pitchFamily="66" charset="0"/>
                <a:ea typeface="Gill Sans Light"/>
                <a:cs typeface="Gill Sans Light"/>
              </a:rPr>
              <a:t> (Cassa pensione sanitari), alla Cpi (insegnanti d’asilo e scuole private parificate) e al la </a:t>
            </a:r>
            <a:r>
              <a:rPr lang="it-IT" altLang="it-IT" sz="2000" b="1" dirty="0" err="1">
                <a:solidFill>
                  <a:srgbClr val="002060"/>
                </a:solidFill>
                <a:latin typeface="Comic Sans MS" pitchFamily="66" charset="0"/>
                <a:ea typeface="Gill Sans Light"/>
                <a:cs typeface="Gill Sans Light"/>
              </a:rPr>
              <a:t>Cpug</a:t>
            </a:r>
            <a:r>
              <a:rPr lang="it-IT" altLang="it-IT" sz="2000" b="1" dirty="0">
                <a:solidFill>
                  <a:srgbClr val="002060"/>
                </a:solidFill>
                <a:latin typeface="Comic Sans MS" pitchFamily="66" charset="0"/>
                <a:ea typeface="Gill Sans Light"/>
                <a:cs typeface="Gill Sans Light"/>
              </a:rPr>
              <a:t> (Cassa di previdenza aiutanti ed ufficiali giudiziari).</a:t>
            </a:r>
          </a:p>
          <a:p>
            <a:pPr algn="ctr"/>
            <a:endParaRPr lang="it-IT" altLang="it-IT" sz="2000" b="1" dirty="0">
              <a:solidFill>
                <a:srgbClr val="002060"/>
              </a:solidFill>
              <a:latin typeface="Comic Sans MS" pitchFamily="66" charset="0"/>
              <a:ea typeface="Gill Sans Light"/>
              <a:cs typeface="Gill Sans Light"/>
            </a:endParaRPr>
          </a:p>
          <a:p>
            <a:pPr algn="ctr"/>
            <a:r>
              <a:rPr lang="it-IT" altLang="it-IT" sz="2000" b="1" dirty="0">
                <a:solidFill>
                  <a:srgbClr val="002060"/>
                </a:solidFill>
                <a:latin typeface="Comic Sans MS" pitchFamily="66" charset="0"/>
                <a:ea typeface="Gill Sans Light"/>
                <a:cs typeface="Gill Sans Light"/>
              </a:rPr>
              <a:t>Questi lavoratori, </a:t>
            </a:r>
            <a:r>
              <a:rPr lang="it-IT" altLang="it-IT" sz="2000" b="1" dirty="0">
                <a:solidFill>
                  <a:srgbClr val="FF0000"/>
                </a:solidFill>
                <a:latin typeface="Comic Sans MS" pitchFamily="66" charset="0"/>
                <a:ea typeface="Gill Sans Light"/>
                <a:cs typeface="Gill Sans Light"/>
              </a:rPr>
              <a:t>se hanno cessato il servizio entro il 30 luglio 2010 </a:t>
            </a:r>
            <a:r>
              <a:rPr lang="it-IT" altLang="it-IT" sz="2000" b="1" dirty="0">
                <a:solidFill>
                  <a:srgbClr val="002060"/>
                </a:solidFill>
                <a:latin typeface="Comic Sans MS" pitchFamily="66" charset="0"/>
                <a:ea typeface="Gill Sans Light"/>
                <a:cs typeface="Gill Sans Light"/>
              </a:rPr>
              <a:t>senza maturare i requisiti anagrafici e contributivi per la pensione in INPDAP, possono trasferire gratuitamente la posizione assicurativa al regime generale INPS Privati. </a:t>
            </a:r>
          </a:p>
        </p:txBody>
      </p:sp>
      <p:sp>
        <p:nvSpPr>
          <p:cNvPr id="6" name="Titolo 1"/>
          <p:cNvSpPr>
            <a:spLocks noGrp="1"/>
          </p:cNvSpPr>
          <p:nvPr>
            <p:ph type="title"/>
          </p:nvPr>
        </p:nvSpPr>
        <p:spPr>
          <a:xfrm>
            <a:off x="2855640" y="585216"/>
            <a:ext cx="6582494" cy="1043559"/>
          </a:xfrm>
          <a:ln/>
        </p:spPr>
        <p:style>
          <a:lnRef idx="1">
            <a:schemeClr val="accent3"/>
          </a:lnRef>
          <a:fillRef idx="2">
            <a:schemeClr val="accent3"/>
          </a:fillRef>
          <a:effectRef idx="1">
            <a:schemeClr val="accent3"/>
          </a:effectRef>
          <a:fontRef idx="minor">
            <a:schemeClr val="dk1"/>
          </a:fontRef>
        </p:style>
        <p:txBody>
          <a:bodyPr>
            <a:normAutofit/>
          </a:bodyPr>
          <a:lstStyle/>
          <a:p>
            <a:pPr>
              <a:defRPr/>
            </a:pPr>
            <a:r>
              <a:rPr lang="it-IT" dirty="0">
                <a:solidFill>
                  <a:srgbClr val="00B050"/>
                </a:solidFill>
                <a:latin typeface="Comic Sans MS" pitchFamily="66" charset="0"/>
              </a:rPr>
              <a:t>A) RICONGIUNZIONE </a:t>
            </a:r>
          </a:p>
        </p:txBody>
      </p:sp>
    </p:spTree>
    <p:extLst>
      <p:ext uri="{BB962C8B-B14F-4D97-AF65-F5344CB8AC3E}">
        <p14:creationId xmlns:p14="http://schemas.microsoft.com/office/powerpoint/2010/main" xmlns="" val="352826400"/>
      </p:ext>
    </p:extLst>
  </p:cSld>
  <p:clrMapOvr>
    <a:masterClrMapping/>
  </p:clrMapOvr>
  <p:transition spd="slow">
    <p:randomBar dir="vert"/>
  </p:transition>
</p:sld>
</file>

<file path=ppt/slides/slide2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tangolo 3"/>
          <p:cNvSpPr/>
          <p:nvPr/>
        </p:nvSpPr>
        <p:spPr>
          <a:xfrm>
            <a:off x="1703512" y="1422257"/>
            <a:ext cx="8964488" cy="5324535"/>
          </a:xfrm>
          <a:prstGeom prst="rect">
            <a:avLst/>
          </a:prstGeom>
        </p:spPr>
        <p:txBody>
          <a:bodyPr wrap="square">
            <a:spAutoFit/>
          </a:bodyPr>
          <a:lstStyle/>
          <a:p>
            <a:pPr algn="ctr"/>
            <a:r>
              <a:rPr lang="it-IT" sz="2000" i="1" dirty="0">
                <a:solidFill>
                  <a:srgbClr val="000090"/>
                </a:solidFill>
                <a:latin typeface="Comic Sans MS"/>
                <a:cs typeface="Comic Sans MS"/>
              </a:rPr>
              <a:t>In alternativa all'esercizio della facoltà di cui all'articolo 1, primo comma, il lavoratore che possa far valere periodi di iscrizione nell'assicurazione generale obbligatoria per l'invalidità, la vecchiaia ed i superstiti dei lavoratori dipendenti, ovvero in forme obbligatorie di previdenza sostitutive dell'assicurazione generale obbligatoria predetta o che abbiano dato luogo all'esclusione o all'esonero da detta assicurazione, ovvero nelle gestioni speciali per i lavoratori autonomi gestite dall'INPS, può chiedere in qualsiasi momento, ai fini del diritto e della misura di un'unica pensione, la ricongiunzione presso la gestione in cui risulti iscritto all'atto della domanda, ovvero presso una gestione nella quale possa far valere almeno otto anni di contribuzione versata in costanza di effettiva attività lavorativa, di tutti i periodi di contribuzione obbligatoria, volontaria e figurativa dei quali sia titolare. Per i lavoratori autonomi restano ferme le disposizioni di cui all'articolo 1, quarto comma1. La gestione o le gestioni interessate trasferiscono a quella in cui opera la ricognizione l'ammontare dei contributi di loro pertinenza maggiorati dell'interesse composto al tasso annuo del 4,50%</a:t>
            </a:r>
            <a:endParaRPr lang="it-IT" sz="2400" dirty="0">
              <a:latin typeface="Comic Sans MS"/>
              <a:cs typeface="Comic Sans MS"/>
            </a:endParaRPr>
          </a:p>
        </p:txBody>
      </p:sp>
      <p:sp>
        <p:nvSpPr>
          <p:cNvPr id="5" name="CasellaDiTesto 4"/>
          <p:cNvSpPr txBox="1"/>
          <p:nvPr/>
        </p:nvSpPr>
        <p:spPr>
          <a:xfrm>
            <a:off x="2927649" y="764705"/>
            <a:ext cx="6222455" cy="646331"/>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algn="ctr"/>
            <a:r>
              <a:rPr lang="it-IT" altLang="it-IT" sz="3600" dirty="0">
                <a:solidFill>
                  <a:srgbClr val="002060"/>
                </a:solidFill>
                <a:latin typeface="Comic Sans MS" pitchFamily="66" charset="0"/>
                <a:ea typeface="Gill Sans Light"/>
                <a:cs typeface="Gill Sans Light"/>
              </a:rPr>
              <a:t>Art.2 Legge 29/1979 </a:t>
            </a:r>
            <a:r>
              <a:rPr lang="it-IT" sz="3600" dirty="0"/>
              <a:t> </a:t>
            </a:r>
          </a:p>
        </p:txBody>
      </p:sp>
    </p:spTree>
    <p:extLst>
      <p:ext uri="{BB962C8B-B14F-4D97-AF65-F5344CB8AC3E}">
        <p14:creationId xmlns:p14="http://schemas.microsoft.com/office/powerpoint/2010/main" xmlns="" val="2273560182"/>
      </p:ext>
    </p:extLst>
  </p:cSld>
  <p:clrMapOvr>
    <a:masterClrMapping/>
  </p:clrMapOvr>
  <p:transition spd="slow">
    <p:randomBar dir="vert"/>
  </p:transition>
</p:sld>
</file>

<file path=ppt/slides/slide2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tangolo 3"/>
          <p:cNvSpPr/>
          <p:nvPr/>
        </p:nvSpPr>
        <p:spPr>
          <a:xfrm>
            <a:off x="1703512" y="1422256"/>
            <a:ext cx="8964488" cy="5386090"/>
          </a:xfrm>
          <a:prstGeom prst="rect">
            <a:avLst/>
          </a:prstGeom>
        </p:spPr>
        <p:txBody>
          <a:bodyPr wrap="square">
            <a:spAutoFit/>
          </a:bodyPr>
          <a:lstStyle/>
          <a:p>
            <a:pPr algn="ctr"/>
            <a:r>
              <a:rPr lang="it-IT" sz="2000" i="1" dirty="0">
                <a:solidFill>
                  <a:srgbClr val="000090"/>
                </a:solidFill>
                <a:latin typeface="Comic Sans MS"/>
                <a:cs typeface="Comic Sans MS"/>
              </a:rPr>
              <a:t>La gestione assicurativa presso la quale si effettua la ricongiunzione delle posizioni assicurative pone a carico del richiedente il cinquanta per cento della somma risultante dalla differenza tra la riserva matematica, determinata in base ai criteri e alle tabelle di cui all'articolo 13 della legge 12 </a:t>
            </a:r>
            <a:r>
              <a:rPr lang="it-IT" sz="2000" dirty="0">
                <a:solidFill>
                  <a:srgbClr val="000090"/>
                </a:solidFill>
                <a:latin typeface="Comic Sans MS"/>
                <a:cs typeface="Comic Sans MS"/>
              </a:rPr>
              <a:t>agosto 1962, n. 1338, necessaria per la copertura assicurativa relativa al periodo utile considerato, e le somme versate dalla gestione o dalle gestioni assicurative a norma del comma precedente3. Il pagamento della somma di cui al comma precedente, può essere effettuato, su domanda, in un numero di rate mensili non superiore alla metà delle mensilità corrispondenti ai periodi ricongiunti, con la maggiorazione di interesse annuo composto pari al 4,50 per cento.  Il debito residuo al momento della decorrenza della pensione potrà essere recuperato ratealmente sulla pensione stessa, fino al raggiungimento del numero di rate indicato nel comma precedente.  È comunque fatto salvo, il trattamento previsto per la pensione minima erogata dall'INPS. Sono fatte salve le condizioni di rateazione più favorevoli previste nelle singole gestioni previdenziali</a:t>
            </a:r>
            <a:r>
              <a:rPr lang="it-IT" sz="2400" dirty="0">
                <a:latin typeface="Comic Sans MS"/>
                <a:cs typeface="Comic Sans MS"/>
              </a:rPr>
              <a:t>. </a:t>
            </a:r>
          </a:p>
        </p:txBody>
      </p:sp>
      <p:sp>
        <p:nvSpPr>
          <p:cNvPr id="5" name="CasellaDiTesto 4"/>
          <p:cNvSpPr txBox="1"/>
          <p:nvPr/>
        </p:nvSpPr>
        <p:spPr>
          <a:xfrm>
            <a:off x="2927649" y="764705"/>
            <a:ext cx="6222455" cy="646331"/>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algn="ctr"/>
            <a:r>
              <a:rPr lang="it-IT" altLang="it-IT" sz="3600" dirty="0">
                <a:solidFill>
                  <a:srgbClr val="002060"/>
                </a:solidFill>
                <a:latin typeface="Comic Sans MS" pitchFamily="66" charset="0"/>
                <a:ea typeface="Gill Sans Light"/>
                <a:cs typeface="Gill Sans Light"/>
              </a:rPr>
              <a:t>Art.2 Legge 29/1979 </a:t>
            </a:r>
            <a:r>
              <a:rPr lang="it-IT" sz="3600" dirty="0"/>
              <a:t> </a:t>
            </a:r>
          </a:p>
        </p:txBody>
      </p:sp>
    </p:spTree>
    <p:extLst>
      <p:ext uri="{BB962C8B-B14F-4D97-AF65-F5344CB8AC3E}">
        <p14:creationId xmlns:p14="http://schemas.microsoft.com/office/powerpoint/2010/main" xmlns="" val="1373235012"/>
      </p:ext>
    </p:extLst>
  </p:cSld>
  <p:clrMapOvr>
    <a:masterClrMapping/>
  </p:clrMapOvr>
  <p:transition spd="slow">
    <p:randomBar dir="vert"/>
  </p:transition>
</p:sld>
</file>

<file path=ppt/slides/slide2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7" name="Rettangolo 5"/>
          <p:cNvSpPr>
            <a:spLocks noChangeArrowheads="1"/>
          </p:cNvSpPr>
          <p:nvPr/>
        </p:nvSpPr>
        <p:spPr bwMode="auto">
          <a:xfrm>
            <a:off x="4079875" y="1464965"/>
            <a:ext cx="4695516" cy="523220"/>
          </a:xfrm>
          <a:prstGeom prst="rect">
            <a:avLst/>
          </a:prstGeom>
          <a:noFill/>
          <a:ln w="9525">
            <a:noFill/>
            <a:miter lim="800000"/>
            <a:headEnd/>
            <a:tailEnd/>
          </a:ln>
        </p:spPr>
        <p:txBody>
          <a:bodyPr wrap="none">
            <a:spAutoFit/>
          </a:bodyPr>
          <a:lstStyle/>
          <a:p>
            <a:r>
              <a:rPr lang="it-IT" altLang="it-IT" sz="2800" dirty="0">
                <a:solidFill>
                  <a:srgbClr val="002060"/>
                </a:solidFill>
                <a:latin typeface="Comic Sans MS" pitchFamily="66" charset="0"/>
                <a:ea typeface="Gill Sans Light"/>
                <a:cs typeface="Gill Sans Light"/>
              </a:rPr>
              <a:t>(articolo 2 Legge 29/1979)</a:t>
            </a:r>
          </a:p>
        </p:txBody>
      </p:sp>
      <p:sp>
        <p:nvSpPr>
          <p:cNvPr id="62468" name="Rettangolo 6"/>
          <p:cNvSpPr>
            <a:spLocks noChangeArrowheads="1"/>
          </p:cNvSpPr>
          <p:nvPr/>
        </p:nvSpPr>
        <p:spPr bwMode="auto">
          <a:xfrm>
            <a:off x="1811338" y="1916833"/>
            <a:ext cx="8569325" cy="4524315"/>
          </a:xfrm>
          <a:prstGeom prst="rect">
            <a:avLst/>
          </a:prstGeom>
          <a:noFill/>
          <a:ln w="9525">
            <a:noFill/>
            <a:miter lim="800000"/>
            <a:headEnd/>
            <a:tailEnd/>
          </a:ln>
        </p:spPr>
        <p:txBody>
          <a:bodyPr>
            <a:spAutoFit/>
          </a:bodyPr>
          <a:lstStyle/>
          <a:p>
            <a:pPr algn="just"/>
            <a:r>
              <a:rPr lang="it-IT" altLang="it-IT" dirty="0">
                <a:solidFill>
                  <a:srgbClr val="002060"/>
                </a:solidFill>
                <a:latin typeface="Comic Sans MS" pitchFamily="66" charset="0"/>
                <a:ea typeface="Gill Sans Light"/>
                <a:cs typeface="Gill Sans Light"/>
              </a:rPr>
              <a:t>L’articolo 2 della Legge 29/1979 disciplina, invece, il caso inverso, quello in cui i contributi versati nel regime generale INPS transitano, per ricongiunzione, in un fondo alternativo.</a:t>
            </a:r>
          </a:p>
          <a:p>
            <a:pPr algn="just"/>
            <a:r>
              <a:rPr lang="it-IT" altLang="it-IT" dirty="0">
                <a:solidFill>
                  <a:srgbClr val="002060"/>
                </a:solidFill>
                <a:latin typeface="Comic Sans MS" pitchFamily="66" charset="0"/>
                <a:ea typeface="Gill Sans Light"/>
                <a:cs typeface="Gill Sans Light"/>
              </a:rPr>
              <a:t> Il lavoratore, infatti, che può far valere periodi di iscrizione:</a:t>
            </a:r>
          </a:p>
          <a:p>
            <a:pPr algn="just"/>
            <a:r>
              <a:rPr lang="it-IT" altLang="it-IT" dirty="0">
                <a:solidFill>
                  <a:srgbClr val="002060"/>
                </a:solidFill>
                <a:latin typeface="Comic Sans MS" pitchFamily="66" charset="0"/>
                <a:ea typeface="Gill Sans Light"/>
                <a:cs typeface="Gill Sans Light"/>
              </a:rPr>
              <a:t> • nell’assicurazione generale obbligatoria per l’invalidità, la vecchiaia ed i superstiti dei lavoratori dipendenti</a:t>
            </a:r>
          </a:p>
          <a:p>
            <a:pPr algn="just"/>
            <a:r>
              <a:rPr lang="it-IT" altLang="it-IT" dirty="0">
                <a:solidFill>
                  <a:srgbClr val="002060"/>
                </a:solidFill>
                <a:latin typeface="Comic Sans MS" pitchFamily="66" charset="0"/>
                <a:ea typeface="Gill Sans Light"/>
                <a:cs typeface="Gill Sans Light"/>
              </a:rPr>
              <a:t> • nelle forme obbligatorie di previdenza sostitutive, esclusive od esonerative dell’assicurazione generale obbligatoria predetta </a:t>
            </a:r>
          </a:p>
          <a:p>
            <a:pPr algn="just"/>
            <a:r>
              <a:rPr lang="it-IT" altLang="it-IT" dirty="0">
                <a:solidFill>
                  <a:srgbClr val="002060"/>
                </a:solidFill>
                <a:latin typeface="Comic Sans MS" pitchFamily="66" charset="0"/>
                <a:ea typeface="Gill Sans Light"/>
                <a:cs typeface="Gill Sans Light"/>
              </a:rPr>
              <a:t>• nelle gestioni speciali per i lavoratori autonomi gestite dall’INPS </a:t>
            </a:r>
          </a:p>
          <a:p>
            <a:pPr algn="just"/>
            <a:endParaRPr lang="it-IT" altLang="it-IT" dirty="0">
              <a:solidFill>
                <a:srgbClr val="002060"/>
              </a:solidFill>
              <a:latin typeface="Comic Sans MS" pitchFamily="66" charset="0"/>
              <a:ea typeface="Gill Sans Light"/>
              <a:cs typeface="Gill Sans Light"/>
            </a:endParaRPr>
          </a:p>
          <a:p>
            <a:pPr algn="just"/>
            <a:r>
              <a:rPr lang="it-IT" altLang="it-IT" dirty="0">
                <a:solidFill>
                  <a:srgbClr val="002060"/>
                </a:solidFill>
                <a:latin typeface="Comic Sans MS" pitchFamily="66" charset="0"/>
                <a:ea typeface="Gill Sans Light"/>
                <a:cs typeface="Gill Sans Light"/>
              </a:rPr>
              <a:t>può chiedere in qualsiasi momento, ai fini del diritto e della misura di un’unica pensione, la ricongiunzione, presso la gestione in cui risulti iscritto all’atto della domanda ovvero nella gestione, diversa da quella di iscrizione, nella quale possa far valere almeno otto anni di contribuzione versata in costanza di effettiva attività lavorativa, di tutti i periodi di contribuzione dei quali sia titolare.</a:t>
            </a:r>
          </a:p>
        </p:txBody>
      </p:sp>
      <p:sp>
        <p:nvSpPr>
          <p:cNvPr id="6" name="Titolo 1"/>
          <p:cNvSpPr>
            <a:spLocks noGrp="1"/>
          </p:cNvSpPr>
          <p:nvPr>
            <p:ph type="title"/>
          </p:nvPr>
        </p:nvSpPr>
        <p:spPr>
          <a:xfrm>
            <a:off x="2768748" y="233750"/>
            <a:ext cx="6654502" cy="1248120"/>
          </a:xfrm>
          <a:ln/>
        </p:spPr>
        <p:style>
          <a:lnRef idx="1">
            <a:schemeClr val="accent3"/>
          </a:lnRef>
          <a:fillRef idx="2">
            <a:schemeClr val="accent3"/>
          </a:fillRef>
          <a:effectRef idx="1">
            <a:schemeClr val="accent3"/>
          </a:effectRef>
          <a:fontRef idx="minor">
            <a:schemeClr val="dk1"/>
          </a:fontRef>
        </p:style>
        <p:txBody>
          <a:bodyPr/>
          <a:lstStyle/>
          <a:p>
            <a:pPr>
              <a:defRPr/>
            </a:pPr>
            <a:r>
              <a:rPr lang="it-IT" dirty="0">
                <a:solidFill>
                  <a:srgbClr val="00B050"/>
                </a:solidFill>
                <a:latin typeface="Comic Sans MS" pitchFamily="66" charset="0"/>
              </a:rPr>
              <a:t>A) RICONGIUNZIONE </a:t>
            </a:r>
          </a:p>
        </p:txBody>
      </p:sp>
    </p:spTree>
    <p:extLst>
      <p:ext uri="{BB962C8B-B14F-4D97-AF65-F5344CB8AC3E}">
        <p14:creationId xmlns:p14="http://schemas.microsoft.com/office/powerpoint/2010/main" xmlns="" val="1105073828"/>
      </p:ext>
    </p:extLst>
  </p:cSld>
  <p:clrMapOvr>
    <a:masterClrMapping/>
  </p:clrMapOvr>
  <p:transition spd="slow">
    <p:randomBar dir="vert"/>
  </p:transition>
</p:sld>
</file>

<file path=ppt/slides/slide2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1" name="Rettangolo 5"/>
          <p:cNvSpPr>
            <a:spLocks noChangeArrowheads="1"/>
          </p:cNvSpPr>
          <p:nvPr/>
        </p:nvSpPr>
        <p:spPr bwMode="auto">
          <a:xfrm>
            <a:off x="4872038" y="1628775"/>
            <a:ext cx="2640012" cy="584200"/>
          </a:xfrm>
          <a:prstGeom prst="rect">
            <a:avLst/>
          </a:prstGeom>
          <a:noFill/>
          <a:ln w="9525">
            <a:noFill/>
            <a:miter lim="800000"/>
            <a:headEnd/>
            <a:tailEnd/>
          </a:ln>
        </p:spPr>
        <p:txBody>
          <a:bodyPr wrap="none">
            <a:spAutoFit/>
          </a:bodyPr>
          <a:lstStyle/>
          <a:p>
            <a:r>
              <a:rPr lang="it-IT" altLang="it-IT" sz="3200" dirty="0">
                <a:solidFill>
                  <a:srgbClr val="002060"/>
                </a:solidFill>
                <a:latin typeface="Comic Sans MS" pitchFamily="66" charset="0"/>
                <a:ea typeface="Gill Sans Light"/>
                <a:cs typeface="Gill Sans Light"/>
              </a:rPr>
              <a:t>Le condizioni</a:t>
            </a:r>
          </a:p>
        </p:txBody>
      </p:sp>
      <p:sp>
        <p:nvSpPr>
          <p:cNvPr id="63492" name="Rettangolo 6"/>
          <p:cNvSpPr>
            <a:spLocks noChangeArrowheads="1"/>
          </p:cNvSpPr>
          <p:nvPr/>
        </p:nvSpPr>
        <p:spPr bwMode="auto">
          <a:xfrm>
            <a:off x="1703513" y="2212976"/>
            <a:ext cx="8640638" cy="3692525"/>
          </a:xfrm>
          <a:prstGeom prst="rect">
            <a:avLst/>
          </a:prstGeom>
          <a:noFill/>
          <a:ln w="9525">
            <a:noFill/>
            <a:miter lim="800000"/>
            <a:headEnd/>
            <a:tailEnd/>
          </a:ln>
        </p:spPr>
        <p:txBody>
          <a:bodyPr wrap="square">
            <a:spAutoFit/>
          </a:bodyPr>
          <a:lstStyle/>
          <a:p>
            <a:pPr algn="just"/>
            <a:r>
              <a:rPr lang="it-IT" altLang="it-IT" dirty="0">
                <a:solidFill>
                  <a:srgbClr val="002060"/>
                </a:solidFill>
                <a:latin typeface="Comic Sans MS" pitchFamily="66" charset="0"/>
                <a:ea typeface="Gill Sans Light"/>
                <a:cs typeface="Gill Sans Light"/>
              </a:rPr>
              <a:t>Possibilità di ricorrere alla ricongiunzione è consentita </a:t>
            </a:r>
            <a:r>
              <a:rPr lang="it-IT" altLang="it-IT" b="1" dirty="0">
                <a:solidFill>
                  <a:srgbClr val="002060"/>
                </a:solidFill>
                <a:latin typeface="Comic Sans MS" pitchFamily="66" charset="0"/>
                <a:ea typeface="Gill Sans Light"/>
                <a:cs typeface="Gill Sans Light"/>
              </a:rPr>
              <a:t>solo se la contribuzione dei periodi oggetto di ricongiunzione non abbia dato luogo alla liquidazione di una pensione. </a:t>
            </a:r>
          </a:p>
          <a:p>
            <a:pPr algn="just"/>
            <a:endParaRPr lang="it-IT" altLang="it-IT" dirty="0">
              <a:solidFill>
                <a:srgbClr val="002060"/>
              </a:solidFill>
              <a:latin typeface="Comic Sans MS" pitchFamily="66" charset="0"/>
              <a:ea typeface="Gill Sans Light"/>
              <a:cs typeface="Gill Sans Light"/>
            </a:endParaRPr>
          </a:p>
          <a:p>
            <a:pPr algn="just"/>
            <a:r>
              <a:rPr lang="it-IT" altLang="it-IT" dirty="0">
                <a:solidFill>
                  <a:srgbClr val="002060"/>
                </a:solidFill>
                <a:latin typeface="Comic Sans MS" pitchFamily="66" charset="0"/>
                <a:ea typeface="Gill Sans Light"/>
                <a:cs typeface="Gill Sans Light"/>
              </a:rPr>
              <a:t>Con la ricongiunzione si chiede il trasferimento dell’intera posizione assicurativa da una gestione previdenziale all’altra: </a:t>
            </a:r>
            <a:r>
              <a:rPr lang="it-IT" altLang="it-IT" b="1" dirty="0">
                <a:solidFill>
                  <a:srgbClr val="002060"/>
                </a:solidFill>
                <a:latin typeface="Comic Sans MS" pitchFamily="66" charset="0"/>
                <a:ea typeface="Gill Sans Light"/>
                <a:cs typeface="Gill Sans Light"/>
              </a:rPr>
              <a:t>non è possibile quindi trasferire solo una parte dei contributi</a:t>
            </a:r>
            <a:r>
              <a:rPr lang="it-IT" altLang="it-IT" dirty="0">
                <a:solidFill>
                  <a:srgbClr val="002060"/>
                </a:solidFill>
                <a:latin typeface="Comic Sans MS" pitchFamily="66" charset="0"/>
                <a:ea typeface="Gill Sans Light"/>
                <a:cs typeface="Gill Sans Light"/>
              </a:rPr>
              <a:t> (ad esempio, solo quelli che servono a raggiungere il diritto a pensione).</a:t>
            </a:r>
          </a:p>
          <a:p>
            <a:pPr algn="just"/>
            <a:endParaRPr lang="it-IT" altLang="it-IT" dirty="0">
              <a:solidFill>
                <a:srgbClr val="002060"/>
              </a:solidFill>
              <a:latin typeface="Comic Sans MS" pitchFamily="66" charset="0"/>
              <a:ea typeface="Gill Sans Light"/>
              <a:cs typeface="Gill Sans Light"/>
            </a:endParaRPr>
          </a:p>
          <a:p>
            <a:pPr algn="just"/>
            <a:r>
              <a:rPr lang="it-IT" altLang="it-IT" dirty="0">
                <a:solidFill>
                  <a:srgbClr val="002060"/>
                </a:solidFill>
                <a:latin typeface="Comic Sans MS" pitchFamily="66" charset="0"/>
                <a:ea typeface="Gill Sans Light"/>
                <a:cs typeface="Gill Sans Light"/>
              </a:rPr>
              <a:t> Per chi, invece, già pensionato, può far valere un’ulteriore contribuzione, non utilizzata per liquidare il trattamento pensionistico di cui è titolare, è consentita la facoltà di ricongiungerla in altra gestione assicurativa nella quale risulti essere soggetto "in condizione attiva"</a:t>
            </a:r>
          </a:p>
        </p:txBody>
      </p:sp>
      <p:sp>
        <p:nvSpPr>
          <p:cNvPr id="6" name="Titolo 1"/>
          <p:cNvSpPr>
            <a:spLocks noGrp="1"/>
          </p:cNvSpPr>
          <p:nvPr>
            <p:ph type="title"/>
          </p:nvPr>
        </p:nvSpPr>
        <p:spPr>
          <a:ln/>
        </p:spPr>
        <p:style>
          <a:lnRef idx="1">
            <a:schemeClr val="accent3"/>
          </a:lnRef>
          <a:fillRef idx="2">
            <a:schemeClr val="accent3"/>
          </a:fillRef>
          <a:effectRef idx="1">
            <a:schemeClr val="accent3"/>
          </a:effectRef>
          <a:fontRef idx="minor">
            <a:schemeClr val="dk1"/>
          </a:fontRef>
        </p:style>
        <p:txBody>
          <a:bodyPr/>
          <a:lstStyle/>
          <a:p>
            <a:pPr>
              <a:defRPr/>
            </a:pPr>
            <a:r>
              <a:rPr lang="it-IT" dirty="0">
                <a:solidFill>
                  <a:srgbClr val="00B050"/>
                </a:solidFill>
                <a:latin typeface="Comic Sans MS" pitchFamily="66" charset="0"/>
              </a:rPr>
              <a:t>A) RICONGIUNZIONE </a:t>
            </a:r>
          </a:p>
        </p:txBody>
      </p:sp>
    </p:spTree>
    <p:extLst>
      <p:ext uri="{BB962C8B-B14F-4D97-AF65-F5344CB8AC3E}">
        <p14:creationId xmlns:p14="http://schemas.microsoft.com/office/powerpoint/2010/main" xmlns="" val="2412663134"/>
      </p:ext>
    </p:extLst>
  </p:cSld>
  <p:clrMapOvr>
    <a:masterClrMapping/>
  </p:clrMapOvr>
  <p:transition spd="slow">
    <p:randomBar dir="vert"/>
  </p:transition>
</p:sld>
</file>

<file path=ppt/slides/slide2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5" name="Rettangolo 2"/>
          <p:cNvSpPr>
            <a:spLocks noChangeArrowheads="1"/>
          </p:cNvSpPr>
          <p:nvPr/>
        </p:nvSpPr>
        <p:spPr bwMode="auto">
          <a:xfrm>
            <a:off x="4871864" y="1464966"/>
            <a:ext cx="2849562" cy="523875"/>
          </a:xfrm>
          <a:prstGeom prst="rect">
            <a:avLst/>
          </a:prstGeom>
          <a:noFill/>
          <a:ln w="9525">
            <a:noFill/>
            <a:miter lim="800000"/>
            <a:headEnd/>
            <a:tailEnd/>
          </a:ln>
        </p:spPr>
        <p:txBody>
          <a:bodyPr wrap="none">
            <a:spAutoFit/>
          </a:bodyPr>
          <a:lstStyle/>
          <a:p>
            <a:r>
              <a:rPr lang="it-IT" altLang="it-IT" sz="2800" dirty="0">
                <a:solidFill>
                  <a:srgbClr val="002060"/>
                </a:solidFill>
                <a:latin typeface="Comic Sans MS" pitchFamily="66" charset="0"/>
                <a:ea typeface="Gill Sans Light"/>
                <a:cs typeface="Gill Sans Light"/>
              </a:rPr>
              <a:t>Quali contributi</a:t>
            </a:r>
          </a:p>
        </p:txBody>
      </p:sp>
      <p:sp>
        <p:nvSpPr>
          <p:cNvPr id="64516" name="Rettangolo 4"/>
          <p:cNvSpPr>
            <a:spLocks noChangeArrowheads="1"/>
          </p:cNvSpPr>
          <p:nvPr/>
        </p:nvSpPr>
        <p:spPr bwMode="auto">
          <a:xfrm>
            <a:off x="1775520" y="2348881"/>
            <a:ext cx="8548066" cy="4031873"/>
          </a:xfrm>
          <a:prstGeom prst="rect">
            <a:avLst/>
          </a:prstGeom>
          <a:noFill/>
          <a:ln w="9525">
            <a:noFill/>
            <a:miter lim="800000"/>
            <a:headEnd/>
            <a:tailEnd/>
          </a:ln>
        </p:spPr>
        <p:txBody>
          <a:bodyPr wrap="square">
            <a:spAutoFit/>
          </a:bodyPr>
          <a:lstStyle/>
          <a:p>
            <a:pPr algn="just"/>
            <a:r>
              <a:rPr lang="it-IT" altLang="it-IT" sz="1600" dirty="0">
                <a:solidFill>
                  <a:srgbClr val="002060"/>
                </a:solidFill>
                <a:latin typeface="Comic Sans MS" pitchFamily="66" charset="0"/>
                <a:ea typeface="Gill Sans Light"/>
                <a:cs typeface="Gill Sans Light"/>
              </a:rPr>
              <a:t>La ricongiunzione deve riguardare tutti i periodi di contribuzione: </a:t>
            </a:r>
          </a:p>
          <a:p>
            <a:pPr algn="just"/>
            <a:r>
              <a:rPr lang="it-IT" altLang="it-IT" sz="1600" dirty="0">
                <a:solidFill>
                  <a:srgbClr val="002060"/>
                </a:solidFill>
                <a:latin typeface="Comic Sans MS" pitchFamily="66" charset="0"/>
                <a:ea typeface="Gill Sans Light"/>
                <a:cs typeface="Gill Sans Light"/>
              </a:rPr>
              <a:t>• obbligatoria (indipendentemente dall'ammontare dei contributi e dalla natura del rapporto di lavoro che ha dato luogo all'assicurazione)</a:t>
            </a:r>
          </a:p>
          <a:p>
            <a:pPr algn="just"/>
            <a:r>
              <a:rPr lang="it-IT" altLang="it-IT" sz="1600" dirty="0">
                <a:solidFill>
                  <a:srgbClr val="002060"/>
                </a:solidFill>
                <a:latin typeface="Comic Sans MS" pitchFamily="66" charset="0"/>
                <a:ea typeface="Gill Sans Light"/>
                <a:cs typeface="Gill Sans Light"/>
              </a:rPr>
              <a:t> • volontaria (tale contribuzione, se concomitante ad altra tipologia di copertura assicurativa, andrà invece in detrazione dell'ammontare dell'onere di ricongiunzione; </a:t>
            </a:r>
          </a:p>
          <a:p>
            <a:pPr algn="just"/>
            <a:r>
              <a:rPr lang="it-IT" altLang="it-IT" sz="1600" dirty="0">
                <a:solidFill>
                  <a:srgbClr val="002060"/>
                </a:solidFill>
                <a:latin typeface="Comic Sans MS" pitchFamily="66" charset="0"/>
                <a:ea typeface="Gill Sans Light"/>
                <a:cs typeface="Gill Sans Light"/>
              </a:rPr>
              <a:t>• figurativa (accreditata secondo le modalità previste dalla normativa vigente), </a:t>
            </a:r>
          </a:p>
          <a:p>
            <a:pPr algn="just"/>
            <a:r>
              <a:rPr lang="it-IT" altLang="it-IT" sz="1600" dirty="0">
                <a:solidFill>
                  <a:srgbClr val="002060"/>
                </a:solidFill>
                <a:latin typeface="Comic Sans MS" pitchFamily="66" charset="0"/>
                <a:ea typeface="Gill Sans Light"/>
                <a:cs typeface="Gill Sans Light"/>
              </a:rPr>
              <a:t>• da riscatto, valutabili nella gestione dalla quale si richiede il trasferimento. </a:t>
            </a:r>
          </a:p>
          <a:p>
            <a:pPr algn="just"/>
            <a:r>
              <a:rPr lang="it-IT" altLang="it-IT" sz="1600" dirty="0">
                <a:solidFill>
                  <a:srgbClr val="FF0000"/>
                </a:solidFill>
                <a:latin typeface="Comic Sans MS" pitchFamily="66" charset="0"/>
                <a:ea typeface="Gill Sans Light"/>
                <a:cs typeface="Gill Sans Light"/>
              </a:rPr>
              <a:t>Non possono, invece, secondo quanto previsto dalla Legge 29/1979, formare oggetto di ricongiunzione: </a:t>
            </a:r>
          </a:p>
          <a:p>
            <a:pPr algn="just"/>
            <a:r>
              <a:rPr lang="it-IT" altLang="it-IT" sz="1600" dirty="0">
                <a:solidFill>
                  <a:srgbClr val="002060"/>
                </a:solidFill>
                <a:latin typeface="Comic Sans MS" pitchFamily="66" charset="0"/>
                <a:ea typeface="Gill Sans Light"/>
                <a:cs typeface="Gill Sans Light"/>
              </a:rPr>
              <a:t>• i periodi di lavoro prestato all'estero con iscrizione alle forme di previdenza dei paesi legati all'Italia da convenzioni in materia di sicurezza sociale </a:t>
            </a:r>
          </a:p>
          <a:p>
            <a:pPr algn="just"/>
            <a:r>
              <a:rPr lang="it-IT" altLang="it-IT" sz="1600" dirty="0">
                <a:solidFill>
                  <a:srgbClr val="002060"/>
                </a:solidFill>
                <a:latin typeface="Comic Sans MS" pitchFamily="66" charset="0"/>
                <a:ea typeface="Gill Sans Light"/>
                <a:cs typeface="Gill Sans Light"/>
              </a:rPr>
              <a:t>• le contribuzioni versate all'ENASARCO (è un fondo pensionistico aggiuntivo dell’assicurazione obbligatoria) </a:t>
            </a:r>
          </a:p>
          <a:p>
            <a:pPr algn="just"/>
            <a:r>
              <a:rPr lang="it-IT" altLang="it-IT" sz="1600" dirty="0">
                <a:solidFill>
                  <a:srgbClr val="002060"/>
                </a:solidFill>
                <a:latin typeface="Comic Sans MS" pitchFamily="66" charset="0"/>
                <a:ea typeface="Gill Sans Light"/>
                <a:cs typeface="Gill Sans Light"/>
              </a:rPr>
              <a:t>• i contributi versati al Fondo Clero </a:t>
            </a:r>
          </a:p>
          <a:p>
            <a:pPr algn="just"/>
            <a:r>
              <a:rPr lang="it-IT" altLang="it-IT" sz="1600" dirty="0">
                <a:solidFill>
                  <a:srgbClr val="002060"/>
                </a:solidFill>
                <a:latin typeface="Comic Sans MS" pitchFamily="66" charset="0"/>
                <a:ea typeface="Gill Sans Light"/>
                <a:cs typeface="Gill Sans Light"/>
              </a:rPr>
              <a:t>• le contribuzioni nella Gestione separata dei lavoratori parasubordinati e dei liberi professionisti privi di una cassa di categoria; • le contribuzioni nel Fondo Casalinghe </a:t>
            </a:r>
          </a:p>
        </p:txBody>
      </p:sp>
      <p:sp>
        <p:nvSpPr>
          <p:cNvPr id="6" name="Titolo 1"/>
          <p:cNvSpPr>
            <a:spLocks noGrp="1"/>
          </p:cNvSpPr>
          <p:nvPr>
            <p:ph type="title"/>
          </p:nvPr>
        </p:nvSpPr>
        <p:spPr>
          <a:xfrm>
            <a:off x="2495600" y="585216"/>
            <a:ext cx="7086550" cy="1403624"/>
          </a:xfrm>
          <a:ln/>
        </p:spPr>
        <p:style>
          <a:lnRef idx="1">
            <a:schemeClr val="accent3"/>
          </a:lnRef>
          <a:fillRef idx="2">
            <a:schemeClr val="accent3"/>
          </a:fillRef>
          <a:effectRef idx="1">
            <a:schemeClr val="accent3"/>
          </a:effectRef>
          <a:fontRef idx="minor">
            <a:schemeClr val="dk1"/>
          </a:fontRef>
        </p:style>
        <p:txBody>
          <a:bodyPr/>
          <a:lstStyle/>
          <a:p>
            <a:pPr>
              <a:defRPr/>
            </a:pPr>
            <a:r>
              <a:rPr lang="it-IT" dirty="0">
                <a:solidFill>
                  <a:srgbClr val="00B050"/>
                </a:solidFill>
                <a:latin typeface="Comic Sans MS" pitchFamily="66" charset="0"/>
              </a:rPr>
              <a:t>A) RICONGIUNZIONE </a:t>
            </a:r>
          </a:p>
        </p:txBody>
      </p:sp>
    </p:spTree>
    <p:extLst>
      <p:ext uri="{BB962C8B-B14F-4D97-AF65-F5344CB8AC3E}">
        <p14:creationId xmlns:p14="http://schemas.microsoft.com/office/powerpoint/2010/main" xmlns="" val="2680733691"/>
      </p:ext>
    </p:extLst>
  </p:cSld>
  <p:clrMapOvr>
    <a:masterClrMapping/>
  </p:clrMapOvr>
  <p:transition spd="slow">
    <p:randomBar dir="vert"/>
  </p:transition>
</p:sld>
</file>

<file path=ppt/slides/slide2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1"/>
          <p:cNvSpPr>
            <a:spLocks noGrp="1"/>
          </p:cNvSpPr>
          <p:nvPr>
            <p:ph type="title"/>
          </p:nvPr>
        </p:nvSpPr>
        <p:spPr>
          <a:xfrm>
            <a:off x="1981200" y="269876"/>
            <a:ext cx="6203032" cy="1358925"/>
          </a:xfrm>
        </p:spPr>
        <p:style>
          <a:lnRef idx="1">
            <a:schemeClr val="accent3"/>
          </a:lnRef>
          <a:fillRef idx="2">
            <a:schemeClr val="accent3"/>
          </a:fillRef>
          <a:effectRef idx="1">
            <a:schemeClr val="accent3"/>
          </a:effectRef>
          <a:fontRef idx="minor">
            <a:schemeClr val="dk1"/>
          </a:fontRef>
        </p:style>
        <p:txBody>
          <a:bodyPr/>
          <a:lstStyle/>
          <a:p>
            <a:pPr algn="ctr">
              <a:defRPr/>
            </a:pPr>
            <a:r>
              <a:rPr lang="it-IT" sz="4000" dirty="0">
                <a:solidFill>
                  <a:srgbClr val="00B050"/>
                </a:solidFill>
                <a:latin typeface="Comic Sans MS"/>
                <a:cs typeface="Comic Sans MS"/>
              </a:rPr>
              <a:t>RICONGIUNZIONE</a:t>
            </a:r>
            <a:r>
              <a:rPr lang="it-IT" dirty="0">
                <a:solidFill>
                  <a:srgbClr val="00B050"/>
                </a:solidFill>
                <a:latin typeface="Comic Sans MS"/>
                <a:cs typeface="Comic Sans MS"/>
              </a:rPr>
              <a:t>: quanto costa </a:t>
            </a:r>
          </a:p>
        </p:txBody>
      </p:sp>
      <p:sp>
        <p:nvSpPr>
          <p:cNvPr id="65540" name="Rettangolo 7"/>
          <p:cNvSpPr>
            <a:spLocks noChangeArrowheads="1"/>
          </p:cNvSpPr>
          <p:nvPr/>
        </p:nvSpPr>
        <p:spPr bwMode="auto">
          <a:xfrm>
            <a:off x="1847528" y="2060848"/>
            <a:ext cx="8640960" cy="4278094"/>
          </a:xfrm>
          <a:prstGeom prst="rect">
            <a:avLst/>
          </a:prstGeom>
          <a:noFill/>
          <a:ln w="9525">
            <a:noFill/>
            <a:miter lim="800000"/>
            <a:headEnd/>
            <a:tailEnd/>
          </a:ln>
        </p:spPr>
        <p:txBody>
          <a:bodyPr wrap="square">
            <a:spAutoFit/>
          </a:bodyPr>
          <a:lstStyle/>
          <a:p>
            <a:pPr algn="just"/>
            <a:r>
              <a:rPr lang="it-IT" altLang="it-IT" sz="1600" dirty="0">
                <a:solidFill>
                  <a:srgbClr val="002060"/>
                </a:solidFill>
                <a:latin typeface="Comic Sans MS" pitchFamily="66" charset="0"/>
                <a:ea typeface="Gill Sans Light"/>
                <a:cs typeface="Gill Sans Light"/>
              </a:rPr>
              <a:t>Pagamento di un onere calcolato in base alla quantità dei contributi da ricongiungere, all’età, al sesso ed alla retribuzione del lavoratore alla data della domanda. </a:t>
            </a:r>
          </a:p>
          <a:p>
            <a:pPr algn="just"/>
            <a:r>
              <a:rPr lang="it-IT" altLang="it-IT" sz="1600" dirty="0">
                <a:solidFill>
                  <a:srgbClr val="002060"/>
                </a:solidFill>
                <a:latin typeface="Comic Sans MS" pitchFamily="66" charset="0"/>
                <a:ea typeface="Gill Sans Light"/>
                <a:cs typeface="Gill Sans Light"/>
              </a:rPr>
              <a:t>Dall’importo calcolato viene detratto il valore dei contributi trasferiti,  rappresenta l’onere della ricongiunzione</a:t>
            </a:r>
            <a:r>
              <a:rPr lang="it-IT" altLang="it-IT" sz="1600" b="1" dirty="0">
                <a:solidFill>
                  <a:srgbClr val="002060"/>
                </a:solidFill>
                <a:latin typeface="Comic Sans MS" pitchFamily="66" charset="0"/>
                <a:ea typeface="Gill Sans Light"/>
                <a:cs typeface="Gill Sans Light"/>
              </a:rPr>
              <a:t>: </a:t>
            </a:r>
            <a:r>
              <a:rPr lang="it-IT" altLang="it-IT" sz="1600" b="1" dirty="0">
                <a:solidFill>
                  <a:srgbClr val="FF0000"/>
                </a:solidFill>
                <a:latin typeface="Comic Sans MS" pitchFamily="66" charset="0"/>
                <a:ea typeface="Gill Sans Light"/>
                <a:cs typeface="Gill Sans Light"/>
              </a:rPr>
              <a:t>la metà di tale somma è a carico del lavoratore [l'onere è pari al 50% della riserva matematica dedotti i contributi INPS , relativamente alla quota di pensione corrispondente ai periodi ricongiunti]</a:t>
            </a:r>
            <a:r>
              <a:rPr lang="it-IT" altLang="it-IT" sz="1600" dirty="0">
                <a:solidFill>
                  <a:srgbClr val="FF0000"/>
                </a:solidFill>
                <a:latin typeface="Comic Sans MS" pitchFamily="66" charset="0"/>
                <a:ea typeface="Gill Sans Light"/>
                <a:cs typeface="Gill Sans Light"/>
              </a:rPr>
              <a:t>.</a:t>
            </a:r>
            <a:r>
              <a:rPr lang="it-IT" altLang="it-IT" sz="1600" dirty="0">
                <a:solidFill>
                  <a:srgbClr val="002060"/>
                </a:solidFill>
                <a:latin typeface="Comic Sans MS" pitchFamily="66" charset="0"/>
                <a:ea typeface="Gill Sans Light"/>
                <a:cs typeface="Gill Sans Light"/>
              </a:rPr>
              <a:t>Maggiore è la quantità di contributi da ricongiungere, maggiore sarà l’onere della ricongiunzione, a meno che l’importo da portare in detrazione sia molto alto. Per calcolare il costo della ricongiunzione bisogna tenere in considerazione alcuni elementi variabili quali: </a:t>
            </a:r>
          </a:p>
          <a:p>
            <a:pPr algn="just"/>
            <a:r>
              <a:rPr lang="it-IT" altLang="it-IT" sz="1600" dirty="0">
                <a:solidFill>
                  <a:srgbClr val="002060"/>
                </a:solidFill>
                <a:latin typeface="Comic Sans MS" pitchFamily="66" charset="0"/>
                <a:ea typeface="Gill Sans Light"/>
                <a:cs typeface="Gill Sans Light"/>
              </a:rPr>
              <a:t>• la data di presentazione della domanda; </a:t>
            </a:r>
          </a:p>
          <a:p>
            <a:pPr algn="just"/>
            <a:r>
              <a:rPr lang="it-IT" altLang="it-IT" sz="1600" dirty="0">
                <a:solidFill>
                  <a:srgbClr val="002060"/>
                </a:solidFill>
                <a:latin typeface="Comic Sans MS" pitchFamily="66" charset="0"/>
                <a:ea typeface="Gill Sans Light"/>
                <a:cs typeface="Gill Sans Light"/>
              </a:rPr>
              <a:t>• l’età del richiedente alla data della domanda; </a:t>
            </a:r>
          </a:p>
          <a:p>
            <a:pPr algn="just"/>
            <a:r>
              <a:rPr lang="it-IT" altLang="it-IT" sz="1600" dirty="0">
                <a:solidFill>
                  <a:srgbClr val="002060"/>
                </a:solidFill>
                <a:latin typeface="Comic Sans MS" pitchFamily="66" charset="0"/>
                <a:ea typeface="Gill Sans Light"/>
                <a:cs typeface="Gill Sans Light"/>
              </a:rPr>
              <a:t>• l’anzianità contributiva totale (comprensiva anche dei periodi ricongiunti) alla data della domanda; </a:t>
            </a:r>
          </a:p>
          <a:p>
            <a:pPr algn="just"/>
            <a:r>
              <a:rPr lang="it-IT" altLang="it-IT" sz="1600" dirty="0">
                <a:solidFill>
                  <a:srgbClr val="002060"/>
                </a:solidFill>
                <a:latin typeface="Comic Sans MS" pitchFamily="66" charset="0"/>
                <a:ea typeface="Gill Sans Light"/>
                <a:cs typeface="Gill Sans Light"/>
              </a:rPr>
              <a:t>• il sesso del richiedente. </a:t>
            </a:r>
          </a:p>
          <a:p>
            <a:pPr algn="just"/>
            <a:r>
              <a:rPr lang="it-IT" altLang="it-IT" sz="1600" dirty="0">
                <a:solidFill>
                  <a:srgbClr val="002060"/>
                </a:solidFill>
                <a:latin typeface="Comic Sans MS" pitchFamily="66" charset="0"/>
                <a:ea typeface="Gill Sans Light"/>
                <a:cs typeface="Gill Sans Light"/>
              </a:rPr>
              <a:t>Sulla base di questi elementi è calcolato un coefficiente, chiamato “coefficiente di riserva matematica”, contenuto in tabelle emanate con appositi Decreti Ministeriali, succedutisi nel tempo e di cui l’ultimo risale al 2007</a:t>
            </a:r>
          </a:p>
        </p:txBody>
      </p:sp>
      <p:pic>
        <p:nvPicPr>
          <p:cNvPr id="150530" name="Picture 2" descr="http://www.scuoladellasicurezza.it/_resources/images/omino-soldi.jpg"/>
          <p:cNvPicPr>
            <a:picLocks noChangeAspect="1" noChangeArrowheads="1"/>
          </p:cNvPicPr>
          <p:nvPr/>
        </p:nvPicPr>
        <p:blipFill>
          <a:blip r:embed="rId2"/>
          <a:srcRect/>
          <a:stretch>
            <a:fillRect/>
          </a:stretch>
        </p:blipFill>
        <p:spPr bwMode="auto">
          <a:xfrm>
            <a:off x="8544272" y="244624"/>
            <a:ext cx="1600200" cy="1600200"/>
          </a:xfrm>
          <a:prstGeom prst="rect">
            <a:avLst/>
          </a:prstGeom>
          <a:noFill/>
        </p:spPr>
      </p:pic>
    </p:spTree>
    <p:extLst>
      <p:ext uri="{BB962C8B-B14F-4D97-AF65-F5344CB8AC3E}">
        <p14:creationId xmlns:p14="http://schemas.microsoft.com/office/powerpoint/2010/main" xmlns="" val="2760330670"/>
      </p:ext>
    </p:extLst>
  </p:cSld>
  <p:clrMapOvr>
    <a:masterClrMapping/>
  </p:clrMapOvr>
  <p:transition spd="slow">
    <p:randomBar dir="vert"/>
  </p:transition>
</p:sld>
</file>

<file path=ppt/slides/slide2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1"/>
          <p:cNvSpPr>
            <a:spLocks noGrp="1"/>
          </p:cNvSpPr>
          <p:nvPr>
            <p:ph type="title"/>
          </p:nvPr>
        </p:nvSpPr>
        <p:spPr>
          <a:xfrm>
            <a:off x="1981200" y="269876"/>
            <a:ext cx="6203032" cy="1358925"/>
          </a:xfrm>
        </p:spPr>
        <p:style>
          <a:lnRef idx="1">
            <a:schemeClr val="accent3"/>
          </a:lnRef>
          <a:fillRef idx="2">
            <a:schemeClr val="accent3"/>
          </a:fillRef>
          <a:effectRef idx="1">
            <a:schemeClr val="accent3"/>
          </a:effectRef>
          <a:fontRef idx="minor">
            <a:schemeClr val="dk1"/>
          </a:fontRef>
        </p:style>
        <p:txBody>
          <a:bodyPr/>
          <a:lstStyle/>
          <a:p>
            <a:pPr>
              <a:defRPr/>
            </a:pPr>
            <a:r>
              <a:rPr lang="it-IT" sz="4000" dirty="0">
                <a:solidFill>
                  <a:srgbClr val="00B050"/>
                </a:solidFill>
                <a:latin typeface="Comic Sans MS"/>
                <a:cs typeface="Comic Sans MS"/>
              </a:rPr>
              <a:t>RICONGIUNZIONE</a:t>
            </a:r>
            <a:r>
              <a:rPr lang="it-IT" dirty="0">
                <a:solidFill>
                  <a:srgbClr val="00B050"/>
                </a:solidFill>
                <a:latin typeface="Comic Sans MS"/>
                <a:cs typeface="Comic Sans MS"/>
              </a:rPr>
              <a:t>: quanto costa </a:t>
            </a:r>
          </a:p>
        </p:txBody>
      </p:sp>
      <p:pic>
        <p:nvPicPr>
          <p:cNvPr id="150530" name="Picture 2" descr="http://www.scuoladellasicurezza.it/_resources/images/omino-soldi.jpg"/>
          <p:cNvPicPr>
            <a:picLocks noChangeAspect="1" noChangeArrowheads="1"/>
          </p:cNvPicPr>
          <p:nvPr/>
        </p:nvPicPr>
        <p:blipFill>
          <a:blip r:embed="rId2"/>
          <a:srcRect/>
          <a:stretch>
            <a:fillRect/>
          </a:stretch>
        </p:blipFill>
        <p:spPr bwMode="auto">
          <a:xfrm>
            <a:off x="8544272" y="244624"/>
            <a:ext cx="1600200" cy="1600200"/>
          </a:xfrm>
          <a:prstGeom prst="rect">
            <a:avLst/>
          </a:prstGeom>
          <a:noFill/>
        </p:spPr>
      </p:pic>
      <p:pic>
        <p:nvPicPr>
          <p:cNvPr id="2" name="Immagine 1"/>
          <p:cNvPicPr>
            <a:picLocks noChangeAspect="1"/>
          </p:cNvPicPr>
          <p:nvPr/>
        </p:nvPicPr>
        <p:blipFill>
          <a:blip r:embed="rId3"/>
          <a:stretch>
            <a:fillRect/>
          </a:stretch>
        </p:blipFill>
        <p:spPr>
          <a:xfrm>
            <a:off x="2063552" y="1700808"/>
            <a:ext cx="7632848" cy="4248472"/>
          </a:xfrm>
          <a:prstGeom prst="rect">
            <a:avLst/>
          </a:prstGeom>
        </p:spPr>
      </p:pic>
    </p:spTree>
    <p:extLst>
      <p:ext uri="{BB962C8B-B14F-4D97-AF65-F5344CB8AC3E}">
        <p14:creationId xmlns:p14="http://schemas.microsoft.com/office/powerpoint/2010/main" xmlns="" val="2515262403"/>
      </p:ext>
    </p:extLst>
  </p:cSld>
  <p:clrMapOvr>
    <a:masterClrMapping/>
  </p:clrMapOvr>
  <p:transition spd="slow">
    <p:randomBar dir="vert"/>
  </p:transition>
</p:sld>
</file>

<file path=ppt/slides/slide2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1"/>
          <p:cNvSpPr>
            <a:spLocks noGrp="1"/>
          </p:cNvSpPr>
          <p:nvPr>
            <p:ph type="title"/>
          </p:nvPr>
        </p:nvSpPr>
        <p:spPr>
          <a:xfrm>
            <a:off x="2423592" y="485900"/>
            <a:ext cx="5760640" cy="1358925"/>
          </a:xfrm>
        </p:spPr>
        <p:style>
          <a:lnRef idx="1">
            <a:schemeClr val="accent3"/>
          </a:lnRef>
          <a:fillRef idx="2">
            <a:schemeClr val="accent3"/>
          </a:fillRef>
          <a:effectRef idx="1">
            <a:schemeClr val="accent3"/>
          </a:effectRef>
          <a:fontRef idx="minor">
            <a:schemeClr val="dk1"/>
          </a:fontRef>
        </p:style>
        <p:txBody>
          <a:bodyPr/>
          <a:lstStyle/>
          <a:p>
            <a:pPr>
              <a:defRPr/>
            </a:pPr>
            <a:r>
              <a:rPr lang="it-IT" sz="4000" dirty="0">
                <a:solidFill>
                  <a:srgbClr val="00B050"/>
                </a:solidFill>
                <a:latin typeface="Comic Sans MS"/>
                <a:cs typeface="Comic Sans MS"/>
              </a:rPr>
              <a:t>RICONGIUNZIONE</a:t>
            </a:r>
            <a:r>
              <a:rPr lang="it-IT" dirty="0">
                <a:solidFill>
                  <a:srgbClr val="00B050"/>
                </a:solidFill>
                <a:latin typeface="Comic Sans MS"/>
                <a:cs typeface="Comic Sans MS"/>
              </a:rPr>
              <a:t>: quanto costa </a:t>
            </a:r>
          </a:p>
        </p:txBody>
      </p:sp>
      <p:pic>
        <p:nvPicPr>
          <p:cNvPr id="150530" name="Picture 2" descr="http://www.scuoladellasicurezza.it/_resources/images/omino-soldi.jpg"/>
          <p:cNvPicPr>
            <a:picLocks noChangeAspect="1" noChangeArrowheads="1"/>
          </p:cNvPicPr>
          <p:nvPr/>
        </p:nvPicPr>
        <p:blipFill>
          <a:blip r:embed="rId2"/>
          <a:srcRect/>
          <a:stretch>
            <a:fillRect/>
          </a:stretch>
        </p:blipFill>
        <p:spPr bwMode="auto">
          <a:xfrm>
            <a:off x="8544272" y="244624"/>
            <a:ext cx="1600200" cy="1600200"/>
          </a:xfrm>
          <a:prstGeom prst="rect">
            <a:avLst/>
          </a:prstGeom>
          <a:noFill/>
        </p:spPr>
      </p:pic>
      <p:sp>
        <p:nvSpPr>
          <p:cNvPr id="3" name="CasellaDiTesto 2"/>
          <p:cNvSpPr txBox="1"/>
          <p:nvPr/>
        </p:nvSpPr>
        <p:spPr>
          <a:xfrm>
            <a:off x="1981201" y="2204865"/>
            <a:ext cx="8374167" cy="3170099"/>
          </a:xfrm>
          <a:prstGeom prst="rect">
            <a:avLst/>
          </a:prstGeom>
          <a:noFill/>
        </p:spPr>
        <p:txBody>
          <a:bodyPr wrap="square" rtlCol="0">
            <a:spAutoFit/>
          </a:bodyPr>
          <a:lstStyle/>
          <a:p>
            <a:r>
              <a:rPr lang="it-IT" sz="2000" dirty="0">
                <a:solidFill>
                  <a:srgbClr val="FF0000"/>
                </a:solidFill>
                <a:latin typeface="Comic Sans MS"/>
                <a:cs typeface="Comic Sans MS"/>
              </a:rPr>
              <a:t>Quando l’onere è a zero?</a:t>
            </a:r>
          </a:p>
          <a:p>
            <a:r>
              <a:rPr lang="it-IT" sz="2000" dirty="0">
                <a:latin typeface="Comic Sans MS"/>
                <a:cs typeface="Comic Sans MS"/>
              </a:rPr>
              <a:t>Quando l’ammontare dei contributi ‘ricongiunti’ è pari o superiore al costo della riserva matematica.</a:t>
            </a:r>
          </a:p>
          <a:p>
            <a:r>
              <a:rPr lang="it-IT" sz="2000" dirty="0">
                <a:solidFill>
                  <a:srgbClr val="FF0000"/>
                </a:solidFill>
                <a:latin typeface="Comic Sans MS"/>
                <a:cs typeface="Comic Sans MS"/>
              </a:rPr>
              <a:t>Come aumenta l’onere?</a:t>
            </a:r>
          </a:p>
          <a:p>
            <a:r>
              <a:rPr lang="it-IT" sz="2000" dirty="0">
                <a:latin typeface="Comic Sans MS"/>
                <a:cs typeface="Comic Sans MS"/>
              </a:rPr>
              <a:t>Aumenta a seconda del calcolo (in quel momento, dunque con variazioni Dinamiche) del vantaggio pensionistico prodotto dalla ricongiunzione.</a:t>
            </a:r>
          </a:p>
          <a:p>
            <a:r>
              <a:rPr lang="it-IT" sz="2000" dirty="0">
                <a:latin typeface="Comic Sans MS"/>
                <a:cs typeface="Comic Sans MS"/>
              </a:rPr>
              <a:t>Esso, a parità di vantaggio pensionistico, diminuisce con l’avanzare dell’età Visto che i coefficienti della riserva </a:t>
            </a:r>
            <a:r>
              <a:rPr lang="it-IT" sz="2000" dirty="0" err="1">
                <a:latin typeface="Comic Sans MS"/>
                <a:cs typeface="Comic Sans MS"/>
              </a:rPr>
              <a:t>mat.ca</a:t>
            </a:r>
            <a:r>
              <a:rPr lang="it-IT" sz="2000" dirty="0">
                <a:latin typeface="Comic Sans MS"/>
                <a:cs typeface="Comic Sans MS"/>
              </a:rPr>
              <a:t> decrescono con l’età.</a:t>
            </a:r>
          </a:p>
        </p:txBody>
      </p:sp>
    </p:spTree>
    <p:extLst>
      <p:ext uri="{BB962C8B-B14F-4D97-AF65-F5344CB8AC3E}">
        <p14:creationId xmlns:p14="http://schemas.microsoft.com/office/powerpoint/2010/main" xmlns="" val="2779843177"/>
      </p:ext>
    </p:extLst>
  </p:cSld>
  <p:clrMapOvr>
    <a:masterClrMapping/>
  </p:clrMapOvr>
  <p:transition spd="slow">
    <p:randomBar dir="vert"/>
  </p:transition>
</p:sld>
</file>

<file path=ppt/slides/slide2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1"/>
          <p:cNvSpPr>
            <a:spLocks noGrp="1"/>
          </p:cNvSpPr>
          <p:nvPr>
            <p:ph type="title"/>
          </p:nvPr>
        </p:nvSpPr>
        <p:spPr>
          <a:xfrm>
            <a:off x="2423592" y="485900"/>
            <a:ext cx="5760640" cy="1358925"/>
          </a:xfrm>
        </p:spPr>
        <p:style>
          <a:lnRef idx="1">
            <a:schemeClr val="accent3"/>
          </a:lnRef>
          <a:fillRef idx="2">
            <a:schemeClr val="accent3"/>
          </a:fillRef>
          <a:effectRef idx="1">
            <a:schemeClr val="accent3"/>
          </a:effectRef>
          <a:fontRef idx="minor">
            <a:schemeClr val="dk1"/>
          </a:fontRef>
        </p:style>
        <p:txBody>
          <a:bodyPr/>
          <a:lstStyle/>
          <a:p>
            <a:pPr>
              <a:defRPr/>
            </a:pPr>
            <a:r>
              <a:rPr lang="it-IT" sz="4000" dirty="0">
                <a:solidFill>
                  <a:srgbClr val="00B050"/>
                </a:solidFill>
                <a:latin typeface="Comic Sans MS"/>
                <a:cs typeface="Comic Sans MS"/>
              </a:rPr>
              <a:t>RICONGIUNZIONE</a:t>
            </a:r>
            <a:r>
              <a:rPr lang="it-IT" dirty="0">
                <a:solidFill>
                  <a:srgbClr val="00B050"/>
                </a:solidFill>
                <a:latin typeface="Comic Sans MS"/>
                <a:cs typeface="Comic Sans MS"/>
              </a:rPr>
              <a:t>: quante volte?</a:t>
            </a:r>
          </a:p>
        </p:txBody>
      </p:sp>
      <p:sp>
        <p:nvSpPr>
          <p:cNvPr id="3" name="CasellaDiTesto 2"/>
          <p:cNvSpPr txBox="1"/>
          <p:nvPr/>
        </p:nvSpPr>
        <p:spPr>
          <a:xfrm>
            <a:off x="1981201" y="2204864"/>
            <a:ext cx="8374167" cy="3785652"/>
          </a:xfrm>
          <a:prstGeom prst="rect">
            <a:avLst/>
          </a:prstGeom>
          <a:noFill/>
        </p:spPr>
        <p:txBody>
          <a:bodyPr wrap="square" rtlCol="0">
            <a:spAutoFit/>
          </a:bodyPr>
          <a:lstStyle/>
          <a:p>
            <a:r>
              <a:rPr lang="it-IT" sz="2000" dirty="0"/>
              <a:t>La facoltà di ricongiunzione dei vari periodi in un'unica gestione previdenziale </a:t>
            </a:r>
            <a:r>
              <a:rPr lang="it-IT" sz="2000" b="1" dirty="0"/>
              <a:t>può essere esercitata una sola </a:t>
            </a:r>
            <a:r>
              <a:rPr lang="it-IT" sz="2000" dirty="0"/>
              <a:t>volta; può essere esercitata </a:t>
            </a:r>
            <a:r>
              <a:rPr lang="it-IT" sz="2000" b="1" dirty="0"/>
              <a:t>una 2° volta solo se l'interessato possa far valere, successivamente all'esercizio della prima ricongiunzione , dieci anni di assicurazione previdenziale, di cui almeno cinque coperti da contributi versati in costanza di effettiva attività lavorativa</a:t>
            </a:r>
            <a:r>
              <a:rPr lang="it-IT" sz="2000" dirty="0"/>
              <a:t>. </a:t>
            </a:r>
          </a:p>
          <a:p>
            <a:endParaRPr lang="it-IT" sz="2000" dirty="0"/>
          </a:p>
          <a:p>
            <a:r>
              <a:rPr lang="it-IT" sz="2000" dirty="0"/>
              <a:t>In tutti gli altri casi l'interessato può presentare una seconda domanda solo </a:t>
            </a:r>
            <a:r>
              <a:rPr lang="it-IT" sz="2000" b="1" dirty="0"/>
              <a:t>all'atto del pensionamento </a:t>
            </a:r>
            <a:r>
              <a:rPr lang="it-IT" sz="2000" dirty="0"/>
              <a:t>(cioè l'ultimo giorno di servizio) e solo se la richiesta sia diretta a trasferire ulteriori periodi assicurativi nella gestione nella quale ha operato la precedente ricongiunzione, cioè nella medesima direzione di ricongiunzione</a:t>
            </a:r>
            <a:endParaRPr lang="it-IT" sz="2000" dirty="0">
              <a:latin typeface="Comic Sans MS"/>
              <a:cs typeface="Comic Sans MS"/>
            </a:endParaRPr>
          </a:p>
        </p:txBody>
      </p:sp>
    </p:spTree>
    <p:extLst>
      <p:ext uri="{BB962C8B-B14F-4D97-AF65-F5344CB8AC3E}">
        <p14:creationId xmlns:p14="http://schemas.microsoft.com/office/powerpoint/2010/main" xmlns="" val="3555111555"/>
      </p:ext>
    </p:extLst>
  </p:cSld>
  <p:clrMapOvr>
    <a:masterClrMapping/>
  </p:clrMapOvr>
  <p:transition spd="slow">
    <p:randomBar dir="vert"/>
  </p:transition>
</p:sld>
</file>

<file path=ppt/slides/slide2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llaDiTesto 3"/>
          <p:cNvSpPr txBox="1"/>
          <p:nvPr/>
        </p:nvSpPr>
        <p:spPr>
          <a:xfrm>
            <a:off x="2927649" y="764705"/>
            <a:ext cx="6222455" cy="646331"/>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algn="ctr"/>
            <a:r>
              <a:rPr lang="it-IT" altLang="it-IT" sz="3600" dirty="0">
                <a:solidFill>
                  <a:srgbClr val="002060"/>
                </a:solidFill>
                <a:latin typeface="Comic Sans MS" pitchFamily="66" charset="0"/>
                <a:ea typeface="Gill Sans Light"/>
                <a:cs typeface="Gill Sans Light"/>
              </a:rPr>
              <a:t>Art.1  co.1 Legge 45/1990 </a:t>
            </a:r>
            <a:r>
              <a:rPr lang="it-IT" sz="3600" dirty="0"/>
              <a:t> </a:t>
            </a:r>
          </a:p>
        </p:txBody>
      </p:sp>
      <p:sp>
        <p:nvSpPr>
          <p:cNvPr id="8" name="Rettangolo 7"/>
          <p:cNvSpPr/>
          <p:nvPr/>
        </p:nvSpPr>
        <p:spPr>
          <a:xfrm>
            <a:off x="1919536" y="1628800"/>
            <a:ext cx="8352928" cy="5016758"/>
          </a:xfrm>
          <a:prstGeom prst="rect">
            <a:avLst/>
          </a:prstGeom>
        </p:spPr>
        <p:txBody>
          <a:bodyPr wrap="square">
            <a:spAutoFit/>
          </a:bodyPr>
          <a:lstStyle/>
          <a:p>
            <a:pPr algn="ctr"/>
            <a:r>
              <a:rPr lang="it-IT" sz="2000" i="1" dirty="0">
                <a:solidFill>
                  <a:srgbClr val="000090"/>
                </a:solidFill>
                <a:latin typeface="Comic Sans MS"/>
                <a:cs typeface="Comic Sans MS"/>
              </a:rPr>
              <a:t>Art. 1. Facoltà di ricongiunzione </a:t>
            </a:r>
          </a:p>
          <a:p>
            <a:pPr algn="ctr"/>
            <a:r>
              <a:rPr lang="it-IT" sz="2000" i="1" dirty="0">
                <a:solidFill>
                  <a:srgbClr val="000090"/>
                </a:solidFill>
                <a:latin typeface="Comic Sans MS"/>
                <a:cs typeface="Comic Sans MS"/>
              </a:rPr>
              <a:t>Co. 1.: Al lavoratore dipendente, pubblico o privato, o al lavoratore autonomo, che sia stato iscritto a forme obbligatorie di previdenza per liberi professionisti, è data facoltà, ai fini del diritto e della misura di un'unica pensione, di chiedere la ricongiunzione di tutti i periodi di contribuzione presso le sopracitate forme previdenziali, nella gestione cui risulta iscritto in qualità di lavoratore dipendente o autonomo.</a:t>
            </a:r>
          </a:p>
          <a:p>
            <a:pPr algn="ctr"/>
            <a:endParaRPr lang="it-IT" sz="2000" i="1" dirty="0">
              <a:solidFill>
                <a:srgbClr val="000090"/>
              </a:solidFill>
              <a:latin typeface="Comic Sans MS"/>
              <a:cs typeface="Comic Sans MS"/>
            </a:endParaRPr>
          </a:p>
          <a:p>
            <a:pPr algn="ctr"/>
            <a:r>
              <a:rPr lang="it-IT" sz="2000" i="1" dirty="0">
                <a:solidFill>
                  <a:srgbClr val="000090"/>
                </a:solidFill>
                <a:latin typeface="Comic Sans MS"/>
                <a:cs typeface="Comic Sans MS"/>
              </a:rPr>
              <a:t>Co. 2. Analoga facoltà  è data al libero professionista che sia stato iscritto a forme obbligatorie di previdenza per lavoratori dipendenti, pubblici o privati, o per lavoratori autonomi, ai fini della ricongiunzione di tutti i periodi di contribuzione presso le medesime forme previdenziali, nella gestione cui risulta iscritto in qualità di libero professionista.</a:t>
            </a:r>
          </a:p>
          <a:p>
            <a:pPr algn="ctr"/>
            <a:endParaRPr lang="it-IT" sz="2000" i="1" dirty="0">
              <a:solidFill>
                <a:srgbClr val="000090"/>
              </a:solidFill>
              <a:latin typeface="Comic Sans MS"/>
              <a:cs typeface="Comic Sans MS"/>
            </a:endParaRPr>
          </a:p>
        </p:txBody>
      </p:sp>
    </p:spTree>
    <p:extLst>
      <p:ext uri="{BB962C8B-B14F-4D97-AF65-F5344CB8AC3E}">
        <p14:creationId xmlns:p14="http://schemas.microsoft.com/office/powerpoint/2010/main" xmlns="" val="320094588"/>
      </p:ext>
    </p:extLst>
  </p:cSld>
  <p:clrMapOvr>
    <a:masterClrMapping/>
  </p:clrMapOvr>
  <p:transition spd="slow">
    <p:randomBar dir="vert"/>
  </p:transition>
</p:sld>
</file>

<file path=ppt/slides/slide2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1"/>
          <p:cNvSpPr>
            <a:spLocks noGrp="1"/>
          </p:cNvSpPr>
          <p:nvPr>
            <p:ph type="title"/>
          </p:nvPr>
        </p:nvSpPr>
        <p:spPr>
          <a:xfrm>
            <a:off x="2609578" y="585216"/>
            <a:ext cx="6726510" cy="1074366"/>
          </a:xfrm>
        </p:spPr>
        <p:style>
          <a:lnRef idx="1">
            <a:schemeClr val="accent3"/>
          </a:lnRef>
          <a:fillRef idx="2">
            <a:schemeClr val="accent3"/>
          </a:fillRef>
          <a:effectRef idx="1">
            <a:schemeClr val="accent3"/>
          </a:effectRef>
          <a:fontRef idx="minor">
            <a:schemeClr val="dk1"/>
          </a:fontRef>
        </p:style>
        <p:txBody>
          <a:bodyPr/>
          <a:lstStyle/>
          <a:p>
            <a:pPr>
              <a:defRPr/>
            </a:pPr>
            <a:r>
              <a:rPr lang="it-IT" dirty="0">
                <a:solidFill>
                  <a:srgbClr val="00B050"/>
                </a:solidFill>
                <a:latin typeface="Comic Sans MS"/>
                <a:cs typeface="Comic Sans MS"/>
              </a:rPr>
              <a:t>RICONGIUNZIONE </a:t>
            </a:r>
          </a:p>
        </p:txBody>
      </p:sp>
      <p:sp>
        <p:nvSpPr>
          <p:cNvPr id="67587" name="Rettangolo 2"/>
          <p:cNvSpPr>
            <a:spLocks noChangeArrowheads="1"/>
          </p:cNvSpPr>
          <p:nvPr/>
        </p:nvSpPr>
        <p:spPr bwMode="auto">
          <a:xfrm>
            <a:off x="2782888" y="1659583"/>
            <a:ext cx="6553200" cy="461665"/>
          </a:xfrm>
          <a:prstGeom prst="rect">
            <a:avLst/>
          </a:prstGeom>
          <a:noFill/>
          <a:ln w="9525">
            <a:noFill/>
            <a:miter lim="800000"/>
            <a:headEnd/>
            <a:tailEnd/>
          </a:ln>
        </p:spPr>
        <p:txBody>
          <a:bodyPr>
            <a:spAutoFit/>
          </a:bodyPr>
          <a:lstStyle/>
          <a:p>
            <a:pPr algn="ctr"/>
            <a:r>
              <a:rPr lang="it-IT" altLang="it-IT" sz="2400" dirty="0">
                <a:solidFill>
                  <a:srgbClr val="FF0000"/>
                </a:solidFill>
                <a:latin typeface="Comic Sans MS" pitchFamily="66" charset="0"/>
                <a:ea typeface="Gill Sans Light"/>
                <a:cs typeface="Gill Sans Light"/>
              </a:rPr>
              <a:t>La ricongiunzione per i liberi professionisti</a:t>
            </a:r>
          </a:p>
        </p:txBody>
      </p:sp>
      <p:sp>
        <p:nvSpPr>
          <p:cNvPr id="67588" name="Rettangolo 4"/>
          <p:cNvSpPr>
            <a:spLocks noChangeArrowheads="1"/>
          </p:cNvSpPr>
          <p:nvPr/>
        </p:nvSpPr>
        <p:spPr bwMode="auto">
          <a:xfrm>
            <a:off x="1703388" y="4444960"/>
            <a:ext cx="8964612" cy="1815882"/>
          </a:xfrm>
          <a:prstGeom prst="rect">
            <a:avLst/>
          </a:prstGeom>
          <a:noFill/>
          <a:ln w="9525">
            <a:noFill/>
            <a:miter lim="800000"/>
            <a:headEnd/>
            <a:tailEnd/>
          </a:ln>
        </p:spPr>
        <p:txBody>
          <a:bodyPr>
            <a:spAutoFit/>
          </a:bodyPr>
          <a:lstStyle/>
          <a:p>
            <a:pPr algn="ctr"/>
            <a:r>
              <a:rPr lang="it-IT" altLang="it-IT" sz="1600" dirty="0">
                <a:solidFill>
                  <a:srgbClr val="002060"/>
                </a:solidFill>
                <a:latin typeface="Comic Sans MS" pitchFamily="66" charset="0"/>
                <a:ea typeface="Gill Sans Light"/>
                <a:cs typeface="Gill Sans Light"/>
              </a:rPr>
              <a:t> L’articolo 1, secondo comma, consente, invece, al libero professionista che sia stato iscritto a forme obbligatorie di previdenza per i lavoratori dipendenti o per i lavoratori autonomi, la facoltà di ricongiungere tutti i periodi di contribuzione versati presso dette forme nella gestione in cui risulta iscritto in qualità di libero professionista. </a:t>
            </a:r>
          </a:p>
          <a:p>
            <a:pPr algn="ctr"/>
            <a:r>
              <a:rPr lang="it-IT" altLang="it-IT" sz="1600" dirty="0">
                <a:solidFill>
                  <a:srgbClr val="002060"/>
                </a:solidFill>
                <a:latin typeface="Comic Sans MS" pitchFamily="66" charset="0"/>
                <a:ea typeface="Gill Sans Light"/>
                <a:cs typeface="Gill Sans Light"/>
              </a:rPr>
              <a:t>Vanno ricongiunti, in base al principio della onnicomprensività della ricongiunzione, anche i periodi di contribuzione versati presso tutte le altre gestioni previdenziali cui il lavoratore sia stato iscritto. </a:t>
            </a:r>
          </a:p>
        </p:txBody>
      </p:sp>
      <p:pic>
        <p:nvPicPr>
          <p:cNvPr id="149506" name="Picture 2" descr="http://www.datagiovani.it/newsite/wp-content/uploads/2012/03/uomo-con-valigetta.gif"/>
          <p:cNvPicPr>
            <a:picLocks noChangeAspect="1" noChangeArrowheads="1"/>
          </p:cNvPicPr>
          <p:nvPr/>
        </p:nvPicPr>
        <p:blipFill>
          <a:blip r:embed="rId2"/>
          <a:srcRect/>
          <a:stretch>
            <a:fillRect/>
          </a:stretch>
        </p:blipFill>
        <p:spPr bwMode="auto">
          <a:xfrm>
            <a:off x="8294961" y="2184713"/>
            <a:ext cx="2082255" cy="2082255"/>
          </a:xfrm>
          <a:prstGeom prst="rect">
            <a:avLst/>
          </a:prstGeom>
          <a:noFill/>
        </p:spPr>
      </p:pic>
      <p:sp>
        <p:nvSpPr>
          <p:cNvPr id="6" name="Rettangolo 5"/>
          <p:cNvSpPr/>
          <p:nvPr/>
        </p:nvSpPr>
        <p:spPr>
          <a:xfrm>
            <a:off x="1981200" y="2204865"/>
            <a:ext cx="6635080" cy="2062103"/>
          </a:xfrm>
          <a:prstGeom prst="rect">
            <a:avLst/>
          </a:prstGeom>
        </p:spPr>
        <p:txBody>
          <a:bodyPr wrap="square">
            <a:spAutoFit/>
          </a:bodyPr>
          <a:lstStyle/>
          <a:p>
            <a:pPr algn="ctr"/>
            <a:r>
              <a:rPr lang="it-IT" altLang="it-IT" sz="1600" dirty="0">
                <a:solidFill>
                  <a:srgbClr val="002060"/>
                </a:solidFill>
                <a:latin typeface="Comic Sans MS" pitchFamily="66" charset="0"/>
                <a:ea typeface="Gill Sans Light"/>
                <a:cs typeface="Gill Sans Light"/>
              </a:rPr>
              <a:t>L’articolo 1, primo comma, della Legge 45/1990 attribuisce al lavoratore dipendente pubblico o privato, o al lavoratore autonomo, che sia stato iscritto a forme obbligatorie di previdenza per i liberi professionisti, la facoltà, ai fini del diritto e della misura di un’unica pensione, di ricongiungere tutti i periodi di contribuzione versati presso le varie Casse di Previdenza per i Liberi Professionisti, nella gestione in cui risulta iscritto, in qualità di lavoratore dipendente o autonomo, all'atto della domanda.</a:t>
            </a:r>
          </a:p>
        </p:txBody>
      </p:sp>
    </p:spTree>
    <p:extLst>
      <p:ext uri="{BB962C8B-B14F-4D97-AF65-F5344CB8AC3E}">
        <p14:creationId xmlns:p14="http://schemas.microsoft.com/office/powerpoint/2010/main" xmlns="" val="575173763"/>
      </p:ext>
    </p:extLst>
  </p:cSld>
  <p:clrMapOvr>
    <a:masterClrMapping/>
  </p:clrMapOvr>
  <p:transition spd="slow">
    <p:randomBar dir="vert"/>
  </p:transition>
</p:sld>
</file>

<file path=ppt/slides/slide2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1"/>
          <p:cNvSpPr>
            <a:spLocks noGrp="1"/>
          </p:cNvSpPr>
          <p:nvPr>
            <p:ph type="title"/>
          </p:nvPr>
        </p:nvSpPr>
        <p:spPr>
          <a:xfrm>
            <a:off x="2495600" y="764704"/>
            <a:ext cx="7290054" cy="1187600"/>
          </a:xfrm>
        </p:spPr>
        <p:style>
          <a:lnRef idx="1">
            <a:schemeClr val="accent3"/>
          </a:lnRef>
          <a:fillRef idx="2">
            <a:schemeClr val="accent3"/>
          </a:fillRef>
          <a:effectRef idx="1">
            <a:schemeClr val="accent3"/>
          </a:effectRef>
          <a:fontRef idx="minor">
            <a:schemeClr val="dk1"/>
          </a:fontRef>
        </p:style>
        <p:txBody>
          <a:bodyPr/>
          <a:lstStyle/>
          <a:p>
            <a:pPr>
              <a:defRPr/>
            </a:pPr>
            <a:r>
              <a:rPr lang="it-IT" dirty="0">
                <a:solidFill>
                  <a:srgbClr val="00B050"/>
                </a:solidFill>
                <a:latin typeface="Comic Sans MS"/>
                <a:cs typeface="Comic Sans MS"/>
              </a:rPr>
              <a:t>RICONGIUNZIONE </a:t>
            </a:r>
          </a:p>
        </p:txBody>
      </p:sp>
      <p:sp>
        <p:nvSpPr>
          <p:cNvPr id="67587" name="Rettangolo 2"/>
          <p:cNvSpPr>
            <a:spLocks noChangeArrowheads="1"/>
          </p:cNvSpPr>
          <p:nvPr/>
        </p:nvSpPr>
        <p:spPr bwMode="auto">
          <a:xfrm>
            <a:off x="2639616" y="2130284"/>
            <a:ext cx="6553200" cy="461665"/>
          </a:xfrm>
          <a:prstGeom prst="rect">
            <a:avLst/>
          </a:prstGeom>
          <a:noFill/>
          <a:ln w="9525">
            <a:noFill/>
            <a:miter lim="800000"/>
            <a:headEnd/>
            <a:tailEnd/>
          </a:ln>
        </p:spPr>
        <p:txBody>
          <a:bodyPr>
            <a:spAutoFit/>
          </a:bodyPr>
          <a:lstStyle/>
          <a:p>
            <a:pPr algn="ctr"/>
            <a:r>
              <a:rPr lang="it-IT" altLang="it-IT" sz="2400" dirty="0">
                <a:solidFill>
                  <a:srgbClr val="FF0000"/>
                </a:solidFill>
                <a:latin typeface="Comic Sans MS" pitchFamily="66" charset="0"/>
                <a:ea typeface="Gill Sans Light"/>
                <a:cs typeface="Gill Sans Light"/>
              </a:rPr>
              <a:t>La ricongiunzione per i liberi professionisti</a:t>
            </a:r>
          </a:p>
        </p:txBody>
      </p:sp>
      <p:sp>
        <p:nvSpPr>
          <p:cNvPr id="67588" name="Rettangolo 4"/>
          <p:cNvSpPr>
            <a:spLocks noChangeArrowheads="1"/>
          </p:cNvSpPr>
          <p:nvPr/>
        </p:nvSpPr>
        <p:spPr bwMode="auto">
          <a:xfrm>
            <a:off x="1991544" y="3141926"/>
            <a:ext cx="6480720" cy="2677656"/>
          </a:xfrm>
          <a:prstGeom prst="rect">
            <a:avLst/>
          </a:prstGeom>
          <a:noFill/>
          <a:ln w="9525">
            <a:noFill/>
            <a:miter lim="800000"/>
            <a:headEnd/>
            <a:tailEnd/>
          </a:ln>
        </p:spPr>
        <p:txBody>
          <a:bodyPr wrap="square">
            <a:spAutoFit/>
          </a:bodyPr>
          <a:lstStyle/>
          <a:p>
            <a:pPr algn="just"/>
            <a:r>
              <a:rPr lang="it-IT" altLang="it-IT" sz="2800" dirty="0">
                <a:solidFill>
                  <a:srgbClr val="002060"/>
                </a:solidFill>
                <a:latin typeface="Comic Sans MS" pitchFamily="66" charset="0"/>
                <a:ea typeface="Gill Sans Light"/>
                <a:cs typeface="Gill Sans Light"/>
              </a:rPr>
              <a:t>La ricongiunzione ex L. 45/1990 è più cara di quella della L. 29/79 fra le varie gestioni INPS, in quanto non vi è l’abbattimento del 50% previsto invece per la L. 29/79 dopo la deduzione dei contributi ricongiunti</a:t>
            </a:r>
            <a:r>
              <a:rPr lang="mr-IN" altLang="it-IT" sz="2800" dirty="0">
                <a:solidFill>
                  <a:srgbClr val="002060"/>
                </a:solidFill>
                <a:latin typeface="Comic Sans MS" pitchFamily="66" charset="0"/>
                <a:ea typeface="Gill Sans Light"/>
                <a:cs typeface="Gill Sans Light"/>
              </a:rPr>
              <a:t>…</a:t>
            </a:r>
            <a:endParaRPr lang="it-IT" altLang="it-IT" sz="2800" dirty="0">
              <a:solidFill>
                <a:srgbClr val="002060"/>
              </a:solidFill>
              <a:latin typeface="Comic Sans MS" pitchFamily="66" charset="0"/>
              <a:ea typeface="Gill Sans Light"/>
              <a:cs typeface="Gill Sans Light"/>
            </a:endParaRPr>
          </a:p>
        </p:txBody>
      </p:sp>
      <p:pic>
        <p:nvPicPr>
          <p:cNvPr id="149506" name="Picture 2" descr="http://www.datagiovani.it/newsite/wp-content/uploads/2012/03/uomo-con-valigetta.gif"/>
          <p:cNvPicPr>
            <a:picLocks noChangeAspect="1" noChangeArrowheads="1"/>
          </p:cNvPicPr>
          <p:nvPr/>
        </p:nvPicPr>
        <p:blipFill>
          <a:blip r:embed="rId2"/>
          <a:srcRect/>
          <a:stretch>
            <a:fillRect/>
          </a:stretch>
        </p:blipFill>
        <p:spPr bwMode="auto">
          <a:xfrm>
            <a:off x="8358795" y="3356993"/>
            <a:ext cx="2082255" cy="2082255"/>
          </a:xfrm>
          <a:prstGeom prst="rect">
            <a:avLst/>
          </a:prstGeom>
          <a:noFill/>
        </p:spPr>
      </p:pic>
    </p:spTree>
    <p:extLst>
      <p:ext uri="{BB962C8B-B14F-4D97-AF65-F5344CB8AC3E}">
        <p14:creationId xmlns:p14="http://schemas.microsoft.com/office/powerpoint/2010/main" xmlns="" val="872900573"/>
      </p:ext>
    </p:extLst>
  </p:cSld>
  <p:clrMapOvr>
    <a:masterClrMapping/>
  </p:clrMapOvr>
  <p:transition spd="slow">
    <p:randomBar dir="vert"/>
  </p:transition>
</p:sld>
</file>

<file path=ppt/slides/slide2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1"/>
          <p:cNvSpPr>
            <a:spLocks noGrp="1"/>
          </p:cNvSpPr>
          <p:nvPr>
            <p:ph type="title"/>
          </p:nvPr>
        </p:nvSpPr>
        <p:spPr>
          <a:xfrm>
            <a:off x="2208213" y="893537"/>
            <a:ext cx="8153400" cy="720378"/>
          </a:xfrm>
        </p:spPr>
        <p:style>
          <a:lnRef idx="1">
            <a:schemeClr val="accent3"/>
          </a:lnRef>
          <a:fillRef idx="2">
            <a:schemeClr val="accent3"/>
          </a:fillRef>
          <a:effectRef idx="1">
            <a:schemeClr val="accent3"/>
          </a:effectRef>
          <a:fontRef idx="minor">
            <a:schemeClr val="dk1"/>
          </a:fontRef>
        </p:style>
        <p:txBody>
          <a:bodyPr>
            <a:normAutofit fontScale="90000"/>
          </a:bodyPr>
          <a:lstStyle/>
          <a:p>
            <a:pPr>
              <a:defRPr/>
            </a:pPr>
            <a:r>
              <a:rPr lang="it-IT" sz="3600" dirty="0">
                <a:solidFill>
                  <a:srgbClr val="00B050"/>
                </a:solidFill>
                <a:latin typeface="Comic Sans MS"/>
                <a:cs typeface="Comic Sans MS"/>
              </a:rPr>
              <a:t>RICONGIUNZIONE</a:t>
            </a:r>
            <a:r>
              <a:rPr lang="it-IT" sz="3600" dirty="0">
                <a:solidFill>
                  <a:srgbClr val="00B050"/>
                </a:solidFill>
              </a:rPr>
              <a:t> </a:t>
            </a:r>
          </a:p>
        </p:txBody>
      </p:sp>
      <p:pic>
        <p:nvPicPr>
          <p:cNvPr id="69635" name="Picture 2"/>
          <p:cNvPicPr>
            <a:picLocks noChangeAspect="1" noChangeArrowheads="1"/>
          </p:cNvPicPr>
          <p:nvPr/>
        </p:nvPicPr>
        <p:blipFill>
          <a:blip r:embed="rId2"/>
          <a:srcRect/>
          <a:stretch>
            <a:fillRect/>
          </a:stretch>
        </p:blipFill>
        <p:spPr bwMode="auto">
          <a:xfrm>
            <a:off x="2346793" y="1628801"/>
            <a:ext cx="7561262" cy="4930775"/>
          </a:xfrm>
          <a:prstGeom prst="rect">
            <a:avLst/>
          </a:prstGeom>
          <a:noFill/>
          <a:ln w="9525">
            <a:noFill/>
            <a:miter lim="800000"/>
            <a:headEnd/>
            <a:tailEnd/>
          </a:ln>
        </p:spPr>
      </p:pic>
    </p:spTree>
    <p:extLst>
      <p:ext uri="{BB962C8B-B14F-4D97-AF65-F5344CB8AC3E}">
        <p14:creationId xmlns:p14="http://schemas.microsoft.com/office/powerpoint/2010/main" xmlns="" val="3143100958"/>
      </p:ext>
    </p:extLst>
  </p:cSld>
  <p:clrMapOvr>
    <a:masterClrMapping/>
  </p:clrMapOvr>
  <p:transition spd="slow">
    <p:randomBar dir="vert"/>
  </p:transition>
</p:sld>
</file>

<file path=ppt/slides/slide2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Titolo 1"/>
          <p:cNvSpPr>
            <a:spLocks noGrp="1"/>
          </p:cNvSpPr>
          <p:nvPr>
            <p:ph type="title"/>
          </p:nvPr>
        </p:nvSpPr>
        <p:spPr>
          <a:xfrm>
            <a:off x="2117839" y="548680"/>
            <a:ext cx="8153400" cy="1206624"/>
          </a:xfrm>
        </p:spPr>
        <p:style>
          <a:lnRef idx="1">
            <a:schemeClr val="accent6"/>
          </a:lnRef>
          <a:fillRef idx="2">
            <a:schemeClr val="accent6"/>
          </a:fillRef>
          <a:effectRef idx="1">
            <a:schemeClr val="accent6"/>
          </a:effectRef>
          <a:fontRef idx="minor">
            <a:schemeClr val="dk1"/>
          </a:fontRef>
        </p:style>
        <p:txBody>
          <a:bodyPr>
            <a:normAutofit/>
          </a:bodyPr>
          <a:lstStyle/>
          <a:p>
            <a:pPr algn="ctr">
              <a:defRPr/>
            </a:pPr>
            <a:r>
              <a:rPr lang="it-IT" altLang="it-IT" sz="3200" b="1" dirty="0">
                <a:solidFill>
                  <a:srgbClr val="002060"/>
                </a:solidFill>
                <a:latin typeface="Verdana" charset="0"/>
                <a:ea typeface="ＭＳ Ｐゴシック" charset="-128"/>
              </a:rPr>
              <a:t>D.lgs. 42/2006</a:t>
            </a:r>
            <a:endParaRPr lang="it-IT" altLang="it-IT" sz="4000" dirty="0">
              <a:solidFill>
                <a:srgbClr val="C26844"/>
              </a:solidFill>
              <a:latin typeface="Comic Sans MS"/>
              <a:ea typeface="ＭＳ Ｐゴシック" charset="-128"/>
              <a:cs typeface="Comic Sans MS"/>
            </a:endParaRPr>
          </a:p>
        </p:txBody>
      </p:sp>
      <p:sp>
        <p:nvSpPr>
          <p:cNvPr id="2" name="Rettangolo 1"/>
          <p:cNvSpPr/>
          <p:nvPr/>
        </p:nvSpPr>
        <p:spPr>
          <a:xfrm>
            <a:off x="3682491" y="2967335"/>
            <a:ext cx="4827027" cy="923330"/>
          </a:xfrm>
          <a:prstGeom prst="rect">
            <a:avLst/>
          </a:prstGeom>
          <a:noFill/>
        </p:spPr>
        <p:txBody>
          <a:bodyPr wrap="none" lIns="91440" tIns="45720" rIns="91440" bIns="45720">
            <a:spAutoFit/>
          </a:bodyPr>
          <a:lstStyle/>
          <a:p>
            <a:pPr algn="ctr"/>
            <a:r>
              <a:rPr lang="it-IT" sz="54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Totalizzazione</a:t>
            </a:r>
          </a:p>
        </p:txBody>
      </p:sp>
      <p:pic>
        <p:nvPicPr>
          <p:cNvPr id="3" name="Immagine 2"/>
          <p:cNvPicPr>
            <a:picLocks noChangeAspect="1"/>
          </p:cNvPicPr>
          <p:nvPr/>
        </p:nvPicPr>
        <p:blipFill>
          <a:blip r:embed="rId2"/>
          <a:stretch>
            <a:fillRect/>
          </a:stretch>
        </p:blipFill>
        <p:spPr>
          <a:xfrm>
            <a:off x="7608168" y="3789040"/>
            <a:ext cx="2832100" cy="2870200"/>
          </a:xfrm>
          <a:prstGeom prst="rect">
            <a:avLst/>
          </a:prstGeom>
        </p:spPr>
      </p:pic>
    </p:spTree>
    <p:extLst>
      <p:ext uri="{BB962C8B-B14F-4D97-AF65-F5344CB8AC3E}">
        <p14:creationId xmlns:p14="http://schemas.microsoft.com/office/powerpoint/2010/main" xmlns="" val="2735198297"/>
      </p:ext>
    </p:extLst>
  </p:cSld>
  <p:clrMapOvr>
    <a:masterClrMapping/>
  </p:clrMapOvr>
  <p:transition spd="slow">
    <p:randomBar dir="vert"/>
  </p:transition>
</p:sld>
</file>

<file path=ppt/slides/slide2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7" name="Rettangolo 3"/>
          <p:cNvSpPr>
            <a:spLocks noChangeArrowheads="1"/>
          </p:cNvSpPr>
          <p:nvPr/>
        </p:nvSpPr>
        <p:spPr bwMode="auto">
          <a:xfrm>
            <a:off x="2640014" y="1268413"/>
            <a:ext cx="8027987" cy="923330"/>
          </a:xfrm>
          <a:prstGeom prst="rect">
            <a:avLst/>
          </a:prstGeom>
          <a:noFill/>
          <a:ln w="9525">
            <a:noFill/>
            <a:miter lim="800000"/>
            <a:headEnd/>
            <a:tailEnd/>
          </a:ln>
        </p:spPr>
        <p:txBody>
          <a:bodyPr>
            <a:spAutoFit/>
          </a:bodyPr>
          <a:lstStyle/>
          <a:p>
            <a:endParaRPr lang="it-IT" altLang="it-IT">
              <a:latin typeface="Verdana" pitchFamily="34" charset="0"/>
              <a:ea typeface="Gill Sans Light"/>
              <a:cs typeface="Gill Sans Light"/>
            </a:endParaRPr>
          </a:p>
          <a:p>
            <a:endParaRPr lang="it-IT" altLang="it-IT">
              <a:latin typeface="Verdana" pitchFamily="34" charset="0"/>
              <a:ea typeface="Gill Sans Light"/>
              <a:cs typeface="Gill Sans Light"/>
            </a:endParaRPr>
          </a:p>
          <a:p>
            <a:endParaRPr lang="it-IT" altLang="it-IT">
              <a:ea typeface="Gill Sans Light"/>
              <a:cs typeface="Gill Sans Light"/>
            </a:endParaRPr>
          </a:p>
        </p:txBody>
      </p:sp>
      <p:sp>
        <p:nvSpPr>
          <p:cNvPr id="72708" name="Rettangolo 4"/>
          <p:cNvSpPr>
            <a:spLocks noChangeArrowheads="1"/>
          </p:cNvSpPr>
          <p:nvPr/>
        </p:nvSpPr>
        <p:spPr bwMode="auto">
          <a:xfrm>
            <a:off x="1714302" y="1179513"/>
            <a:ext cx="8928100" cy="5016758"/>
          </a:xfrm>
          <a:prstGeom prst="rect">
            <a:avLst/>
          </a:prstGeom>
          <a:noFill/>
          <a:ln w="9525">
            <a:noFill/>
            <a:miter lim="800000"/>
            <a:headEnd/>
            <a:tailEnd/>
          </a:ln>
        </p:spPr>
        <p:txBody>
          <a:bodyPr wrap="square">
            <a:spAutoFit/>
          </a:bodyPr>
          <a:lstStyle/>
          <a:p>
            <a:endParaRPr lang="it-IT" altLang="it-IT" b="1" dirty="0">
              <a:solidFill>
                <a:srgbClr val="FF0000"/>
              </a:solidFill>
              <a:latin typeface="Verdana" pitchFamily="34" charset="0"/>
              <a:ea typeface="Gill Sans Light"/>
              <a:cs typeface="Gill Sans Light"/>
            </a:endParaRPr>
          </a:p>
          <a:p>
            <a:r>
              <a:rPr lang="it-IT" altLang="it-IT" b="1" u="sng" dirty="0">
                <a:solidFill>
                  <a:srgbClr val="002060"/>
                </a:solidFill>
                <a:latin typeface="Comic Sans MS" pitchFamily="66" charset="0"/>
                <a:ea typeface="Gill Sans Light"/>
                <a:cs typeface="Gill Sans Light"/>
              </a:rPr>
              <a:t>Prestazioni: </a:t>
            </a:r>
          </a:p>
          <a:p>
            <a:pPr>
              <a:buFont typeface="Wingdings" pitchFamily="2" charset="2"/>
              <a:buChar char="Ø"/>
            </a:pPr>
            <a:r>
              <a:rPr lang="it-IT" altLang="it-IT" dirty="0">
                <a:solidFill>
                  <a:srgbClr val="002060"/>
                </a:solidFill>
                <a:latin typeface="Comic Sans MS" pitchFamily="66" charset="0"/>
                <a:ea typeface="Gill Sans Light"/>
                <a:cs typeface="Gill Sans Light"/>
              </a:rPr>
              <a:t> Vecchiaia (65 anni e 3 mesi di età per l’anno 2013, dal 2016 da adeguare alla speranza di vita, e 20 di anzianità contributiva) </a:t>
            </a:r>
          </a:p>
          <a:p>
            <a:pPr>
              <a:buFont typeface="Wingdings" pitchFamily="2" charset="2"/>
              <a:buChar char="Ø"/>
            </a:pPr>
            <a:r>
              <a:rPr lang="it-IT" altLang="it-IT" dirty="0">
                <a:solidFill>
                  <a:srgbClr val="002060"/>
                </a:solidFill>
                <a:latin typeface="Comic Sans MS" pitchFamily="66" charset="0"/>
                <a:ea typeface="Gill Sans Light"/>
                <a:cs typeface="Gill Sans Light"/>
              </a:rPr>
              <a:t> Anzianità (40 anni e 3 mesi di anzianità contributiva, dal 2016 da adeguare alla speranza di vita) </a:t>
            </a:r>
          </a:p>
          <a:p>
            <a:pPr>
              <a:buFont typeface="Wingdings" pitchFamily="2" charset="2"/>
              <a:buChar char="Ø"/>
            </a:pPr>
            <a:r>
              <a:rPr lang="it-IT" altLang="it-IT" dirty="0">
                <a:solidFill>
                  <a:srgbClr val="002060"/>
                </a:solidFill>
                <a:latin typeface="Comic Sans MS" pitchFamily="66" charset="0"/>
                <a:ea typeface="Gill Sans Light"/>
                <a:cs typeface="Gill Sans Light"/>
              </a:rPr>
              <a:t> Inabilità (requisiti contributivi e accertamento sanitario della gestione di ultima iscrizione) </a:t>
            </a:r>
          </a:p>
          <a:p>
            <a:pPr>
              <a:buFont typeface="Wingdings" pitchFamily="2" charset="2"/>
              <a:buChar char="Ø"/>
            </a:pPr>
            <a:r>
              <a:rPr lang="it-IT" altLang="it-IT" dirty="0">
                <a:solidFill>
                  <a:srgbClr val="002060"/>
                </a:solidFill>
                <a:latin typeface="Comic Sans MS" pitchFamily="66" charset="0"/>
                <a:ea typeface="Gill Sans Light"/>
                <a:cs typeface="Gill Sans Light"/>
              </a:rPr>
              <a:t> Indiretta ai superstiti (requisiti contributivi richiesti nella   gestione di ultima iscrizione) </a:t>
            </a:r>
          </a:p>
          <a:p>
            <a:endParaRPr lang="it-IT" altLang="it-IT" sz="2000" u="sng" dirty="0">
              <a:solidFill>
                <a:srgbClr val="002060"/>
              </a:solidFill>
              <a:latin typeface="Comic Sans MS" pitchFamily="66" charset="0"/>
              <a:ea typeface="Gill Sans Light"/>
              <a:cs typeface="Gill Sans Light"/>
            </a:endParaRPr>
          </a:p>
          <a:p>
            <a:r>
              <a:rPr lang="it-IT" altLang="it-IT" sz="2000" b="1" u="sng" dirty="0">
                <a:solidFill>
                  <a:srgbClr val="002060"/>
                </a:solidFill>
                <a:latin typeface="Comic Sans MS" pitchFamily="66" charset="0"/>
                <a:ea typeface="Gill Sans Light"/>
                <a:cs typeface="Gill Sans Light"/>
              </a:rPr>
              <a:t>Condizioni </a:t>
            </a:r>
          </a:p>
          <a:p>
            <a:r>
              <a:rPr lang="it-IT" altLang="it-IT" sz="2000" dirty="0">
                <a:solidFill>
                  <a:srgbClr val="002060"/>
                </a:solidFill>
                <a:latin typeface="Comic Sans MS" pitchFamily="66" charset="0"/>
                <a:ea typeface="Gill Sans Light"/>
                <a:cs typeface="Gill Sans Light"/>
              </a:rPr>
              <a:t>Non essere titolare di trattamento pensionistico. </a:t>
            </a:r>
          </a:p>
          <a:p>
            <a:r>
              <a:rPr lang="it-IT" altLang="it-IT" sz="2000" dirty="0">
                <a:solidFill>
                  <a:srgbClr val="002060"/>
                </a:solidFill>
                <a:latin typeface="Comic Sans MS" pitchFamily="66" charset="0"/>
                <a:ea typeface="Gill Sans Light"/>
                <a:cs typeface="Gill Sans Light"/>
              </a:rPr>
              <a:t>Totalizzazione di tutti e per intero i periodi assicurativi. </a:t>
            </a:r>
          </a:p>
          <a:p>
            <a:endParaRPr lang="it-IT" altLang="it-IT" sz="2000" dirty="0">
              <a:solidFill>
                <a:srgbClr val="002060"/>
              </a:solidFill>
              <a:latin typeface="Comic Sans MS" pitchFamily="66" charset="0"/>
              <a:ea typeface="Gill Sans Light"/>
              <a:cs typeface="Gill Sans Light"/>
            </a:endParaRPr>
          </a:p>
          <a:p>
            <a:r>
              <a:rPr lang="it-IT" altLang="it-IT" sz="2000" b="1" dirty="0">
                <a:solidFill>
                  <a:srgbClr val="002060"/>
                </a:solidFill>
                <a:latin typeface="Comic Sans MS" pitchFamily="66" charset="0"/>
                <a:ea typeface="Gill Sans Light"/>
                <a:cs typeface="Gill Sans Light"/>
              </a:rPr>
              <a:t>NON E’ OSTATIVO il raggiungimento dei requisiti per un autonomo diritto a pensione in una delle gestioni oggetto di totalizzazione</a:t>
            </a:r>
          </a:p>
        </p:txBody>
      </p:sp>
      <p:sp>
        <p:nvSpPr>
          <p:cNvPr id="6" name="Titolo 1"/>
          <p:cNvSpPr txBox="1">
            <a:spLocks/>
          </p:cNvSpPr>
          <p:nvPr/>
        </p:nvSpPr>
        <p:spPr bwMode="auto">
          <a:xfrm>
            <a:off x="2135188" y="404664"/>
            <a:ext cx="8153400" cy="990600"/>
          </a:xfrm>
          <a:prstGeom prst="rect">
            <a:avLst/>
          </a:prstGeom>
          <a:ln w="9525" cap="flat" cmpd="sng" algn="ctr">
            <a:solidFill>
              <a:schemeClr val="accent6">
                <a:shade val="95000"/>
                <a:satMod val="105000"/>
              </a:schemeClr>
            </a:solidFill>
            <a:prstDash val="solid"/>
            <a:miter lim="800000"/>
            <a:headEnd/>
            <a:tailEnd/>
          </a:ln>
        </p:spPr>
        <p:style>
          <a:lnRef idx="1">
            <a:schemeClr val="accent6"/>
          </a:lnRef>
          <a:fillRef idx="2">
            <a:schemeClr val="accent6"/>
          </a:fillRef>
          <a:effectRef idx="1">
            <a:schemeClr val="accent6"/>
          </a:effectRef>
          <a:fontRef idx="minor">
            <a:schemeClr val="dk1"/>
          </a:fontRef>
        </p:style>
        <p:txBody>
          <a:bodyPr vert="horz" wrap="square" lIns="91440" tIns="45720" rIns="91440" bIns="45720" numCol="1" anchor="ctr" anchorCtr="0" compatLnSpc="1">
            <a:prstTxWarp prst="textNoShape">
              <a:avLst/>
            </a:prstTxWarp>
          </a:bodyPr>
          <a:lstStyle/>
          <a:p>
            <a:pPr algn="ctr" defTabSz="457200" eaLnBrk="0" fontAlgn="base" hangingPunct="0">
              <a:spcBef>
                <a:spcPct val="0"/>
              </a:spcBef>
              <a:spcAft>
                <a:spcPct val="0"/>
              </a:spcAft>
              <a:defRPr/>
            </a:pPr>
            <a:r>
              <a:rPr lang="it-IT" altLang="it-IT" sz="3200" b="1" dirty="0">
                <a:solidFill>
                  <a:srgbClr val="002060"/>
                </a:solidFill>
                <a:latin typeface="Verdana" charset="0"/>
                <a:ea typeface="ＭＳ Ｐゴシック" charset="-128"/>
              </a:rPr>
              <a:t/>
            </a:r>
            <a:br>
              <a:rPr lang="it-IT" altLang="it-IT" sz="3200" b="1" dirty="0">
                <a:solidFill>
                  <a:srgbClr val="002060"/>
                </a:solidFill>
                <a:latin typeface="Verdana" charset="0"/>
                <a:ea typeface="ＭＳ Ｐゴシック" charset="-128"/>
              </a:rPr>
            </a:br>
            <a:r>
              <a:rPr lang="it-IT" altLang="it-IT" sz="3200" b="1" dirty="0">
                <a:solidFill>
                  <a:srgbClr val="C26844"/>
                </a:solidFill>
                <a:latin typeface="Comic Sans MS"/>
                <a:ea typeface="ＭＳ Ｐゴシック" charset="-128"/>
                <a:cs typeface="Comic Sans MS"/>
              </a:rPr>
              <a:t>B) TOTALIZZAZIONE </a:t>
            </a:r>
            <a:r>
              <a:rPr lang="it-IT" altLang="it-IT" sz="4000" b="1" dirty="0">
                <a:solidFill>
                  <a:srgbClr val="C26844"/>
                </a:solidFill>
                <a:latin typeface="Comic Sans MS"/>
                <a:ea typeface="ＭＳ Ｐゴシック" charset="-128"/>
                <a:cs typeface="Comic Sans MS"/>
              </a:rPr>
              <a:t/>
            </a:r>
            <a:br>
              <a:rPr lang="it-IT" altLang="it-IT" sz="4000" b="1" dirty="0">
                <a:solidFill>
                  <a:srgbClr val="C26844"/>
                </a:solidFill>
                <a:latin typeface="Comic Sans MS"/>
                <a:ea typeface="ＭＳ Ｐゴシック" charset="-128"/>
                <a:cs typeface="Comic Sans MS"/>
              </a:rPr>
            </a:br>
            <a:endParaRPr lang="it-IT" altLang="it-IT" sz="4000" dirty="0">
              <a:solidFill>
                <a:srgbClr val="C26844"/>
              </a:solidFill>
              <a:latin typeface="Comic Sans MS"/>
              <a:ea typeface="ＭＳ Ｐゴシック" charset="-128"/>
              <a:cs typeface="Comic Sans MS"/>
            </a:endParaRPr>
          </a:p>
        </p:txBody>
      </p:sp>
    </p:spTree>
    <p:extLst>
      <p:ext uri="{BB962C8B-B14F-4D97-AF65-F5344CB8AC3E}">
        <p14:creationId xmlns:p14="http://schemas.microsoft.com/office/powerpoint/2010/main" xmlns="" val="229163655"/>
      </p:ext>
    </p:extLst>
  </p:cSld>
  <p:clrMapOvr>
    <a:masterClrMapping/>
  </p:clrMapOvr>
  <p:transition spd="slow">
    <p:randomBar dir="vert"/>
  </p:transition>
</p:sld>
</file>

<file path=ppt/slides/slide2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Titolo 1"/>
          <p:cNvSpPr>
            <a:spLocks noGrp="1"/>
          </p:cNvSpPr>
          <p:nvPr>
            <p:ph type="title"/>
          </p:nvPr>
        </p:nvSpPr>
        <p:spPr>
          <a:xfrm>
            <a:off x="2423592" y="548680"/>
            <a:ext cx="7897483" cy="1143000"/>
          </a:xfrm>
        </p:spPr>
        <p:style>
          <a:lnRef idx="1">
            <a:schemeClr val="accent6"/>
          </a:lnRef>
          <a:fillRef idx="2">
            <a:schemeClr val="accent6"/>
          </a:fillRef>
          <a:effectRef idx="1">
            <a:schemeClr val="accent6"/>
          </a:effectRef>
          <a:fontRef idx="minor">
            <a:schemeClr val="dk1"/>
          </a:fontRef>
        </p:style>
        <p:txBody>
          <a:bodyPr>
            <a:normAutofit fontScale="90000"/>
          </a:bodyPr>
          <a:lstStyle/>
          <a:p>
            <a:pPr algn="ctr">
              <a:defRPr/>
            </a:pPr>
            <a:r>
              <a:rPr lang="it-IT" altLang="it-IT" b="1" dirty="0">
                <a:solidFill>
                  <a:srgbClr val="002060"/>
                </a:solidFill>
                <a:ea typeface="ＭＳ Ｐゴシック" charset="-128"/>
              </a:rPr>
              <a:t/>
            </a:r>
            <a:br>
              <a:rPr lang="it-IT" altLang="it-IT" b="1" dirty="0">
                <a:solidFill>
                  <a:srgbClr val="002060"/>
                </a:solidFill>
                <a:ea typeface="ＭＳ Ｐゴシック" charset="-128"/>
              </a:rPr>
            </a:br>
            <a:r>
              <a:rPr lang="it-IT" altLang="it-IT" b="1" dirty="0">
                <a:solidFill>
                  <a:srgbClr val="C00000"/>
                </a:solidFill>
                <a:latin typeface="Comic Sans MS"/>
                <a:ea typeface="ＭＳ Ｐゴシック" charset="-128"/>
                <a:cs typeface="Comic Sans MS"/>
              </a:rPr>
              <a:t>TOTALIZZAZIONE: </a:t>
            </a:r>
            <a:br>
              <a:rPr lang="it-IT" altLang="it-IT" b="1" dirty="0">
                <a:solidFill>
                  <a:srgbClr val="C00000"/>
                </a:solidFill>
                <a:latin typeface="Comic Sans MS"/>
                <a:ea typeface="ＭＳ Ｐゴシック" charset="-128"/>
                <a:cs typeface="Comic Sans MS"/>
              </a:rPr>
            </a:br>
            <a:r>
              <a:rPr lang="it-IT" altLang="it-IT" b="1" dirty="0">
                <a:solidFill>
                  <a:srgbClr val="C00000"/>
                </a:solidFill>
                <a:latin typeface="Comic Sans MS"/>
                <a:ea typeface="ＭＳ Ｐゴシック" charset="-128"/>
                <a:cs typeface="Comic Sans MS"/>
              </a:rPr>
              <a:t>pensione di vecchiaia e di anzianità </a:t>
            </a:r>
            <a:br>
              <a:rPr lang="it-IT" altLang="it-IT" b="1" dirty="0">
                <a:solidFill>
                  <a:srgbClr val="C00000"/>
                </a:solidFill>
                <a:latin typeface="Comic Sans MS"/>
                <a:ea typeface="ＭＳ Ｐゴシック" charset="-128"/>
                <a:cs typeface="Comic Sans MS"/>
              </a:rPr>
            </a:br>
            <a:endParaRPr lang="it-IT" altLang="it-IT" dirty="0">
              <a:solidFill>
                <a:srgbClr val="C00000"/>
              </a:solidFill>
              <a:latin typeface="Comic Sans MS"/>
              <a:ea typeface="ＭＳ Ｐゴシック" charset="-128"/>
              <a:cs typeface="Comic Sans MS"/>
            </a:endParaRPr>
          </a:p>
        </p:txBody>
      </p:sp>
      <p:sp>
        <p:nvSpPr>
          <p:cNvPr id="73731" name="Rettangolo 3"/>
          <p:cNvSpPr>
            <a:spLocks noChangeArrowheads="1"/>
          </p:cNvSpPr>
          <p:nvPr/>
        </p:nvSpPr>
        <p:spPr bwMode="auto">
          <a:xfrm>
            <a:off x="1992314" y="1844676"/>
            <a:ext cx="8207375" cy="3816429"/>
          </a:xfrm>
          <a:prstGeom prst="rect">
            <a:avLst/>
          </a:prstGeom>
          <a:noFill/>
          <a:ln w="9525">
            <a:noFill/>
            <a:miter lim="800000"/>
            <a:headEnd/>
            <a:tailEnd/>
          </a:ln>
        </p:spPr>
        <p:txBody>
          <a:bodyPr>
            <a:spAutoFit/>
          </a:bodyPr>
          <a:lstStyle/>
          <a:p>
            <a:r>
              <a:rPr lang="it-IT" altLang="it-IT" sz="2000" dirty="0">
                <a:solidFill>
                  <a:srgbClr val="002060"/>
                </a:solidFill>
                <a:latin typeface="Comic Sans MS" pitchFamily="66" charset="0"/>
                <a:ea typeface="Gill Sans Light"/>
                <a:cs typeface="Gill Sans Light"/>
              </a:rPr>
              <a:t>Ai REQUISITI per il DIRITTO alla pensione di vecchiaia e di anzianità si applica SOLO l’</a:t>
            </a:r>
            <a:r>
              <a:rPr lang="it-IT" altLang="it-IT" sz="2000" i="1" dirty="0">
                <a:solidFill>
                  <a:srgbClr val="002060"/>
                </a:solidFill>
                <a:latin typeface="Comic Sans MS" pitchFamily="66" charset="0"/>
                <a:ea typeface="Gill Sans Light"/>
                <a:cs typeface="Gill Sans Light"/>
              </a:rPr>
              <a:t>incremento relativo alla </a:t>
            </a:r>
            <a:r>
              <a:rPr lang="it-IT" altLang="it-IT" sz="2000" b="1" i="1" dirty="0">
                <a:solidFill>
                  <a:srgbClr val="002060"/>
                </a:solidFill>
                <a:latin typeface="Comic Sans MS" pitchFamily="66" charset="0"/>
                <a:ea typeface="Gill Sans Light"/>
                <a:cs typeface="Gill Sans Light"/>
              </a:rPr>
              <a:t>speranza di vita. </a:t>
            </a:r>
          </a:p>
          <a:p>
            <a:endParaRPr lang="it-IT" altLang="it-IT" sz="2000" b="1" i="1" dirty="0">
              <a:solidFill>
                <a:srgbClr val="002060"/>
              </a:solidFill>
              <a:latin typeface="Comic Sans MS" pitchFamily="66" charset="0"/>
              <a:ea typeface="Gill Sans Light"/>
              <a:cs typeface="Gill Sans Light"/>
            </a:endParaRPr>
          </a:p>
          <a:p>
            <a:r>
              <a:rPr lang="it-IT" altLang="it-IT" dirty="0">
                <a:solidFill>
                  <a:srgbClr val="002060"/>
                </a:solidFill>
                <a:ea typeface="Gill Sans Light"/>
                <a:cs typeface="Gill Sans Light"/>
              </a:rPr>
              <a:t>La speranza di vita:</a:t>
            </a:r>
          </a:p>
          <a:p>
            <a:pPr marL="285750" indent="-285750">
              <a:buFont typeface="Arial"/>
              <a:buChar char="•"/>
            </a:pPr>
            <a:r>
              <a:rPr lang="it-IT" altLang="it-IT" dirty="0">
                <a:solidFill>
                  <a:srgbClr val="002060"/>
                </a:solidFill>
                <a:ea typeface="Gill Sans Light"/>
                <a:cs typeface="Gill Sans Light"/>
              </a:rPr>
              <a:t>tre mesi per gli anni dal 2013 al 2015 </a:t>
            </a:r>
          </a:p>
          <a:p>
            <a:pPr marL="285750" indent="-285750">
              <a:buFont typeface="Arial"/>
              <a:buChar char="•"/>
            </a:pPr>
            <a:r>
              <a:rPr lang="it-IT" altLang="it-IT" dirty="0">
                <a:solidFill>
                  <a:srgbClr val="002060"/>
                </a:solidFill>
                <a:ea typeface="Gill Sans Light"/>
                <a:cs typeface="Gill Sans Light"/>
              </a:rPr>
              <a:t>quattro mesi dal 2016 al 2018,·  </a:t>
            </a:r>
          </a:p>
          <a:p>
            <a:pPr marL="285750" indent="-285750">
              <a:buFont typeface="Arial"/>
              <a:buChar char="•"/>
            </a:pPr>
            <a:r>
              <a:rPr lang="it-IT" altLang="it-IT" dirty="0">
                <a:solidFill>
                  <a:srgbClr val="002060"/>
                </a:solidFill>
                <a:ea typeface="Gill Sans Light"/>
                <a:cs typeface="Gill Sans Light"/>
              </a:rPr>
              <a:t>cinque mesi dal 2019 al 2020,·  tre mesi dal 2021 al 2022,·  </a:t>
            </a:r>
          </a:p>
          <a:p>
            <a:pPr marL="285750" indent="-285750">
              <a:buFont typeface="Arial"/>
              <a:buChar char="•"/>
            </a:pPr>
            <a:r>
              <a:rPr lang="it-IT" altLang="it-IT" dirty="0">
                <a:solidFill>
                  <a:srgbClr val="002060"/>
                </a:solidFill>
                <a:ea typeface="Gill Sans Light"/>
                <a:cs typeface="Gill Sans Light"/>
              </a:rPr>
              <a:t>due mesi dal 2023 al 2024,·  </a:t>
            </a:r>
          </a:p>
          <a:p>
            <a:pPr marL="285750" indent="-285750">
              <a:buFont typeface="Arial"/>
              <a:buChar char="•"/>
            </a:pPr>
            <a:r>
              <a:rPr lang="it-IT" altLang="it-IT" dirty="0">
                <a:solidFill>
                  <a:srgbClr val="002060"/>
                </a:solidFill>
                <a:ea typeface="Gill Sans Light"/>
                <a:cs typeface="Gill Sans Light"/>
              </a:rPr>
              <a:t>quattro mesi dal 2025 al 2026,·  </a:t>
            </a:r>
          </a:p>
          <a:p>
            <a:pPr marL="285750" indent="-285750">
              <a:buFont typeface="Arial"/>
              <a:buChar char="•"/>
            </a:pPr>
            <a:r>
              <a:rPr lang="it-IT" altLang="it-IT" dirty="0">
                <a:solidFill>
                  <a:srgbClr val="002060"/>
                </a:solidFill>
                <a:ea typeface="Gill Sans Light"/>
                <a:cs typeface="Gill Sans Light"/>
              </a:rPr>
              <a:t>tre mesi dal 2027 al 2028,·  </a:t>
            </a:r>
          </a:p>
          <a:p>
            <a:pPr marL="285750" indent="-285750">
              <a:buFont typeface="Arial"/>
              <a:buChar char="•"/>
            </a:pPr>
            <a:r>
              <a:rPr lang="it-IT" altLang="it-IT" dirty="0">
                <a:solidFill>
                  <a:srgbClr val="002060"/>
                </a:solidFill>
                <a:ea typeface="Gill Sans Light"/>
                <a:cs typeface="Gill Sans Light"/>
              </a:rPr>
              <a:t>due mesi dal 2029 al 2030, tre mesi dal 2031 al 2032,  tre mesi dal 2033 al 2034,  due mesi per ogni biennio successivo fino al 2064,  1 mese dal 2065</a:t>
            </a:r>
          </a:p>
        </p:txBody>
      </p:sp>
    </p:spTree>
    <p:extLst>
      <p:ext uri="{BB962C8B-B14F-4D97-AF65-F5344CB8AC3E}">
        <p14:creationId xmlns:p14="http://schemas.microsoft.com/office/powerpoint/2010/main" xmlns="" val="1371902131"/>
      </p:ext>
    </p:extLst>
  </p:cSld>
  <p:clrMapOvr>
    <a:masterClrMapping/>
  </p:clrMapOvr>
  <p:transition spd="slow">
    <p:randomBar dir="vert"/>
  </p:transition>
</p:sld>
</file>

<file path=ppt/slides/slide3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Titolo 1"/>
          <p:cNvSpPr>
            <a:spLocks noGrp="1"/>
          </p:cNvSpPr>
          <p:nvPr>
            <p:ph type="title"/>
          </p:nvPr>
        </p:nvSpPr>
        <p:spPr>
          <a:xfrm>
            <a:off x="2279576" y="548680"/>
            <a:ext cx="7992888" cy="1143000"/>
          </a:xfrm>
        </p:spPr>
        <p:style>
          <a:lnRef idx="1">
            <a:schemeClr val="accent6"/>
          </a:lnRef>
          <a:fillRef idx="2">
            <a:schemeClr val="accent6"/>
          </a:fillRef>
          <a:effectRef idx="1">
            <a:schemeClr val="accent6"/>
          </a:effectRef>
          <a:fontRef idx="minor">
            <a:schemeClr val="dk1"/>
          </a:fontRef>
        </p:style>
        <p:txBody>
          <a:bodyPr>
            <a:normAutofit fontScale="90000"/>
          </a:bodyPr>
          <a:lstStyle/>
          <a:p>
            <a:pPr algn="ctr">
              <a:defRPr/>
            </a:pPr>
            <a:r>
              <a:rPr lang="it-IT" altLang="it-IT" b="1" dirty="0">
                <a:solidFill>
                  <a:srgbClr val="002060"/>
                </a:solidFill>
                <a:ea typeface="ＭＳ Ｐゴシック" charset="-128"/>
              </a:rPr>
              <a:t/>
            </a:r>
            <a:br>
              <a:rPr lang="it-IT" altLang="it-IT" b="1" dirty="0">
                <a:solidFill>
                  <a:srgbClr val="002060"/>
                </a:solidFill>
                <a:ea typeface="ＭＳ Ｐゴシック" charset="-128"/>
              </a:rPr>
            </a:br>
            <a:r>
              <a:rPr lang="it-IT" altLang="it-IT" b="1" dirty="0">
                <a:solidFill>
                  <a:srgbClr val="C00000"/>
                </a:solidFill>
                <a:latin typeface="Comic Sans MS"/>
                <a:ea typeface="ＭＳ Ｐゴシック" charset="-128"/>
                <a:cs typeface="Comic Sans MS"/>
              </a:rPr>
              <a:t>TOTALIZZAZIONE: </a:t>
            </a:r>
            <a:br>
              <a:rPr lang="it-IT" altLang="it-IT" b="1" dirty="0">
                <a:solidFill>
                  <a:srgbClr val="C00000"/>
                </a:solidFill>
                <a:latin typeface="Comic Sans MS"/>
                <a:ea typeface="ＭＳ Ｐゴシック" charset="-128"/>
                <a:cs typeface="Comic Sans MS"/>
              </a:rPr>
            </a:br>
            <a:r>
              <a:rPr lang="it-IT" altLang="it-IT" b="1" dirty="0">
                <a:solidFill>
                  <a:srgbClr val="C00000"/>
                </a:solidFill>
                <a:latin typeface="Comic Sans MS"/>
                <a:ea typeface="ＭＳ Ｐゴシック" charset="-128"/>
                <a:cs typeface="Comic Sans MS"/>
              </a:rPr>
              <a:t>pensione di vecchiaia e di anzianità </a:t>
            </a:r>
            <a:br>
              <a:rPr lang="it-IT" altLang="it-IT" b="1" dirty="0">
                <a:solidFill>
                  <a:srgbClr val="C00000"/>
                </a:solidFill>
                <a:latin typeface="Comic Sans MS"/>
                <a:ea typeface="ＭＳ Ｐゴシック" charset="-128"/>
                <a:cs typeface="Comic Sans MS"/>
              </a:rPr>
            </a:br>
            <a:endParaRPr lang="it-IT" altLang="it-IT" dirty="0">
              <a:solidFill>
                <a:srgbClr val="C00000"/>
              </a:solidFill>
              <a:latin typeface="Comic Sans MS"/>
              <a:ea typeface="ＭＳ Ｐゴシック" charset="-128"/>
              <a:cs typeface="Comic Sans MS"/>
            </a:endParaRPr>
          </a:p>
        </p:txBody>
      </p:sp>
      <p:sp>
        <p:nvSpPr>
          <p:cNvPr id="73731" name="Rettangolo 3"/>
          <p:cNvSpPr>
            <a:spLocks noChangeArrowheads="1"/>
          </p:cNvSpPr>
          <p:nvPr/>
        </p:nvSpPr>
        <p:spPr bwMode="auto">
          <a:xfrm>
            <a:off x="1992314" y="1844676"/>
            <a:ext cx="8207375" cy="4370427"/>
          </a:xfrm>
          <a:prstGeom prst="rect">
            <a:avLst/>
          </a:prstGeom>
          <a:noFill/>
          <a:ln w="9525">
            <a:noFill/>
            <a:miter lim="800000"/>
            <a:headEnd/>
            <a:tailEnd/>
          </a:ln>
        </p:spPr>
        <p:txBody>
          <a:bodyPr>
            <a:spAutoFit/>
          </a:bodyPr>
          <a:lstStyle/>
          <a:p>
            <a:r>
              <a:rPr lang="it-IT" altLang="it-IT" sz="2000" dirty="0">
                <a:solidFill>
                  <a:srgbClr val="002060"/>
                </a:solidFill>
                <a:latin typeface="Comic Sans MS" pitchFamily="66" charset="0"/>
                <a:ea typeface="Gill Sans Light"/>
                <a:cs typeface="Gill Sans Light"/>
              </a:rPr>
              <a:t>Ai REQUISITI per il DIRITTO alla pensione di vecchiaia e di anzianità si applica SOLO l’</a:t>
            </a:r>
            <a:r>
              <a:rPr lang="it-IT" altLang="it-IT" sz="2000" i="1" dirty="0">
                <a:solidFill>
                  <a:srgbClr val="002060"/>
                </a:solidFill>
                <a:latin typeface="Comic Sans MS" pitchFamily="66" charset="0"/>
                <a:ea typeface="Gill Sans Light"/>
                <a:cs typeface="Gill Sans Light"/>
              </a:rPr>
              <a:t>incremento relativo alla </a:t>
            </a:r>
            <a:r>
              <a:rPr lang="it-IT" altLang="it-IT" sz="2000" b="1" i="1" dirty="0">
                <a:solidFill>
                  <a:srgbClr val="002060"/>
                </a:solidFill>
                <a:latin typeface="Comic Sans MS" pitchFamily="66" charset="0"/>
                <a:ea typeface="Gill Sans Light"/>
                <a:cs typeface="Gill Sans Light"/>
              </a:rPr>
              <a:t>speranza di vita. </a:t>
            </a:r>
          </a:p>
          <a:p>
            <a:endParaRPr lang="it-IT" altLang="it-IT" sz="2000" b="1" i="1" dirty="0">
              <a:solidFill>
                <a:srgbClr val="002060"/>
              </a:solidFill>
              <a:latin typeface="Comic Sans MS" pitchFamily="66" charset="0"/>
              <a:ea typeface="Gill Sans Light"/>
              <a:cs typeface="Gill Sans Light"/>
            </a:endParaRPr>
          </a:p>
          <a:p>
            <a:r>
              <a:rPr lang="it-IT" altLang="it-IT" sz="2000" b="1" dirty="0">
                <a:solidFill>
                  <a:srgbClr val="002060"/>
                </a:solidFill>
                <a:latin typeface="Comic Sans MS" pitchFamily="66" charset="0"/>
                <a:ea typeface="Gill Sans Light"/>
                <a:cs typeface="Gill Sans Light"/>
              </a:rPr>
              <a:t>Decorrenza: </a:t>
            </a:r>
            <a:r>
              <a:rPr lang="it-IT" altLang="it-IT" sz="2000" dirty="0">
                <a:solidFill>
                  <a:srgbClr val="002060"/>
                </a:solidFill>
                <a:latin typeface="Comic Sans MS" pitchFamily="66" charset="0"/>
                <a:ea typeface="Gill Sans Light"/>
                <a:cs typeface="Gill Sans Light"/>
              </a:rPr>
              <a:t>continua ad applicarsi la </a:t>
            </a:r>
            <a:r>
              <a:rPr lang="it-IT" altLang="it-IT" sz="2000" b="1" dirty="0">
                <a:solidFill>
                  <a:srgbClr val="002060"/>
                </a:solidFill>
                <a:latin typeface="Comic Sans MS" pitchFamily="66" charset="0"/>
                <a:ea typeface="Gill Sans Light"/>
                <a:cs typeface="Gill Sans Light"/>
              </a:rPr>
              <a:t>finestra </a:t>
            </a:r>
            <a:r>
              <a:rPr lang="it-IT" altLang="it-IT" sz="2000" b="1" i="1" dirty="0">
                <a:solidFill>
                  <a:srgbClr val="002060"/>
                </a:solidFill>
                <a:latin typeface="Comic Sans MS" pitchFamily="66" charset="0"/>
                <a:ea typeface="Gill Sans Light"/>
                <a:cs typeface="Gill Sans Light"/>
              </a:rPr>
              <a:t>a SCORRIMENTO</a:t>
            </a:r>
          </a:p>
          <a:p>
            <a:r>
              <a:rPr lang="it-IT" altLang="it-IT" sz="2000" b="1" i="1" dirty="0">
                <a:solidFill>
                  <a:srgbClr val="002060"/>
                </a:solidFill>
                <a:latin typeface="Comic Sans MS" pitchFamily="66" charset="0"/>
                <a:ea typeface="Gill Sans Light"/>
                <a:cs typeface="Gill Sans Light"/>
              </a:rPr>
              <a:t> </a:t>
            </a:r>
          </a:p>
          <a:p>
            <a:r>
              <a:rPr lang="it-IT" altLang="it-IT" sz="2000" b="1" i="1" dirty="0">
                <a:solidFill>
                  <a:srgbClr val="FF0000"/>
                </a:solidFill>
                <a:latin typeface="Comic Sans MS" pitchFamily="66" charset="0"/>
                <a:ea typeface="Gill Sans Light"/>
                <a:cs typeface="Gill Sans Light"/>
              </a:rPr>
              <a:t>per la pensione di vecchiaia: 18 mesi</a:t>
            </a:r>
            <a:r>
              <a:rPr lang="it-IT" altLang="it-IT" sz="2000" b="1" i="1" dirty="0">
                <a:solidFill>
                  <a:srgbClr val="002060"/>
                </a:solidFill>
                <a:latin typeface="Comic Sans MS" pitchFamily="66" charset="0"/>
                <a:ea typeface="Gill Sans Light"/>
                <a:cs typeface="Gill Sans Light"/>
              </a:rPr>
              <a:t>; </a:t>
            </a:r>
          </a:p>
          <a:p>
            <a:endParaRPr lang="it-IT" altLang="it-IT" sz="2000" b="1" i="1" dirty="0">
              <a:solidFill>
                <a:srgbClr val="002060"/>
              </a:solidFill>
              <a:latin typeface="Comic Sans MS" pitchFamily="66" charset="0"/>
              <a:ea typeface="Gill Sans Light"/>
              <a:cs typeface="Gill Sans Light"/>
            </a:endParaRPr>
          </a:p>
          <a:p>
            <a:r>
              <a:rPr lang="it-IT" altLang="it-IT" sz="2000" b="1" i="1" dirty="0">
                <a:solidFill>
                  <a:srgbClr val="FF0000"/>
                </a:solidFill>
                <a:latin typeface="Comic Sans MS" pitchFamily="66" charset="0"/>
                <a:ea typeface="Gill Sans Light"/>
                <a:cs typeface="Gill Sans Light"/>
              </a:rPr>
              <a:t>per la pensione di anzianità</a:t>
            </a:r>
            <a:r>
              <a:rPr lang="it-IT" altLang="it-IT" sz="2000" b="1" i="1" dirty="0">
                <a:solidFill>
                  <a:srgbClr val="002060"/>
                </a:solidFill>
                <a:latin typeface="Comic Sans MS" pitchFamily="66" charset="0"/>
                <a:ea typeface="Gill Sans Light"/>
                <a:cs typeface="Gill Sans Light"/>
              </a:rPr>
              <a:t>: </a:t>
            </a:r>
          </a:p>
          <a:p>
            <a:endParaRPr lang="it-IT" altLang="it-IT" sz="2000" b="1" i="1" dirty="0">
              <a:solidFill>
                <a:srgbClr val="002060"/>
              </a:solidFill>
              <a:latin typeface="Comic Sans MS" pitchFamily="66" charset="0"/>
              <a:ea typeface="Gill Sans Light"/>
              <a:cs typeface="Gill Sans Light"/>
            </a:endParaRPr>
          </a:p>
          <a:p>
            <a:pPr>
              <a:buFont typeface="Wingdings" pitchFamily="2" charset="2"/>
              <a:buChar char="Ø"/>
            </a:pPr>
            <a:r>
              <a:rPr lang="it-IT" altLang="it-IT" sz="2000" b="1" dirty="0">
                <a:solidFill>
                  <a:srgbClr val="002060"/>
                </a:solidFill>
                <a:latin typeface="Comic Sans MS" pitchFamily="66" charset="0"/>
                <a:ea typeface="Gill Sans Light"/>
                <a:cs typeface="Gill Sans Light"/>
              </a:rPr>
              <a:t> 19 mesi </a:t>
            </a:r>
            <a:r>
              <a:rPr lang="it-IT" altLang="it-IT" sz="2000" dirty="0">
                <a:solidFill>
                  <a:srgbClr val="002060"/>
                </a:solidFill>
                <a:latin typeface="Comic Sans MS" pitchFamily="66" charset="0"/>
                <a:ea typeface="Gill Sans Light"/>
                <a:cs typeface="Gill Sans Light"/>
              </a:rPr>
              <a:t>per chi matura i </a:t>
            </a:r>
            <a:r>
              <a:rPr lang="it-IT" altLang="it-IT" sz="2000" i="1" dirty="0">
                <a:solidFill>
                  <a:srgbClr val="002060"/>
                </a:solidFill>
                <a:latin typeface="Comic Sans MS" pitchFamily="66" charset="0"/>
                <a:ea typeface="Gill Sans Light"/>
                <a:cs typeface="Gill Sans Light"/>
              </a:rPr>
              <a:t>requisiti nell’anno </a:t>
            </a:r>
            <a:r>
              <a:rPr lang="it-IT" altLang="it-IT" sz="2000" b="1" i="1" dirty="0">
                <a:solidFill>
                  <a:srgbClr val="002060"/>
                </a:solidFill>
                <a:latin typeface="Comic Sans MS" pitchFamily="66" charset="0"/>
                <a:ea typeface="Gill Sans Light"/>
                <a:cs typeface="Gill Sans Light"/>
              </a:rPr>
              <a:t>2012 </a:t>
            </a:r>
          </a:p>
          <a:p>
            <a:pPr>
              <a:buFont typeface="Wingdings" pitchFamily="2" charset="2"/>
              <a:buChar char="Ø"/>
            </a:pPr>
            <a:r>
              <a:rPr lang="it-IT" altLang="it-IT" sz="2000" dirty="0">
                <a:solidFill>
                  <a:srgbClr val="002060"/>
                </a:solidFill>
                <a:latin typeface="Comic Sans MS" pitchFamily="66" charset="0"/>
                <a:ea typeface="Gill Sans Light"/>
                <a:cs typeface="Gill Sans Light"/>
              </a:rPr>
              <a:t> </a:t>
            </a:r>
            <a:r>
              <a:rPr lang="it-IT" altLang="it-IT" sz="2000" b="1" dirty="0">
                <a:solidFill>
                  <a:srgbClr val="002060"/>
                </a:solidFill>
                <a:latin typeface="Comic Sans MS" pitchFamily="66" charset="0"/>
                <a:ea typeface="Gill Sans Light"/>
                <a:cs typeface="Gill Sans Light"/>
              </a:rPr>
              <a:t>20 mesi </a:t>
            </a:r>
            <a:r>
              <a:rPr lang="it-IT" altLang="it-IT" sz="2000" dirty="0">
                <a:solidFill>
                  <a:srgbClr val="002060"/>
                </a:solidFill>
                <a:latin typeface="Comic Sans MS" pitchFamily="66" charset="0"/>
                <a:ea typeface="Gill Sans Light"/>
                <a:cs typeface="Gill Sans Light"/>
              </a:rPr>
              <a:t>per chi matura i </a:t>
            </a:r>
            <a:r>
              <a:rPr lang="it-IT" altLang="it-IT" sz="2000" i="1" dirty="0">
                <a:solidFill>
                  <a:srgbClr val="002060"/>
                </a:solidFill>
                <a:latin typeface="Comic Sans MS" pitchFamily="66" charset="0"/>
                <a:ea typeface="Gill Sans Light"/>
                <a:cs typeface="Gill Sans Light"/>
              </a:rPr>
              <a:t>requisiti nell’anno </a:t>
            </a:r>
            <a:r>
              <a:rPr lang="it-IT" altLang="it-IT" sz="2000" b="1" i="1" dirty="0">
                <a:solidFill>
                  <a:srgbClr val="002060"/>
                </a:solidFill>
                <a:latin typeface="Comic Sans MS" pitchFamily="66" charset="0"/>
                <a:ea typeface="Gill Sans Light"/>
                <a:cs typeface="Gill Sans Light"/>
              </a:rPr>
              <a:t>2013 </a:t>
            </a:r>
          </a:p>
          <a:p>
            <a:pPr>
              <a:buFont typeface="Wingdings" pitchFamily="2" charset="2"/>
              <a:buChar char="Ø"/>
            </a:pPr>
            <a:r>
              <a:rPr lang="it-IT" altLang="it-IT" sz="2000" dirty="0">
                <a:solidFill>
                  <a:srgbClr val="FF0000"/>
                </a:solidFill>
                <a:latin typeface="Comic Sans MS" pitchFamily="66" charset="0"/>
                <a:ea typeface="Gill Sans Light"/>
                <a:cs typeface="Gill Sans Light"/>
              </a:rPr>
              <a:t> </a:t>
            </a:r>
            <a:r>
              <a:rPr lang="it-IT" altLang="it-IT" sz="2000" b="1" dirty="0">
                <a:solidFill>
                  <a:srgbClr val="FF0000"/>
                </a:solidFill>
                <a:latin typeface="Comic Sans MS" pitchFamily="66" charset="0"/>
                <a:ea typeface="Gill Sans Light"/>
                <a:cs typeface="Gill Sans Light"/>
              </a:rPr>
              <a:t>21 mesi </a:t>
            </a:r>
            <a:r>
              <a:rPr lang="it-IT" altLang="it-IT" sz="2000" dirty="0">
                <a:solidFill>
                  <a:srgbClr val="FF0000"/>
                </a:solidFill>
                <a:latin typeface="Comic Sans MS" pitchFamily="66" charset="0"/>
                <a:ea typeface="Gill Sans Light"/>
                <a:cs typeface="Gill Sans Light"/>
              </a:rPr>
              <a:t>per chi matura i </a:t>
            </a:r>
            <a:r>
              <a:rPr lang="it-IT" altLang="it-IT" sz="2000" i="1" dirty="0">
                <a:solidFill>
                  <a:srgbClr val="FF0000"/>
                </a:solidFill>
                <a:latin typeface="Comic Sans MS" pitchFamily="66" charset="0"/>
                <a:ea typeface="Gill Sans Light"/>
                <a:cs typeface="Gill Sans Light"/>
              </a:rPr>
              <a:t>requisiti </a:t>
            </a:r>
            <a:r>
              <a:rPr lang="it-IT" altLang="it-IT" sz="2000" b="1" i="1" dirty="0">
                <a:solidFill>
                  <a:srgbClr val="FF0000"/>
                </a:solidFill>
                <a:latin typeface="Comic Sans MS" pitchFamily="66" charset="0"/>
                <a:ea typeface="Gill Sans Light"/>
                <a:cs typeface="Gill Sans Light"/>
              </a:rPr>
              <a:t>dal</a:t>
            </a:r>
            <a:r>
              <a:rPr lang="it-IT" altLang="it-IT" sz="2000" i="1" dirty="0">
                <a:solidFill>
                  <a:srgbClr val="FF0000"/>
                </a:solidFill>
                <a:latin typeface="Comic Sans MS" pitchFamily="66" charset="0"/>
                <a:ea typeface="Gill Sans Light"/>
                <a:cs typeface="Gill Sans Light"/>
              </a:rPr>
              <a:t> </a:t>
            </a:r>
            <a:r>
              <a:rPr lang="it-IT" altLang="it-IT" sz="2000" b="1" i="1" dirty="0">
                <a:solidFill>
                  <a:srgbClr val="FF0000"/>
                </a:solidFill>
                <a:latin typeface="Comic Sans MS" pitchFamily="66" charset="0"/>
                <a:ea typeface="Gill Sans Light"/>
                <a:cs typeface="Gill Sans Light"/>
              </a:rPr>
              <a:t>2014 </a:t>
            </a:r>
          </a:p>
          <a:p>
            <a:endParaRPr lang="it-IT" altLang="it-IT" dirty="0">
              <a:solidFill>
                <a:srgbClr val="002060"/>
              </a:solidFill>
              <a:ea typeface="Gill Sans Light"/>
              <a:cs typeface="Gill Sans Light"/>
            </a:endParaRPr>
          </a:p>
        </p:txBody>
      </p:sp>
    </p:spTree>
    <p:extLst>
      <p:ext uri="{BB962C8B-B14F-4D97-AF65-F5344CB8AC3E}">
        <p14:creationId xmlns:p14="http://schemas.microsoft.com/office/powerpoint/2010/main" xmlns="" val="40207096"/>
      </p:ext>
    </p:extLst>
  </p:cSld>
  <p:clrMapOvr>
    <a:masterClrMapping/>
  </p:clrMapOvr>
  <p:transition spd="slow">
    <p:randomBar dir="vert"/>
  </p:transition>
</p:sld>
</file>

<file path=ppt/slides/slide3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ttangolo 3"/>
          <p:cNvSpPr>
            <a:spLocks noChangeArrowheads="1"/>
          </p:cNvSpPr>
          <p:nvPr/>
        </p:nvSpPr>
        <p:spPr bwMode="auto">
          <a:xfrm>
            <a:off x="1703388" y="188914"/>
            <a:ext cx="8856662" cy="5940425"/>
          </a:xfrm>
          <a:prstGeom prst="rect">
            <a:avLst/>
          </a:prstGeom>
          <a:noFill/>
          <a:ln w="9525">
            <a:noFill/>
            <a:miter lim="800000"/>
            <a:headEnd/>
            <a:tailEnd/>
          </a:ln>
        </p:spPr>
        <p:txBody>
          <a:bodyPr>
            <a:spAutoFit/>
          </a:bodyPr>
          <a:lstStyle/>
          <a:p>
            <a:pPr algn="ctr"/>
            <a:r>
              <a:rPr lang="it-IT" altLang="it-IT" sz="2000" b="1" dirty="0">
                <a:solidFill>
                  <a:srgbClr val="FF0000"/>
                </a:solidFill>
                <a:latin typeface="Comic Sans MS" pitchFamily="66" charset="0"/>
                <a:ea typeface="Gill Sans Light"/>
                <a:cs typeface="Gill Sans Light"/>
              </a:rPr>
              <a:t>Condizioni per l’esercizio della totalizzazione </a:t>
            </a:r>
            <a:endParaRPr lang="it-IT" altLang="it-IT" dirty="0">
              <a:latin typeface="Comic Sans MS" pitchFamily="66" charset="0"/>
              <a:ea typeface="Gill Sans Light"/>
              <a:cs typeface="Gill Sans Light"/>
            </a:endParaRPr>
          </a:p>
          <a:p>
            <a:r>
              <a:rPr lang="it-IT" altLang="it-IT" dirty="0">
                <a:solidFill>
                  <a:srgbClr val="002060"/>
                </a:solidFill>
                <a:latin typeface="Comic Sans MS" pitchFamily="66" charset="0"/>
                <a:ea typeface="Gill Sans Light"/>
                <a:cs typeface="Gill Sans Light"/>
              </a:rPr>
              <a:t>Il soggetto non deve essere già titolare di una pensione erogata da uno degli enti presso cui è possibile presentare la domanda di totalizzazione. </a:t>
            </a:r>
          </a:p>
          <a:p>
            <a:endParaRPr lang="it-IT" altLang="it-IT" dirty="0">
              <a:solidFill>
                <a:srgbClr val="002060"/>
              </a:solidFill>
              <a:latin typeface="Comic Sans MS" pitchFamily="66" charset="0"/>
              <a:ea typeface="Gill Sans Light"/>
              <a:cs typeface="Gill Sans Light"/>
            </a:endParaRPr>
          </a:p>
          <a:p>
            <a:r>
              <a:rPr lang="it-IT" altLang="it-IT" dirty="0">
                <a:solidFill>
                  <a:srgbClr val="002060"/>
                </a:solidFill>
                <a:latin typeface="Comic Sans MS" pitchFamily="66" charset="0"/>
                <a:ea typeface="Gill Sans Light"/>
                <a:cs typeface="Gill Sans Light"/>
              </a:rPr>
              <a:t>E’ possibile cumulare i periodi di anzianità contributiva esistenti nelle varie gestioni</a:t>
            </a:r>
            <a:r>
              <a:rPr lang="it-IT" altLang="it-IT" b="1" dirty="0">
                <a:solidFill>
                  <a:srgbClr val="002060"/>
                </a:solidFill>
                <a:latin typeface="Comic Sans MS" pitchFamily="66" charset="0"/>
                <a:ea typeface="Gill Sans Light"/>
                <a:cs typeface="Gill Sans Light"/>
              </a:rPr>
              <a:t>, </a:t>
            </a:r>
          </a:p>
          <a:p>
            <a:pPr algn="ctr"/>
            <a:endParaRPr lang="it-IT" altLang="it-IT" b="1" dirty="0">
              <a:solidFill>
                <a:srgbClr val="00B050"/>
              </a:solidFill>
              <a:latin typeface="Comic Sans MS" pitchFamily="66" charset="0"/>
              <a:ea typeface="Gill Sans Light"/>
              <a:cs typeface="Gill Sans Light"/>
            </a:endParaRPr>
          </a:p>
          <a:p>
            <a:pPr algn="ctr"/>
            <a:r>
              <a:rPr lang="it-IT" altLang="it-IT" b="1" dirty="0">
                <a:solidFill>
                  <a:srgbClr val="00B050"/>
                </a:solidFill>
                <a:latin typeface="Comic Sans MS" pitchFamily="66" charset="0"/>
                <a:ea typeface="Gill Sans Light"/>
                <a:cs typeface="Gill Sans Light"/>
              </a:rPr>
              <a:t>Dal 1.1.2012 per periodi anche inferiori ai tre anni</a:t>
            </a:r>
            <a:endParaRPr lang="it-IT" altLang="it-IT" dirty="0">
              <a:solidFill>
                <a:srgbClr val="002060"/>
              </a:solidFill>
              <a:latin typeface="Comic Sans MS" pitchFamily="66" charset="0"/>
              <a:ea typeface="Gill Sans Light"/>
              <a:cs typeface="Gill Sans Light"/>
            </a:endParaRPr>
          </a:p>
          <a:p>
            <a:pPr algn="just"/>
            <a:r>
              <a:rPr lang="it-IT" altLang="it-IT" dirty="0">
                <a:solidFill>
                  <a:srgbClr val="002060"/>
                </a:solidFill>
                <a:latin typeface="Comic Sans MS" pitchFamily="66" charset="0"/>
                <a:ea typeface="Gill Sans Light"/>
                <a:cs typeface="Gill Sans Light"/>
              </a:rPr>
              <a:t>I periodi ai fini dell’anzianità non devono essere coincidenti. </a:t>
            </a:r>
          </a:p>
          <a:p>
            <a:pPr algn="just"/>
            <a:r>
              <a:rPr lang="it-IT" altLang="it-IT" dirty="0">
                <a:solidFill>
                  <a:srgbClr val="002060"/>
                </a:solidFill>
                <a:latin typeface="Comic Sans MS" pitchFamily="66" charset="0"/>
                <a:ea typeface="Gill Sans Light"/>
                <a:cs typeface="Gill Sans Light"/>
              </a:rPr>
              <a:t>Deve riguardare tutti e per intero i periodi assicurativi. </a:t>
            </a:r>
          </a:p>
          <a:p>
            <a:pPr algn="just"/>
            <a:r>
              <a:rPr lang="it-IT" altLang="it-IT" dirty="0">
                <a:solidFill>
                  <a:srgbClr val="002060"/>
                </a:solidFill>
                <a:latin typeface="Comic Sans MS" pitchFamily="66" charset="0"/>
                <a:ea typeface="Gill Sans Light"/>
                <a:cs typeface="Gill Sans Light"/>
              </a:rPr>
              <a:t>Non è possibile la totalizzazione parziale. </a:t>
            </a:r>
          </a:p>
          <a:p>
            <a:pPr algn="just"/>
            <a:endParaRPr lang="it-IT" altLang="it-IT" dirty="0">
              <a:solidFill>
                <a:srgbClr val="002060"/>
              </a:solidFill>
              <a:latin typeface="Comic Sans MS" pitchFamily="66" charset="0"/>
              <a:ea typeface="Gill Sans Light"/>
              <a:cs typeface="Gill Sans Light"/>
            </a:endParaRPr>
          </a:p>
          <a:p>
            <a:pPr algn="just"/>
            <a:r>
              <a:rPr lang="it-IT" altLang="it-IT" dirty="0">
                <a:solidFill>
                  <a:srgbClr val="002060"/>
                </a:solidFill>
                <a:latin typeface="Comic Sans MS" pitchFamily="66" charset="0"/>
                <a:ea typeface="Gill Sans Light"/>
                <a:cs typeface="Gill Sans Light"/>
              </a:rPr>
              <a:t>E’ possibile richiedere la totalizzazione anche </a:t>
            </a:r>
            <a:r>
              <a:rPr lang="it-IT" altLang="it-IT" b="1" dirty="0">
                <a:solidFill>
                  <a:srgbClr val="002060"/>
                </a:solidFill>
                <a:latin typeface="Comic Sans MS" pitchFamily="66" charset="0"/>
                <a:ea typeface="Gill Sans Light"/>
                <a:cs typeface="Gill Sans Light"/>
              </a:rPr>
              <a:t>se il soggetto ha raggiunto i requisiti minimi per la pensione presso uno degli enti interessati. </a:t>
            </a:r>
          </a:p>
          <a:p>
            <a:pPr algn="just"/>
            <a:endParaRPr lang="it-IT" altLang="it-IT" b="1" dirty="0">
              <a:solidFill>
                <a:srgbClr val="002060"/>
              </a:solidFill>
              <a:latin typeface="Comic Sans MS" pitchFamily="66" charset="0"/>
              <a:ea typeface="Gill Sans Light"/>
              <a:cs typeface="Gill Sans Light"/>
            </a:endParaRPr>
          </a:p>
          <a:p>
            <a:pPr algn="just"/>
            <a:r>
              <a:rPr lang="it-IT" altLang="it-IT" dirty="0">
                <a:solidFill>
                  <a:srgbClr val="002060"/>
                </a:solidFill>
                <a:latin typeface="Comic Sans MS" pitchFamily="66" charset="0"/>
                <a:ea typeface="Gill Sans Light"/>
                <a:cs typeface="Gill Sans Light"/>
              </a:rPr>
              <a:t>La totalizzazione può essere </a:t>
            </a:r>
            <a:r>
              <a:rPr lang="it-IT" altLang="it-IT" b="1" dirty="0">
                <a:solidFill>
                  <a:srgbClr val="002060"/>
                </a:solidFill>
                <a:latin typeface="Comic Sans MS" pitchFamily="66" charset="0"/>
                <a:ea typeface="Gill Sans Light"/>
                <a:cs typeface="Gill Sans Light"/>
              </a:rPr>
              <a:t>richiesta dai superstiti di assicurato ancorché quest’ultimo sia deceduto prima di aver acquisito il diritto a pensione. </a:t>
            </a:r>
          </a:p>
          <a:p>
            <a:pPr algn="just"/>
            <a:endParaRPr lang="it-IT" altLang="it-IT" dirty="0">
              <a:solidFill>
                <a:srgbClr val="002060"/>
              </a:solidFill>
              <a:latin typeface="Comic Sans MS" pitchFamily="66" charset="0"/>
              <a:ea typeface="Gill Sans Light"/>
              <a:cs typeface="Gill Sans Light"/>
            </a:endParaRPr>
          </a:p>
          <a:p>
            <a:pPr algn="just"/>
            <a:r>
              <a:rPr lang="it-IT" altLang="it-IT" dirty="0">
                <a:solidFill>
                  <a:srgbClr val="002060"/>
                </a:solidFill>
                <a:latin typeface="Comic Sans MS" pitchFamily="66" charset="0"/>
                <a:ea typeface="Gill Sans Light"/>
                <a:cs typeface="Gill Sans Light"/>
              </a:rPr>
              <a:t>La facoltà di totalizzare i periodi assicurativi è riconosciuta a prescindere dalle anzianità maturate in ciascuna gestione assicurativa. </a:t>
            </a:r>
          </a:p>
          <a:p>
            <a:pPr algn="just"/>
            <a:r>
              <a:rPr lang="it-IT" altLang="it-IT" dirty="0">
                <a:solidFill>
                  <a:srgbClr val="002060"/>
                </a:solidFill>
                <a:latin typeface="Comic Sans MS" pitchFamily="66" charset="0"/>
                <a:ea typeface="Gill Sans Light"/>
                <a:cs typeface="Gill Sans Light"/>
              </a:rPr>
              <a:t>Non è integrabile al trattamento minimo. </a:t>
            </a:r>
          </a:p>
        </p:txBody>
      </p:sp>
    </p:spTree>
    <p:extLst>
      <p:ext uri="{BB962C8B-B14F-4D97-AF65-F5344CB8AC3E}">
        <p14:creationId xmlns:p14="http://schemas.microsoft.com/office/powerpoint/2010/main" xmlns="" val="1601625548"/>
      </p:ext>
    </p:extLst>
  </p:cSld>
  <p:clrMapOvr>
    <a:masterClrMapping/>
  </p:clrMapOvr>
  <p:transition spd="slow">
    <p:randomBar dir="vert"/>
  </p:transition>
</p:sld>
</file>

<file path=ppt/slides/slide3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ttangolo 3"/>
          <p:cNvSpPr>
            <a:spLocks noChangeArrowheads="1"/>
          </p:cNvSpPr>
          <p:nvPr/>
        </p:nvSpPr>
        <p:spPr bwMode="auto">
          <a:xfrm>
            <a:off x="1774825" y="244475"/>
            <a:ext cx="8642350" cy="4308872"/>
          </a:xfrm>
          <a:prstGeom prst="rect">
            <a:avLst/>
          </a:prstGeom>
          <a:noFill/>
          <a:ln w="9525">
            <a:noFill/>
            <a:miter lim="800000"/>
            <a:headEnd/>
            <a:tailEnd/>
          </a:ln>
        </p:spPr>
        <p:txBody>
          <a:bodyPr>
            <a:spAutoFit/>
          </a:bodyPr>
          <a:lstStyle/>
          <a:p>
            <a:pPr algn="ctr"/>
            <a:r>
              <a:rPr lang="it-IT" altLang="it-IT" b="1" dirty="0">
                <a:solidFill>
                  <a:srgbClr val="00B0F0"/>
                </a:solidFill>
                <a:latin typeface="Comic Sans MS" pitchFamily="66" charset="0"/>
                <a:ea typeface="Gill Sans Light"/>
                <a:cs typeface="Gill Sans Light"/>
              </a:rPr>
              <a:t>Criteri di calcolo per la prestazione con la totalizzazione </a:t>
            </a:r>
            <a:endParaRPr lang="it-IT" altLang="it-IT" b="1" dirty="0">
              <a:latin typeface="Comic Sans MS" pitchFamily="66" charset="0"/>
              <a:ea typeface="Gill Sans Light"/>
              <a:cs typeface="Gill Sans Light"/>
            </a:endParaRPr>
          </a:p>
          <a:p>
            <a:pPr algn="ctr"/>
            <a:endParaRPr lang="it-IT" altLang="it-IT" sz="2000" b="1" dirty="0">
              <a:solidFill>
                <a:srgbClr val="002060"/>
              </a:solidFill>
              <a:latin typeface="Comic Sans MS" pitchFamily="66" charset="0"/>
              <a:ea typeface="Gill Sans Light"/>
              <a:cs typeface="Gill Sans Light"/>
            </a:endParaRPr>
          </a:p>
          <a:p>
            <a:pPr algn="ctr"/>
            <a:r>
              <a:rPr lang="it-IT" altLang="it-IT" sz="2000" b="1" dirty="0">
                <a:solidFill>
                  <a:srgbClr val="002060"/>
                </a:solidFill>
                <a:latin typeface="Comic Sans MS" pitchFamily="66" charset="0"/>
                <a:ea typeface="Gill Sans Light"/>
                <a:cs typeface="Gill Sans Light"/>
              </a:rPr>
              <a:t>E’ totalmente gratuita. </a:t>
            </a:r>
          </a:p>
          <a:p>
            <a:pPr algn="just"/>
            <a:r>
              <a:rPr lang="it-IT" altLang="it-IT" dirty="0">
                <a:solidFill>
                  <a:srgbClr val="002060"/>
                </a:solidFill>
                <a:latin typeface="Comic Sans MS" pitchFamily="66" charset="0"/>
                <a:ea typeface="Gill Sans Light"/>
                <a:cs typeface="Gill Sans Light"/>
              </a:rPr>
              <a:t>Ciascun ente determina la quota di propria competenza in rapporto ai rispettivi periodi di iscrizione maturati, anche se coincidenti. </a:t>
            </a:r>
          </a:p>
          <a:p>
            <a:pPr algn="just"/>
            <a:r>
              <a:rPr lang="it-IT" altLang="it-IT" b="1" dirty="0">
                <a:solidFill>
                  <a:srgbClr val="002060"/>
                </a:solidFill>
                <a:latin typeface="Comic Sans MS" pitchFamily="66" charset="0"/>
                <a:ea typeface="Gill Sans Light"/>
                <a:cs typeface="Gill Sans Light"/>
              </a:rPr>
              <a:t>La quota della pensione totalizzata è determinata con il calcolo contributivo, a meno che non si sia maturato il diritto autonomo alla pensione, nel qual caso i criteri di calcolo sono quelli del fondo pensionistico di appartenenza. </a:t>
            </a:r>
          </a:p>
          <a:p>
            <a:pPr algn="just"/>
            <a:r>
              <a:rPr lang="it-IT" altLang="it-IT" dirty="0">
                <a:solidFill>
                  <a:srgbClr val="002060"/>
                </a:solidFill>
                <a:latin typeface="Comic Sans MS" pitchFamily="66" charset="0"/>
                <a:ea typeface="Gill Sans Light"/>
                <a:cs typeface="Gill Sans Light"/>
              </a:rPr>
              <a:t>Nel calcolo contributivo sul montante vanno applicati i coefficienti di trasformazione previsti dalla tabella A L. 335/1995. </a:t>
            </a:r>
          </a:p>
          <a:p>
            <a:pPr algn="just"/>
            <a:r>
              <a:rPr lang="it-IT" altLang="it-IT" dirty="0">
                <a:solidFill>
                  <a:srgbClr val="002060"/>
                </a:solidFill>
                <a:latin typeface="Comic Sans MS" pitchFamily="66" charset="0"/>
                <a:ea typeface="Gill Sans Light"/>
                <a:cs typeface="Gill Sans Light"/>
              </a:rPr>
              <a:t>Pertanto dovrà essere applicato il coefficiente relativo all’età di 65/a risultante dalla predetta tabella anche qualora la normativa dei singoli enti privatizzati prevedesse coefficienti crescenti in corrispondenza di età anagrafiche superiori ai 65 anni (</a:t>
            </a:r>
            <a:r>
              <a:rPr lang="it-IT" altLang="it-IT" dirty="0" err="1">
                <a:solidFill>
                  <a:srgbClr val="002060"/>
                </a:solidFill>
                <a:latin typeface="Comic Sans MS" pitchFamily="66" charset="0"/>
                <a:ea typeface="Gill Sans Light"/>
                <a:cs typeface="Gill Sans Light"/>
              </a:rPr>
              <a:t>Dlgs</a:t>
            </a:r>
            <a:r>
              <a:rPr lang="it-IT" altLang="it-IT" dirty="0">
                <a:solidFill>
                  <a:srgbClr val="002060"/>
                </a:solidFill>
                <a:latin typeface="Comic Sans MS" pitchFamily="66" charset="0"/>
                <a:ea typeface="Gill Sans Light"/>
                <a:cs typeface="Gill Sans Light"/>
              </a:rPr>
              <a:t>. 2.2.2006 n. 42). </a:t>
            </a:r>
          </a:p>
        </p:txBody>
      </p:sp>
      <p:sp>
        <p:nvSpPr>
          <p:cNvPr id="119811" name="Rettangolo 4"/>
          <p:cNvSpPr>
            <a:spLocks noChangeArrowheads="1"/>
          </p:cNvSpPr>
          <p:nvPr/>
        </p:nvSpPr>
        <p:spPr bwMode="auto">
          <a:xfrm>
            <a:off x="3503614" y="4678856"/>
            <a:ext cx="6696075" cy="1200150"/>
          </a:xfrm>
          <a:prstGeom prst="rect">
            <a:avLst/>
          </a:prstGeom>
          <a:noFill/>
          <a:ln w="9525">
            <a:noFill/>
            <a:miter lim="800000"/>
            <a:headEnd/>
            <a:tailEnd/>
          </a:ln>
        </p:spPr>
        <p:txBody>
          <a:bodyPr>
            <a:spAutoFit/>
          </a:bodyPr>
          <a:lstStyle/>
          <a:p>
            <a:pPr algn="ctr"/>
            <a:r>
              <a:rPr lang="it-IT" altLang="it-IT" b="1" dirty="0">
                <a:solidFill>
                  <a:srgbClr val="92D050"/>
                </a:solidFill>
                <a:latin typeface="Comic Sans MS" pitchFamily="66" charset="0"/>
                <a:ea typeface="Gill Sans Light"/>
                <a:cs typeface="Gill Sans Light"/>
              </a:rPr>
              <a:t>Incompatibilità della ricongiunzione con la totalizzazione </a:t>
            </a:r>
          </a:p>
          <a:p>
            <a:pPr algn="just"/>
            <a:r>
              <a:rPr lang="it-IT" altLang="it-IT" dirty="0">
                <a:solidFill>
                  <a:srgbClr val="002060"/>
                </a:solidFill>
                <a:latin typeface="Comic Sans MS" pitchFamily="66" charset="0"/>
                <a:ea typeface="Gill Sans Light"/>
                <a:cs typeface="Gill Sans Light"/>
              </a:rPr>
              <a:t>Il soggetto che accetta la ricongiunzione dei periodi assicurativi perde il diritto alla totalizzazione per il periodo oggetto di ricongiunzione. </a:t>
            </a:r>
          </a:p>
        </p:txBody>
      </p:sp>
      <p:pic>
        <p:nvPicPr>
          <p:cNvPr id="119812" name="Picture 2" descr="C:\Users\MERIGHI\Desktop\IMMAGINI PENSIONI\risparmio_2__800_800-300x225.jpg"/>
          <p:cNvPicPr>
            <a:picLocks noChangeAspect="1" noChangeArrowheads="1"/>
          </p:cNvPicPr>
          <p:nvPr/>
        </p:nvPicPr>
        <p:blipFill>
          <a:blip r:embed="rId2" cstate="screen">
            <a:extLst>
              <a:ext uri="{28A0092B-C50C-407E-A947-70E740481C1C}">
                <a14:useLocalDpi xmlns:a14="http://schemas.microsoft.com/office/drawing/2010/main" xmlns=""/>
              </a:ext>
            </a:extLst>
          </a:blip>
          <a:srcRect/>
          <a:stretch>
            <a:fillRect/>
          </a:stretch>
        </p:blipFill>
        <p:spPr bwMode="auto">
          <a:xfrm>
            <a:off x="1761081" y="4725145"/>
            <a:ext cx="1495425" cy="1120775"/>
          </a:xfrm>
          <a:prstGeom prst="rect">
            <a:avLst/>
          </a:prstGeom>
          <a:noFill/>
          <a:ln w="9525">
            <a:noFill/>
            <a:miter lim="800000"/>
            <a:headEnd/>
            <a:tailEnd/>
          </a:ln>
        </p:spPr>
      </p:pic>
    </p:spTree>
    <p:extLst>
      <p:ext uri="{BB962C8B-B14F-4D97-AF65-F5344CB8AC3E}">
        <p14:creationId xmlns:p14="http://schemas.microsoft.com/office/powerpoint/2010/main" xmlns="" val="599883916"/>
      </p:ext>
    </p:extLst>
  </p:cSld>
  <p:clrMapOvr>
    <a:masterClrMapping/>
  </p:clrMapOvr>
  <p:transition spd="slow">
    <p:randomBar dir="vert"/>
  </p:transition>
</p:sld>
</file>

<file path=ppt/slides/slide3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Titolo 1"/>
          <p:cNvSpPr>
            <a:spLocks noGrp="1"/>
          </p:cNvSpPr>
          <p:nvPr>
            <p:ph type="title"/>
          </p:nvPr>
        </p:nvSpPr>
        <p:spPr>
          <a:xfrm>
            <a:off x="2117839" y="548680"/>
            <a:ext cx="8153400" cy="1206624"/>
          </a:xfrm>
        </p:spPr>
        <p:style>
          <a:lnRef idx="1">
            <a:schemeClr val="accent6"/>
          </a:lnRef>
          <a:fillRef idx="2">
            <a:schemeClr val="accent6"/>
          </a:fillRef>
          <a:effectRef idx="1">
            <a:schemeClr val="accent6"/>
          </a:effectRef>
          <a:fontRef idx="minor">
            <a:schemeClr val="dk1"/>
          </a:fontRef>
        </p:style>
        <p:txBody>
          <a:bodyPr>
            <a:normAutofit fontScale="90000"/>
          </a:bodyPr>
          <a:lstStyle/>
          <a:p>
            <a:pPr algn="ctr">
              <a:defRPr/>
            </a:pPr>
            <a:r>
              <a:rPr lang="it-IT" altLang="it-IT" sz="3200" b="1" dirty="0">
                <a:solidFill>
                  <a:srgbClr val="002060"/>
                </a:solidFill>
                <a:latin typeface="Verdana" charset="0"/>
                <a:ea typeface="ＭＳ Ｐゴシック" charset="-128"/>
              </a:rPr>
              <a:t/>
            </a:r>
            <a:br>
              <a:rPr lang="it-IT" altLang="it-IT" sz="3200" b="1" dirty="0">
                <a:solidFill>
                  <a:srgbClr val="002060"/>
                </a:solidFill>
                <a:latin typeface="Verdana" charset="0"/>
                <a:ea typeface="ＭＳ Ｐゴシック" charset="-128"/>
              </a:rPr>
            </a:br>
            <a:r>
              <a:rPr lang="it-IT" altLang="it-IT" sz="3200" b="1" dirty="0">
                <a:solidFill>
                  <a:srgbClr val="C26844"/>
                </a:solidFill>
                <a:latin typeface="Comic Sans MS"/>
                <a:ea typeface="ＭＳ Ｐゴシック" charset="-128"/>
                <a:cs typeface="Comic Sans MS"/>
              </a:rPr>
              <a:t>B) TOTALIZZAZIONE </a:t>
            </a:r>
            <a:br>
              <a:rPr lang="it-IT" altLang="it-IT" sz="3200" b="1" dirty="0">
                <a:solidFill>
                  <a:srgbClr val="C26844"/>
                </a:solidFill>
                <a:latin typeface="Comic Sans MS"/>
                <a:ea typeface="ＭＳ Ｐゴシック" charset="-128"/>
                <a:cs typeface="Comic Sans MS"/>
              </a:rPr>
            </a:br>
            <a:r>
              <a:rPr lang="it-IT" altLang="it-IT" sz="3200" b="1" dirty="0">
                <a:solidFill>
                  <a:srgbClr val="C26844"/>
                </a:solidFill>
                <a:latin typeface="Comic Sans MS"/>
                <a:ea typeface="ＭＳ Ｐゴシック" charset="-128"/>
                <a:cs typeface="Comic Sans MS"/>
              </a:rPr>
              <a:t/>
            </a:r>
            <a:br>
              <a:rPr lang="it-IT" altLang="it-IT" sz="3200" b="1" dirty="0">
                <a:solidFill>
                  <a:srgbClr val="C26844"/>
                </a:solidFill>
                <a:latin typeface="Comic Sans MS"/>
                <a:ea typeface="ＭＳ Ｐゴシック" charset="-128"/>
                <a:cs typeface="Comic Sans MS"/>
              </a:rPr>
            </a:br>
            <a:r>
              <a:rPr lang="it-IT" altLang="it-IT" b="1" dirty="0">
                <a:solidFill>
                  <a:srgbClr val="C26844"/>
                </a:solidFill>
                <a:latin typeface="Comic Sans MS"/>
                <a:ea typeface="ＭＳ Ｐゴシック" charset="-128"/>
                <a:cs typeface="Comic Sans MS"/>
              </a:rPr>
              <a:t>(art. 24, comma 19, </a:t>
            </a:r>
            <a:r>
              <a:rPr lang="it-IT" altLang="it-IT" b="1" dirty="0" err="1">
                <a:solidFill>
                  <a:srgbClr val="C26844"/>
                </a:solidFill>
                <a:latin typeface="Comic Sans MS"/>
                <a:ea typeface="ＭＳ Ｐゴシック" charset="-128"/>
                <a:cs typeface="Comic Sans MS"/>
              </a:rPr>
              <a:t>D.l.</a:t>
            </a:r>
            <a:r>
              <a:rPr lang="it-IT" altLang="it-IT" b="1" dirty="0">
                <a:solidFill>
                  <a:srgbClr val="C26844"/>
                </a:solidFill>
                <a:latin typeface="Comic Sans MS"/>
                <a:ea typeface="ＭＳ Ｐゴシック" charset="-128"/>
                <a:cs typeface="Comic Sans MS"/>
              </a:rPr>
              <a:t> 201/2011) </a:t>
            </a:r>
            <a:r>
              <a:rPr lang="it-IT" altLang="it-IT" sz="4000" b="1" dirty="0">
                <a:solidFill>
                  <a:srgbClr val="C26844"/>
                </a:solidFill>
                <a:latin typeface="Comic Sans MS"/>
                <a:ea typeface="ＭＳ Ｐゴシック" charset="-128"/>
                <a:cs typeface="Comic Sans MS"/>
              </a:rPr>
              <a:t/>
            </a:r>
            <a:br>
              <a:rPr lang="it-IT" altLang="it-IT" sz="4000" b="1" dirty="0">
                <a:solidFill>
                  <a:srgbClr val="C26844"/>
                </a:solidFill>
                <a:latin typeface="Comic Sans MS"/>
                <a:ea typeface="ＭＳ Ｐゴシック" charset="-128"/>
                <a:cs typeface="Comic Sans MS"/>
              </a:rPr>
            </a:br>
            <a:endParaRPr lang="it-IT" altLang="it-IT" sz="4000" dirty="0">
              <a:solidFill>
                <a:srgbClr val="C26844"/>
              </a:solidFill>
              <a:latin typeface="Comic Sans MS"/>
              <a:ea typeface="ＭＳ Ｐゴシック" charset="-128"/>
              <a:cs typeface="Comic Sans MS"/>
            </a:endParaRPr>
          </a:p>
        </p:txBody>
      </p:sp>
      <p:sp>
        <p:nvSpPr>
          <p:cNvPr id="70659" name="Rettangolo 3"/>
          <p:cNvSpPr>
            <a:spLocks noChangeArrowheads="1"/>
          </p:cNvSpPr>
          <p:nvPr/>
        </p:nvSpPr>
        <p:spPr bwMode="auto">
          <a:xfrm>
            <a:off x="2135188" y="1556792"/>
            <a:ext cx="6248400" cy="4801314"/>
          </a:xfrm>
          <a:prstGeom prst="rect">
            <a:avLst/>
          </a:prstGeom>
          <a:noFill/>
          <a:ln w="9525">
            <a:noFill/>
            <a:miter lim="800000"/>
            <a:headEnd/>
            <a:tailEnd/>
          </a:ln>
        </p:spPr>
        <p:txBody>
          <a:bodyPr wrap="square">
            <a:spAutoFit/>
          </a:bodyPr>
          <a:lstStyle/>
          <a:p>
            <a:pPr algn="ctr"/>
            <a:endParaRPr lang="it-IT" altLang="it-IT" dirty="0">
              <a:latin typeface="Verdana" pitchFamily="34" charset="0"/>
              <a:ea typeface="Gill Sans Light"/>
              <a:cs typeface="Gill Sans Light"/>
            </a:endParaRPr>
          </a:p>
          <a:p>
            <a:pPr algn="ctr"/>
            <a:r>
              <a:rPr lang="it-IT" altLang="it-IT" sz="3200" dirty="0">
                <a:solidFill>
                  <a:srgbClr val="FF0000"/>
                </a:solidFill>
                <a:latin typeface="Comic Sans MS" pitchFamily="66" charset="0"/>
                <a:ea typeface="Gill Sans Light"/>
                <a:cs typeface="Gill Sans Light"/>
              </a:rPr>
              <a:t>E’ stato abolito il requisito della </a:t>
            </a:r>
            <a:r>
              <a:rPr lang="it-IT" altLang="it-IT" sz="3200" b="1" dirty="0">
                <a:solidFill>
                  <a:srgbClr val="FF0000"/>
                </a:solidFill>
                <a:latin typeface="Comic Sans MS" pitchFamily="66" charset="0"/>
                <a:ea typeface="Gill Sans Light"/>
                <a:cs typeface="Gill Sans Light"/>
              </a:rPr>
              <a:t>durata minima</a:t>
            </a:r>
            <a:r>
              <a:rPr lang="it-IT" altLang="it-IT" sz="3200" b="1" dirty="0">
                <a:solidFill>
                  <a:srgbClr val="002060"/>
                </a:solidFill>
                <a:latin typeface="Comic Sans MS" pitchFamily="66" charset="0"/>
                <a:ea typeface="Gill Sans Light"/>
                <a:cs typeface="Gill Sans Light"/>
              </a:rPr>
              <a:t> </a:t>
            </a:r>
            <a:r>
              <a:rPr lang="it-IT" altLang="it-IT" sz="3200" dirty="0">
                <a:solidFill>
                  <a:srgbClr val="002060"/>
                </a:solidFill>
                <a:latin typeface="Comic Sans MS" pitchFamily="66" charset="0"/>
                <a:ea typeface="Gill Sans Light"/>
                <a:cs typeface="Gill Sans Light"/>
              </a:rPr>
              <a:t>(dei tre anni) del periodo ammesso a totalizzazione, pertanto </a:t>
            </a:r>
            <a:r>
              <a:rPr lang="it-IT" altLang="it-IT" sz="3200" i="1" dirty="0">
                <a:solidFill>
                  <a:srgbClr val="002060"/>
                </a:solidFill>
                <a:latin typeface="Comic Sans MS" pitchFamily="66" charset="0"/>
                <a:ea typeface="Gill Sans Light"/>
                <a:cs typeface="Gill Sans Light"/>
              </a:rPr>
              <a:t>saranno ammessi a totalizzazione tutti i periodi di contribuzione </a:t>
            </a:r>
            <a:r>
              <a:rPr lang="it-IT" altLang="it-IT" sz="3200" b="1" i="1" dirty="0">
                <a:solidFill>
                  <a:srgbClr val="FF0000"/>
                </a:solidFill>
                <a:latin typeface="Comic Sans MS" pitchFamily="66" charset="0"/>
                <a:ea typeface="Gill Sans Light"/>
                <a:cs typeface="Gill Sans Light"/>
              </a:rPr>
              <a:t>indipendentemente dalla loro durata</a:t>
            </a:r>
          </a:p>
        </p:txBody>
      </p:sp>
      <p:pic>
        <p:nvPicPr>
          <p:cNvPr id="147458" name="Picture 2" descr="http://www.ideeregalo.biz/wp-content/uploads/2011/11/Orologio-da-Parete-rosso.jpg"/>
          <p:cNvPicPr>
            <a:picLocks noChangeAspect="1" noChangeArrowheads="1"/>
          </p:cNvPicPr>
          <p:nvPr/>
        </p:nvPicPr>
        <p:blipFill>
          <a:blip r:embed="rId2"/>
          <a:srcRect/>
          <a:stretch>
            <a:fillRect/>
          </a:stretch>
        </p:blipFill>
        <p:spPr bwMode="auto">
          <a:xfrm>
            <a:off x="8472264" y="2852936"/>
            <a:ext cx="1816324" cy="1816324"/>
          </a:xfrm>
          <a:prstGeom prst="rect">
            <a:avLst/>
          </a:prstGeom>
          <a:noFill/>
        </p:spPr>
      </p:pic>
    </p:spTree>
    <p:extLst>
      <p:ext uri="{BB962C8B-B14F-4D97-AF65-F5344CB8AC3E}">
        <p14:creationId xmlns:p14="http://schemas.microsoft.com/office/powerpoint/2010/main" xmlns="" val="1430003443"/>
      </p:ext>
    </p:extLst>
  </p:cSld>
  <p:clrMapOvr>
    <a:masterClrMapping/>
  </p:clrMapOvr>
  <p:transition spd="slow">
    <p:randomBar dir="vert"/>
  </p:transition>
</p:sld>
</file>

<file path=ppt/slides/slide3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llaDiTesto 3"/>
          <p:cNvSpPr txBox="1"/>
          <p:nvPr/>
        </p:nvSpPr>
        <p:spPr>
          <a:xfrm>
            <a:off x="2927648" y="764705"/>
            <a:ext cx="7056784" cy="646331"/>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algn="ctr"/>
            <a:r>
              <a:rPr lang="it-IT" altLang="it-IT" sz="3600" dirty="0">
                <a:solidFill>
                  <a:srgbClr val="002060"/>
                </a:solidFill>
                <a:latin typeface="Comic Sans MS" pitchFamily="66" charset="0"/>
                <a:ea typeface="Gill Sans Light"/>
                <a:cs typeface="Gill Sans Light"/>
              </a:rPr>
              <a:t>Art.24  co.19 </a:t>
            </a:r>
            <a:r>
              <a:rPr lang="it-IT" altLang="it-IT" sz="3600" dirty="0" err="1">
                <a:solidFill>
                  <a:srgbClr val="002060"/>
                </a:solidFill>
                <a:latin typeface="Comic Sans MS" pitchFamily="66" charset="0"/>
                <a:ea typeface="Gill Sans Light"/>
                <a:cs typeface="Gill Sans Light"/>
              </a:rPr>
              <a:t>d.L</a:t>
            </a:r>
            <a:r>
              <a:rPr lang="it-IT" altLang="it-IT" sz="3600" dirty="0">
                <a:solidFill>
                  <a:srgbClr val="002060"/>
                </a:solidFill>
                <a:latin typeface="Comic Sans MS" pitchFamily="66" charset="0"/>
                <a:ea typeface="Gill Sans Light"/>
                <a:cs typeface="Gill Sans Light"/>
              </a:rPr>
              <a:t> 201/2011</a:t>
            </a:r>
            <a:r>
              <a:rPr lang="it-IT" sz="3600" dirty="0"/>
              <a:t> </a:t>
            </a:r>
          </a:p>
        </p:txBody>
      </p:sp>
      <p:sp>
        <p:nvSpPr>
          <p:cNvPr id="5" name="Rettangolo 4"/>
          <p:cNvSpPr/>
          <p:nvPr/>
        </p:nvSpPr>
        <p:spPr>
          <a:xfrm>
            <a:off x="2207568" y="1844825"/>
            <a:ext cx="8208912" cy="5201425"/>
          </a:xfrm>
          <a:prstGeom prst="rect">
            <a:avLst/>
          </a:prstGeom>
        </p:spPr>
        <p:txBody>
          <a:bodyPr wrap="square">
            <a:spAutoFit/>
          </a:bodyPr>
          <a:lstStyle/>
          <a:p>
            <a:pPr algn="ctr"/>
            <a:r>
              <a:rPr lang="it-IT" dirty="0">
                <a:solidFill>
                  <a:srgbClr val="000090"/>
                </a:solidFill>
                <a:latin typeface="Comic Sans MS"/>
                <a:cs typeface="Comic Sans MS"/>
              </a:rPr>
              <a:t>Art. 24 Disposizioni in materia di trattamenti pensionistici</a:t>
            </a:r>
          </a:p>
          <a:p>
            <a:pPr algn="ctr"/>
            <a:endParaRPr lang="it-IT" dirty="0">
              <a:solidFill>
                <a:srgbClr val="000090"/>
              </a:solidFill>
              <a:latin typeface="Comic Sans MS"/>
              <a:cs typeface="Comic Sans MS"/>
            </a:endParaRPr>
          </a:p>
          <a:p>
            <a:pPr algn="ctr"/>
            <a:r>
              <a:rPr lang="it-IT" dirty="0">
                <a:solidFill>
                  <a:srgbClr val="000090"/>
                </a:solidFill>
                <a:latin typeface="Comic Sans MS"/>
                <a:cs typeface="Comic Sans MS"/>
              </a:rPr>
              <a:t>19. All'articolo 1, comma 1, del decreto legislativo 2 febbraio 2006, n. 42, e successive modificazioni e integrazioni, con effetto dal 1° gennaio 2012 le parole ", di durata non inferiore a tre anni," sono soppresse</a:t>
            </a:r>
          </a:p>
          <a:p>
            <a:pPr algn="ctr"/>
            <a:endParaRPr lang="it-IT" dirty="0">
              <a:solidFill>
                <a:srgbClr val="000090"/>
              </a:solidFill>
              <a:latin typeface="Comic Sans MS"/>
              <a:cs typeface="Comic Sans MS"/>
            </a:endParaRPr>
          </a:p>
          <a:p>
            <a:pPr algn="ctr"/>
            <a:r>
              <a:rPr lang="it-IT" sz="1600" i="1" dirty="0">
                <a:solidFill>
                  <a:srgbClr val="000090"/>
                </a:solidFill>
                <a:latin typeface="Comic Sans MS"/>
                <a:cs typeface="Comic Sans MS"/>
              </a:rPr>
              <a:t>Art. 1. comma 1 legge 42/2006</a:t>
            </a:r>
          </a:p>
          <a:p>
            <a:pPr algn="ctr"/>
            <a:r>
              <a:rPr lang="it-IT" sz="1600" i="1" dirty="0">
                <a:solidFill>
                  <a:srgbClr val="000090"/>
                </a:solidFill>
                <a:latin typeface="Comic Sans MS"/>
                <a:cs typeface="Comic Sans MS"/>
              </a:rPr>
              <a:t>Totalizzazione ai fini della pensione di vecchiaia e di anzianità</a:t>
            </a:r>
          </a:p>
          <a:p>
            <a:pPr algn="ctr"/>
            <a:r>
              <a:rPr lang="it-IT" sz="1600" i="1" dirty="0">
                <a:solidFill>
                  <a:srgbClr val="000090"/>
                </a:solidFill>
                <a:latin typeface="Comic Sans MS"/>
                <a:cs typeface="Comic Sans MS"/>
              </a:rPr>
              <a:t>1. Ferme restando le vigenti disposizioni in materia di ricongiunzione dei periodi assicurativi, agli iscritti a due o più forme di assicurazione obbligatoria per invalidità, vecchiaia e superstiti, alle forme sostitutive, esclusive ed esonerative della medesima, </a:t>
            </a:r>
            <a:r>
              <a:rPr lang="it-IT" sz="1600" i="1" dirty="0" err="1">
                <a:solidFill>
                  <a:srgbClr val="000090"/>
                </a:solidFill>
                <a:latin typeface="Comic Sans MS"/>
                <a:cs typeface="Comic Sans MS"/>
              </a:rPr>
              <a:t>nonch</a:t>
            </a:r>
            <a:r>
              <a:rPr lang="fr-FR" sz="1600" i="1" dirty="0" err="1">
                <a:solidFill>
                  <a:srgbClr val="000090"/>
                </a:solidFill>
                <a:latin typeface="Comic Sans MS"/>
                <a:cs typeface="Comic Sans MS"/>
              </a:rPr>
              <a:t>è</a:t>
            </a:r>
            <a:r>
              <a:rPr lang="fr-FR" sz="1600" i="1" dirty="0">
                <a:solidFill>
                  <a:srgbClr val="000090"/>
                </a:solidFill>
                <a:latin typeface="Comic Sans MS"/>
                <a:cs typeface="Comic Sans MS"/>
              </a:rPr>
              <a:t> </a:t>
            </a:r>
            <a:r>
              <a:rPr lang="it-IT" sz="1600" i="1" dirty="0">
                <a:solidFill>
                  <a:srgbClr val="000090"/>
                </a:solidFill>
                <a:latin typeface="Comic Sans MS"/>
                <a:cs typeface="Comic Sans MS"/>
              </a:rPr>
              <a:t>alle forme pensionistiche obbligatorie gestite dagli enti di cui ai decreti legislativi 30 giugno 1994, n. 509, e 10 febbraio 1996, n. 103, che non siano già titolari di trattamento pensionistico autonomo presso una delle predette gestioni, è data facoltà di cumulare, i periodi assicurativi non coincidenti al fine del conseguimento di un'unica pensione. Tra le forme assicurative obbligatorie di cui al periodo precedente sono altresì ricomprese la gestione separata di cui all'articolo 2, comma 26, della legge 8 agosto 1995, n. 335, e il Fondo di previdenza del clero e dei ministri di culto delle confessioni religiose diverse dalla cattolica.</a:t>
            </a:r>
          </a:p>
          <a:p>
            <a:pPr algn="ctr"/>
            <a:endParaRPr lang="it-IT" sz="1600" i="1" dirty="0">
              <a:solidFill>
                <a:srgbClr val="000090"/>
              </a:solidFill>
              <a:latin typeface="Comic Sans MS"/>
              <a:cs typeface="Comic Sans MS"/>
            </a:endParaRPr>
          </a:p>
        </p:txBody>
      </p:sp>
    </p:spTree>
    <p:extLst>
      <p:ext uri="{BB962C8B-B14F-4D97-AF65-F5344CB8AC3E}">
        <p14:creationId xmlns:p14="http://schemas.microsoft.com/office/powerpoint/2010/main" xmlns="" val="3075340638"/>
      </p:ext>
    </p:extLst>
  </p:cSld>
  <p:clrMapOvr>
    <a:masterClrMapping/>
  </p:clrMapOvr>
  <p:transition spd="slow">
    <p:randomBar dir="vert"/>
  </p:transition>
</p:sld>
</file>

<file path=ppt/slides/slide3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ttangolo 3"/>
          <p:cNvSpPr>
            <a:spLocks noChangeArrowheads="1"/>
          </p:cNvSpPr>
          <p:nvPr/>
        </p:nvSpPr>
        <p:spPr bwMode="auto">
          <a:xfrm>
            <a:off x="1847850" y="1268414"/>
            <a:ext cx="8820150" cy="4801315"/>
          </a:xfrm>
          <a:prstGeom prst="rect">
            <a:avLst/>
          </a:prstGeom>
          <a:noFill/>
          <a:ln w="9525">
            <a:noFill/>
            <a:miter lim="800000"/>
            <a:headEnd/>
            <a:tailEnd/>
          </a:ln>
        </p:spPr>
        <p:txBody>
          <a:bodyPr>
            <a:spAutoFit/>
          </a:bodyPr>
          <a:lstStyle/>
          <a:p>
            <a:endParaRPr lang="it-IT" altLang="it-IT" dirty="0">
              <a:latin typeface="Comic Sans MS" pitchFamily="66" charset="0"/>
              <a:ea typeface="Gill Sans Light"/>
              <a:cs typeface="Gill Sans Light"/>
            </a:endParaRPr>
          </a:p>
          <a:p>
            <a:pPr algn="ctr"/>
            <a:r>
              <a:rPr lang="it-IT" altLang="it-IT" dirty="0">
                <a:solidFill>
                  <a:srgbClr val="002060"/>
                </a:solidFill>
                <a:latin typeface="Comic Sans MS" pitchFamily="66" charset="0"/>
                <a:ea typeface="Gill Sans Light"/>
                <a:cs typeface="Gill Sans Light"/>
              </a:rPr>
              <a:t>Liquidazione di un trattamento pensionistico cumulando i periodi  assicurativi accreditati in più gestioni, secondo il principio del  pro-rata </a:t>
            </a:r>
          </a:p>
          <a:p>
            <a:pPr algn="ctr"/>
            <a:r>
              <a:rPr lang="it-IT" altLang="it-IT" dirty="0">
                <a:solidFill>
                  <a:srgbClr val="002060"/>
                </a:solidFill>
                <a:latin typeface="Comic Sans MS" pitchFamily="66" charset="0"/>
                <a:ea typeface="Gill Sans Light"/>
                <a:cs typeface="Gill Sans Light"/>
              </a:rPr>
              <a:t>(decreto legislativo n.42/2006).</a:t>
            </a:r>
          </a:p>
          <a:p>
            <a:r>
              <a:rPr lang="it-IT" altLang="it-IT" dirty="0">
                <a:solidFill>
                  <a:srgbClr val="002060"/>
                </a:solidFill>
                <a:latin typeface="Comic Sans MS" pitchFamily="66" charset="0"/>
                <a:ea typeface="Gill Sans Light"/>
                <a:cs typeface="Gill Sans Light"/>
              </a:rPr>
              <a:t> </a:t>
            </a:r>
          </a:p>
          <a:p>
            <a:r>
              <a:rPr lang="it-IT" altLang="it-IT" b="1" dirty="0">
                <a:solidFill>
                  <a:srgbClr val="002060"/>
                </a:solidFill>
                <a:latin typeface="Comic Sans MS" pitchFamily="66" charset="0"/>
                <a:ea typeface="Gill Sans Light"/>
                <a:cs typeface="Gill Sans Light"/>
              </a:rPr>
              <a:t>La totalizzazione può essere utilizzata: </a:t>
            </a:r>
          </a:p>
          <a:p>
            <a:endParaRPr lang="it-IT" altLang="it-IT" b="1" dirty="0">
              <a:solidFill>
                <a:srgbClr val="002060"/>
              </a:solidFill>
              <a:latin typeface="Comic Sans MS" pitchFamily="66" charset="0"/>
              <a:ea typeface="Gill Sans Light"/>
              <a:cs typeface="Gill Sans Light"/>
            </a:endParaRPr>
          </a:p>
          <a:p>
            <a:pPr>
              <a:buFont typeface="Wingdings" pitchFamily="2" charset="2"/>
              <a:buChar char="Ø"/>
            </a:pPr>
            <a:r>
              <a:rPr lang="it-IT" altLang="it-IT" dirty="0">
                <a:solidFill>
                  <a:srgbClr val="002060"/>
                </a:solidFill>
                <a:latin typeface="Comic Sans MS" pitchFamily="66" charset="0"/>
                <a:ea typeface="Gill Sans Light"/>
                <a:cs typeface="Gill Sans Light"/>
              </a:rPr>
              <a:t> dai lavoratori dipendenti e autonomi; </a:t>
            </a:r>
          </a:p>
          <a:p>
            <a:pPr>
              <a:buFont typeface="Wingdings" pitchFamily="2" charset="2"/>
              <a:buChar char="Ø"/>
            </a:pPr>
            <a:endParaRPr lang="it-IT" altLang="it-IT" dirty="0">
              <a:solidFill>
                <a:srgbClr val="002060"/>
              </a:solidFill>
              <a:latin typeface="Comic Sans MS" pitchFamily="66" charset="0"/>
              <a:ea typeface="Gill Sans Light"/>
              <a:cs typeface="Gill Sans Light"/>
            </a:endParaRPr>
          </a:p>
          <a:p>
            <a:pPr>
              <a:buFont typeface="Wingdings" pitchFamily="2" charset="2"/>
              <a:buChar char="Ø"/>
            </a:pPr>
            <a:r>
              <a:rPr lang="it-IT" altLang="it-IT" dirty="0">
                <a:solidFill>
                  <a:srgbClr val="002060"/>
                </a:solidFill>
                <a:latin typeface="Comic Sans MS" pitchFamily="66" charset="0"/>
                <a:ea typeface="Gill Sans Light"/>
                <a:cs typeface="Gill Sans Light"/>
              </a:rPr>
              <a:t> dagli iscritti alla gestione separata di cui all’art. 2, comma 26, della legge 8 agosto 1995, n. 335; </a:t>
            </a:r>
          </a:p>
          <a:p>
            <a:endParaRPr lang="it-IT" altLang="it-IT" dirty="0">
              <a:solidFill>
                <a:srgbClr val="002060"/>
              </a:solidFill>
              <a:latin typeface="Comic Sans MS" pitchFamily="66" charset="0"/>
              <a:ea typeface="Gill Sans Light"/>
              <a:cs typeface="Gill Sans Light"/>
            </a:endParaRPr>
          </a:p>
          <a:p>
            <a:pPr>
              <a:buFont typeface="Wingdings" pitchFamily="2" charset="2"/>
              <a:buChar char="Ø"/>
            </a:pPr>
            <a:r>
              <a:rPr lang="it-IT" altLang="it-IT" dirty="0">
                <a:solidFill>
                  <a:srgbClr val="002060"/>
                </a:solidFill>
                <a:latin typeface="Comic Sans MS" pitchFamily="66" charset="0"/>
                <a:ea typeface="Gill Sans Light"/>
                <a:cs typeface="Gill Sans Light"/>
              </a:rPr>
              <a:t> dai sacerdoti secolari e ministri di culto delle confessioni diverse da quella cattolica; </a:t>
            </a:r>
          </a:p>
          <a:p>
            <a:pPr>
              <a:buFont typeface="Wingdings" pitchFamily="2" charset="2"/>
              <a:buChar char="Ø"/>
            </a:pPr>
            <a:endParaRPr lang="it-IT" altLang="it-IT" dirty="0">
              <a:solidFill>
                <a:srgbClr val="002060"/>
              </a:solidFill>
              <a:latin typeface="Comic Sans MS" pitchFamily="66" charset="0"/>
              <a:ea typeface="Gill Sans Light"/>
              <a:cs typeface="Gill Sans Light"/>
            </a:endParaRPr>
          </a:p>
          <a:p>
            <a:pPr>
              <a:buFont typeface="Wingdings" pitchFamily="2" charset="2"/>
              <a:buChar char="Ø"/>
            </a:pPr>
            <a:r>
              <a:rPr lang="it-IT" altLang="it-IT" dirty="0">
                <a:solidFill>
                  <a:srgbClr val="002060"/>
                </a:solidFill>
                <a:latin typeface="Comic Sans MS" pitchFamily="66" charset="0"/>
                <a:ea typeface="Gill Sans Light"/>
                <a:cs typeface="Gill Sans Light"/>
              </a:rPr>
              <a:t> dai liberi professionisti iscritti ad una delle Casse privatizzate e private;</a:t>
            </a:r>
          </a:p>
          <a:p>
            <a:endParaRPr lang="it-IT" altLang="it-IT" dirty="0">
              <a:solidFill>
                <a:srgbClr val="002060"/>
              </a:solidFill>
              <a:ea typeface="Gill Sans Light"/>
              <a:cs typeface="Gill Sans Light"/>
            </a:endParaRPr>
          </a:p>
        </p:txBody>
      </p:sp>
      <p:sp>
        <p:nvSpPr>
          <p:cNvPr id="5" name="Titolo 1"/>
          <p:cNvSpPr txBox="1">
            <a:spLocks/>
          </p:cNvSpPr>
          <p:nvPr/>
        </p:nvSpPr>
        <p:spPr bwMode="auto">
          <a:xfrm>
            <a:off x="2135188" y="188913"/>
            <a:ext cx="8153400" cy="990600"/>
          </a:xfrm>
          <a:prstGeom prst="rect">
            <a:avLst/>
          </a:prstGeom>
          <a:ln w="9525" cap="flat" cmpd="sng" algn="ctr">
            <a:solidFill>
              <a:schemeClr val="accent6">
                <a:shade val="95000"/>
                <a:satMod val="105000"/>
              </a:schemeClr>
            </a:solidFill>
            <a:prstDash val="solid"/>
            <a:miter lim="800000"/>
            <a:headEnd/>
            <a:tailEnd/>
          </a:ln>
        </p:spPr>
        <p:style>
          <a:lnRef idx="1">
            <a:schemeClr val="accent6"/>
          </a:lnRef>
          <a:fillRef idx="2">
            <a:schemeClr val="accent6"/>
          </a:fillRef>
          <a:effectRef idx="1">
            <a:schemeClr val="accent6"/>
          </a:effectRef>
          <a:fontRef idx="minor">
            <a:schemeClr val="dk1"/>
          </a:fontRef>
        </p:style>
        <p:txBody>
          <a:bodyPr vert="horz" wrap="square" lIns="91440" tIns="45720" rIns="91440" bIns="45720" numCol="1" anchor="ctr" anchorCtr="0" compatLnSpc="1">
            <a:prstTxWarp prst="textNoShape">
              <a:avLst/>
            </a:prstTxWarp>
          </a:bodyPr>
          <a:lstStyle/>
          <a:p>
            <a:pPr algn="ctr" defTabSz="457200" eaLnBrk="0" fontAlgn="base" hangingPunct="0">
              <a:spcBef>
                <a:spcPct val="0"/>
              </a:spcBef>
              <a:spcAft>
                <a:spcPct val="0"/>
              </a:spcAft>
              <a:defRPr/>
            </a:pPr>
            <a:r>
              <a:rPr lang="it-IT" altLang="it-IT" sz="3200" b="1" dirty="0">
                <a:solidFill>
                  <a:srgbClr val="002060"/>
                </a:solidFill>
                <a:latin typeface="Verdana" charset="0"/>
                <a:ea typeface="ＭＳ Ｐゴシック" charset="-128"/>
              </a:rPr>
              <a:t/>
            </a:r>
            <a:br>
              <a:rPr lang="it-IT" altLang="it-IT" sz="3200" b="1" dirty="0">
                <a:solidFill>
                  <a:srgbClr val="002060"/>
                </a:solidFill>
                <a:latin typeface="Verdana" charset="0"/>
                <a:ea typeface="ＭＳ Ｐゴシック" charset="-128"/>
              </a:rPr>
            </a:br>
            <a:r>
              <a:rPr lang="it-IT" altLang="it-IT" sz="3200" b="1" dirty="0">
                <a:solidFill>
                  <a:srgbClr val="C26844"/>
                </a:solidFill>
                <a:latin typeface="Comic Sans MS"/>
                <a:ea typeface="ＭＳ Ｐゴシック" charset="-128"/>
                <a:cs typeface="Comic Sans MS"/>
              </a:rPr>
              <a:t>B) TOTALIZZAZIONE </a:t>
            </a:r>
            <a:r>
              <a:rPr lang="it-IT" altLang="it-IT" sz="4000" b="1" dirty="0">
                <a:solidFill>
                  <a:srgbClr val="C26844"/>
                </a:solidFill>
                <a:latin typeface="Comic Sans MS"/>
                <a:ea typeface="ＭＳ Ｐゴシック" charset="-128"/>
                <a:cs typeface="Comic Sans MS"/>
              </a:rPr>
              <a:t/>
            </a:r>
            <a:br>
              <a:rPr lang="it-IT" altLang="it-IT" sz="4000" b="1" dirty="0">
                <a:solidFill>
                  <a:srgbClr val="C26844"/>
                </a:solidFill>
                <a:latin typeface="Comic Sans MS"/>
                <a:ea typeface="ＭＳ Ｐゴシック" charset="-128"/>
                <a:cs typeface="Comic Sans MS"/>
              </a:rPr>
            </a:br>
            <a:endParaRPr lang="it-IT" altLang="it-IT" sz="4000" dirty="0">
              <a:solidFill>
                <a:srgbClr val="C26844"/>
              </a:solidFill>
              <a:latin typeface="Comic Sans MS"/>
              <a:ea typeface="ＭＳ Ｐゴシック" charset="-128"/>
              <a:cs typeface="Comic Sans MS"/>
            </a:endParaRPr>
          </a:p>
        </p:txBody>
      </p:sp>
    </p:spTree>
    <p:extLst>
      <p:ext uri="{BB962C8B-B14F-4D97-AF65-F5344CB8AC3E}">
        <p14:creationId xmlns:p14="http://schemas.microsoft.com/office/powerpoint/2010/main" xmlns="" val="3538496213"/>
      </p:ext>
    </p:extLst>
  </p:cSld>
  <p:clrMapOvr>
    <a:masterClrMapping/>
  </p:clrMapOvr>
  <p:transition spd="slow">
    <p:randomBar dir="vert"/>
  </p:transition>
</p:sld>
</file>

<file path=ppt/slides/slide3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ttangolo 2"/>
          <p:cNvSpPr/>
          <p:nvPr/>
        </p:nvSpPr>
        <p:spPr>
          <a:xfrm>
            <a:off x="2423592" y="1844825"/>
            <a:ext cx="7416824" cy="4247317"/>
          </a:xfrm>
          <a:prstGeom prst="rect">
            <a:avLst/>
          </a:prstGeom>
        </p:spPr>
        <p:txBody>
          <a:bodyPr wrap="square">
            <a:spAutoFit/>
          </a:bodyPr>
          <a:lstStyle/>
          <a:p>
            <a:pPr algn="ctr"/>
            <a:r>
              <a:rPr lang="it-IT" dirty="0">
                <a:solidFill>
                  <a:srgbClr val="000090"/>
                </a:solidFill>
                <a:latin typeface="Comic Sans MS"/>
                <a:cs typeface="Comic Sans MS"/>
              </a:rPr>
              <a:t>Gli iscritti alla Gestione Separata</a:t>
            </a:r>
          </a:p>
          <a:p>
            <a:pPr algn="just"/>
            <a:r>
              <a:rPr lang="it-IT" i="1" dirty="0">
                <a:solidFill>
                  <a:srgbClr val="000090"/>
                </a:solidFill>
                <a:latin typeface="Comic Sans MS"/>
                <a:cs typeface="Comic Sans MS"/>
              </a:rPr>
              <a:t>A decorrere dal 1 gennaio 1996, sono tenuti all'iscrizione presso una apposita Gestione separata, presso l'INPS, e finalizzata all'estensione dell'assicurazione generale obbligatoria per l'invalidità, la vecchiaia ed i superstiti, i soggetti che esercitano per professione abituale, </a:t>
            </a:r>
            <a:r>
              <a:rPr lang="it-IT" i="1" dirty="0" err="1">
                <a:solidFill>
                  <a:srgbClr val="000090"/>
                </a:solidFill>
                <a:latin typeface="Comic Sans MS"/>
                <a:cs typeface="Comic Sans MS"/>
              </a:rPr>
              <a:t>ancorchè</a:t>
            </a:r>
            <a:r>
              <a:rPr lang="it-IT" i="1" dirty="0">
                <a:solidFill>
                  <a:srgbClr val="000090"/>
                </a:solidFill>
                <a:latin typeface="Comic Sans MS"/>
                <a:cs typeface="Comic Sans MS"/>
              </a:rPr>
              <a:t> non esclusiva, attività di lavoro autonomo, di cui al comma 1 dell'articolo 49 del testo unico delle imposte sui redditi, approvato con decreto del Presidente della Repubblica 22 dicembre 1986, n. 917, e successive modificazioni ed integrazioni, </a:t>
            </a:r>
            <a:r>
              <a:rPr lang="it-IT" i="1" dirty="0" err="1">
                <a:solidFill>
                  <a:srgbClr val="000090"/>
                </a:solidFill>
                <a:latin typeface="Comic Sans MS"/>
                <a:cs typeface="Comic Sans MS"/>
              </a:rPr>
              <a:t>nonchè</a:t>
            </a:r>
            <a:r>
              <a:rPr lang="it-IT" i="1" dirty="0">
                <a:solidFill>
                  <a:srgbClr val="000090"/>
                </a:solidFill>
                <a:latin typeface="Comic Sans MS"/>
                <a:cs typeface="Comic Sans MS"/>
              </a:rPr>
              <a:t> i titolari di rapporti di collaborazione coordinata e continuativa, di cui al comma 2, lettera a), dell'articolo 49 del medesimo testo unico e gli incaricati alla vendita a domicilio di cui all'articolo 36 della legge 11 giugno 1971, n. 426. Sono esclusi dall'obbligo i soggetti assegnatari di borse di studio, limitatamente alla relativa attività.</a:t>
            </a:r>
          </a:p>
        </p:txBody>
      </p:sp>
      <p:sp>
        <p:nvSpPr>
          <p:cNvPr id="4" name="Rettangolo 3"/>
          <p:cNvSpPr/>
          <p:nvPr/>
        </p:nvSpPr>
        <p:spPr>
          <a:xfrm>
            <a:off x="2711624" y="1052737"/>
            <a:ext cx="6840760" cy="461665"/>
          </a:xfrm>
          <a:prstGeom prst="rect">
            <a:avLst/>
          </a:prstGeom>
        </p:spPr>
        <p:style>
          <a:lnRef idx="1">
            <a:schemeClr val="accent5"/>
          </a:lnRef>
          <a:fillRef idx="2">
            <a:schemeClr val="accent5"/>
          </a:fillRef>
          <a:effectRef idx="1">
            <a:schemeClr val="accent5"/>
          </a:effectRef>
          <a:fontRef idx="minor">
            <a:schemeClr val="dk1"/>
          </a:fontRef>
        </p:style>
        <p:txBody>
          <a:bodyPr wrap="square">
            <a:spAutoFit/>
          </a:bodyPr>
          <a:lstStyle/>
          <a:p>
            <a:r>
              <a:rPr lang="it-IT" sz="2400" i="1" dirty="0">
                <a:solidFill>
                  <a:srgbClr val="000090"/>
                </a:solidFill>
                <a:latin typeface="Comic Sans MS"/>
                <a:cs typeface="Comic Sans MS"/>
              </a:rPr>
              <a:t>Art. 2, comma 26 legge 8 agosto 1995, n. 335</a:t>
            </a:r>
          </a:p>
        </p:txBody>
      </p:sp>
    </p:spTree>
    <p:extLst>
      <p:ext uri="{BB962C8B-B14F-4D97-AF65-F5344CB8AC3E}">
        <p14:creationId xmlns:p14="http://schemas.microsoft.com/office/powerpoint/2010/main" xmlns="" val="188094518"/>
      </p:ext>
    </p:extLst>
  </p:cSld>
  <p:clrMapOvr>
    <a:masterClrMapping/>
  </p:clrMapOvr>
  <p:transition spd="slow">
    <p:randomBar dir="vert"/>
  </p:transition>
</p:sld>
</file>

<file path=ppt/slides/slide3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ttangolo 3"/>
          <p:cNvSpPr>
            <a:spLocks noChangeArrowheads="1"/>
          </p:cNvSpPr>
          <p:nvPr/>
        </p:nvSpPr>
        <p:spPr bwMode="auto">
          <a:xfrm>
            <a:off x="1774825" y="244475"/>
            <a:ext cx="8642350" cy="5232202"/>
          </a:xfrm>
          <a:prstGeom prst="rect">
            <a:avLst/>
          </a:prstGeom>
          <a:noFill/>
          <a:ln w="9525">
            <a:noFill/>
            <a:miter lim="800000"/>
            <a:headEnd/>
            <a:tailEnd/>
          </a:ln>
        </p:spPr>
        <p:txBody>
          <a:bodyPr>
            <a:spAutoFit/>
          </a:bodyPr>
          <a:lstStyle/>
          <a:p>
            <a:pPr algn="ctr"/>
            <a:endParaRPr lang="it-IT" altLang="it-IT" sz="2800" b="1" dirty="0">
              <a:solidFill>
                <a:srgbClr val="00B0F0"/>
              </a:solidFill>
              <a:latin typeface="Comic Sans MS" pitchFamily="66" charset="0"/>
              <a:ea typeface="Gill Sans Light"/>
              <a:cs typeface="Gill Sans Light"/>
            </a:endParaRPr>
          </a:p>
          <a:p>
            <a:pPr algn="ctr"/>
            <a:r>
              <a:rPr lang="it-IT" altLang="it-IT" sz="2800" b="1" dirty="0">
                <a:solidFill>
                  <a:srgbClr val="00B0F0"/>
                </a:solidFill>
                <a:latin typeface="Comic Sans MS" pitchFamily="66" charset="0"/>
                <a:ea typeface="Gill Sans Light"/>
                <a:cs typeface="Gill Sans Light"/>
              </a:rPr>
              <a:t>Si passa sempre al Metodo Contributivo?</a:t>
            </a:r>
          </a:p>
          <a:p>
            <a:pPr algn="ctr"/>
            <a:endParaRPr lang="it-IT" altLang="it-IT" b="1" dirty="0">
              <a:latin typeface="Comic Sans MS" pitchFamily="66" charset="0"/>
              <a:ea typeface="Gill Sans Light"/>
              <a:cs typeface="Gill Sans Light"/>
            </a:endParaRPr>
          </a:p>
          <a:p>
            <a:pPr algn="ctr"/>
            <a:endParaRPr lang="it-IT" altLang="it-IT" sz="2000" b="1" dirty="0">
              <a:solidFill>
                <a:srgbClr val="002060"/>
              </a:solidFill>
              <a:latin typeface="Comic Sans MS" pitchFamily="66" charset="0"/>
              <a:ea typeface="Gill Sans Light"/>
              <a:cs typeface="Gill Sans Light"/>
            </a:endParaRPr>
          </a:p>
          <a:p>
            <a:pPr algn="ctr"/>
            <a:r>
              <a:rPr lang="it-IT" altLang="it-IT" sz="6000" b="1" dirty="0">
                <a:solidFill>
                  <a:srgbClr val="FF0000"/>
                </a:solidFill>
                <a:latin typeface="Comic Sans MS" pitchFamily="66" charset="0"/>
                <a:ea typeface="Gill Sans Light"/>
                <a:cs typeface="Gill Sans Light"/>
              </a:rPr>
              <a:t>No!</a:t>
            </a:r>
          </a:p>
          <a:p>
            <a:pPr algn="ctr"/>
            <a:endParaRPr lang="it-IT" altLang="it-IT" sz="2000" b="1" dirty="0">
              <a:solidFill>
                <a:srgbClr val="002060"/>
              </a:solidFill>
              <a:latin typeface="Comic Sans MS" pitchFamily="66" charset="0"/>
              <a:ea typeface="Gill Sans Light"/>
              <a:cs typeface="Gill Sans Light"/>
            </a:endParaRPr>
          </a:p>
          <a:p>
            <a:pPr algn="ctr"/>
            <a:r>
              <a:rPr lang="it-IT" altLang="it-IT" sz="2000" b="1" i="1" dirty="0">
                <a:solidFill>
                  <a:srgbClr val="002060"/>
                </a:solidFill>
                <a:latin typeface="Comic Sans MS" pitchFamily="66" charset="0"/>
                <a:ea typeface="Gill Sans Light"/>
                <a:cs typeface="Gill Sans Light"/>
              </a:rPr>
              <a:t>Art. 4 D.lgs. n. 42/2006</a:t>
            </a:r>
          </a:p>
          <a:p>
            <a:pPr algn="ctr"/>
            <a:r>
              <a:rPr lang="it-IT" sz="2000" i="1" dirty="0"/>
              <a:t>5</a:t>
            </a:r>
            <a:r>
              <a:rPr lang="it-IT" sz="2000" i="1" dirty="0">
                <a:latin typeface="Comic Sans MS"/>
                <a:cs typeface="Comic Sans MS"/>
              </a:rPr>
              <a:t>. In deroga a quanto previsto ai commi 3 e 4, qualora il requisito contributivo maturato nella gestione pensionistica sia uguale o superiore a quello minimo richiesto per il conseguimento del diritto alla pensione di vecchiaia, si applica, per il periodo contributivo relativo a tale gestione, il sistema di calcolo della pensione previsto dall'ordinamento della gestione medesima.</a:t>
            </a:r>
            <a:endParaRPr lang="it-IT" altLang="it-IT" sz="2000" b="1" i="1" dirty="0">
              <a:solidFill>
                <a:srgbClr val="002060"/>
              </a:solidFill>
              <a:latin typeface="Comic Sans MS"/>
              <a:ea typeface="Gill Sans Light"/>
              <a:cs typeface="Comic Sans MS"/>
            </a:endParaRPr>
          </a:p>
          <a:p>
            <a:pPr algn="ctr"/>
            <a:endParaRPr lang="it-IT" altLang="it-IT" sz="2000" b="1" i="1" dirty="0">
              <a:solidFill>
                <a:srgbClr val="002060"/>
              </a:solidFill>
              <a:latin typeface="Comic Sans MS"/>
              <a:ea typeface="Gill Sans Light"/>
              <a:cs typeface="Comic Sans MS"/>
            </a:endParaRPr>
          </a:p>
        </p:txBody>
      </p:sp>
      <p:pic>
        <p:nvPicPr>
          <p:cNvPr id="119812" name="Picture 2" descr="C:\Users\MERIGHI\Desktop\IMMAGINI PENSIONI\risparmio_2__800_800-300x225.jpg"/>
          <p:cNvPicPr>
            <a:picLocks noChangeAspect="1" noChangeArrowheads="1"/>
          </p:cNvPicPr>
          <p:nvPr/>
        </p:nvPicPr>
        <p:blipFill>
          <a:blip r:embed="rId2" cstate="screen">
            <a:extLst>
              <a:ext uri="{28A0092B-C50C-407E-A947-70E740481C1C}">
                <a14:useLocalDpi xmlns:a14="http://schemas.microsoft.com/office/drawing/2010/main" xmlns=""/>
              </a:ext>
            </a:extLst>
          </a:blip>
          <a:srcRect/>
          <a:stretch>
            <a:fillRect/>
          </a:stretch>
        </p:blipFill>
        <p:spPr bwMode="auto">
          <a:xfrm>
            <a:off x="5447929" y="5445225"/>
            <a:ext cx="1495425" cy="1120775"/>
          </a:xfrm>
          <a:prstGeom prst="rect">
            <a:avLst/>
          </a:prstGeom>
          <a:noFill/>
          <a:ln w="9525">
            <a:noFill/>
            <a:miter lim="800000"/>
            <a:headEnd/>
            <a:tailEnd/>
          </a:ln>
        </p:spPr>
      </p:pic>
    </p:spTree>
    <p:extLst>
      <p:ext uri="{BB962C8B-B14F-4D97-AF65-F5344CB8AC3E}">
        <p14:creationId xmlns:p14="http://schemas.microsoft.com/office/powerpoint/2010/main" xmlns="" val="2461332084"/>
      </p:ext>
    </p:extLst>
  </p:cSld>
  <p:clrMapOvr>
    <a:masterClrMapping/>
  </p:clrMapOvr>
  <p:transition spd="slow">
    <p:randomBar dir="vert"/>
  </p:transition>
</p:sld>
</file>

<file path=ppt/slides/slide3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ttangolo 3"/>
          <p:cNvSpPr>
            <a:spLocks noChangeArrowheads="1"/>
          </p:cNvSpPr>
          <p:nvPr/>
        </p:nvSpPr>
        <p:spPr bwMode="auto">
          <a:xfrm>
            <a:off x="1774825" y="244475"/>
            <a:ext cx="8642350" cy="5232202"/>
          </a:xfrm>
          <a:prstGeom prst="rect">
            <a:avLst/>
          </a:prstGeom>
          <a:noFill/>
          <a:ln w="9525">
            <a:noFill/>
            <a:miter lim="800000"/>
            <a:headEnd/>
            <a:tailEnd/>
          </a:ln>
        </p:spPr>
        <p:txBody>
          <a:bodyPr>
            <a:spAutoFit/>
          </a:bodyPr>
          <a:lstStyle/>
          <a:p>
            <a:pPr algn="ctr"/>
            <a:endParaRPr lang="it-IT" altLang="it-IT" sz="2800" b="1" dirty="0">
              <a:solidFill>
                <a:srgbClr val="00B0F0"/>
              </a:solidFill>
              <a:latin typeface="Comic Sans MS" pitchFamily="66" charset="0"/>
              <a:ea typeface="Gill Sans Light"/>
              <a:cs typeface="Gill Sans Light"/>
            </a:endParaRPr>
          </a:p>
          <a:p>
            <a:pPr algn="ctr"/>
            <a:r>
              <a:rPr lang="it-IT" altLang="it-IT" sz="2800" b="1" dirty="0">
                <a:solidFill>
                  <a:srgbClr val="00B0F0"/>
                </a:solidFill>
                <a:latin typeface="Comic Sans MS" pitchFamily="66" charset="0"/>
                <a:ea typeface="Gill Sans Light"/>
                <a:cs typeface="Gill Sans Light"/>
              </a:rPr>
              <a:t>Il passaggio al contributivo è sempre dannoso?</a:t>
            </a:r>
          </a:p>
          <a:p>
            <a:pPr algn="ctr"/>
            <a:endParaRPr lang="it-IT" altLang="it-IT" b="1" dirty="0">
              <a:latin typeface="Comic Sans MS" pitchFamily="66" charset="0"/>
              <a:ea typeface="Gill Sans Light"/>
              <a:cs typeface="Gill Sans Light"/>
            </a:endParaRPr>
          </a:p>
          <a:p>
            <a:pPr algn="ctr"/>
            <a:endParaRPr lang="it-IT" altLang="it-IT" sz="2000" b="1" dirty="0">
              <a:solidFill>
                <a:srgbClr val="002060"/>
              </a:solidFill>
              <a:latin typeface="Comic Sans MS" pitchFamily="66" charset="0"/>
              <a:ea typeface="Gill Sans Light"/>
              <a:cs typeface="Gill Sans Light"/>
            </a:endParaRPr>
          </a:p>
          <a:p>
            <a:pPr algn="ctr"/>
            <a:r>
              <a:rPr lang="it-IT" altLang="it-IT" sz="6000" b="1" dirty="0">
                <a:solidFill>
                  <a:srgbClr val="FF0000"/>
                </a:solidFill>
                <a:latin typeface="Comic Sans MS" pitchFamily="66" charset="0"/>
                <a:ea typeface="Gill Sans Light"/>
                <a:cs typeface="Gill Sans Light"/>
              </a:rPr>
              <a:t>No!</a:t>
            </a:r>
          </a:p>
          <a:p>
            <a:pPr algn="ctr"/>
            <a:endParaRPr lang="it-IT" altLang="it-IT" sz="2000" b="1" dirty="0">
              <a:solidFill>
                <a:srgbClr val="002060"/>
              </a:solidFill>
              <a:latin typeface="Comic Sans MS" pitchFamily="66" charset="0"/>
              <a:ea typeface="Gill Sans Light"/>
              <a:cs typeface="Gill Sans Light"/>
            </a:endParaRPr>
          </a:p>
          <a:p>
            <a:pPr algn="ctr"/>
            <a:r>
              <a:rPr lang="it-IT" altLang="it-IT" sz="2000" b="1" i="1" dirty="0">
                <a:solidFill>
                  <a:srgbClr val="002060"/>
                </a:solidFill>
                <a:latin typeface="Comic Sans MS" pitchFamily="66" charset="0"/>
                <a:ea typeface="Gill Sans Light"/>
                <a:cs typeface="Gill Sans Light"/>
              </a:rPr>
              <a:t>Nel caso di retribuzioni che si mantengono costantemente alte, questo metodo di calcolo risulta premiante in quanto non </a:t>
            </a:r>
            <a:r>
              <a:rPr lang="it-IT" altLang="it-IT" sz="2000" b="1" i="1" dirty="0" err="1">
                <a:solidFill>
                  <a:srgbClr val="002060"/>
                </a:solidFill>
                <a:latin typeface="Comic Sans MS" pitchFamily="66" charset="0"/>
                <a:ea typeface="Gill Sans Light"/>
                <a:cs typeface="Gill Sans Light"/>
              </a:rPr>
              <a:t>sottosta</a:t>
            </a:r>
            <a:r>
              <a:rPr lang="it-IT" altLang="it-IT" sz="2000" b="1" i="1" dirty="0">
                <a:solidFill>
                  <a:srgbClr val="002060"/>
                </a:solidFill>
                <a:latin typeface="Comic Sans MS" pitchFamily="66" charset="0"/>
                <a:ea typeface="Gill Sans Light"/>
                <a:cs typeface="Gill Sans Light"/>
              </a:rPr>
              <a:t> alle limitazioni</a:t>
            </a:r>
          </a:p>
          <a:p>
            <a:pPr algn="ctr"/>
            <a:endParaRPr lang="it-IT" altLang="it-IT" sz="2000" b="1" i="1" dirty="0">
              <a:solidFill>
                <a:srgbClr val="002060"/>
              </a:solidFill>
              <a:latin typeface="Comic Sans MS" pitchFamily="66" charset="0"/>
              <a:ea typeface="Gill Sans Light"/>
              <a:cs typeface="Gill Sans Light"/>
            </a:endParaRPr>
          </a:p>
          <a:p>
            <a:pPr marL="457200" indent="-457200" algn="ctr">
              <a:buAutoNum type="arabicPeriod"/>
            </a:pPr>
            <a:r>
              <a:rPr lang="it-IT" altLang="it-IT" sz="2000" b="1" i="1" dirty="0">
                <a:solidFill>
                  <a:srgbClr val="002060"/>
                </a:solidFill>
                <a:latin typeface="Comic Sans MS" pitchFamily="66" charset="0"/>
                <a:ea typeface="Gill Sans Light"/>
                <a:cs typeface="Gill Sans Light"/>
              </a:rPr>
              <a:t>Del metodo retributivo con massimale del Fondo ex INPDAI</a:t>
            </a:r>
          </a:p>
          <a:p>
            <a:pPr marL="457200" indent="-457200" algn="ctr">
              <a:buAutoNum type="arabicPeriod"/>
            </a:pPr>
            <a:r>
              <a:rPr lang="it-IT" altLang="it-IT" sz="2000" b="1" i="1" dirty="0">
                <a:solidFill>
                  <a:srgbClr val="002060"/>
                </a:solidFill>
                <a:latin typeface="Comic Sans MS" pitchFamily="66" charset="0"/>
                <a:ea typeface="Gill Sans Light"/>
                <a:cs typeface="Gill Sans Light"/>
              </a:rPr>
              <a:t>Del c. 707, art. 1 della L. 190/2014 sulle pensioni contributive solo dal 2012</a:t>
            </a:r>
            <a:endParaRPr lang="it-IT" altLang="it-IT" sz="2000" b="1" i="1" dirty="0">
              <a:solidFill>
                <a:srgbClr val="002060"/>
              </a:solidFill>
              <a:latin typeface="Comic Sans MS"/>
              <a:ea typeface="Gill Sans Light"/>
              <a:cs typeface="Comic Sans MS"/>
            </a:endParaRPr>
          </a:p>
          <a:p>
            <a:pPr algn="ctr"/>
            <a:endParaRPr lang="it-IT" altLang="it-IT" sz="2000" b="1" i="1" dirty="0">
              <a:solidFill>
                <a:srgbClr val="002060"/>
              </a:solidFill>
              <a:latin typeface="Comic Sans MS"/>
              <a:ea typeface="Gill Sans Light"/>
              <a:cs typeface="Comic Sans MS"/>
            </a:endParaRPr>
          </a:p>
        </p:txBody>
      </p:sp>
      <p:pic>
        <p:nvPicPr>
          <p:cNvPr id="119812" name="Picture 2" descr="C:\Users\MERIGHI\Desktop\IMMAGINI PENSIONI\risparmio_2__800_800-300x225.jpg"/>
          <p:cNvPicPr>
            <a:picLocks noChangeAspect="1" noChangeArrowheads="1"/>
          </p:cNvPicPr>
          <p:nvPr/>
        </p:nvPicPr>
        <p:blipFill>
          <a:blip r:embed="rId2" cstate="screen">
            <a:extLst>
              <a:ext uri="{28A0092B-C50C-407E-A947-70E740481C1C}">
                <a14:useLocalDpi xmlns:a14="http://schemas.microsoft.com/office/drawing/2010/main" xmlns=""/>
              </a:ext>
            </a:extLst>
          </a:blip>
          <a:srcRect/>
          <a:stretch>
            <a:fillRect/>
          </a:stretch>
        </p:blipFill>
        <p:spPr bwMode="auto">
          <a:xfrm>
            <a:off x="5447929" y="5445225"/>
            <a:ext cx="1495425" cy="1120775"/>
          </a:xfrm>
          <a:prstGeom prst="rect">
            <a:avLst/>
          </a:prstGeom>
          <a:noFill/>
          <a:ln w="9525">
            <a:noFill/>
            <a:miter lim="800000"/>
            <a:headEnd/>
            <a:tailEnd/>
          </a:ln>
        </p:spPr>
      </p:pic>
    </p:spTree>
    <p:extLst>
      <p:ext uri="{BB962C8B-B14F-4D97-AF65-F5344CB8AC3E}">
        <p14:creationId xmlns:p14="http://schemas.microsoft.com/office/powerpoint/2010/main" xmlns="" val="244379668"/>
      </p:ext>
    </p:extLst>
  </p:cSld>
  <p:clrMapOvr>
    <a:masterClrMapping/>
  </p:clrMapOvr>
  <p:transition spd="slow">
    <p:randomBar dir="vert"/>
  </p:transition>
</p:sld>
</file>

<file path=ppt/slides/slide3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5170" name="Group 2"/>
          <p:cNvGrpSpPr>
            <a:grpSpLocks/>
          </p:cNvGrpSpPr>
          <p:nvPr/>
        </p:nvGrpSpPr>
        <p:grpSpPr bwMode="auto">
          <a:xfrm>
            <a:off x="4645025" y="1912937"/>
            <a:ext cx="3302000" cy="2319338"/>
            <a:chOff x="2021" y="1525"/>
            <a:chExt cx="2080" cy="1461"/>
          </a:xfrm>
        </p:grpSpPr>
        <p:pic>
          <p:nvPicPr>
            <p:cNvPr id="133150" name="Picture 3" descr="TEMPIO1"/>
            <p:cNvPicPr>
              <a:picLocks noChangeAspect="1" noChangeArrowheads="1"/>
            </p:cNvPicPr>
            <p:nvPr/>
          </p:nvPicPr>
          <p:blipFill>
            <a:blip r:embed="rId2"/>
            <a:srcRect/>
            <a:stretch>
              <a:fillRect/>
            </a:stretch>
          </p:blipFill>
          <p:spPr bwMode="auto">
            <a:xfrm>
              <a:off x="2021" y="1525"/>
              <a:ext cx="2080" cy="1461"/>
            </a:xfrm>
            <a:prstGeom prst="rect">
              <a:avLst/>
            </a:prstGeom>
            <a:noFill/>
            <a:ln w="9525">
              <a:noFill/>
              <a:miter lim="800000"/>
              <a:headEnd/>
              <a:tailEnd/>
            </a:ln>
          </p:spPr>
        </p:pic>
        <p:sp>
          <p:nvSpPr>
            <p:cNvPr id="133151" name="Text Box 4">
              <a:hlinkClick r:id="rId3" action="ppaction://hlinkfile"/>
            </p:cNvPr>
            <p:cNvSpPr txBox="1">
              <a:spLocks noChangeArrowheads="1"/>
            </p:cNvSpPr>
            <p:nvPr/>
          </p:nvSpPr>
          <p:spPr bwMode="auto">
            <a:xfrm>
              <a:off x="2402" y="2216"/>
              <a:ext cx="1122" cy="485"/>
            </a:xfrm>
            <a:prstGeom prst="rect">
              <a:avLst/>
            </a:prstGeom>
            <a:solidFill>
              <a:srgbClr val="FFFF00"/>
            </a:solidFill>
            <a:ln w="9525">
              <a:noFill/>
              <a:miter lim="800000"/>
              <a:headEnd/>
              <a:tailEnd/>
            </a:ln>
            <a:effectLst/>
          </p:spPr>
          <p:txBody>
            <a:bodyPr wrap="none">
              <a:spAutoFit/>
            </a:bodyPr>
            <a:lstStyle/>
            <a:p>
              <a:r>
                <a:rPr lang="it-IT" altLang="it-IT" sz="4400" dirty="0" err="1">
                  <a:solidFill>
                    <a:srgbClr val="FF0000"/>
                  </a:solidFill>
                  <a:ea typeface="Gill Sans Light"/>
                  <a:cs typeface="Gill Sans Light"/>
                </a:rPr>
                <a:t>A.G.O</a:t>
              </a:r>
              <a:r>
                <a:rPr lang="it-IT" altLang="it-IT" sz="4400" dirty="0">
                  <a:solidFill>
                    <a:srgbClr val="FF0000"/>
                  </a:solidFill>
                  <a:ea typeface="Gill Sans Light"/>
                  <a:cs typeface="Gill Sans Light"/>
                </a:rPr>
                <a:t>.</a:t>
              </a:r>
            </a:p>
          </p:txBody>
        </p:sp>
      </p:grpSp>
      <p:grpSp>
        <p:nvGrpSpPr>
          <p:cNvPr id="135173" name="Group 5"/>
          <p:cNvGrpSpPr>
            <a:grpSpLocks/>
          </p:cNvGrpSpPr>
          <p:nvPr/>
        </p:nvGrpSpPr>
        <p:grpSpPr bwMode="auto">
          <a:xfrm>
            <a:off x="2204244" y="591344"/>
            <a:ext cx="2293937" cy="1611312"/>
            <a:chOff x="709" y="618"/>
            <a:chExt cx="1445" cy="1015"/>
          </a:xfrm>
        </p:grpSpPr>
        <p:pic>
          <p:nvPicPr>
            <p:cNvPr id="133148" name="Picture 6" descr="TEMPIO1"/>
            <p:cNvPicPr>
              <a:picLocks noChangeAspect="1" noChangeArrowheads="1"/>
            </p:cNvPicPr>
            <p:nvPr/>
          </p:nvPicPr>
          <p:blipFill>
            <a:blip r:embed="rId2" cstate="screen">
              <a:extLst>
                <a:ext uri="{28A0092B-C50C-407E-A947-70E740481C1C}">
                  <a14:useLocalDpi xmlns:a14="http://schemas.microsoft.com/office/drawing/2010/main" xmlns=""/>
                </a:ext>
              </a:extLst>
            </a:blip>
            <a:srcRect/>
            <a:stretch>
              <a:fillRect/>
            </a:stretch>
          </p:blipFill>
          <p:spPr bwMode="auto">
            <a:xfrm>
              <a:off x="709" y="618"/>
              <a:ext cx="1445" cy="1015"/>
            </a:xfrm>
            <a:prstGeom prst="rect">
              <a:avLst/>
            </a:prstGeom>
            <a:noFill/>
            <a:ln w="9525">
              <a:noFill/>
              <a:miter lim="800000"/>
              <a:headEnd/>
              <a:tailEnd/>
            </a:ln>
          </p:spPr>
        </p:pic>
        <p:sp>
          <p:nvSpPr>
            <p:cNvPr id="133149" name="Text Box 7">
              <a:hlinkClick r:id="rId4" action="ppaction://hlinkfile"/>
            </p:cNvPr>
            <p:cNvSpPr txBox="1">
              <a:spLocks noChangeArrowheads="1"/>
            </p:cNvSpPr>
            <p:nvPr/>
          </p:nvSpPr>
          <p:spPr bwMode="auto">
            <a:xfrm>
              <a:off x="930" y="1074"/>
              <a:ext cx="841" cy="368"/>
            </a:xfrm>
            <a:prstGeom prst="rect">
              <a:avLst/>
            </a:prstGeom>
            <a:solidFill>
              <a:srgbClr val="FFFF00"/>
            </a:solidFill>
            <a:ln w="9525">
              <a:noFill/>
              <a:miter lim="800000"/>
              <a:headEnd/>
              <a:tailEnd/>
            </a:ln>
            <a:effectLst/>
          </p:spPr>
          <p:txBody>
            <a:bodyPr wrap="none">
              <a:spAutoFit/>
            </a:bodyPr>
            <a:lstStyle/>
            <a:p>
              <a:r>
                <a:rPr lang="it-IT" altLang="it-IT" sz="1600">
                  <a:ea typeface="Gill Sans Light"/>
                  <a:cs typeface="Gill Sans Light"/>
                </a:rPr>
                <a:t>FONDI</a:t>
              </a:r>
            </a:p>
            <a:p>
              <a:r>
                <a:rPr lang="it-IT" altLang="it-IT" sz="1600">
                  <a:ea typeface="Gill Sans Light"/>
                  <a:cs typeface="Gill Sans Light"/>
                </a:rPr>
                <a:t>SOSTITUTIVI</a:t>
              </a:r>
            </a:p>
          </p:txBody>
        </p:sp>
      </p:grpSp>
      <p:grpSp>
        <p:nvGrpSpPr>
          <p:cNvPr id="135176" name="Group 8"/>
          <p:cNvGrpSpPr>
            <a:grpSpLocks/>
          </p:cNvGrpSpPr>
          <p:nvPr/>
        </p:nvGrpSpPr>
        <p:grpSpPr bwMode="auto">
          <a:xfrm>
            <a:off x="7680327" y="509588"/>
            <a:ext cx="2293937" cy="1611313"/>
            <a:chOff x="3923" y="601"/>
            <a:chExt cx="1445" cy="1015"/>
          </a:xfrm>
        </p:grpSpPr>
        <p:pic>
          <p:nvPicPr>
            <p:cNvPr id="133146" name="Picture 9" descr="TEMPIO1"/>
            <p:cNvPicPr>
              <a:picLocks noChangeAspect="1" noChangeArrowheads="1"/>
            </p:cNvPicPr>
            <p:nvPr/>
          </p:nvPicPr>
          <p:blipFill>
            <a:blip r:embed="rId2" cstate="screen">
              <a:extLst>
                <a:ext uri="{28A0092B-C50C-407E-A947-70E740481C1C}">
                  <a14:useLocalDpi xmlns:a14="http://schemas.microsoft.com/office/drawing/2010/main" xmlns=""/>
                </a:ext>
              </a:extLst>
            </a:blip>
            <a:srcRect/>
            <a:stretch>
              <a:fillRect/>
            </a:stretch>
          </p:blipFill>
          <p:spPr bwMode="auto">
            <a:xfrm>
              <a:off x="3923" y="601"/>
              <a:ext cx="1445" cy="1015"/>
            </a:xfrm>
            <a:prstGeom prst="rect">
              <a:avLst/>
            </a:prstGeom>
            <a:noFill/>
            <a:ln w="9525">
              <a:noFill/>
              <a:miter lim="800000"/>
              <a:headEnd/>
              <a:tailEnd/>
            </a:ln>
          </p:spPr>
        </p:pic>
        <p:sp>
          <p:nvSpPr>
            <p:cNvPr id="133147" name="Text Box 10">
              <a:hlinkClick r:id="rId5" action="ppaction://hlinkfile"/>
            </p:cNvPr>
            <p:cNvSpPr txBox="1">
              <a:spLocks noChangeArrowheads="1"/>
            </p:cNvSpPr>
            <p:nvPr/>
          </p:nvSpPr>
          <p:spPr bwMode="auto">
            <a:xfrm>
              <a:off x="4231" y="1057"/>
              <a:ext cx="690" cy="368"/>
            </a:xfrm>
            <a:prstGeom prst="rect">
              <a:avLst/>
            </a:prstGeom>
            <a:solidFill>
              <a:srgbClr val="FFFF00"/>
            </a:solidFill>
            <a:ln w="9525">
              <a:noFill/>
              <a:miter lim="800000"/>
              <a:headEnd/>
              <a:tailEnd/>
            </a:ln>
            <a:effectLst/>
          </p:spPr>
          <p:txBody>
            <a:bodyPr wrap="none">
              <a:spAutoFit/>
            </a:bodyPr>
            <a:lstStyle/>
            <a:p>
              <a:r>
                <a:rPr lang="it-IT" altLang="it-IT" sz="1600">
                  <a:ea typeface="Gill Sans Light"/>
                  <a:cs typeface="Gill Sans Light"/>
                </a:rPr>
                <a:t>FONDI</a:t>
              </a:r>
            </a:p>
            <a:p>
              <a:r>
                <a:rPr lang="it-IT" altLang="it-IT" sz="1600">
                  <a:ea typeface="Gill Sans Light"/>
                  <a:cs typeface="Gill Sans Light"/>
                </a:rPr>
                <a:t>ESCLUSIVI</a:t>
              </a:r>
            </a:p>
          </p:txBody>
        </p:sp>
      </p:grpSp>
      <p:grpSp>
        <p:nvGrpSpPr>
          <p:cNvPr id="135179" name="Group 11"/>
          <p:cNvGrpSpPr>
            <a:grpSpLocks/>
          </p:cNvGrpSpPr>
          <p:nvPr/>
        </p:nvGrpSpPr>
        <p:grpSpPr bwMode="auto">
          <a:xfrm>
            <a:off x="2204244" y="4232275"/>
            <a:ext cx="2293937" cy="1611312"/>
            <a:chOff x="703" y="2976"/>
            <a:chExt cx="1445" cy="1015"/>
          </a:xfrm>
        </p:grpSpPr>
        <p:pic>
          <p:nvPicPr>
            <p:cNvPr id="133144" name="Picture 12" descr="TEMPIO1"/>
            <p:cNvPicPr>
              <a:picLocks noChangeAspect="1" noChangeArrowheads="1"/>
            </p:cNvPicPr>
            <p:nvPr/>
          </p:nvPicPr>
          <p:blipFill>
            <a:blip r:embed="rId2" cstate="screen">
              <a:extLst>
                <a:ext uri="{28A0092B-C50C-407E-A947-70E740481C1C}">
                  <a14:useLocalDpi xmlns:a14="http://schemas.microsoft.com/office/drawing/2010/main" xmlns=""/>
                </a:ext>
              </a:extLst>
            </a:blip>
            <a:srcRect/>
            <a:stretch>
              <a:fillRect/>
            </a:stretch>
          </p:blipFill>
          <p:spPr bwMode="auto">
            <a:xfrm>
              <a:off x="703" y="2976"/>
              <a:ext cx="1445" cy="1015"/>
            </a:xfrm>
            <a:prstGeom prst="rect">
              <a:avLst/>
            </a:prstGeom>
            <a:noFill/>
            <a:ln w="9525">
              <a:noFill/>
              <a:miter lim="800000"/>
              <a:headEnd/>
              <a:tailEnd/>
            </a:ln>
          </p:spPr>
        </p:pic>
        <p:sp>
          <p:nvSpPr>
            <p:cNvPr id="133145" name="Text Box 13">
              <a:hlinkClick r:id="rId6" action="ppaction://hlinkfile"/>
            </p:cNvPr>
            <p:cNvSpPr txBox="1">
              <a:spLocks noChangeArrowheads="1"/>
            </p:cNvSpPr>
            <p:nvPr/>
          </p:nvSpPr>
          <p:spPr bwMode="auto">
            <a:xfrm>
              <a:off x="908" y="3432"/>
              <a:ext cx="883" cy="368"/>
            </a:xfrm>
            <a:prstGeom prst="rect">
              <a:avLst/>
            </a:prstGeom>
            <a:solidFill>
              <a:srgbClr val="FFFF00"/>
            </a:solidFill>
            <a:ln w="9525">
              <a:noFill/>
              <a:miter lim="800000"/>
              <a:headEnd/>
              <a:tailEnd/>
            </a:ln>
            <a:effectLst/>
          </p:spPr>
          <p:txBody>
            <a:bodyPr wrap="none">
              <a:spAutoFit/>
            </a:bodyPr>
            <a:lstStyle/>
            <a:p>
              <a:r>
                <a:rPr lang="it-IT" altLang="it-IT" sz="1600">
                  <a:ea typeface="Gill Sans Light"/>
                  <a:cs typeface="Gill Sans Light"/>
                </a:rPr>
                <a:t>FONDI</a:t>
              </a:r>
            </a:p>
            <a:p>
              <a:r>
                <a:rPr lang="it-IT" altLang="it-IT" sz="1600">
                  <a:ea typeface="Gill Sans Light"/>
                  <a:cs typeface="Gill Sans Light"/>
                </a:rPr>
                <a:t>ESONERATIVI</a:t>
              </a:r>
            </a:p>
          </p:txBody>
        </p:sp>
      </p:grpSp>
      <p:grpSp>
        <p:nvGrpSpPr>
          <p:cNvPr id="135182" name="Group 14"/>
          <p:cNvGrpSpPr>
            <a:grpSpLocks/>
          </p:cNvGrpSpPr>
          <p:nvPr/>
        </p:nvGrpSpPr>
        <p:grpSpPr bwMode="auto">
          <a:xfrm>
            <a:off x="8169277" y="4371975"/>
            <a:ext cx="2149475" cy="1511300"/>
            <a:chOff x="3969" y="3022"/>
            <a:chExt cx="1354" cy="952"/>
          </a:xfrm>
        </p:grpSpPr>
        <p:pic>
          <p:nvPicPr>
            <p:cNvPr id="133142" name="Picture 15" descr="TEMPIO1"/>
            <p:cNvPicPr>
              <a:picLocks noChangeAspect="1" noChangeArrowheads="1"/>
            </p:cNvPicPr>
            <p:nvPr/>
          </p:nvPicPr>
          <p:blipFill>
            <a:blip r:embed="rId2" cstate="screen">
              <a:extLst>
                <a:ext uri="{28A0092B-C50C-407E-A947-70E740481C1C}">
                  <a14:useLocalDpi xmlns:a14="http://schemas.microsoft.com/office/drawing/2010/main" xmlns=""/>
                </a:ext>
              </a:extLst>
            </a:blip>
            <a:srcRect/>
            <a:stretch>
              <a:fillRect/>
            </a:stretch>
          </p:blipFill>
          <p:spPr bwMode="auto">
            <a:xfrm>
              <a:off x="3969" y="3022"/>
              <a:ext cx="1354" cy="952"/>
            </a:xfrm>
            <a:prstGeom prst="rect">
              <a:avLst/>
            </a:prstGeom>
            <a:noFill/>
            <a:ln w="9525">
              <a:noFill/>
              <a:miter lim="800000"/>
              <a:headEnd/>
              <a:tailEnd/>
            </a:ln>
          </p:spPr>
        </p:pic>
        <p:sp>
          <p:nvSpPr>
            <p:cNvPr id="133143" name="Text Box 16">
              <a:hlinkClick r:id="rId7" action="ppaction://hlinkfile"/>
            </p:cNvPr>
            <p:cNvSpPr txBox="1">
              <a:spLocks noChangeArrowheads="1"/>
            </p:cNvSpPr>
            <p:nvPr/>
          </p:nvSpPr>
          <p:spPr bwMode="auto">
            <a:xfrm>
              <a:off x="4135" y="3435"/>
              <a:ext cx="859" cy="368"/>
            </a:xfrm>
            <a:prstGeom prst="rect">
              <a:avLst/>
            </a:prstGeom>
            <a:solidFill>
              <a:srgbClr val="FFFF00"/>
            </a:solidFill>
            <a:ln w="9525">
              <a:noFill/>
              <a:miter lim="800000"/>
              <a:headEnd/>
              <a:tailEnd/>
            </a:ln>
            <a:effectLst/>
          </p:spPr>
          <p:txBody>
            <a:bodyPr wrap="none">
              <a:spAutoFit/>
            </a:bodyPr>
            <a:lstStyle/>
            <a:p>
              <a:r>
                <a:rPr lang="it-IT" altLang="it-IT" sz="1600">
                  <a:ea typeface="Gill Sans Light"/>
                  <a:cs typeface="Gill Sans Light"/>
                </a:rPr>
                <a:t>FONDI</a:t>
              </a:r>
            </a:p>
            <a:p>
              <a:r>
                <a:rPr lang="it-IT" altLang="it-IT" sz="1600">
                  <a:ea typeface="Gill Sans Light"/>
                  <a:cs typeface="Gill Sans Light"/>
                </a:rPr>
                <a:t>INTEGRATIVI</a:t>
              </a:r>
            </a:p>
          </p:txBody>
        </p:sp>
      </p:grpSp>
      <p:sp>
        <p:nvSpPr>
          <p:cNvPr id="135185" name="Line 17"/>
          <p:cNvSpPr>
            <a:spLocks noChangeShapeType="1"/>
          </p:cNvSpPr>
          <p:nvPr/>
        </p:nvSpPr>
        <p:spPr bwMode="auto">
          <a:xfrm>
            <a:off x="4732339" y="1124744"/>
            <a:ext cx="2843213" cy="0"/>
          </a:xfrm>
          <a:prstGeom prst="line">
            <a:avLst/>
          </a:prstGeom>
          <a:noFill/>
          <a:ln w="31750">
            <a:solidFill>
              <a:schemeClr val="tx1"/>
            </a:solidFill>
            <a:round/>
            <a:headEnd type="stealth" w="lg" len="lg"/>
            <a:tailEnd type="stealth" w="lg" len="lg"/>
          </a:ln>
          <a:effectLst/>
        </p:spPr>
        <p:txBody>
          <a:bodyPr/>
          <a:lstStyle/>
          <a:p>
            <a:endParaRPr lang="it-IT"/>
          </a:p>
        </p:txBody>
      </p:sp>
      <p:sp>
        <p:nvSpPr>
          <p:cNvPr id="135186" name="Line 18"/>
          <p:cNvSpPr>
            <a:spLocks noChangeShapeType="1"/>
          </p:cNvSpPr>
          <p:nvPr/>
        </p:nvSpPr>
        <p:spPr bwMode="auto">
          <a:xfrm>
            <a:off x="4645026" y="1526381"/>
            <a:ext cx="847725" cy="576263"/>
          </a:xfrm>
          <a:prstGeom prst="line">
            <a:avLst/>
          </a:prstGeom>
          <a:noFill/>
          <a:ln w="31750">
            <a:solidFill>
              <a:schemeClr val="tx1"/>
            </a:solidFill>
            <a:round/>
            <a:headEnd type="stealth" w="lg" len="lg"/>
            <a:tailEnd type="stealth" w="lg" len="lg"/>
          </a:ln>
          <a:effectLst/>
        </p:spPr>
        <p:txBody>
          <a:bodyPr/>
          <a:lstStyle/>
          <a:p>
            <a:endParaRPr lang="it-IT"/>
          </a:p>
        </p:txBody>
      </p:sp>
      <p:sp>
        <p:nvSpPr>
          <p:cNvPr id="135187" name="Line 19"/>
          <p:cNvSpPr>
            <a:spLocks noChangeShapeType="1"/>
          </p:cNvSpPr>
          <p:nvPr/>
        </p:nvSpPr>
        <p:spPr bwMode="auto">
          <a:xfrm flipV="1">
            <a:off x="6835776" y="1599405"/>
            <a:ext cx="844550" cy="503238"/>
          </a:xfrm>
          <a:prstGeom prst="line">
            <a:avLst/>
          </a:prstGeom>
          <a:noFill/>
          <a:ln w="31750">
            <a:solidFill>
              <a:schemeClr val="tx1"/>
            </a:solidFill>
            <a:round/>
            <a:headEnd type="stealth" w="lg" len="lg"/>
            <a:tailEnd type="stealth" w="lg" len="lg"/>
          </a:ln>
          <a:effectLst/>
        </p:spPr>
        <p:txBody>
          <a:bodyPr/>
          <a:lstStyle/>
          <a:p>
            <a:endParaRPr lang="it-IT"/>
          </a:p>
        </p:txBody>
      </p:sp>
      <p:sp>
        <p:nvSpPr>
          <p:cNvPr id="135188" name="Line 20"/>
          <p:cNvSpPr>
            <a:spLocks noChangeShapeType="1"/>
          </p:cNvSpPr>
          <p:nvPr/>
        </p:nvSpPr>
        <p:spPr bwMode="auto">
          <a:xfrm>
            <a:off x="8929689" y="2282827"/>
            <a:ext cx="0" cy="1944687"/>
          </a:xfrm>
          <a:prstGeom prst="line">
            <a:avLst/>
          </a:prstGeom>
          <a:noFill/>
          <a:ln w="31750">
            <a:solidFill>
              <a:schemeClr val="tx1"/>
            </a:solidFill>
            <a:prstDash val="dash"/>
            <a:round/>
            <a:headEnd type="stealth" w="lg" len="lg"/>
            <a:tailEnd type="stealth" w="lg" len="lg"/>
          </a:ln>
          <a:effectLst/>
        </p:spPr>
        <p:txBody>
          <a:bodyPr/>
          <a:lstStyle/>
          <a:p>
            <a:endParaRPr lang="it-IT"/>
          </a:p>
        </p:txBody>
      </p:sp>
      <p:sp>
        <p:nvSpPr>
          <p:cNvPr id="135189" name="Line 21"/>
          <p:cNvSpPr>
            <a:spLocks noChangeShapeType="1"/>
          </p:cNvSpPr>
          <p:nvPr/>
        </p:nvSpPr>
        <p:spPr bwMode="auto">
          <a:xfrm>
            <a:off x="7947025" y="4007644"/>
            <a:ext cx="647700" cy="466725"/>
          </a:xfrm>
          <a:prstGeom prst="line">
            <a:avLst/>
          </a:prstGeom>
          <a:noFill/>
          <a:ln w="31750">
            <a:solidFill>
              <a:schemeClr val="tx1"/>
            </a:solidFill>
            <a:prstDash val="dash"/>
            <a:round/>
            <a:headEnd type="stealth" w="lg" len="lg"/>
            <a:tailEnd type="stealth" w="lg" len="lg"/>
          </a:ln>
          <a:effectLst/>
        </p:spPr>
        <p:txBody>
          <a:bodyPr/>
          <a:lstStyle/>
          <a:p>
            <a:endParaRPr lang="it-IT"/>
          </a:p>
        </p:txBody>
      </p:sp>
      <p:grpSp>
        <p:nvGrpSpPr>
          <p:cNvPr id="135190" name="Group 22"/>
          <p:cNvGrpSpPr>
            <a:grpSpLocks/>
          </p:cNvGrpSpPr>
          <p:nvPr/>
        </p:nvGrpSpPr>
        <p:grpSpPr bwMode="auto">
          <a:xfrm>
            <a:off x="3863976" y="2202657"/>
            <a:ext cx="3940175" cy="2808287"/>
            <a:chOff x="1474" y="1706"/>
            <a:chExt cx="2482" cy="1769"/>
          </a:xfrm>
        </p:grpSpPr>
        <p:sp>
          <p:nvSpPr>
            <p:cNvPr id="133140" name="Line 23"/>
            <p:cNvSpPr>
              <a:spLocks noChangeShapeType="1"/>
            </p:cNvSpPr>
            <p:nvPr/>
          </p:nvSpPr>
          <p:spPr bwMode="auto">
            <a:xfrm>
              <a:off x="1474" y="2886"/>
              <a:ext cx="2482" cy="589"/>
            </a:xfrm>
            <a:prstGeom prst="line">
              <a:avLst/>
            </a:prstGeom>
            <a:noFill/>
            <a:ln w="31750">
              <a:solidFill>
                <a:schemeClr val="tx1"/>
              </a:solidFill>
              <a:prstDash val="dash"/>
              <a:round/>
              <a:headEnd type="none" w="lg" len="lg"/>
              <a:tailEnd type="stealth" w="lg" len="lg"/>
            </a:ln>
            <a:effectLst/>
          </p:spPr>
          <p:txBody>
            <a:bodyPr/>
            <a:lstStyle/>
            <a:p>
              <a:endParaRPr lang="it-IT"/>
            </a:p>
          </p:txBody>
        </p:sp>
        <p:sp>
          <p:nvSpPr>
            <p:cNvPr id="133141" name="Line 24"/>
            <p:cNvSpPr>
              <a:spLocks noChangeShapeType="1"/>
            </p:cNvSpPr>
            <p:nvPr/>
          </p:nvSpPr>
          <p:spPr bwMode="auto">
            <a:xfrm>
              <a:off x="1474" y="1706"/>
              <a:ext cx="0" cy="1137"/>
            </a:xfrm>
            <a:prstGeom prst="line">
              <a:avLst/>
            </a:prstGeom>
            <a:noFill/>
            <a:ln w="31750">
              <a:solidFill>
                <a:schemeClr val="tx1"/>
              </a:solidFill>
              <a:prstDash val="dash"/>
              <a:round/>
              <a:headEnd type="stealth" w="lg" len="lg"/>
              <a:tailEnd type="none" w="lg" len="lg"/>
            </a:ln>
            <a:effectLst/>
          </p:spPr>
          <p:txBody>
            <a:bodyPr/>
            <a:lstStyle/>
            <a:p>
              <a:endParaRPr lang="it-IT"/>
            </a:p>
          </p:txBody>
        </p:sp>
      </p:grpSp>
      <p:sp>
        <p:nvSpPr>
          <p:cNvPr id="135193" name="Line 25"/>
          <p:cNvSpPr>
            <a:spLocks noChangeShapeType="1"/>
          </p:cNvSpPr>
          <p:nvPr/>
        </p:nvSpPr>
        <p:spPr bwMode="auto">
          <a:xfrm flipV="1">
            <a:off x="4224338" y="3975101"/>
            <a:ext cx="647700" cy="612775"/>
          </a:xfrm>
          <a:prstGeom prst="line">
            <a:avLst/>
          </a:prstGeom>
          <a:noFill/>
          <a:ln w="31750">
            <a:solidFill>
              <a:schemeClr val="tx1"/>
            </a:solidFill>
            <a:prstDash val="dash"/>
            <a:round/>
            <a:headEnd type="stealth" w="lg" len="lg"/>
            <a:tailEnd type="stealth" w="lg" len="lg"/>
          </a:ln>
          <a:effectLst/>
        </p:spPr>
        <p:txBody>
          <a:bodyPr/>
          <a:lstStyle/>
          <a:p>
            <a:endParaRPr lang="it-IT"/>
          </a:p>
        </p:txBody>
      </p:sp>
      <p:sp>
        <p:nvSpPr>
          <p:cNvPr id="135194" name="Line 26"/>
          <p:cNvSpPr>
            <a:spLocks noChangeShapeType="1"/>
          </p:cNvSpPr>
          <p:nvPr/>
        </p:nvSpPr>
        <p:spPr bwMode="auto">
          <a:xfrm>
            <a:off x="6383338" y="4227514"/>
            <a:ext cx="0" cy="936625"/>
          </a:xfrm>
          <a:prstGeom prst="line">
            <a:avLst/>
          </a:prstGeom>
          <a:noFill/>
          <a:ln w="28575" cap="rnd">
            <a:solidFill>
              <a:schemeClr val="tx1"/>
            </a:solidFill>
            <a:prstDash val="sysDot"/>
            <a:round/>
            <a:headEnd/>
            <a:tailEnd type="stealth" w="lg" len="lg"/>
          </a:ln>
          <a:effectLst/>
        </p:spPr>
        <p:txBody>
          <a:bodyPr/>
          <a:lstStyle/>
          <a:p>
            <a:endParaRPr lang="it-IT"/>
          </a:p>
        </p:txBody>
      </p:sp>
      <p:grpSp>
        <p:nvGrpSpPr>
          <p:cNvPr id="135195" name="Group 27"/>
          <p:cNvGrpSpPr>
            <a:grpSpLocks/>
          </p:cNvGrpSpPr>
          <p:nvPr/>
        </p:nvGrpSpPr>
        <p:grpSpPr bwMode="auto">
          <a:xfrm>
            <a:off x="5592763" y="5010944"/>
            <a:ext cx="1581150" cy="974725"/>
            <a:chOff x="2555" y="3596"/>
            <a:chExt cx="996" cy="700"/>
          </a:xfrm>
        </p:grpSpPr>
        <p:pic>
          <p:nvPicPr>
            <p:cNvPr id="133138" name="Picture 28" descr="TEMPIO1"/>
            <p:cNvPicPr>
              <a:picLocks noChangeAspect="1" noChangeArrowheads="1"/>
            </p:cNvPicPr>
            <p:nvPr/>
          </p:nvPicPr>
          <p:blipFill>
            <a:blip r:embed="rId2" cstate="screen">
              <a:extLst>
                <a:ext uri="{28A0092B-C50C-407E-A947-70E740481C1C}">
                  <a14:useLocalDpi xmlns:a14="http://schemas.microsoft.com/office/drawing/2010/main" xmlns=""/>
                </a:ext>
              </a:extLst>
            </a:blip>
            <a:srcRect/>
            <a:stretch>
              <a:fillRect/>
            </a:stretch>
          </p:blipFill>
          <p:spPr bwMode="auto">
            <a:xfrm>
              <a:off x="2555" y="3596"/>
              <a:ext cx="996" cy="700"/>
            </a:xfrm>
            <a:prstGeom prst="rect">
              <a:avLst/>
            </a:prstGeom>
            <a:noFill/>
            <a:ln w="9525">
              <a:noFill/>
              <a:miter lim="800000"/>
              <a:headEnd/>
              <a:tailEnd/>
            </a:ln>
          </p:spPr>
        </p:pic>
        <p:sp>
          <p:nvSpPr>
            <p:cNvPr id="133139" name="Text Box 29">
              <a:hlinkClick r:id="rId8" action="ppaction://hlinkfile"/>
            </p:cNvPr>
            <p:cNvSpPr txBox="1">
              <a:spLocks noChangeArrowheads="1"/>
            </p:cNvSpPr>
            <p:nvPr/>
          </p:nvSpPr>
          <p:spPr bwMode="auto">
            <a:xfrm>
              <a:off x="2838" y="3884"/>
              <a:ext cx="386" cy="376"/>
            </a:xfrm>
            <a:prstGeom prst="rect">
              <a:avLst/>
            </a:prstGeom>
            <a:solidFill>
              <a:srgbClr val="FFFF00"/>
            </a:solidFill>
            <a:ln w="9525">
              <a:noFill/>
              <a:miter lim="800000"/>
              <a:headEnd/>
              <a:tailEnd/>
            </a:ln>
            <a:effectLst/>
          </p:spPr>
          <p:txBody>
            <a:bodyPr wrap="none">
              <a:spAutoFit/>
            </a:bodyPr>
            <a:lstStyle/>
            <a:p>
              <a:r>
                <a:rPr lang="it-IT" altLang="it-IT" sz="1400" dirty="0">
                  <a:ea typeface="Gill Sans Light"/>
                  <a:cs typeface="Gill Sans Light"/>
                </a:rPr>
                <a:t>Altre</a:t>
              </a:r>
            </a:p>
            <a:p>
              <a:r>
                <a:rPr lang="it-IT" altLang="it-IT" sz="1400" dirty="0">
                  <a:ea typeface="Gill Sans Light"/>
                  <a:cs typeface="Gill Sans Light"/>
                </a:rPr>
                <a:t>Casse</a:t>
              </a:r>
            </a:p>
          </p:txBody>
        </p:sp>
      </p:grpSp>
      <p:sp>
        <p:nvSpPr>
          <p:cNvPr id="32" name="CasellaDiTesto 31"/>
          <p:cNvSpPr txBox="1"/>
          <p:nvPr/>
        </p:nvSpPr>
        <p:spPr>
          <a:xfrm>
            <a:off x="3971131" y="47923"/>
            <a:ext cx="3725863" cy="461665"/>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r>
              <a:rPr lang="it-IT" sz="2400" b="1" dirty="0">
                <a:solidFill>
                  <a:srgbClr val="0070C0"/>
                </a:solidFill>
                <a:latin typeface="Comic Sans MS"/>
                <a:cs typeface="Comic Sans MS"/>
              </a:rPr>
              <a:t>Schema</a:t>
            </a:r>
            <a:r>
              <a:rPr lang="it-IT" dirty="0">
                <a:latin typeface="Comic Sans MS"/>
                <a:cs typeface="Comic Sans MS"/>
              </a:rPr>
              <a:t> </a:t>
            </a:r>
          </a:p>
        </p:txBody>
      </p:sp>
    </p:spTree>
    <p:extLst>
      <p:ext uri="{BB962C8B-B14F-4D97-AF65-F5344CB8AC3E}">
        <p14:creationId xmlns:p14="http://schemas.microsoft.com/office/powerpoint/2010/main" xmlns="" val="841641546"/>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afterEffect">
                                  <p:stCondLst>
                                    <p:cond delay="0"/>
                                  </p:stCondLst>
                                  <p:childTnLst>
                                    <p:set>
                                      <p:cBhvr>
                                        <p:cTn id="6" dur="1" fill="hold">
                                          <p:stCondLst>
                                            <p:cond delay="0"/>
                                          </p:stCondLst>
                                        </p:cTn>
                                        <p:tgtEl>
                                          <p:spTgt spid="135170"/>
                                        </p:tgtEl>
                                        <p:attrNameLst>
                                          <p:attrName>style.visibility</p:attrName>
                                        </p:attrNameLst>
                                      </p:cBhvr>
                                      <p:to>
                                        <p:strVal val="visible"/>
                                      </p:to>
                                    </p:set>
                                    <p:animEffect transition="in" filter="fade">
                                      <p:cBhvr>
                                        <p:cTn id="7" dur="2000"/>
                                        <p:tgtEl>
                                          <p:spTgt spid="13517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135173"/>
                                        </p:tgtEl>
                                        <p:attrNameLst>
                                          <p:attrName>style.visibility</p:attrName>
                                        </p:attrNameLst>
                                      </p:cBhvr>
                                      <p:to>
                                        <p:strVal val="visible"/>
                                      </p:to>
                                    </p:set>
                                    <p:animEffect transition="in" filter="fade">
                                      <p:cBhvr>
                                        <p:cTn id="12" dur="2000"/>
                                        <p:tgtEl>
                                          <p:spTgt spid="135173"/>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135176"/>
                                        </p:tgtEl>
                                        <p:attrNameLst>
                                          <p:attrName>style.visibility</p:attrName>
                                        </p:attrNameLst>
                                      </p:cBhvr>
                                      <p:to>
                                        <p:strVal val="visible"/>
                                      </p:to>
                                    </p:set>
                                    <p:animEffect transition="in" filter="fade">
                                      <p:cBhvr>
                                        <p:cTn id="17" dur="2000"/>
                                        <p:tgtEl>
                                          <p:spTgt spid="135176"/>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nodeType="clickEffect">
                                  <p:stCondLst>
                                    <p:cond delay="0"/>
                                  </p:stCondLst>
                                  <p:childTnLst>
                                    <p:set>
                                      <p:cBhvr>
                                        <p:cTn id="21" dur="1" fill="hold">
                                          <p:stCondLst>
                                            <p:cond delay="0"/>
                                          </p:stCondLst>
                                        </p:cTn>
                                        <p:tgtEl>
                                          <p:spTgt spid="135179"/>
                                        </p:tgtEl>
                                        <p:attrNameLst>
                                          <p:attrName>style.visibility</p:attrName>
                                        </p:attrNameLst>
                                      </p:cBhvr>
                                      <p:to>
                                        <p:strVal val="visible"/>
                                      </p:to>
                                    </p:set>
                                    <p:animEffect transition="in" filter="fade">
                                      <p:cBhvr>
                                        <p:cTn id="22" dur="2000"/>
                                        <p:tgtEl>
                                          <p:spTgt spid="135179"/>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nodeType="clickEffect">
                                  <p:stCondLst>
                                    <p:cond delay="0"/>
                                  </p:stCondLst>
                                  <p:childTnLst>
                                    <p:set>
                                      <p:cBhvr>
                                        <p:cTn id="26" dur="1" fill="hold">
                                          <p:stCondLst>
                                            <p:cond delay="0"/>
                                          </p:stCondLst>
                                        </p:cTn>
                                        <p:tgtEl>
                                          <p:spTgt spid="135182"/>
                                        </p:tgtEl>
                                        <p:attrNameLst>
                                          <p:attrName>style.visibility</p:attrName>
                                        </p:attrNameLst>
                                      </p:cBhvr>
                                      <p:to>
                                        <p:strVal val="visible"/>
                                      </p:to>
                                    </p:set>
                                    <p:animEffect transition="in" filter="fade">
                                      <p:cBhvr>
                                        <p:cTn id="27" dur="2000"/>
                                        <p:tgtEl>
                                          <p:spTgt spid="135182"/>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135186"/>
                                        </p:tgtEl>
                                        <p:attrNameLst>
                                          <p:attrName>style.visibility</p:attrName>
                                        </p:attrNameLst>
                                      </p:cBhvr>
                                      <p:to>
                                        <p:strVal val="visible"/>
                                      </p:to>
                                    </p:set>
                                    <p:animEffect transition="in" filter="wipe(down)">
                                      <p:cBhvr>
                                        <p:cTn id="32" dur="500"/>
                                        <p:tgtEl>
                                          <p:spTgt spid="135186"/>
                                        </p:tgtEl>
                                      </p:cBhvr>
                                    </p:animEffect>
                                  </p:childTnLst>
                                </p:cTn>
                              </p:par>
                            </p:childTnLst>
                          </p:cTn>
                        </p:par>
                        <p:par>
                          <p:cTn id="33" fill="hold" nodeType="afterGroup">
                            <p:stCondLst>
                              <p:cond delay="500"/>
                            </p:stCondLst>
                            <p:childTnLst>
                              <p:par>
                                <p:cTn id="34" presetID="22" presetClass="entr" presetSubtype="4" fill="hold" grpId="0" nodeType="afterEffect">
                                  <p:stCondLst>
                                    <p:cond delay="0"/>
                                  </p:stCondLst>
                                  <p:childTnLst>
                                    <p:set>
                                      <p:cBhvr>
                                        <p:cTn id="35" dur="1" fill="hold">
                                          <p:stCondLst>
                                            <p:cond delay="0"/>
                                          </p:stCondLst>
                                        </p:cTn>
                                        <p:tgtEl>
                                          <p:spTgt spid="135187"/>
                                        </p:tgtEl>
                                        <p:attrNameLst>
                                          <p:attrName>style.visibility</p:attrName>
                                        </p:attrNameLst>
                                      </p:cBhvr>
                                      <p:to>
                                        <p:strVal val="visible"/>
                                      </p:to>
                                    </p:set>
                                    <p:animEffect transition="in" filter="wipe(down)">
                                      <p:cBhvr>
                                        <p:cTn id="36" dur="500"/>
                                        <p:tgtEl>
                                          <p:spTgt spid="135187"/>
                                        </p:tgtEl>
                                      </p:cBhvr>
                                    </p:animEffect>
                                  </p:childTnLst>
                                </p:cTn>
                              </p:par>
                            </p:childTnLst>
                          </p:cTn>
                        </p:par>
                        <p:par>
                          <p:cTn id="37" fill="hold" nodeType="afterGroup">
                            <p:stCondLst>
                              <p:cond delay="1000"/>
                            </p:stCondLst>
                            <p:childTnLst>
                              <p:par>
                                <p:cTn id="38" presetID="55" presetClass="entr" presetSubtype="0" fill="hold" grpId="0" nodeType="afterEffect">
                                  <p:stCondLst>
                                    <p:cond delay="0"/>
                                  </p:stCondLst>
                                  <p:childTnLst>
                                    <p:set>
                                      <p:cBhvr>
                                        <p:cTn id="39" dur="1" fill="hold">
                                          <p:stCondLst>
                                            <p:cond delay="0"/>
                                          </p:stCondLst>
                                        </p:cTn>
                                        <p:tgtEl>
                                          <p:spTgt spid="135185"/>
                                        </p:tgtEl>
                                        <p:attrNameLst>
                                          <p:attrName>style.visibility</p:attrName>
                                        </p:attrNameLst>
                                      </p:cBhvr>
                                      <p:to>
                                        <p:strVal val="visible"/>
                                      </p:to>
                                    </p:set>
                                    <p:anim calcmode="lin" valueType="num">
                                      <p:cBhvr>
                                        <p:cTn id="40" dur="1000" fill="hold"/>
                                        <p:tgtEl>
                                          <p:spTgt spid="135185"/>
                                        </p:tgtEl>
                                        <p:attrNameLst>
                                          <p:attrName>ppt_w</p:attrName>
                                        </p:attrNameLst>
                                      </p:cBhvr>
                                      <p:tavLst>
                                        <p:tav tm="0">
                                          <p:val>
                                            <p:strVal val="#ppt_w*0.70"/>
                                          </p:val>
                                        </p:tav>
                                        <p:tav tm="100000">
                                          <p:val>
                                            <p:strVal val="#ppt_w"/>
                                          </p:val>
                                        </p:tav>
                                      </p:tavLst>
                                    </p:anim>
                                    <p:anim calcmode="lin" valueType="num">
                                      <p:cBhvr>
                                        <p:cTn id="41" dur="1000" fill="hold"/>
                                        <p:tgtEl>
                                          <p:spTgt spid="135185"/>
                                        </p:tgtEl>
                                        <p:attrNameLst>
                                          <p:attrName>ppt_h</p:attrName>
                                        </p:attrNameLst>
                                      </p:cBhvr>
                                      <p:tavLst>
                                        <p:tav tm="0">
                                          <p:val>
                                            <p:strVal val="#ppt_h"/>
                                          </p:val>
                                        </p:tav>
                                        <p:tav tm="100000">
                                          <p:val>
                                            <p:strVal val="#ppt_h"/>
                                          </p:val>
                                        </p:tav>
                                      </p:tavLst>
                                    </p:anim>
                                    <p:animEffect transition="in" filter="fade">
                                      <p:cBhvr>
                                        <p:cTn id="42" dur="1000"/>
                                        <p:tgtEl>
                                          <p:spTgt spid="135185"/>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22" presetClass="entr" presetSubtype="4" fill="hold" grpId="0" nodeType="clickEffect">
                                  <p:stCondLst>
                                    <p:cond delay="0"/>
                                  </p:stCondLst>
                                  <p:childTnLst>
                                    <p:set>
                                      <p:cBhvr>
                                        <p:cTn id="46" dur="1" fill="hold">
                                          <p:stCondLst>
                                            <p:cond delay="0"/>
                                          </p:stCondLst>
                                        </p:cTn>
                                        <p:tgtEl>
                                          <p:spTgt spid="135193"/>
                                        </p:tgtEl>
                                        <p:attrNameLst>
                                          <p:attrName>style.visibility</p:attrName>
                                        </p:attrNameLst>
                                      </p:cBhvr>
                                      <p:to>
                                        <p:strVal val="visible"/>
                                      </p:to>
                                    </p:set>
                                    <p:animEffect transition="in" filter="wipe(down)">
                                      <p:cBhvr>
                                        <p:cTn id="47" dur="500"/>
                                        <p:tgtEl>
                                          <p:spTgt spid="135193"/>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22" presetClass="entr" presetSubtype="4" fill="hold" grpId="0" nodeType="clickEffect">
                                  <p:stCondLst>
                                    <p:cond delay="0"/>
                                  </p:stCondLst>
                                  <p:childTnLst>
                                    <p:set>
                                      <p:cBhvr>
                                        <p:cTn id="51" dur="1" fill="hold">
                                          <p:stCondLst>
                                            <p:cond delay="0"/>
                                          </p:stCondLst>
                                        </p:cTn>
                                        <p:tgtEl>
                                          <p:spTgt spid="135189"/>
                                        </p:tgtEl>
                                        <p:attrNameLst>
                                          <p:attrName>style.visibility</p:attrName>
                                        </p:attrNameLst>
                                      </p:cBhvr>
                                      <p:to>
                                        <p:strVal val="visible"/>
                                      </p:to>
                                    </p:set>
                                    <p:animEffect transition="in" filter="wipe(down)">
                                      <p:cBhvr>
                                        <p:cTn id="52" dur="500"/>
                                        <p:tgtEl>
                                          <p:spTgt spid="135189"/>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55" presetClass="entr" presetSubtype="0" fill="hold" grpId="0" nodeType="clickEffect">
                                  <p:stCondLst>
                                    <p:cond delay="0"/>
                                  </p:stCondLst>
                                  <p:childTnLst>
                                    <p:set>
                                      <p:cBhvr>
                                        <p:cTn id="56" dur="1" fill="hold">
                                          <p:stCondLst>
                                            <p:cond delay="0"/>
                                          </p:stCondLst>
                                        </p:cTn>
                                        <p:tgtEl>
                                          <p:spTgt spid="135188"/>
                                        </p:tgtEl>
                                        <p:attrNameLst>
                                          <p:attrName>style.visibility</p:attrName>
                                        </p:attrNameLst>
                                      </p:cBhvr>
                                      <p:to>
                                        <p:strVal val="visible"/>
                                      </p:to>
                                    </p:set>
                                    <p:anim calcmode="lin" valueType="num">
                                      <p:cBhvr>
                                        <p:cTn id="57" dur="1000" fill="hold"/>
                                        <p:tgtEl>
                                          <p:spTgt spid="135188"/>
                                        </p:tgtEl>
                                        <p:attrNameLst>
                                          <p:attrName>ppt_w</p:attrName>
                                        </p:attrNameLst>
                                      </p:cBhvr>
                                      <p:tavLst>
                                        <p:tav tm="0">
                                          <p:val>
                                            <p:strVal val="#ppt_w*0.70"/>
                                          </p:val>
                                        </p:tav>
                                        <p:tav tm="100000">
                                          <p:val>
                                            <p:strVal val="#ppt_w"/>
                                          </p:val>
                                        </p:tav>
                                      </p:tavLst>
                                    </p:anim>
                                    <p:anim calcmode="lin" valueType="num">
                                      <p:cBhvr>
                                        <p:cTn id="58" dur="1000" fill="hold"/>
                                        <p:tgtEl>
                                          <p:spTgt spid="135188"/>
                                        </p:tgtEl>
                                        <p:attrNameLst>
                                          <p:attrName>ppt_h</p:attrName>
                                        </p:attrNameLst>
                                      </p:cBhvr>
                                      <p:tavLst>
                                        <p:tav tm="0">
                                          <p:val>
                                            <p:strVal val="#ppt_h"/>
                                          </p:val>
                                        </p:tav>
                                        <p:tav tm="100000">
                                          <p:val>
                                            <p:strVal val="#ppt_h"/>
                                          </p:val>
                                        </p:tav>
                                      </p:tavLst>
                                    </p:anim>
                                    <p:animEffect transition="in" filter="fade">
                                      <p:cBhvr>
                                        <p:cTn id="59" dur="1000"/>
                                        <p:tgtEl>
                                          <p:spTgt spid="135188"/>
                                        </p:tgtEl>
                                      </p:cBhvr>
                                    </p:animEffect>
                                  </p:childTnLst>
                                </p:cTn>
                              </p:par>
                            </p:childTnLst>
                          </p:cTn>
                        </p:par>
                      </p:childTnLst>
                    </p:cTn>
                  </p:par>
                  <p:par>
                    <p:cTn id="60" fill="hold" nodeType="clickPar">
                      <p:stCondLst>
                        <p:cond delay="indefinite"/>
                      </p:stCondLst>
                      <p:childTnLst>
                        <p:par>
                          <p:cTn id="61" fill="hold" nodeType="withGroup">
                            <p:stCondLst>
                              <p:cond delay="0"/>
                            </p:stCondLst>
                            <p:childTnLst>
                              <p:par>
                                <p:cTn id="62" presetID="55" presetClass="entr" presetSubtype="0" fill="hold" nodeType="clickEffect">
                                  <p:stCondLst>
                                    <p:cond delay="0"/>
                                  </p:stCondLst>
                                  <p:childTnLst>
                                    <p:set>
                                      <p:cBhvr>
                                        <p:cTn id="63" dur="1" fill="hold">
                                          <p:stCondLst>
                                            <p:cond delay="0"/>
                                          </p:stCondLst>
                                        </p:cTn>
                                        <p:tgtEl>
                                          <p:spTgt spid="135190"/>
                                        </p:tgtEl>
                                        <p:attrNameLst>
                                          <p:attrName>style.visibility</p:attrName>
                                        </p:attrNameLst>
                                      </p:cBhvr>
                                      <p:to>
                                        <p:strVal val="visible"/>
                                      </p:to>
                                    </p:set>
                                    <p:anim calcmode="lin" valueType="num">
                                      <p:cBhvr>
                                        <p:cTn id="64" dur="1000" fill="hold"/>
                                        <p:tgtEl>
                                          <p:spTgt spid="135190"/>
                                        </p:tgtEl>
                                        <p:attrNameLst>
                                          <p:attrName>ppt_w</p:attrName>
                                        </p:attrNameLst>
                                      </p:cBhvr>
                                      <p:tavLst>
                                        <p:tav tm="0">
                                          <p:val>
                                            <p:strVal val="#ppt_w*0.70"/>
                                          </p:val>
                                        </p:tav>
                                        <p:tav tm="100000">
                                          <p:val>
                                            <p:strVal val="#ppt_w"/>
                                          </p:val>
                                        </p:tav>
                                      </p:tavLst>
                                    </p:anim>
                                    <p:anim calcmode="lin" valueType="num">
                                      <p:cBhvr>
                                        <p:cTn id="65" dur="1000" fill="hold"/>
                                        <p:tgtEl>
                                          <p:spTgt spid="135190"/>
                                        </p:tgtEl>
                                        <p:attrNameLst>
                                          <p:attrName>ppt_h</p:attrName>
                                        </p:attrNameLst>
                                      </p:cBhvr>
                                      <p:tavLst>
                                        <p:tav tm="0">
                                          <p:val>
                                            <p:strVal val="#ppt_h"/>
                                          </p:val>
                                        </p:tav>
                                        <p:tav tm="100000">
                                          <p:val>
                                            <p:strVal val="#ppt_h"/>
                                          </p:val>
                                        </p:tav>
                                      </p:tavLst>
                                    </p:anim>
                                    <p:animEffect transition="in" filter="fade">
                                      <p:cBhvr>
                                        <p:cTn id="66" dur="1000"/>
                                        <p:tgtEl>
                                          <p:spTgt spid="135190"/>
                                        </p:tgtEl>
                                      </p:cBhvr>
                                    </p:animEffect>
                                  </p:childTnLst>
                                </p:cTn>
                              </p:par>
                            </p:childTnLst>
                          </p:cTn>
                        </p:par>
                      </p:childTnLst>
                    </p:cTn>
                  </p:par>
                  <p:par>
                    <p:cTn id="67" fill="hold" nodeType="clickPar">
                      <p:stCondLst>
                        <p:cond delay="indefinite"/>
                      </p:stCondLst>
                      <p:childTnLst>
                        <p:par>
                          <p:cTn id="68" fill="hold" nodeType="withGroup">
                            <p:stCondLst>
                              <p:cond delay="0"/>
                            </p:stCondLst>
                            <p:childTnLst>
                              <p:par>
                                <p:cTn id="69" presetID="22" presetClass="entr" presetSubtype="1" fill="hold" grpId="0" nodeType="clickEffect">
                                  <p:stCondLst>
                                    <p:cond delay="0"/>
                                  </p:stCondLst>
                                  <p:childTnLst>
                                    <p:set>
                                      <p:cBhvr>
                                        <p:cTn id="70" dur="1" fill="hold">
                                          <p:stCondLst>
                                            <p:cond delay="0"/>
                                          </p:stCondLst>
                                        </p:cTn>
                                        <p:tgtEl>
                                          <p:spTgt spid="135194"/>
                                        </p:tgtEl>
                                        <p:attrNameLst>
                                          <p:attrName>style.visibility</p:attrName>
                                        </p:attrNameLst>
                                      </p:cBhvr>
                                      <p:to>
                                        <p:strVal val="visible"/>
                                      </p:to>
                                    </p:set>
                                    <p:animEffect transition="in" filter="wipe(up)">
                                      <p:cBhvr>
                                        <p:cTn id="71" dur="500"/>
                                        <p:tgtEl>
                                          <p:spTgt spid="135194"/>
                                        </p:tgtEl>
                                      </p:cBhvr>
                                    </p:animEffect>
                                  </p:childTnLst>
                                </p:cTn>
                              </p:par>
                            </p:childTnLst>
                          </p:cTn>
                        </p:par>
                        <p:par>
                          <p:cTn id="72" fill="hold" nodeType="afterGroup">
                            <p:stCondLst>
                              <p:cond delay="500"/>
                            </p:stCondLst>
                            <p:childTnLst>
                              <p:par>
                                <p:cTn id="73" presetID="10" presetClass="entr" presetSubtype="0" fill="hold" nodeType="afterEffect">
                                  <p:stCondLst>
                                    <p:cond delay="0"/>
                                  </p:stCondLst>
                                  <p:childTnLst>
                                    <p:set>
                                      <p:cBhvr>
                                        <p:cTn id="74" dur="1" fill="hold">
                                          <p:stCondLst>
                                            <p:cond delay="0"/>
                                          </p:stCondLst>
                                        </p:cTn>
                                        <p:tgtEl>
                                          <p:spTgt spid="135195"/>
                                        </p:tgtEl>
                                        <p:attrNameLst>
                                          <p:attrName>style.visibility</p:attrName>
                                        </p:attrNameLst>
                                      </p:cBhvr>
                                      <p:to>
                                        <p:strVal val="visible"/>
                                      </p:to>
                                    </p:set>
                                    <p:animEffect transition="in" filter="fade">
                                      <p:cBhvr>
                                        <p:cTn id="75" dur="2000"/>
                                        <p:tgtEl>
                                          <p:spTgt spid="1351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5185" grpId="0" animBg="1"/>
      <p:bldP spid="135186" grpId="0" animBg="1"/>
      <p:bldP spid="135187" grpId="0" animBg="1"/>
      <p:bldP spid="135188" grpId="0" animBg="1"/>
      <p:bldP spid="135189" grpId="0" animBg="1"/>
      <p:bldP spid="135193" grpId="0" animBg="1"/>
      <p:bldP spid="135194" grpId="0" animBg="1"/>
    </p:bldLst>
  </p:timing>
</p:sld>
</file>

<file path=ppt/slides/slide3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4" name="Text Box 2"/>
          <p:cNvSpPr txBox="1">
            <a:spLocks noChangeArrowheads="1"/>
          </p:cNvSpPr>
          <p:nvPr/>
        </p:nvSpPr>
        <p:spPr bwMode="auto">
          <a:xfrm>
            <a:off x="2819400" y="685800"/>
            <a:ext cx="7226658" cy="707886"/>
          </a:xfrm>
          <a:prstGeom prst="rect">
            <a:avLst/>
          </a:prstGeom>
          <a:noFill/>
          <a:ln w="9525">
            <a:noFill/>
            <a:miter lim="800000"/>
            <a:headEnd/>
            <a:tailEnd/>
          </a:ln>
          <a:effectLst/>
        </p:spPr>
        <p:txBody>
          <a:bodyPr wrap="none">
            <a:spAutoFit/>
          </a:bodyPr>
          <a:lstStyle/>
          <a:p>
            <a:r>
              <a:rPr lang="it-IT" altLang="it-IT" sz="4000" dirty="0">
                <a:solidFill>
                  <a:srgbClr val="0033CC"/>
                </a:solidFill>
                <a:latin typeface="Comic Sans MS" pitchFamily="66" charset="0"/>
                <a:ea typeface="Gill Sans Light"/>
                <a:cs typeface="Times New Roman" pitchFamily="18" charset="0"/>
              </a:rPr>
              <a:t>Totalizzazione per </a:t>
            </a:r>
            <a:r>
              <a:rPr lang="it-IT" altLang="it-IT" sz="4000" dirty="0">
                <a:solidFill>
                  <a:srgbClr val="FF0000"/>
                </a:solidFill>
                <a:latin typeface="Comic Sans MS" pitchFamily="66" charset="0"/>
                <a:ea typeface="Gill Sans Light"/>
                <a:cs typeface="Times New Roman" pitchFamily="18" charset="0"/>
              </a:rPr>
              <a:t>VO e ANZ</a:t>
            </a:r>
          </a:p>
        </p:txBody>
      </p:sp>
      <p:sp>
        <p:nvSpPr>
          <p:cNvPr id="138245" name="Text Box 3"/>
          <p:cNvSpPr txBox="1">
            <a:spLocks noChangeArrowheads="1"/>
          </p:cNvSpPr>
          <p:nvPr/>
        </p:nvSpPr>
        <p:spPr bwMode="auto">
          <a:xfrm>
            <a:off x="2056172" y="2060848"/>
            <a:ext cx="7989887" cy="2646878"/>
          </a:xfrm>
          <a:prstGeom prst="rect">
            <a:avLst/>
          </a:prstGeom>
          <a:noFill/>
          <a:ln w="9525">
            <a:noFill/>
            <a:miter lim="800000"/>
            <a:headEnd/>
            <a:tailEnd/>
          </a:ln>
          <a:effectLst/>
        </p:spPr>
        <p:txBody>
          <a:bodyPr>
            <a:spAutoFit/>
          </a:bodyPr>
          <a:lstStyle/>
          <a:p>
            <a:pPr algn="ctr"/>
            <a:r>
              <a:rPr lang="it-IT" altLang="it-IT" sz="3600" dirty="0">
                <a:solidFill>
                  <a:srgbClr val="FF0000"/>
                </a:solidFill>
                <a:latin typeface="Comic Sans MS" pitchFamily="66" charset="0"/>
                <a:ea typeface="Gill Sans Light"/>
                <a:cs typeface="Times New Roman" pitchFamily="18" charset="0"/>
              </a:rPr>
              <a:t>Requisiti di età e di contribuzione:</a:t>
            </a:r>
          </a:p>
          <a:p>
            <a:pPr algn="ctr">
              <a:buFont typeface="Wingdings" pitchFamily="2" charset="2"/>
              <a:buNone/>
            </a:pPr>
            <a:endParaRPr lang="it-IT" altLang="it-IT" sz="1400" dirty="0">
              <a:solidFill>
                <a:srgbClr val="FF0000"/>
              </a:solidFill>
              <a:latin typeface="Comic Sans MS" pitchFamily="66" charset="0"/>
              <a:ea typeface="Gill Sans Light"/>
              <a:cs typeface="Times New Roman" pitchFamily="18" charset="0"/>
            </a:endParaRPr>
          </a:p>
          <a:p>
            <a:pPr algn="ctr">
              <a:buClr>
                <a:srgbClr val="FF3300"/>
              </a:buClr>
              <a:buFont typeface="Wingdings" pitchFamily="2" charset="2"/>
              <a:buChar char="Ø"/>
            </a:pPr>
            <a:r>
              <a:rPr lang="it-IT" altLang="it-IT" sz="2000" dirty="0">
                <a:latin typeface="Comic Sans MS" pitchFamily="66" charset="0"/>
                <a:ea typeface="Gill Sans Light"/>
                <a:cs typeface="Times New Roman" pitchFamily="18" charset="0"/>
              </a:rPr>
              <a:t> aver compiuto il 65° anno di età </a:t>
            </a:r>
            <a:r>
              <a:rPr lang="it-IT" altLang="it-IT" sz="2000" dirty="0">
                <a:solidFill>
                  <a:srgbClr val="FF0000"/>
                </a:solidFill>
                <a:latin typeface="Comic Sans MS" pitchFamily="66" charset="0"/>
                <a:ea typeface="Gill Sans Light"/>
                <a:cs typeface="Times New Roman" pitchFamily="18" charset="0"/>
              </a:rPr>
              <a:t>(uomini e donne)</a:t>
            </a:r>
            <a:r>
              <a:rPr lang="it-IT" altLang="it-IT" sz="2000" dirty="0">
                <a:latin typeface="Comic Sans MS" pitchFamily="66" charset="0"/>
                <a:ea typeface="Gill Sans Light"/>
                <a:cs typeface="Times New Roman" pitchFamily="18" charset="0"/>
              </a:rPr>
              <a:t> e un’anzianità contributiva almeno pari a 20 anni,</a:t>
            </a:r>
          </a:p>
          <a:p>
            <a:pPr algn="ctr">
              <a:buFont typeface="Wingdings" pitchFamily="2" charset="2"/>
              <a:buNone/>
            </a:pPr>
            <a:endParaRPr lang="it-IT" altLang="it-IT" sz="1400" dirty="0">
              <a:latin typeface="Comic Sans MS" pitchFamily="66" charset="0"/>
              <a:ea typeface="Gill Sans Light"/>
              <a:cs typeface="Times New Roman" pitchFamily="18" charset="0"/>
            </a:endParaRPr>
          </a:p>
          <a:p>
            <a:pPr algn="ctr">
              <a:buFont typeface="Wingdings" pitchFamily="2" charset="2"/>
              <a:buNone/>
            </a:pPr>
            <a:r>
              <a:rPr lang="it-IT" altLang="it-IT" sz="2000" dirty="0">
                <a:solidFill>
                  <a:srgbClr val="0033CC"/>
                </a:solidFill>
                <a:latin typeface="Comic Sans MS" pitchFamily="66" charset="0"/>
                <a:ea typeface="Gill Sans Light"/>
                <a:cs typeface="Times New Roman" pitchFamily="18" charset="0"/>
              </a:rPr>
              <a:t>ovvero, indipendentemente dall’età anagrafica</a:t>
            </a:r>
            <a:r>
              <a:rPr lang="it-IT" altLang="it-IT" sz="2800" dirty="0">
                <a:latin typeface="Comic Sans MS" pitchFamily="66" charset="0"/>
                <a:ea typeface="Gill Sans Light"/>
                <a:cs typeface="Times New Roman" pitchFamily="18" charset="0"/>
              </a:rPr>
              <a:t>, </a:t>
            </a:r>
          </a:p>
          <a:p>
            <a:pPr algn="ctr">
              <a:buFont typeface="Wingdings" pitchFamily="2" charset="2"/>
              <a:buNone/>
            </a:pPr>
            <a:endParaRPr lang="it-IT" altLang="it-IT" sz="1400" dirty="0">
              <a:latin typeface="Comic Sans MS" pitchFamily="66" charset="0"/>
              <a:ea typeface="Gill Sans Light"/>
              <a:cs typeface="Times New Roman" pitchFamily="18" charset="0"/>
            </a:endParaRPr>
          </a:p>
          <a:p>
            <a:pPr algn="ctr">
              <a:buClr>
                <a:srgbClr val="FF3300"/>
              </a:buClr>
              <a:buFont typeface="Wingdings" pitchFamily="2" charset="2"/>
              <a:buChar char="Ø"/>
            </a:pPr>
            <a:r>
              <a:rPr lang="it-IT" altLang="it-IT" sz="2000" dirty="0">
                <a:latin typeface="Comic Sans MS" pitchFamily="66" charset="0"/>
                <a:ea typeface="Gill Sans Light"/>
                <a:cs typeface="Times New Roman" pitchFamily="18" charset="0"/>
              </a:rPr>
              <a:t> possedere un’anzianità contributiva non inferiore a 40 anni</a:t>
            </a:r>
          </a:p>
        </p:txBody>
      </p:sp>
    </p:spTree>
    <p:extLst>
      <p:ext uri="{BB962C8B-B14F-4D97-AF65-F5344CB8AC3E}">
        <p14:creationId xmlns:p14="http://schemas.microsoft.com/office/powerpoint/2010/main" xmlns="" val="718839976"/>
      </p:ext>
    </p:extLst>
  </p:cSld>
  <p:clrMapOvr>
    <a:masterClrMapping/>
  </p:clrMapOvr>
  <p:transition spd="slow">
    <p:randomBar dir="vert"/>
  </p:transition>
</p:sld>
</file>

<file path=ppt/slides/slide3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5" name="Text Box 3"/>
          <p:cNvSpPr txBox="1">
            <a:spLocks noChangeArrowheads="1"/>
          </p:cNvSpPr>
          <p:nvPr/>
        </p:nvSpPr>
        <p:spPr bwMode="auto">
          <a:xfrm>
            <a:off x="2063553" y="685801"/>
            <a:ext cx="7989887" cy="4524315"/>
          </a:xfrm>
          <a:prstGeom prst="rect">
            <a:avLst/>
          </a:prstGeom>
          <a:noFill/>
          <a:ln w="9525">
            <a:noFill/>
            <a:miter lim="800000"/>
            <a:headEnd/>
            <a:tailEnd/>
          </a:ln>
          <a:effectLst/>
        </p:spPr>
        <p:txBody>
          <a:bodyPr>
            <a:spAutoFit/>
          </a:bodyPr>
          <a:lstStyle/>
          <a:p>
            <a:pPr algn="ctr"/>
            <a:r>
              <a:rPr lang="it-IT" sz="2400" dirty="0"/>
              <a:t>Circolare n. 103/1997 Inps</a:t>
            </a:r>
          </a:p>
          <a:p>
            <a:pPr algn="ctr"/>
            <a:endParaRPr lang="it-IT" sz="2400" dirty="0"/>
          </a:p>
          <a:p>
            <a:pPr algn="ctr"/>
            <a:r>
              <a:rPr lang="it-IT" sz="2400" dirty="0"/>
              <a:t>I soggetti iscritti alla Gestione separata del 10% non possono effettuare versamenti volontari presso altre forme di assicurazione obbligatoria. Nei confronti di costoro, opera, infatti, la preclusione di cui all'art.3 della legge n.47/83. Da </a:t>
            </a:r>
            <a:r>
              <a:rPr lang="it-IT" sz="2400" dirty="0" err="1"/>
              <a:t>cio'</a:t>
            </a:r>
            <a:r>
              <a:rPr lang="it-IT" sz="2400" dirty="0"/>
              <a:t> consegue che la </a:t>
            </a:r>
            <a:r>
              <a:rPr lang="it-IT" sz="2400" dirty="0" err="1"/>
              <a:t>possibilita'</a:t>
            </a:r>
            <a:r>
              <a:rPr lang="it-IT" sz="2400" dirty="0"/>
              <a:t> di avvalersi della citata autorizzazione </a:t>
            </a:r>
            <a:r>
              <a:rPr lang="it-IT" sz="2400" dirty="0" err="1"/>
              <a:t>e'</a:t>
            </a:r>
            <a:r>
              <a:rPr lang="it-IT" sz="2400" dirty="0"/>
              <a:t> consentita soltanto per i periodi precedenti la data di insorgenza, per ciascun assicurato, dell'obbligo di iscrizione alla </a:t>
            </a:r>
            <a:r>
              <a:rPr lang="it-IT" sz="2400" dirty="0" err="1"/>
              <a:t>piu'</a:t>
            </a:r>
            <a:r>
              <a:rPr lang="it-IT" sz="2400" dirty="0"/>
              <a:t> volte citata Gestione separata. Pertanto, i contributi volontari versati, successivamente all'insorgere dell'obbligo suddetto, dovranno essere annullati e rimborsati</a:t>
            </a:r>
            <a:endParaRPr lang="it-IT" altLang="it-IT" sz="1400" dirty="0">
              <a:latin typeface="Comic Sans MS" pitchFamily="66" charset="0"/>
              <a:ea typeface="Gill Sans Light"/>
              <a:cs typeface="Times New Roman" pitchFamily="18" charset="0"/>
            </a:endParaRPr>
          </a:p>
        </p:txBody>
      </p:sp>
      <p:sp>
        <p:nvSpPr>
          <p:cNvPr id="2" name="Rettangolo 1"/>
          <p:cNvSpPr/>
          <p:nvPr/>
        </p:nvSpPr>
        <p:spPr>
          <a:xfrm>
            <a:off x="2494383" y="5579447"/>
            <a:ext cx="7199791" cy="923330"/>
          </a:xfrm>
          <a:prstGeom prst="rect">
            <a:avLst/>
          </a:prstGeom>
          <a:noFill/>
        </p:spPr>
        <p:txBody>
          <a:bodyPr wrap="none" lIns="91440" tIns="45720" rIns="91440" bIns="45720">
            <a:spAutoFit/>
          </a:bodyPr>
          <a:lstStyle/>
          <a:p>
            <a:pPr algn="ctr"/>
            <a:r>
              <a:rPr lang="it-IT" sz="5400" dirty="0">
                <a:ln w="0"/>
                <a:solidFill>
                  <a:schemeClr val="accent1"/>
                </a:solidFill>
                <a:effectLst>
                  <a:outerShdw blurRad="38100" dist="25400" dir="5400000" algn="ctr" rotWithShape="0">
                    <a:srgbClr val="6E747A">
                      <a:alpha val="43000"/>
                    </a:srgbClr>
                  </a:outerShdw>
                </a:effectLst>
              </a:rPr>
              <a:t>Incompatibilità </a:t>
            </a:r>
            <a:r>
              <a:rPr lang="it-IT" sz="5400" dirty="0" err="1">
                <a:ln w="0"/>
                <a:solidFill>
                  <a:schemeClr val="accent1"/>
                </a:solidFill>
                <a:effectLst>
                  <a:outerShdw blurRad="38100" dist="25400" dir="5400000" algn="ctr" rotWithShape="0">
                    <a:srgbClr val="6E747A">
                      <a:alpha val="43000"/>
                    </a:srgbClr>
                  </a:outerShdw>
                </a:effectLst>
              </a:rPr>
              <a:t>Vers.Vol.ri</a:t>
            </a:r>
            <a:endParaRPr lang="it-IT" sz="5400" dirty="0">
              <a:ln w="0"/>
              <a:solidFill>
                <a:schemeClr val="accent1"/>
              </a:solidFill>
              <a:effectLst>
                <a:outerShdw blurRad="38100" dist="25400" dir="5400000" algn="ctr" rotWithShape="0">
                  <a:srgbClr val="6E747A">
                    <a:alpha val="43000"/>
                  </a:srgbClr>
                </a:outerShdw>
              </a:effectLst>
            </a:endParaRPr>
          </a:p>
        </p:txBody>
      </p:sp>
    </p:spTree>
    <p:extLst>
      <p:ext uri="{BB962C8B-B14F-4D97-AF65-F5344CB8AC3E}">
        <p14:creationId xmlns:p14="http://schemas.microsoft.com/office/powerpoint/2010/main" xmlns="" val="3777444228"/>
      </p:ext>
    </p:extLst>
  </p:cSld>
  <p:clrMapOvr>
    <a:masterClrMapping/>
  </p:clrMapOvr>
  <p:transition spd="slow">
    <p:randomBar dir="vert"/>
  </p:transition>
</p:sld>
</file>

<file path=ppt/slides/slide3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4" name="Text Box 2"/>
          <p:cNvSpPr txBox="1">
            <a:spLocks noChangeArrowheads="1"/>
          </p:cNvSpPr>
          <p:nvPr/>
        </p:nvSpPr>
        <p:spPr bwMode="auto">
          <a:xfrm>
            <a:off x="2492981" y="974725"/>
            <a:ext cx="7619394" cy="707886"/>
          </a:xfrm>
          <a:prstGeom prst="rect">
            <a:avLst/>
          </a:prstGeom>
          <a:noFill/>
          <a:ln w="9525">
            <a:noFill/>
            <a:miter lim="800000"/>
            <a:headEnd/>
            <a:tailEnd/>
          </a:ln>
          <a:effectLst/>
        </p:spPr>
        <p:txBody>
          <a:bodyPr wrap="none">
            <a:spAutoFit/>
          </a:bodyPr>
          <a:lstStyle/>
          <a:p>
            <a:pPr algn="ctr"/>
            <a:r>
              <a:rPr lang="it-IT" altLang="it-IT" sz="4000" dirty="0">
                <a:solidFill>
                  <a:srgbClr val="0033CC"/>
                </a:solidFill>
                <a:latin typeface="Comic Sans MS" pitchFamily="66" charset="0"/>
                <a:ea typeface="Gill Sans Light"/>
                <a:cs typeface="Times New Roman" pitchFamily="18" charset="0"/>
              </a:rPr>
              <a:t>Totalizzazione e </a:t>
            </a:r>
            <a:r>
              <a:rPr lang="it-IT" altLang="it-IT" sz="4000" dirty="0">
                <a:solidFill>
                  <a:srgbClr val="FF0000"/>
                </a:solidFill>
                <a:latin typeface="Comic Sans MS" pitchFamily="66" charset="0"/>
                <a:ea typeface="Gill Sans Light"/>
                <a:cs typeface="Times New Roman" pitchFamily="18" charset="0"/>
              </a:rPr>
              <a:t>ricongiunzione</a:t>
            </a:r>
          </a:p>
        </p:txBody>
      </p:sp>
      <p:sp>
        <p:nvSpPr>
          <p:cNvPr id="143365" name="Text Box 3"/>
          <p:cNvSpPr txBox="1">
            <a:spLocks noChangeArrowheads="1"/>
          </p:cNvSpPr>
          <p:nvPr/>
        </p:nvSpPr>
        <p:spPr bwMode="auto">
          <a:xfrm>
            <a:off x="2423593" y="2135188"/>
            <a:ext cx="7688783" cy="3539430"/>
          </a:xfrm>
          <a:prstGeom prst="rect">
            <a:avLst/>
          </a:prstGeom>
          <a:noFill/>
          <a:ln w="9525">
            <a:noFill/>
            <a:miter lim="800000"/>
            <a:headEnd/>
            <a:tailEnd/>
          </a:ln>
          <a:effectLst/>
        </p:spPr>
        <p:txBody>
          <a:bodyPr wrap="square">
            <a:spAutoFit/>
          </a:bodyPr>
          <a:lstStyle/>
          <a:p>
            <a:pPr algn="ctr"/>
            <a:r>
              <a:rPr lang="it-IT" altLang="it-IT" sz="3200" dirty="0">
                <a:solidFill>
                  <a:srgbClr val="FF0000"/>
                </a:solidFill>
                <a:latin typeface="Comic Sans MS" pitchFamily="66" charset="0"/>
                <a:ea typeface="Gill Sans Light"/>
                <a:cs typeface="Times New Roman" pitchFamily="18" charset="0"/>
              </a:rPr>
              <a:t>La domanda di ricongiunzione</a:t>
            </a:r>
            <a:r>
              <a:rPr lang="it-IT" altLang="it-IT" sz="3200" dirty="0">
                <a:latin typeface="Comic Sans MS" pitchFamily="66" charset="0"/>
                <a:ea typeface="Gill Sans Light"/>
                <a:cs typeface="Times New Roman" pitchFamily="18" charset="0"/>
              </a:rPr>
              <a:t> </a:t>
            </a:r>
            <a:r>
              <a:rPr lang="it-IT" altLang="it-IT" sz="3200" dirty="0">
                <a:solidFill>
                  <a:srgbClr val="1B3686"/>
                </a:solidFill>
                <a:latin typeface="Comic Sans MS" pitchFamily="66" charset="0"/>
                <a:ea typeface="Gill Sans Light"/>
                <a:cs typeface="Times New Roman" pitchFamily="18" charset="0"/>
              </a:rPr>
              <a:t>dei periodi assicurativi presentata dal 3 marzo 2006 in poi e perfezionata mediante accettazione da parte dell’interessato, preclude il conseguimento dei trattamenti pensionistici da totalizzazione.</a:t>
            </a:r>
          </a:p>
        </p:txBody>
      </p:sp>
    </p:spTree>
    <p:extLst>
      <p:ext uri="{BB962C8B-B14F-4D97-AF65-F5344CB8AC3E}">
        <p14:creationId xmlns:p14="http://schemas.microsoft.com/office/powerpoint/2010/main" xmlns="" val="3026137434"/>
      </p:ext>
    </p:extLst>
  </p:cSld>
  <p:clrMapOvr>
    <a:masterClrMapping/>
  </p:clrMapOvr>
  <p:transition spd="slow">
    <p:randomBar dir="vert"/>
  </p:transition>
</p:sld>
</file>

<file path=ppt/slides/slide3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80" name="Text Box 2"/>
          <p:cNvSpPr txBox="1">
            <a:spLocks noChangeArrowheads="1"/>
          </p:cNvSpPr>
          <p:nvPr/>
        </p:nvSpPr>
        <p:spPr bwMode="auto">
          <a:xfrm>
            <a:off x="2207568" y="1676401"/>
            <a:ext cx="7042150" cy="4031873"/>
          </a:xfrm>
          <a:prstGeom prst="rect">
            <a:avLst/>
          </a:prstGeom>
          <a:noFill/>
          <a:ln w="9525">
            <a:noFill/>
            <a:miter lim="800000"/>
            <a:headEnd/>
            <a:tailEnd/>
          </a:ln>
          <a:effectLst/>
        </p:spPr>
        <p:txBody>
          <a:bodyPr>
            <a:spAutoFit/>
          </a:bodyPr>
          <a:lstStyle/>
          <a:p>
            <a:pPr algn="ctr"/>
            <a:r>
              <a:rPr lang="it-IT" altLang="it-IT" sz="3200" dirty="0">
                <a:solidFill>
                  <a:srgbClr val="1B3686"/>
                </a:solidFill>
                <a:latin typeface="Comic Sans MS" pitchFamily="66" charset="0"/>
                <a:ea typeface="Gill Sans Light"/>
                <a:cs typeface="Gill Sans Light"/>
              </a:rPr>
              <a:t>L’età di </a:t>
            </a:r>
            <a:r>
              <a:rPr lang="it-IT" altLang="it-IT" sz="3200" dirty="0">
                <a:solidFill>
                  <a:srgbClr val="FF0000"/>
                </a:solidFill>
                <a:latin typeface="Comic Sans MS" pitchFamily="66" charset="0"/>
                <a:ea typeface="Gill Sans Light"/>
                <a:cs typeface="Gill Sans Light"/>
              </a:rPr>
              <a:t>65 anni è indicizzata</a:t>
            </a:r>
            <a:r>
              <a:rPr lang="it-IT" altLang="it-IT" sz="3200" dirty="0">
                <a:latin typeface="Comic Sans MS" pitchFamily="66" charset="0"/>
                <a:ea typeface="Gill Sans Light"/>
                <a:cs typeface="Gill Sans Light"/>
              </a:rPr>
              <a:t> </a:t>
            </a:r>
            <a:r>
              <a:rPr lang="it-IT" altLang="it-IT" sz="3200" dirty="0">
                <a:solidFill>
                  <a:srgbClr val="1B3686"/>
                </a:solidFill>
                <a:latin typeface="Comic Sans MS" pitchFamily="66" charset="0"/>
                <a:ea typeface="Gill Sans Light"/>
                <a:cs typeface="Gill Sans Light"/>
              </a:rPr>
              <a:t>alla speranza di vita, come pure i</a:t>
            </a:r>
            <a:r>
              <a:rPr lang="it-IT" altLang="it-IT" sz="3200" dirty="0">
                <a:latin typeface="Comic Sans MS" pitchFamily="66" charset="0"/>
                <a:ea typeface="Gill Sans Light"/>
                <a:cs typeface="Gill Sans Light"/>
              </a:rPr>
              <a:t> </a:t>
            </a:r>
            <a:r>
              <a:rPr lang="it-IT" altLang="it-IT" sz="3200" dirty="0">
                <a:solidFill>
                  <a:srgbClr val="FF0000"/>
                </a:solidFill>
                <a:latin typeface="Comic Sans MS" pitchFamily="66" charset="0"/>
                <a:ea typeface="Gill Sans Light"/>
                <a:cs typeface="Gill Sans Light"/>
              </a:rPr>
              <a:t>40 anni di requisito contributivo</a:t>
            </a:r>
            <a:r>
              <a:rPr lang="it-IT" altLang="it-IT" sz="3200" dirty="0">
                <a:solidFill>
                  <a:srgbClr val="1B3686"/>
                </a:solidFill>
                <a:latin typeface="Comic Sans MS" pitchFamily="66" charset="0"/>
                <a:ea typeface="Gill Sans Light"/>
                <a:cs typeface="Gill Sans Light"/>
              </a:rPr>
              <a:t>, fermo restando che si continuerà ad applicare la </a:t>
            </a:r>
            <a:r>
              <a:rPr lang="it-IT" altLang="it-IT" sz="3200" dirty="0">
                <a:solidFill>
                  <a:srgbClr val="FF0000"/>
                </a:solidFill>
                <a:latin typeface="Comic Sans MS" pitchFamily="66" charset="0"/>
                <a:ea typeface="Gill Sans Light"/>
                <a:cs typeface="Gill Sans Light"/>
              </a:rPr>
              <a:t>finestra di 18 mesi</a:t>
            </a:r>
            <a:r>
              <a:rPr lang="it-IT" altLang="it-IT" sz="3200" dirty="0">
                <a:solidFill>
                  <a:srgbClr val="1B3686"/>
                </a:solidFill>
                <a:latin typeface="Comic Sans MS" pitchFamily="66" charset="0"/>
                <a:ea typeface="Gill Sans Light"/>
                <a:cs typeface="Gill Sans Light"/>
              </a:rPr>
              <a:t>, con </a:t>
            </a:r>
            <a:r>
              <a:rPr lang="it-IT" altLang="it-IT" sz="3200" dirty="0">
                <a:solidFill>
                  <a:srgbClr val="FF0000"/>
                </a:solidFill>
                <a:latin typeface="Comic Sans MS" pitchFamily="66" charset="0"/>
                <a:ea typeface="Gill Sans Light"/>
                <a:cs typeface="Gill Sans Light"/>
              </a:rPr>
              <a:t>1 mese in più nel 2012</a:t>
            </a:r>
            <a:r>
              <a:rPr lang="it-IT" altLang="it-IT" sz="3200" dirty="0">
                <a:solidFill>
                  <a:srgbClr val="1B3686"/>
                </a:solidFill>
                <a:latin typeface="Comic Sans MS" pitchFamily="66" charset="0"/>
                <a:ea typeface="Gill Sans Light"/>
                <a:cs typeface="Gill Sans Light"/>
              </a:rPr>
              <a:t>,</a:t>
            </a:r>
            <a:r>
              <a:rPr lang="it-IT" altLang="it-IT" sz="3200" dirty="0">
                <a:latin typeface="Comic Sans MS" pitchFamily="66" charset="0"/>
                <a:ea typeface="Gill Sans Light"/>
                <a:cs typeface="Gill Sans Light"/>
              </a:rPr>
              <a:t> </a:t>
            </a:r>
            <a:r>
              <a:rPr lang="it-IT" altLang="it-IT" sz="3200" dirty="0">
                <a:solidFill>
                  <a:srgbClr val="FF0000"/>
                </a:solidFill>
                <a:latin typeface="Comic Sans MS" pitchFamily="66" charset="0"/>
                <a:ea typeface="Gill Sans Light"/>
                <a:cs typeface="Gill Sans Light"/>
              </a:rPr>
              <a:t>1 ulteriore mese dal 2013</a:t>
            </a:r>
            <a:r>
              <a:rPr lang="it-IT" altLang="it-IT" sz="3200" dirty="0">
                <a:latin typeface="Comic Sans MS" pitchFamily="66" charset="0"/>
                <a:ea typeface="Gill Sans Light"/>
                <a:cs typeface="Gill Sans Light"/>
              </a:rPr>
              <a:t> </a:t>
            </a:r>
            <a:r>
              <a:rPr lang="it-IT" altLang="it-IT" sz="3200" dirty="0">
                <a:solidFill>
                  <a:srgbClr val="1B3686"/>
                </a:solidFill>
                <a:latin typeface="Comic Sans MS" pitchFamily="66" charset="0"/>
                <a:ea typeface="Gill Sans Light"/>
                <a:cs typeface="Gill Sans Light"/>
              </a:rPr>
              <a:t>e</a:t>
            </a:r>
            <a:r>
              <a:rPr lang="it-IT" altLang="it-IT" sz="3200" dirty="0">
                <a:latin typeface="Comic Sans MS" pitchFamily="66" charset="0"/>
                <a:ea typeface="Gill Sans Light"/>
                <a:cs typeface="Gill Sans Light"/>
              </a:rPr>
              <a:t> </a:t>
            </a:r>
            <a:r>
              <a:rPr lang="it-IT" altLang="it-IT" sz="3200" dirty="0">
                <a:solidFill>
                  <a:srgbClr val="FF0000"/>
                </a:solidFill>
                <a:latin typeface="Comic Sans MS" pitchFamily="66" charset="0"/>
                <a:ea typeface="Gill Sans Light"/>
                <a:cs typeface="Gill Sans Light"/>
              </a:rPr>
              <a:t>1 ulteriore mese dal 2014 in poi</a:t>
            </a:r>
            <a:r>
              <a:rPr lang="it-IT" altLang="it-IT" sz="3200" dirty="0">
                <a:solidFill>
                  <a:srgbClr val="1B3686"/>
                </a:solidFill>
                <a:latin typeface="Comic Sans MS" pitchFamily="66" charset="0"/>
                <a:ea typeface="Gill Sans Light"/>
                <a:cs typeface="Gill Sans Light"/>
              </a:rPr>
              <a:t>.</a:t>
            </a:r>
          </a:p>
        </p:txBody>
      </p:sp>
      <p:sp>
        <p:nvSpPr>
          <p:cNvPr id="152581" name="Rectangle 3"/>
          <p:cNvSpPr>
            <a:spLocks noChangeArrowheads="1"/>
          </p:cNvSpPr>
          <p:nvPr/>
        </p:nvSpPr>
        <p:spPr bwMode="auto">
          <a:xfrm>
            <a:off x="2207568" y="476673"/>
            <a:ext cx="8050262" cy="954107"/>
          </a:xfrm>
          <a:prstGeom prst="rect">
            <a:avLst/>
          </a:prstGeom>
          <a:noFill/>
          <a:ln w="9525">
            <a:noFill/>
            <a:miter lim="800000"/>
            <a:headEnd/>
            <a:tailEnd/>
          </a:ln>
          <a:effectLst/>
        </p:spPr>
        <p:txBody>
          <a:bodyPr wrap="square">
            <a:spAutoFit/>
          </a:bodyPr>
          <a:lstStyle/>
          <a:p>
            <a:pPr algn="ctr"/>
            <a:r>
              <a:rPr lang="it-IT" altLang="it-IT" sz="2800" dirty="0">
                <a:solidFill>
                  <a:srgbClr val="FF0000"/>
                </a:solidFill>
                <a:latin typeface="Comic Sans MS" pitchFamily="66" charset="0"/>
                <a:ea typeface="Gill Sans Light"/>
                <a:cs typeface="Gill Sans Light"/>
              </a:rPr>
              <a:t>Dal 1° gennaio 2012 che succede?</a:t>
            </a:r>
          </a:p>
          <a:p>
            <a:pPr algn="ctr"/>
            <a:r>
              <a:rPr lang="it-IT" altLang="it-IT" sz="2800" dirty="0">
                <a:solidFill>
                  <a:srgbClr val="FF0000"/>
                </a:solidFill>
                <a:latin typeface="Comic Sans MS" pitchFamily="66" charset="0"/>
                <a:ea typeface="Gill Sans Light"/>
                <a:cs typeface="Gill Sans Light"/>
              </a:rPr>
              <a:t>D.L. </a:t>
            </a:r>
            <a:r>
              <a:rPr lang="it-IT" altLang="it-IT" sz="2800" dirty="0" err="1">
                <a:solidFill>
                  <a:srgbClr val="FF0000"/>
                </a:solidFill>
                <a:latin typeface="Comic Sans MS" pitchFamily="66" charset="0"/>
                <a:ea typeface="Gill Sans Light"/>
                <a:cs typeface="Gill Sans Light"/>
              </a:rPr>
              <a:t>n°</a:t>
            </a:r>
            <a:r>
              <a:rPr lang="it-IT" altLang="it-IT" sz="2800" dirty="0">
                <a:solidFill>
                  <a:srgbClr val="FF0000"/>
                </a:solidFill>
                <a:latin typeface="Comic Sans MS" pitchFamily="66" charset="0"/>
                <a:ea typeface="Gill Sans Light"/>
                <a:cs typeface="Gill Sans Light"/>
              </a:rPr>
              <a:t> 210/2011 in Legge </a:t>
            </a:r>
            <a:r>
              <a:rPr lang="it-IT" altLang="it-IT" sz="2800" dirty="0" err="1">
                <a:solidFill>
                  <a:srgbClr val="FF0000"/>
                </a:solidFill>
                <a:latin typeface="Comic Sans MS" pitchFamily="66" charset="0"/>
                <a:ea typeface="Gill Sans Light"/>
                <a:cs typeface="Gill Sans Light"/>
              </a:rPr>
              <a:t>n°</a:t>
            </a:r>
            <a:r>
              <a:rPr lang="it-IT" altLang="it-IT" sz="2800" dirty="0">
                <a:solidFill>
                  <a:srgbClr val="FF0000"/>
                </a:solidFill>
                <a:latin typeface="Comic Sans MS" pitchFamily="66" charset="0"/>
                <a:ea typeface="Gill Sans Light"/>
                <a:cs typeface="Gill Sans Light"/>
              </a:rPr>
              <a:t> 214/2011</a:t>
            </a:r>
            <a:r>
              <a:rPr lang="it-IT" altLang="it-IT" dirty="0">
                <a:solidFill>
                  <a:srgbClr val="FF0000"/>
                </a:solidFill>
                <a:latin typeface="Comic Sans MS" pitchFamily="66" charset="0"/>
                <a:ea typeface="Gill Sans Light"/>
                <a:cs typeface="Gill Sans Light"/>
              </a:rPr>
              <a:t>,</a:t>
            </a:r>
          </a:p>
        </p:txBody>
      </p:sp>
    </p:spTree>
    <p:extLst>
      <p:ext uri="{BB962C8B-B14F-4D97-AF65-F5344CB8AC3E}">
        <p14:creationId xmlns:p14="http://schemas.microsoft.com/office/powerpoint/2010/main" xmlns="" val="4072923644"/>
      </p:ext>
    </p:extLst>
  </p:cSld>
  <p:clrMapOvr>
    <a:masterClrMapping/>
  </p:clrMapOvr>
  <p:transition spd="slow">
    <p:randomBar dir="vert"/>
  </p:transition>
</p:sld>
</file>

<file path=ppt/slides/slide3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81" name="Rectangle 3"/>
          <p:cNvSpPr>
            <a:spLocks noChangeArrowheads="1"/>
          </p:cNvSpPr>
          <p:nvPr/>
        </p:nvSpPr>
        <p:spPr bwMode="auto">
          <a:xfrm>
            <a:off x="2207568" y="476673"/>
            <a:ext cx="8050262" cy="800219"/>
          </a:xfrm>
          <a:prstGeom prst="rect">
            <a:avLst/>
          </a:prstGeom>
          <a:noFill/>
          <a:ln w="9525">
            <a:noFill/>
            <a:miter lim="800000"/>
            <a:headEnd/>
            <a:tailEnd/>
          </a:ln>
          <a:effectLst/>
        </p:spPr>
        <p:txBody>
          <a:bodyPr wrap="square">
            <a:spAutoFit/>
          </a:bodyPr>
          <a:lstStyle/>
          <a:p>
            <a:pPr algn="ctr"/>
            <a:r>
              <a:rPr lang="it-IT" altLang="it-IT" sz="2800" dirty="0">
                <a:solidFill>
                  <a:srgbClr val="FF0000"/>
                </a:solidFill>
                <a:latin typeface="Comic Sans MS" pitchFamily="66" charset="0"/>
                <a:ea typeface="Gill Sans Light"/>
                <a:cs typeface="Gill Sans Light"/>
              </a:rPr>
              <a:t>Come funziona in effetti la </a:t>
            </a:r>
            <a:r>
              <a:rPr lang="it-IT" altLang="it-IT" sz="2800" dirty="0" err="1">
                <a:solidFill>
                  <a:srgbClr val="FF0000"/>
                </a:solidFill>
                <a:latin typeface="Comic Sans MS" pitchFamily="66" charset="0"/>
                <a:ea typeface="Gill Sans Light"/>
                <a:cs typeface="Gill Sans Light"/>
              </a:rPr>
              <a:t>tot.ne</a:t>
            </a:r>
            <a:endParaRPr lang="it-IT" altLang="it-IT" sz="2800" dirty="0">
              <a:solidFill>
                <a:srgbClr val="FF0000"/>
              </a:solidFill>
              <a:latin typeface="Comic Sans MS" pitchFamily="66" charset="0"/>
              <a:ea typeface="Gill Sans Light"/>
              <a:cs typeface="Gill Sans Light"/>
            </a:endParaRPr>
          </a:p>
          <a:p>
            <a:pPr algn="ctr"/>
            <a:endParaRPr lang="it-IT" altLang="it-IT" dirty="0">
              <a:solidFill>
                <a:srgbClr val="FF0000"/>
              </a:solidFill>
              <a:latin typeface="Comic Sans MS" pitchFamily="66" charset="0"/>
              <a:ea typeface="Gill Sans Light"/>
              <a:cs typeface="Gill Sans Light"/>
            </a:endParaRPr>
          </a:p>
        </p:txBody>
      </p:sp>
      <p:graphicFrame>
        <p:nvGraphicFramePr>
          <p:cNvPr id="2" name="Tabella 1"/>
          <p:cNvGraphicFramePr>
            <a:graphicFrameLocks noGrp="1"/>
          </p:cNvGraphicFramePr>
          <p:nvPr>
            <p:extLst/>
          </p:nvPr>
        </p:nvGraphicFramePr>
        <p:xfrm>
          <a:off x="3048001" y="1397000"/>
          <a:ext cx="6201717" cy="2104008"/>
        </p:xfrm>
        <a:graphic>
          <a:graphicData uri="http://schemas.openxmlformats.org/drawingml/2006/table">
            <a:tbl>
              <a:tblPr firstRow="1" bandRow="1">
                <a:tableStyleId>{5C22544A-7EE6-4342-B048-85BDC9FD1C3A}</a:tableStyleId>
              </a:tblPr>
              <a:tblGrid>
                <a:gridCol w="2067239">
                  <a:extLst>
                    <a:ext uri="{9D8B030D-6E8A-4147-A177-3AD203B41FA5}">
                      <a16:colId xmlns="" xmlns:a16="http://schemas.microsoft.com/office/drawing/2014/main" val="20000"/>
                    </a:ext>
                  </a:extLst>
                </a:gridCol>
                <a:gridCol w="2360266">
                  <a:extLst>
                    <a:ext uri="{9D8B030D-6E8A-4147-A177-3AD203B41FA5}">
                      <a16:colId xmlns="" xmlns:a16="http://schemas.microsoft.com/office/drawing/2014/main" val="20001"/>
                    </a:ext>
                  </a:extLst>
                </a:gridCol>
                <a:gridCol w="1774212">
                  <a:extLst>
                    <a:ext uri="{9D8B030D-6E8A-4147-A177-3AD203B41FA5}">
                      <a16:colId xmlns="" xmlns:a16="http://schemas.microsoft.com/office/drawing/2014/main" val="20002"/>
                    </a:ext>
                  </a:extLst>
                </a:gridCol>
              </a:tblGrid>
              <a:tr h="955292">
                <a:tc>
                  <a:txBody>
                    <a:bodyPr/>
                    <a:lstStyle/>
                    <a:p>
                      <a:pPr algn="ctr"/>
                      <a:r>
                        <a:rPr lang="it-IT" dirty="0"/>
                        <a:t>Requisito</a:t>
                      </a:r>
                    </a:p>
                  </a:txBody>
                  <a:tcPr/>
                </a:tc>
                <a:tc>
                  <a:txBody>
                    <a:bodyPr/>
                    <a:lstStyle/>
                    <a:p>
                      <a:pPr algn="ctr"/>
                      <a:r>
                        <a:rPr lang="it-IT" dirty="0"/>
                        <a:t>Adeguamento</a:t>
                      </a:r>
                      <a:r>
                        <a:rPr lang="it-IT" baseline="0" dirty="0"/>
                        <a:t> a speranza di vita</a:t>
                      </a:r>
                      <a:endParaRPr lang="it-IT" dirty="0"/>
                    </a:p>
                  </a:txBody>
                  <a:tcPr/>
                </a:tc>
                <a:tc>
                  <a:txBody>
                    <a:bodyPr/>
                    <a:lstStyle/>
                    <a:p>
                      <a:pPr algn="ctr"/>
                      <a:r>
                        <a:rPr lang="it-IT" dirty="0"/>
                        <a:t>Finestra</a:t>
                      </a:r>
                    </a:p>
                  </a:txBody>
                  <a:tcPr/>
                </a:tc>
                <a:extLst>
                  <a:ext uri="{0D108BD9-81ED-4DB2-BD59-A6C34878D82A}">
                    <a16:rowId xmlns="" xmlns:a16="http://schemas.microsoft.com/office/drawing/2014/main" val="10000"/>
                  </a:ext>
                </a:extLst>
              </a:tr>
              <a:tr h="553463">
                <a:tc>
                  <a:txBody>
                    <a:bodyPr/>
                    <a:lstStyle/>
                    <a:p>
                      <a:pPr algn="ctr"/>
                      <a:r>
                        <a:rPr lang="it-IT" dirty="0"/>
                        <a:t>65 anni età</a:t>
                      </a:r>
                    </a:p>
                  </a:txBody>
                  <a:tcPr/>
                </a:tc>
                <a:tc>
                  <a:txBody>
                    <a:bodyPr/>
                    <a:lstStyle/>
                    <a:p>
                      <a:pPr algn="ctr"/>
                      <a:r>
                        <a:rPr lang="it-IT" dirty="0"/>
                        <a:t>variabile</a:t>
                      </a:r>
                    </a:p>
                  </a:txBody>
                  <a:tcPr/>
                </a:tc>
                <a:tc>
                  <a:txBody>
                    <a:bodyPr/>
                    <a:lstStyle/>
                    <a:p>
                      <a:pPr algn="ctr"/>
                      <a:r>
                        <a:rPr lang="it-IT" dirty="0"/>
                        <a:t>18 mesi</a:t>
                      </a:r>
                    </a:p>
                  </a:txBody>
                  <a:tcPr/>
                </a:tc>
                <a:extLst>
                  <a:ext uri="{0D108BD9-81ED-4DB2-BD59-A6C34878D82A}">
                    <a16:rowId xmlns="" xmlns:a16="http://schemas.microsoft.com/office/drawing/2014/main" val="10001"/>
                  </a:ext>
                </a:extLst>
              </a:tr>
              <a:tr h="595253">
                <a:tc>
                  <a:txBody>
                    <a:bodyPr/>
                    <a:lstStyle/>
                    <a:p>
                      <a:pPr algn="ctr"/>
                      <a:r>
                        <a:rPr lang="it-IT" dirty="0"/>
                        <a:t>40 anni </a:t>
                      </a:r>
                      <a:r>
                        <a:rPr lang="it-IT" dirty="0" err="1"/>
                        <a:t>contr.ti</a:t>
                      </a:r>
                      <a:endParaRPr lang="it-IT" dirty="0"/>
                    </a:p>
                  </a:txBody>
                  <a:tcPr/>
                </a:tc>
                <a:tc>
                  <a:txBody>
                    <a:bodyPr/>
                    <a:lstStyle/>
                    <a:p>
                      <a:pPr algn="ctr"/>
                      <a:r>
                        <a:rPr lang="it-IT" dirty="0"/>
                        <a:t>variabile</a:t>
                      </a:r>
                    </a:p>
                  </a:txBody>
                  <a:tcPr/>
                </a:tc>
                <a:tc>
                  <a:txBody>
                    <a:bodyPr/>
                    <a:lstStyle/>
                    <a:p>
                      <a:pPr algn="ctr"/>
                      <a:r>
                        <a:rPr lang="it-IT" dirty="0"/>
                        <a:t>21 mesi</a:t>
                      </a:r>
                    </a:p>
                  </a:txBody>
                  <a:tcPr/>
                </a:tc>
                <a:extLst>
                  <a:ext uri="{0D108BD9-81ED-4DB2-BD59-A6C34878D82A}">
                    <a16:rowId xmlns="" xmlns:a16="http://schemas.microsoft.com/office/drawing/2014/main" val="10002"/>
                  </a:ext>
                </a:extLst>
              </a:tr>
            </a:tbl>
          </a:graphicData>
        </a:graphic>
      </p:graphicFrame>
      <p:graphicFrame>
        <p:nvGraphicFramePr>
          <p:cNvPr id="3" name="Tabella 2"/>
          <p:cNvGraphicFramePr>
            <a:graphicFrameLocks noGrp="1"/>
          </p:cNvGraphicFramePr>
          <p:nvPr>
            <p:extLst/>
          </p:nvPr>
        </p:nvGraphicFramePr>
        <p:xfrm>
          <a:off x="3141105" y="4005064"/>
          <a:ext cx="6096000" cy="2225040"/>
        </p:xfrm>
        <a:graphic>
          <a:graphicData uri="http://schemas.openxmlformats.org/drawingml/2006/table">
            <a:tbl>
              <a:tblPr firstRow="1" bandRow="1">
                <a:tableStyleId>{F5AB1C69-6EDB-4FF4-983F-18BD219EF322}</a:tableStyleId>
              </a:tblPr>
              <a:tblGrid>
                <a:gridCol w="3048000">
                  <a:extLst>
                    <a:ext uri="{9D8B030D-6E8A-4147-A177-3AD203B41FA5}">
                      <a16:colId xmlns="" xmlns:a16="http://schemas.microsoft.com/office/drawing/2014/main" val="20000"/>
                    </a:ext>
                  </a:extLst>
                </a:gridCol>
                <a:gridCol w="3048000">
                  <a:extLst>
                    <a:ext uri="{9D8B030D-6E8A-4147-A177-3AD203B41FA5}">
                      <a16:colId xmlns="" xmlns:a16="http://schemas.microsoft.com/office/drawing/2014/main" val="20001"/>
                    </a:ext>
                  </a:extLst>
                </a:gridCol>
              </a:tblGrid>
              <a:tr h="370840">
                <a:tc>
                  <a:txBody>
                    <a:bodyPr/>
                    <a:lstStyle/>
                    <a:p>
                      <a:r>
                        <a:rPr lang="it-IT" dirty="0"/>
                        <a:t>Anno</a:t>
                      </a:r>
                    </a:p>
                  </a:txBody>
                  <a:tcPr/>
                </a:tc>
                <a:tc>
                  <a:txBody>
                    <a:bodyPr/>
                    <a:lstStyle/>
                    <a:p>
                      <a:r>
                        <a:rPr lang="it-IT" dirty="0"/>
                        <a:t>Speranza di vita</a:t>
                      </a:r>
                    </a:p>
                  </a:txBody>
                  <a:tcPr/>
                </a:tc>
                <a:extLst>
                  <a:ext uri="{0D108BD9-81ED-4DB2-BD59-A6C34878D82A}">
                    <a16:rowId xmlns="" xmlns:a16="http://schemas.microsoft.com/office/drawing/2014/main" val="10000"/>
                  </a:ext>
                </a:extLst>
              </a:tr>
              <a:tr h="370840">
                <a:tc>
                  <a:txBody>
                    <a:bodyPr/>
                    <a:lstStyle/>
                    <a:p>
                      <a:pPr algn="ctr"/>
                      <a:r>
                        <a:rPr lang="it-IT" dirty="0"/>
                        <a:t>Fino al 2015</a:t>
                      </a:r>
                    </a:p>
                  </a:txBody>
                  <a:tcPr/>
                </a:tc>
                <a:tc>
                  <a:txBody>
                    <a:bodyPr/>
                    <a:lstStyle/>
                    <a:p>
                      <a:pPr algn="ctr"/>
                      <a:r>
                        <a:rPr lang="it-IT" dirty="0"/>
                        <a:t>3 mesi</a:t>
                      </a:r>
                    </a:p>
                  </a:txBody>
                  <a:tcPr/>
                </a:tc>
                <a:extLst>
                  <a:ext uri="{0D108BD9-81ED-4DB2-BD59-A6C34878D82A}">
                    <a16:rowId xmlns="" xmlns:a16="http://schemas.microsoft.com/office/drawing/2014/main" val="10001"/>
                  </a:ext>
                </a:extLst>
              </a:tr>
              <a:tr h="370840">
                <a:tc>
                  <a:txBody>
                    <a:bodyPr/>
                    <a:lstStyle/>
                    <a:p>
                      <a:pPr algn="ctr"/>
                      <a:r>
                        <a:rPr lang="it-IT" dirty="0"/>
                        <a:t>2016-2018</a:t>
                      </a:r>
                    </a:p>
                  </a:txBody>
                  <a:tcPr/>
                </a:tc>
                <a:tc>
                  <a:txBody>
                    <a:bodyPr/>
                    <a:lstStyle/>
                    <a:p>
                      <a:pPr algn="ctr"/>
                      <a:r>
                        <a:rPr lang="it-IT" dirty="0"/>
                        <a:t>4 mesi</a:t>
                      </a:r>
                    </a:p>
                  </a:txBody>
                  <a:tcPr/>
                </a:tc>
                <a:extLst>
                  <a:ext uri="{0D108BD9-81ED-4DB2-BD59-A6C34878D82A}">
                    <a16:rowId xmlns="" xmlns:a16="http://schemas.microsoft.com/office/drawing/2014/main" val="10002"/>
                  </a:ext>
                </a:extLst>
              </a:tr>
              <a:tr h="370840">
                <a:tc>
                  <a:txBody>
                    <a:bodyPr/>
                    <a:lstStyle/>
                    <a:p>
                      <a:pPr algn="ctr"/>
                      <a:r>
                        <a:rPr lang="it-IT" dirty="0"/>
                        <a:t>2019-2020</a:t>
                      </a:r>
                    </a:p>
                  </a:txBody>
                  <a:tcPr/>
                </a:tc>
                <a:tc>
                  <a:txBody>
                    <a:bodyPr/>
                    <a:lstStyle/>
                    <a:p>
                      <a:pPr algn="ctr"/>
                      <a:r>
                        <a:rPr lang="it-IT" dirty="0"/>
                        <a:t>5 mesi (o 4 mesi?)</a:t>
                      </a:r>
                    </a:p>
                  </a:txBody>
                  <a:tcPr/>
                </a:tc>
                <a:extLst>
                  <a:ext uri="{0D108BD9-81ED-4DB2-BD59-A6C34878D82A}">
                    <a16:rowId xmlns="" xmlns:a16="http://schemas.microsoft.com/office/drawing/2014/main" val="10003"/>
                  </a:ext>
                </a:extLst>
              </a:tr>
              <a:tr h="370840">
                <a:tc>
                  <a:txBody>
                    <a:bodyPr/>
                    <a:lstStyle/>
                    <a:p>
                      <a:pPr algn="ctr"/>
                      <a:r>
                        <a:rPr lang="it-IT" dirty="0"/>
                        <a:t>2021-2022</a:t>
                      </a:r>
                    </a:p>
                  </a:txBody>
                  <a:tcPr/>
                </a:tc>
                <a:tc>
                  <a:txBody>
                    <a:bodyPr/>
                    <a:lstStyle/>
                    <a:p>
                      <a:pPr algn="ctr"/>
                      <a:r>
                        <a:rPr lang="it-IT" dirty="0"/>
                        <a:t>3 mesi (?)</a:t>
                      </a:r>
                    </a:p>
                  </a:txBody>
                  <a:tcPr/>
                </a:tc>
                <a:extLst>
                  <a:ext uri="{0D108BD9-81ED-4DB2-BD59-A6C34878D82A}">
                    <a16:rowId xmlns="" xmlns:a16="http://schemas.microsoft.com/office/drawing/2014/main" val="10004"/>
                  </a:ext>
                </a:extLst>
              </a:tr>
              <a:tr h="370840">
                <a:tc>
                  <a:txBody>
                    <a:bodyPr/>
                    <a:lstStyle/>
                    <a:p>
                      <a:pPr algn="ctr"/>
                      <a:r>
                        <a:rPr lang="it-IT" dirty="0"/>
                        <a:t>2023-2024</a:t>
                      </a:r>
                    </a:p>
                  </a:txBody>
                  <a:tcPr/>
                </a:tc>
                <a:tc>
                  <a:txBody>
                    <a:bodyPr/>
                    <a:lstStyle/>
                    <a:p>
                      <a:pPr algn="ctr"/>
                      <a:r>
                        <a:rPr lang="it-IT" dirty="0"/>
                        <a:t>2 mesi (?)</a:t>
                      </a:r>
                    </a:p>
                  </a:txBody>
                  <a:tcPr/>
                </a:tc>
                <a:extLst>
                  <a:ext uri="{0D108BD9-81ED-4DB2-BD59-A6C34878D82A}">
                    <a16:rowId xmlns="" xmlns:a16="http://schemas.microsoft.com/office/drawing/2014/main" val="10005"/>
                  </a:ext>
                </a:extLst>
              </a:tr>
            </a:tbl>
          </a:graphicData>
        </a:graphic>
      </p:graphicFrame>
    </p:spTree>
    <p:extLst>
      <p:ext uri="{BB962C8B-B14F-4D97-AF65-F5344CB8AC3E}">
        <p14:creationId xmlns:p14="http://schemas.microsoft.com/office/powerpoint/2010/main" xmlns="" val="569521526"/>
      </p:ext>
    </p:extLst>
  </p:cSld>
  <p:clrMapOvr>
    <a:masterClrMapping/>
  </p:clrMapOvr>
  <p:transition spd="slow">
    <p:randomBar dir="vert"/>
  </p:transition>
</p:sld>
</file>

<file path=ppt/slides/slide3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ttangolo 3"/>
          <p:cNvSpPr>
            <a:spLocks noChangeArrowheads="1"/>
          </p:cNvSpPr>
          <p:nvPr/>
        </p:nvSpPr>
        <p:spPr bwMode="auto">
          <a:xfrm>
            <a:off x="1774825" y="244475"/>
            <a:ext cx="8642350" cy="4862870"/>
          </a:xfrm>
          <a:prstGeom prst="rect">
            <a:avLst/>
          </a:prstGeom>
          <a:noFill/>
          <a:ln w="9525">
            <a:noFill/>
            <a:miter lim="800000"/>
            <a:headEnd/>
            <a:tailEnd/>
          </a:ln>
        </p:spPr>
        <p:txBody>
          <a:bodyPr>
            <a:spAutoFit/>
          </a:bodyPr>
          <a:lstStyle/>
          <a:p>
            <a:pPr algn="ctr"/>
            <a:endParaRPr lang="it-IT" altLang="it-IT" sz="2800" b="1" dirty="0">
              <a:solidFill>
                <a:srgbClr val="00B0F0"/>
              </a:solidFill>
              <a:latin typeface="Comic Sans MS" pitchFamily="66" charset="0"/>
              <a:ea typeface="Gill Sans Light"/>
              <a:cs typeface="Gill Sans Light"/>
            </a:endParaRPr>
          </a:p>
          <a:p>
            <a:pPr algn="ctr"/>
            <a:r>
              <a:rPr lang="it-IT" altLang="it-IT" sz="2800" b="1" dirty="0">
                <a:solidFill>
                  <a:srgbClr val="00B0F0"/>
                </a:solidFill>
                <a:latin typeface="Comic Sans MS" pitchFamily="66" charset="0"/>
                <a:ea typeface="Gill Sans Light"/>
                <a:cs typeface="Gill Sans Light"/>
              </a:rPr>
              <a:t>Il passaggio al contributivo è sempre dannoso?</a:t>
            </a:r>
          </a:p>
          <a:p>
            <a:pPr algn="ctr"/>
            <a:endParaRPr lang="it-IT" altLang="it-IT" b="1" dirty="0">
              <a:latin typeface="Comic Sans MS" pitchFamily="66" charset="0"/>
              <a:ea typeface="Gill Sans Light"/>
              <a:cs typeface="Gill Sans Light"/>
            </a:endParaRPr>
          </a:p>
          <a:p>
            <a:pPr algn="ctr"/>
            <a:endParaRPr lang="it-IT" altLang="it-IT" sz="2000" b="1" dirty="0">
              <a:solidFill>
                <a:srgbClr val="002060"/>
              </a:solidFill>
              <a:latin typeface="Comic Sans MS" pitchFamily="66" charset="0"/>
              <a:ea typeface="Gill Sans Light"/>
              <a:cs typeface="Gill Sans Light"/>
            </a:endParaRPr>
          </a:p>
          <a:p>
            <a:pPr algn="ctr"/>
            <a:r>
              <a:rPr lang="it-IT" altLang="it-IT" sz="3600" b="1" dirty="0">
                <a:solidFill>
                  <a:srgbClr val="FF0000"/>
                </a:solidFill>
                <a:latin typeface="Comic Sans MS" pitchFamily="66" charset="0"/>
                <a:ea typeface="Gill Sans Light"/>
                <a:cs typeface="Gill Sans Light"/>
              </a:rPr>
              <a:t>Un caso pratico</a:t>
            </a:r>
          </a:p>
          <a:p>
            <a:pPr algn="ctr"/>
            <a:endParaRPr lang="it-IT" altLang="it-IT" sz="2000" b="1" dirty="0">
              <a:solidFill>
                <a:srgbClr val="002060"/>
              </a:solidFill>
              <a:latin typeface="Comic Sans MS" pitchFamily="66" charset="0"/>
              <a:ea typeface="Gill Sans Light"/>
              <a:cs typeface="Gill Sans Light"/>
            </a:endParaRPr>
          </a:p>
          <a:p>
            <a:pPr algn="ctr"/>
            <a:endParaRPr lang="it-IT" altLang="it-IT" sz="2000" b="1" dirty="0">
              <a:solidFill>
                <a:srgbClr val="002060"/>
              </a:solidFill>
              <a:latin typeface="Comic Sans MS" pitchFamily="66" charset="0"/>
              <a:ea typeface="Gill Sans Light"/>
              <a:cs typeface="Gill Sans Light"/>
            </a:endParaRPr>
          </a:p>
          <a:p>
            <a:pPr algn="ctr"/>
            <a:endParaRPr lang="it-IT" altLang="it-IT" sz="2000" b="1" dirty="0">
              <a:solidFill>
                <a:srgbClr val="002060"/>
              </a:solidFill>
              <a:latin typeface="Comic Sans MS" pitchFamily="66" charset="0"/>
              <a:ea typeface="Gill Sans Light"/>
              <a:cs typeface="Gill Sans Light"/>
            </a:endParaRPr>
          </a:p>
          <a:p>
            <a:pPr marL="342900" indent="-342900" algn="just">
              <a:buFont typeface="Arial" charset="0"/>
              <a:buChar char="•"/>
            </a:pPr>
            <a:r>
              <a:rPr lang="it-IT" altLang="it-IT" sz="2400" b="1" dirty="0">
                <a:solidFill>
                  <a:srgbClr val="002060"/>
                </a:solidFill>
                <a:latin typeface="Comic Sans MS" pitchFamily="66" charset="0"/>
                <a:ea typeface="Gill Sans Light"/>
                <a:cs typeface="Gill Sans Light"/>
              </a:rPr>
              <a:t>Lavoratore Dipendente, Sesso Maschile</a:t>
            </a:r>
          </a:p>
          <a:p>
            <a:pPr marL="342900" indent="-342900" algn="just">
              <a:buFont typeface="Arial" charset="0"/>
              <a:buChar char="•"/>
            </a:pPr>
            <a:r>
              <a:rPr lang="it-IT" altLang="it-IT" sz="2400" b="1" dirty="0">
                <a:solidFill>
                  <a:srgbClr val="002060"/>
                </a:solidFill>
                <a:latin typeface="Comic Sans MS" pitchFamily="66" charset="0"/>
                <a:ea typeface="Gill Sans Light"/>
                <a:cs typeface="Gill Sans Light"/>
              </a:rPr>
              <a:t>Nato nel giugno del 1954</a:t>
            </a:r>
          </a:p>
          <a:p>
            <a:pPr marL="342900" indent="-342900" algn="just">
              <a:buFont typeface="Arial" charset="0"/>
              <a:buChar char="•"/>
            </a:pPr>
            <a:r>
              <a:rPr lang="it-IT" altLang="it-IT" sz="2400" b="1" dirty="0">
                <a:solidFill>
                  <a:srgbClr val="002060"/>
                </a:solidFill>
                <a:latin typeface="Comic Sans MS" pitchFamily="66" charset="0"/>
                <a:ea typeface="Gill Sans Light"/>
                <a:cs typeface="Gill Sans Light"/>
              </a:rPr>
              <a:t>Al 31.12.2016 anni di contributi in AGO: 41 anni 9 mesi</a:t>
            </a:r>
          </a:p>
          <a:p>
            <a:pPr marL="342900" indent="-342900" algn="just">
              <a:buFont typeface="Arial" charset="0"/>
              <a:buChar char="•"/>
            </a:pPr>
            <a:r>
              <a:rPr lang="it-IT" altLang="it-IT" sz="2400" b="1" dirty="0">
                <a:solidFill>
                  <a:srgbClr val="002060"/>
                </a:solidFill>
                <a:latin typeface="Comic Sans MS" pitchFamily="66" charset="0"/>
                <a:ea typeface="Gill Sans Light"/>
                <a:cs typeface="Gill Sans Light"/>
              </a:rPr>
              <a:t>In Gestione Separata circa 6 mesi dal 2007 al 2008</a:t>
            </a:r>
          </a:p>
        </p:txBody>
      </p:sp>
    </p:spTree>
    <p:extLst>
      <p:ext uri="{BB962C8B-B14F-4D97-AF65-F5344CB8AC3E}">
        <p14:creationId xmlns:p14="http://schemas.microsoft.com/office/powerpoint/2010/main" xmlns="" val="591842678"/>
      </p:ext>
    </p:extLst>
  </p:cSld>
  <p:clrMapOvr>
    <a:masterClrMapping/>
  </p:clrMapOvr>
  <p:transition spd="slow">
    <p:randomBar dir="vert"/>
  </p:transition>
</p:sld>
</file>

<file path=ppt/slides/slide3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ttangolo 3"/>
          <p:cNvSpPr>
            <a:spLocks noChangeArrowheads="1"/>
          </p:cNvSpPr>
          <p:nvPr/>
        </p:nvSpPr>
        <p:spPr bwMode="auto">
          <a:xfrm>
            <a:off x="1774825" y="244476"/>
            <a:ext cx="8642350" cy="5601533"/>
          </a:xfrm>
          <a:prstGeom prst="rect">
            <a:avLst/>
          </a:prstGeom>
          <a:noFill/>
          <a:ln w="9525">
            <a:noFill/>
            <a:miter lim="800000"/>
            <a:headEnd/>
            <a:tailEnd/>
          </a:ln>
        </p:spPr>
        <p:txBody>
          <a:bodyPr>
            <a:spAutoFit/>
          </a:bodyPr>
          <a:lstStyle/>
          <a:p>
            <a:pPr algn="ctr"/>
            <a:endParaRPr lang="it-IT" altLang="it-IT" sz="2800" b="1" dirty="0">
              <a:solidFill>
                <a:srgbClr val="00B0F0"/>
              </a:solidFill>
              <a:latin typeface="Comic Sans MS" pitchFamily="66" charset="0"/>
              <a:ea typeface="Gill Sans Light"/>
              <a:cs typeface="Gill Sans Light"/>
            </a:endParaRPr>
          </a:p>
          <a:p>
            <a:pPr algn="ctr"/>
            <a:r>
              <a:rPr lang="it-IT" altLang="it-IT" sz="2800" b="1" dirty="0">
                <a:solidFill>
                  <a:srgbClr val="00B0F0"/>
                </a:solidFill>
                <a:latin typeface="Comic Sans MS" pitchFamily="66" charset="0"/>
                <a:ea typeface="Gill Sans Light"/>
                <a:cs typeface="Gill Sans Light"/>
              </a:rPr>
              <a:t>Totalizzazione</a:t>
            </a:r>
          </a:p>
          <a:p>
            <a:pPr algn="ctr"/>
            <a:endParaRPr lang="it-IT" altLang="it-IT" b="1" dirty="0">
              <a:latin typeface="Comic Sans MS" pitchFamily="66" charset="0"/>
              <a:ea typeface="Gill Sans Light"/>
              <a:cs typeface="Gill Sans Light"/>
            </a:endParaRPr>
          </a:p>
          <a:p>
            <a:pPr algn="ctr"/>
            <a:endParaRPr lang="it-IT" altLang="it-IT" sz="2000" b="1" dirty="0">
              <a:solidFill>
                <a:srgbClr val="002060"/>
              </a:solidFill>
              <a:latin typeface="Comic Sans MS" pitchFamily="66" charset="0"/>
              <a:ea typeface="Gill Sans Light"/>
              <a:cs typeface="Gill Sans Light"/>
            </a:endParaRPr>
          </a:p>
          <a:p>
            <a:pPr algn="ctr"/>
            <a:r>
              <a:rPr lang="it-IT" altLang="it-IT" sz="3600" b="1" dirty="0">
                <a:solidFill>
                  <a:srgbClr val="FF0000"/>
                </a:solidFill>
                <a:latin typeface="Comic Sans MS" pitchFamily="66" charset="0"/>
                <a:ea typeface="Gill Sans Light"/>
                <a:cs typeface="Gill Sans Light"/>
              </a:rPr>
              <a:t>Esempio n. 1</a:t>
            </a:r>
          </a:p>
          <a:p>
            <a:pPr algn="ctr"/>
            <a:endParaRPr lang="it-IT" altLang="it-IT" sz="2000" b="1" dirty="0">
              <a:solidFill>
                <a:srgbClr val="002060"/>
              </a:solidFill>
              <a:latin typeface="Comic Sans MS" pitchFamily="66" charset="0"/>
              <a:ea typeface="Gill Sans Light"/>
              <a:cs typeface="Gill Sans Light"/>
            </a:endParaRPr>
          </a:p>
          <a:p>
            <a:pPr algn="ctr"/>
            <a:endParaRPr lang="it-IT" altLang="it-IT" sz="2000" b="1" dirty="0">
              <a:solidFill>
                <a:srgbClr val="002060"/>
              </a:solidFill>
              <a:latin typeface="Comic Sans MS" pitchFamily="66" charset="0"/>
              <a:ea typeface="Gill Sans Light"/>
              <a:cs typeface="Gill Sans Light"/>
            </a:endParaRPr>
          </a:p>
          <a:p>
            <a:pPr algn="ctr"/>
            <a:endParaRPr lang="it-IT" altLang="it-IT" sz="2000" b="1" dirty="0">
              <a:solidFill>
                <a:srgbClr val="002060"/>
              </a:solidFill>
              <a:latin typeface="Comic Sans MS" pitchFamily="66" charset="0"/>
              <a:ea typeface="Gill Sans Light"/>
              <a:cs typeface="Gill Sans Light"/>
            </a:endParaRPr>
          </a:p>
          <a:p>
            <a:r>
              <a:rPr lang="it-IT" sz="2400" dirty="0"/>
              <a:t>Dipendente della pubblica amministrazione,  </a:t>
            </a:r>
            <a:r>
              <a:rPr lang="it-IT" sz="2400" u="sng" dirty="0"/>
              <a:t>nata  il  20.12.1950</a:t>
            </a:r>
            <a:r>
              <a:rPr lang="it-IT" sz="2400" dirty="0"/>
              <a:t>:</a:t>
            </a:r>
          </a:p>
          <a:p>
            <a:pPr lvl="0"/>
            <a:r>
              <a:rPr lang="it-IT" sz="2400" dirty="0"/>
              <a:t>contribuzione accreditata  all’Inps   dal  10.08.1976 al 31.10.1997  pari  ad  anni  21  mesi  02  e  giorni  21;</a:t>
            </a:r>
          </a:p>
          <a:p>
            <a:pPr lvl="0"/>
            <a:endParaRPr lang="it-IT" sz="2400" dirty="0"/>
          </a:p>
          <a:p>
            <a:pPr lvl="0"/>
            <a:r>
              <a:rPr lang="it-IT" sz="2400" dirty="0"/>
              <a:t>contribuzione accreditata  all’Inpdap (oggi  Inps – Gestione dipendenti  pubblici ) dal  02.03.2000 al  20.07.2016  pari  ad  anni  16  mesi  04  e  giorni  18</a:t>
            </a:r>
          </a:p>
        </p:txBody>
      </p:sp>
    </p:spTree>
    <p:extLst>
      <p:ext uri="{BB962C8B-B14F-4D97-AF65-F5344CB8AC3E}">
        <p14:creationId xmlns:p14="http://schemas.microsoft.com/office/powerpoint/2010/main" xmlns="" val="1616954053"/>
      </p:ext>
    </p:extLst>
  </p:cSld>
  <p:clrMapOvr>
    <a:masterClrMapping/>
  </p:clrMapOvr>
  <p:transition spd="slow">
    <p:randomBar dir="vert"/>
  </p:transition>
</p:sld>
</file>

<file path=ppt/slides/slide3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ttangolo 3"/>
          <p:cNvSpPr>
            <a:spLocks noChangeArrowheads="1"/>
          </p:cNvSpPr>
          <p:nvPr/>
        </p:nvSpPr>
        <p:spPr bwMode="auto">
          <a:xfrm>
            <a:off x="1774826" y="244476"/>
            <a:ext cx="8641655" cy="6032421"/>
          </a:xfrm>
          <a:prstGeom prst="rect">
            <a:avLst/>
          </a:prstGeom>
          <a:noFill/>
          <a:ln w="9525">
            <a:noFill/>
            <a:miter lim="800000"/>
            <a:headEnd/>
            <a:tailEnd/>
          </a:ln>
        </p:spPr>
        <p:txBody>
          <a:bodyPr wrap="square">
            <a:spAutoFit/>
          </a:bodyPr>
          <a:lstStyle/>
          <a:p>
            <a:pPr algn="ctr"/>
            <a:endParaRPr lang="it-IT" altLang="it-IT" sz="2800" b="1" dirty="0">
              <a:solidFill>
                <a:srgbClr val="00B0F0"/>
              </a:solidFill>
              <a:latin typeface="Comic Sans MS" pitchFamily="66" charset="0"/>
              <a:ea typeface="Gill Sans Light"/>
              <a:cs typeface="Gill Sans Light"/>
            </a:endParaRPr>
          </a:p>
          <a:p>
            <a:pPr algn="ctr"/>
            <a:r>
              <a:rPr lang="it-IT" altLang="it-IT" sz="2800" b="1" dirty="0">
                <a:solidFill>
                  <a:srgbClr val="00B0F0"/>
                </a:solidFill>
                <a:latin typeface="Comic Sans MS" pitchFamily="66" charset="0"/>
                <a:ea typeface="Gill Sans Light"/>
                <a:cs typeface="Gill Sans Light"/>
              </a:rPr>
              <a:t>Totalizzazione</a:t>
            </a:r>
          </a:p>
          <a:p>
            <a:pPr algn="ctr"/>
            <a:endParaRPr lang="it-IT" altLang="it-IT" b="1" dirty="0">
              <a:latin typeface="Comic Sans MS" pitchFamily="66" charset="0"/>
              <a:ea typeface="Gill Sans Light"/>
              <a:cs typeface="Gill Sans Light"/>
            </a:endParaRPr>
          </a:p>
          <a:p>
            <a:pPr algn="ctr"/>
            <a:endParaRPr lang="it-IT" altLang="it-IT" sz="2000" b="1" dirty="0">
              <a:solidFill>
                <a:srgbClr val="002060"/>
              </a:solidFill>
              <a:latin typeface="Comic Sans MS" pitchFamily="66" charset="0"/>
              <a:ea typeface="Gill Sans Light"/>
              <a:cs typeface="Gill Sans Light"/>
            </a:endParaRPr>
          </a:p>
          <a:p>
            <a:pPr algn="ctr"/>
            <a:r>
              <a:rPr lang="it-IT" altLang="it-IT" sz="3600" b="1" dirty="0">
                <a:solidFill>
                  <a:srgbClr val="FF0000"/>
                </a:solidFill>
                <a:latin typeface="Comic Sans MS" pitchFamily="66" charset="0"/>
                <a:ea typeface="Gill Sans Light"/>
                <a:cs typeface="Gill Sans Light"/>
              </a:rPr>
              <a:t>Esempio n. 1</a:t>
            </a:r>
          </a:p>
          <a:p>
            <a:pPr algn="ctr"/>
            <a:endParaRPr lang="it-IT" altLang="it-IT" sz="2000" b="1" dirty="0">
              <a:solidFill>
                <a:srgbClr val="002060"/>
              </a:solidFill>
              <a:latin typeface="Comic Sans MS" pitchFamily="66" charset="0"/>
              <a:ea typeface="Gill Sans Light"/>
              <a:cs typeface="Gill Sans Light"/>
            </a:endParaRPr>
          </a:p>
          <a:p>
            <a:pPr algn="just"/>
            <a:endParaRPr lang="it-IT" altLang="it-IT" b="1" dirty="0">
              <a:solidFill>
                <a:srgbClr val="002060"/>
              </a:solidFill>
              <a:latin typeface="Comic Sans MS" pitchFamily="66" charset="0"/>
              <a:ea typeface="Gill Sans Light"/>
              <a:cs typeface="Gill Sans Light"/>
            </a:endParaRPr>
          </a:p>
          <a:p>
            <a:pPr algn="just"/>
            <a:endParaRPr lang="it-IT" altLang="it-IT" b="1" dirty="0">
              <a:solidFill>
                <a:srgbClr val="002060"/>
              </a:solidFill>
              <a:latin typeface="Comic Sans MS" pitchFamily="66" charset="0"/>
              <a:ea typeface="Gill Sans Light"/>
              <a:cs typeface="Gill Sans Light"/>
            </a:endParaRPr>
          </a:p>
          <a:p>
            <a:pPr algn="just"/>
            <a:r>
              <a:rPr lang="it-IT" sz="2000" dirty="0"/>
              <a:t>L’interessata richiederà  la pensione in regime di </a:t>
            </a:r>
            <a:r>
              <a:rPr lang="it-IT" sz="2000" u="sng" dirty="0"/>
              <a:t>totalizzazione  per vecchiaia </a:t>
            </a:r>
            <a:r>
              <a:rPr lang="it-IT" sz="2000" dirty="0"/>
              <a:t> che  maturerà alla data del 20.07.2016. Stante che  è in possesso di 21 anni  mesi  02  e  giorni 21  di contribuzione nell’assicurazione generale obbligatoria e che la stessa  ha già  raggiunto  nel regime  Inps  l’età pensionabile di vecchiaia (65 anni e 7 mesi dal 2016) , il calcolo della quota di pensione a carico dell’Inps stessa  avverrà con il sistema di calcolo previsto dall’ordinamento di tale forma assicurativa (cioè retributivo  dal  10.08.1976  sino al 31.10.1997.  Ciò in quanto  la  stessa in  tale cassa previdenziale   ha  maturato  i 18  anni di  contribuzione  alla data  del  31.12.1995  e  quindi   rientra  nel  sistema  di calcolo  retributivo). </a:t>
            </a:r>
          </a:p>
        </p:txBody>
      </p:sp>
    </p:spTree>
    <p:extLst>
      <p:ext uri="{BB962C8B-B14F-4D97-AF65-F5344CB8AC3E}">
        <p14:creationId xmlns:p14="http://schemas.microsoft.com/office/powerpoint/2010/main" xmlns="" val="557703991"/>
      </p:ext>
    </p:extLst>
  </p:cSld>
  <p:clrMapOvr>
    <a:masterClrMapping/>
  </p:clrMapOvr>
  <p:transition spd="slow">
    <p:randomBar dir="vert"/>
  </p:transition>
</p:sld>
</file>

<file path=ppt/slides/slide3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ttangolo 3"/>
          <p:cNvSpPr>
            <a:spLocks noChangeArrowheads="1"/>
          </p:cNvSpPr>
          <p:nvPr/>
        </p:nvSpPr>
        <p:spPr bwMode="auto">
          <a:xfrm>
            <a:off x="1774826" y="244475"/>
            <a:ext cx="8641655" cy="5724644"/>
          </a:xfrm>
          <a:prstGeom prst="rect">
            <a:avLst/>
          </a:prstGeom>
          <a:noFill/>
          <a:ln w="9525">
            <a:noFill/>
            <a:miter lim="800000"/>
            <a:headEnd/>
            <a:tailEnd/>
          </a:ln>
        </p:spPr>
        <p:txBody>
          <a:bodyPr wrap="square">
            <a:spAutoFit/>
          </a:bodyPr>
          <a:lstStyle/>
          <a:p>
            <a:pPr algn="ctr"/>
            <a:endParaRPr lang="it-IT" altLang="it-IT" sz="2800" b="1" dirty="0">
              <a:solidFill>
                <a:srgbClr val="00B0F0"/>
              </a:solidFill>
              <a:latin typeface="Comic Sans MS" pitchFamily="66" charset="0"/>
              <a:ea typeface="Gill Sans Light"/>
              <a:cs typeface="Gill Sans Light"/>
            </a:endParaRPr>
          </a:p>
          <a:p>
            <a:pPr algn="ctr"/>
            <a:r>
              <a:rPr lang="it-IT" altLang="it-IT" sz="2800" b="1" dirty="0">
                <a:solidFill>
                  <a:srgbClr val="00B0F0"/>
                </a:solidFill>
                <a:latin typeface="Comic Sans MS" pitchFamily="66" charset="0"/>
                <a:ea typeface="Gill Sans Light"/>
                <a:cs typeface="Gill Sans Light"/>
              </a:rPr>
              <a:t>Totalizzazione</a:t>
            </a:r>
          </a:p>
          <a:p>
            <a:pPr algn="ctr"/>
            <a:endParaRPr lang="it-IT" altLang="it-IT" b="1" dirty="0">
              <a:latin typeface="Comic Sans MS" pitchFamily="66" charset="0"/>
              <a:ea typeface="Gill Sans Light"/>
              <a:cs typeface="Gill Sans Light"/>
            </a:endParaRPr>
          </a:p>
          <a:p>
            <a:pPr algn="ctr"/>
            <a:endParaRPr lang="it-IT" altLang="it-IT" sz="2000" b="1" dirty="0">
              <a:solidFill>
                <a:srgbClr val="002060"/>
              </a:solidFill>
              <a:latin typeface="Comic Sans MS" pitchFamily="66" charset="0"/>
              <a:ea typeface="Gill Sans Light"/>
              <a:cs typeface="Gill Sans Light"/>
            </a:endParaRPr>
          </a:p>
          <a:p>
            <a:pPr algn="ctr"/>
            <a:r>
              <a:rPr lang="it-IT" altLang="it-IT" sz="3600" b="1" dirty="0">
                <a:solidFill>
                  <a:srgbClr val="FF0000"/>
                </a:solidFill>
                <a:latin typeface="Comic Sans MS" pitchFamily="66" charset="0"/>
                <a:ea typeface="Gill Sans Light"/>
                <a:cs typeface="Gill Sans Light"/>
              </a:rPr>
              <a:t>Esempio n. 1</a:t>
            </a:r>
          </a:p>
          <a:p>
            <a:pPr algn="ctr"/>
            <a:endParaRPr lang="it-IT" altLang="it-IT" sz="2000" b="1" dirty="0">
              <a:solidFill>
                <a:srgbClr val="002060"/>
              </a:solidFill>
              <a:latin typeface="Comic Sans MS" pitchFamily="66" charset="0"/>
              <a:ea typeface="Gill Sans Light"/>
              <a:cs typeface="Gill Sans Light"/>
            </a:endParaRPr>
          </a:p>
          <a:p>
            <a:pPr algn="just"/>
            <a:endParaRPr lang="it-IT" altLang="it-IT" b="1" dirty="0">
              <a:solidFill>
                <a:srgbClr val="002060"/>
              </a:solidFill>
              <a:latin typeface="Comic Sans MS" pitchFamily="66" charset="0"/>
              <a:ea typeface="Gill Sans Light"/>
              <a:cs typeface="Gill Sans Light"/>
            </a:endParaRPr>
          </a:p>
          <a:p>
            <a:pPr algn="just"/>
            <a:endParaRPr lang="it-IT" altLang="it-IT" b="1" dirty="0">
              <a:solidFill>
                <a:srgbClr val="002060"/>
              </a:solidFill>
              <a:latin typeface="Comic Sans MS" pitchFamily="66" charset="0"/>
              <a:ea typeface="Gill Sans Light"/>
              <a:cs typeface="Gill Sans Light"/>
            </a:endParaRPr>
          </a:p>
          <a:p>
            <a:r>
              <a:rPr lang="it-IT" sz="2000" dirty="0"/>
              <a:t>Non  avendo  l’interessata  conseguito  alcun diritto autonomo  nella cassa  Inps – Gestione  dipendenti pubblici,  il  periodo  contributivo dal  02.03.2000   al  20.07.2016  sarà  calcolato con  il  sistema  </a:t>
            </a:r>
          </a:p>
          <a:p>
            <a:r>
              <a:rPr lang="it-IT" sz="2000" dirty="0"/>
              <a:t>contributivo.  </a:t>
            </a:r>
          </a:p>
          <a:p>
            <a:endParaRPr lang="it-IT" sz="2000" dirty="0"/>
          </a:p>
          <a:p>
            <a:r>
              <a:rPr lang="it-IT" sz="2000" dirty="0"/>
              <a:t>In pratica,  i  complessivi  37  anni e  7  mesi  di  contribuzione  della  dipendente  saranno  così  calcolati:</a:t>
            </a:r>
          </a:p>
          <a:p>
            <a:pPr lvl="0"/>
            <a:r>
              <a:rPr lang="it-IT" sz="2000" dirty="0"/>
              <a:t>anni  21  mesi  02  e   giorni  21   </a:t>
            </a:r>
            <a:r>
              <a:rPr lang="it-IT" sz="2000" u="sng" dirty="0"/>
              <a:t>con   il sistema  retributivo</a:t>
            </a:r>
            <a:r>
              <a:rPr lang="it-IT" sz="2000" dirty="0"/>
              <a:t>;</a:t>
            </a:r>
          </a:p>
          <a:p>
            <a:pPr lvl="0"/>
            <a:r>
              <a:rPr lang="it-IT" sz="2000" dirty="0"/>
              <a:t>anni  16  mesi  04 e  giorni  18   </a:t>
            </a:r>
            <a:r>
              <a:rPr lang="it-IT" sz="2000" u="sng" dirty="0"/>
              <a:t>con  il  sistema  contributivo</a:t>
            </a:r>
            <a:r>
              <a:rPr lang="it-IT" sz="2000" dirty="0"/>
              <a:t>.</a:t>
            </a:r>
          </a:p>
        </p:txBody>
      </p:sp>
    </p:spTree>
    <p:extLst>
      <p:ext uri="{BB962C8B-B14F-4D97-AF65-F5344CB8AC3E}">
        <p14:creationId xmlns:p14="http://schemas.microsoft.com/office/powerpoint/2010/main" xmlns="" val="4170272767"/>
      </p:ext>
    </p:extLst>
  </p:cSld>
  <p:clrMapOvr>
    <a:masterClrMapping/>
  </p:clrMapOvr>
  <p:transition spd="slow">
    <p:randomBar dir="vert"/>
  </p:transition>
</p:sld>
</file>

<file path=ppt/slides/slide3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ttangolo 3"/>
          <p:cNvSpPr>
            <a:spLocks noChangeArrowheads="1"/>
          </p:cNvSpPr>
          <p:nvPr/>
        </p:nvSpPr>
        <p:spPr bwMode="auto">
          <a:xfrm>
            <a:off x="1774826" y="244475"/>
            <a:ext cx="8641655" cy="4493538"/>
          </a:xfrm>
          <a:prstGeom prst="rect">
            <a:avLst/>
          </a:prstGeom>
          <a:noFill/>
          <a:ln w="9525">
            <a:noFill/>
            <a:miter lim="800000"/>
            <a:headEnd/>
            <a:tailEnd/>
          </a:ln>
        </p:spPr>
        <p:txBody>
          <a:bodyPr wrap="square">
            <a:spAutoFit/>
          </a:bodyPr>
          <a:lstStyle/>
          <a:p>
            <a:pPr algn="ctr"/>
            <a:endParaRPr lang="it-IT" altLang="it-IT" sz="2800" b="1" dirty="0">
              <a:solidFill>
                <a:srgbClr val="00B0F0"/>
              </a:solidFill>
              <a:latin typeface="Comic Sans MS" pitchFamily="66" charset="0"/>
              <a:ea typeface="Gill Sans Light"/>
              <a:cs typeface="Gill Sans Light"/>
            </a:endParaRPr>
          </a:p>
          <a:p>
            <a:pPr algn="ctr"/>
            <a:r>
              <a:rPr lang="it-IT" altLang="it-IT" sz="2800" b="1" dirty="0">
                <a:solidFill>
                  <a:srgbClr val="00B0F0"/>
                </a:solidFill>
                <a:latin typeface="Comic Sans MS" pitchFamily="66" charset="0"/>
                <a:ea typeface="Gill Sans Light"/>
                <a:cs typeface="Gill Sans Light"/>
              </a:rPr>
              <a:t>Totalizzazione</a:t>
            </a:r>
          </a:p>
          <a:p>
            <a:pPr algn="ctr"/>
            <a:endParaRPr lang="it-IT" altLang="it-IT" b="1" dirty="0">
              <a:latin typeface="Comic Sans MS" pitchFamily="66" charset="0"/>
              <a:ea typeface="Gill Sans Light"/>
              <a:cs typeface="Gill Sans Light"/>
            </a:endParaRPr>
          </a:p>
          <a:p>
            <a:pPr algn="ctr"/>
            <a:endParaRPr lang="it-IT" altLang="it-IT" sz="2000" b="1" dirty="0">
              <a:solidFill>
                <a:srgbClr val="002060"/>
              </a:solidFill>
              <a:latin typeface="Comic Sans MS" pitchFamily="66" charset="0"/>
              <a:ea typeface="Gill Sans Light"/>
              <a:cs typeface="Gill Sans Light"/>
            </a:endParaRPr>
          </a:p>
          <a:p>
            <a:pPr algn="ctr"/>
            <a:r>
              <a:rPr lang="it-IT" altLang="it-IT" sz="3600" b="1" dirty="0">
                <a:solidFill>
                  <a:srgbClr val="FF0000"/>
                </a:solidFill>
                <a:latin typeface="Comic Sans MS" pitchFamily="66" charset="0"/>
                <a:ea typeface="Gill Sans Light"/>
                <a:cs typeface="Gill Sans Light"/>
              </a:rPr>
              <a:t>Esempio n. 1</a:t>
            </a:r>
          </a:p>
          <a:p>
            <a:pPr algn="ctr"/>
            <a:endParaRPr lang="it-IT" altLang="it-IT" sz="2000" b="1" dirty="0">
              <a:solidFill>
                <a:srgbClr val="002060"/>
              </a:solidFill>
              <a:latin typeface="Comic Sans MS" pitchFamily="66" charset="0"/>
              <a:ea typeface="Gill Sans Light"/>
              <a:cs typeface="Gill Sans Light"/>
            </a:endParaRPr>
          </a:p>
          <a:p>
            <a:pPr algn="just"/>
            <a:endParaRPr lang="it-IT" altLang="it-IT" b="1" dirty="0">
              <a:solidFill>
                <a:srgbClr val="002060"/>
              </a:solidFill>
              <a:latin typeface="Comic Sans MS" pitchFamily="66" charset="0"/>
              <a:ea typeface="Gill Sans Light"/>
              <a:cs typeface="Gill Sans Light"/>
            </a:endParaRPr>
          </a:p>
          <a:p>
            <a:pPr algn="just"/>
            <a:endParaRPr lang="it-IT" altLang="it-IT" b="1" dirty="0">
              <a:solidFill>
                <a:srgbClr val="002060"/>
              </a:solidFill>
              <a:latin typeface="Comic Sans MS" pitchFamily="66" charset="0"/>
              <a:ea typeface="Gill Sans Light"/>
              <a:cs typeface="Gill Sans Light"/>
            </a:endParaRPr>
          </a:p>
          <a:p>
            <a:r>
              <a:rPr lang="it-IT" sz="2000"/>
              <a:t>Alternative:</a:t>
            </a:r>
          </a:p>
          <a:p>
            <a:endParaRPr lang="it-IT" sz="2000" dirty="0"/>
          </a:p>
          <a:p>
            <a:r>
              <a:rPr lang="it-IT" sz="2000" dirty="0"/>
              <a:t>P. Di vecchiaia solo in AGO: 61 anni età compiuti nel 2011 con vecchi requisiti (accesso all’1 aprile 2012 con finestra trimestrale)</a:t>
            </a:r>
          </a:p>
          <a:p>
            <a:endParaRPr lang="it-IT" sz="2000" dirty="0"/>
          </a:p>
        </p:txBody>
      </p:sp>
    </p:spTree>
    <p:extLst>
      <p:ext uri="{BB962C8B-B14F-4D97-AF65-F5344CB8AC3E}">
        <p14:creationId xmlns:p14="http://schemas.microsoft.com/office/powerpoint/2010/main" xmlns="" val="2677919740"/>
      </p:ext>
    </p:extLst>
  </p:cSld>
  <p:clrMapOvr>
    <a:masterClrMapping/>
  </p:clrMapOvr>
  <p:transition spd="slow">
    <p:randomBar dir="vert"/>
  </p:transition>
</p:sld>
</file>

<file path=ppt/slides/slide3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ttangolo 3"/>
          <p:cNvSpPr>
            <a:spLocks noChangeArrowheads="1"/>
          </p:cNvSpPr>
          <p:nvPr/>
        </p:nvSpPr>
        <p:spPr bwMode="auto">
          <a:xfrm>
            <a:off x="1774825" y="244476"/>
            <a:ext cx="8642350" cy="6340197"/>
          </a:xfrm>
          <a:prstGeom prst="rect">
            <a:avLst/>
          </a:prstGeom>
          <a:noFill/>
          <a:ln w="9525">
            <a:noFill/>
            <a:miter lim="800000"/>
            <a:headEnd/>
            <a:tailEnd/>
          </a:ln>
        </p:spPr>
        <p:txBody>
          <a:bodyPr>
            <a:spAutoFit/>
          </a:bodyPr>
          <a:lstStyle/>
          <a:p>
            <a:pPr algn="ctr"/>
            <a:endParaRPr lang="it-IT" altLang="it-IT" sz="2800" b="1" dirty="0">
              <a:solidFill>
                <a:srgbClr val="00B0F0"/>
              </a:solidFill>
              <a:latin typeface="Comic Sans MS" pitchFamily="66" charset="0"/>
              <a:ea typeface="Gill Sans Light"/>
              <a:cs typeface="Gill Sans Light"/>
            </a:endParaRPr>
          </a:p>
          <a:p>
            <a:pPr algn="ctr"/>
            <a:r>
              <a:rPr lang="it-IT" altLang="it-IT" sz="2800" b="1" dirty="0">
                <a:solidFill>
                  <a:srgbClr val="00B0F0"/>
                </a:solidFill>
                <a:latin typeface="Comic Sans MS" pitchFamily="66" charset="0"/>
                <a:ea typeface="Gill Sans Light"/>
                <a:cs typeface="Gill Sans Light"/>
              </a:rPr>
              <a:t>Il passaggio al contributivo è sempre dannoso?</a:t>
            </a:r>
          </a:p>
          <a:p>
            <a:pPr algn="ctr"/>
            <a:endParaRPr lang="it-IT" altLang="it-IT" b="1" dirty="0">
              <a:latin typeface="Comic Sans MS" pitchFamily="66" charset="0"/>
              <a:ea typeface="Gill Sans Light"/>
              <a:cs typeface="Gill Sans Light"/>
            </a:endParaRPr>
          </a:p>
          <a:p>
            <a:pPr algn="ctr"/>
            <a:endParaRPr lang="it-IT" altLang="it-IT" sz="2000" b="1" dirty="0">
              <a:solidFill>
                <a:srgbClr val="002060"/>
              </a:solidFill>
              <a:latin typeface="Comic Sans MS" pitchFamily="66" charset="0"/>
              <a:ea typeface="Gill Sans Light"/>
              <a:cs typeface="Gill Sans Light"/>
            </a:endParaRPr>
          </a:p>
          <a:p>
            <a:pPr algn="ctr"/>
            <a:r>
              <a:rPr lang="it-IT" altLang="it-IT" sz="3600" b="1" dirty="0">
                <a:solidFill>
                  <a:srgbClr val="FF0000"/>
                </a:solidFill>
                <a:latin typeface="Comic Sans MS" pitchFamily="66" charset="0"/>
                <a:ea typeface="Gill Sans Light"/>
                <a:cs typeface="Gill Sans Light"/>
              </a:rPr>
              <a:t>Un caso pratico</a:t>
            </a:r>
          </a:p>
          <a:p>
            <a:pPr algn="ctr"/>
            <a:endParaRPr lang="it-IT" altLang="it-IT" sz="2000" b="1" dirty="0">
              <a:solidFill>
                <a:srgbClr val="002060"/>
              </a:solidFill>
              <a:latin typeface="Comic Sans MS" pitchFamily="66" charset="0"/>
              <a:ea typeface="Gill Sans Light"/>
              <a:cs typeface="Gill Sans Light"/>
            </a:endParaRPr>
          </a:p>
          <a:p>
            <a:pPr algn="ctr"/>
            <a:endParaRPr lang="it-IT" altLang="it-IT" sz="2000" b="1" dirty="0">
              <a:solidFill>
                <a:srgbClr val="002060"/>
              </a:solidFill>
              <a:latin typeface="Comic Sans MS" pitchFamily="66" charset="0"/>
              <a:ea typeface="Gill Sans Light"/>
              <a:cs typeface="Gill Sans Light"/>
            </a:endParaRPr>
          </a:p>
          <a:p>
            <a:pPr algn="ctr"/>
            <a:endParaRPr lang="it-IT" altLang="it-IT" sz="2000" b="1" dirty="0">
              <a:solidFill>
                <a:srgbClr val="002060"/>
              </a:solidFill>
              <a:latin typeface="Comic Sans MS" pitchFamily="66" charset="0"/>
              <a:ea typeface="Gill Sans Light"/>
              <a:cs typeface="Gill Sans Light"/>
            </a:endParaRPr>
          </a:p>
          <a:p>
            <a:pPr marL="342900" indent="-342900" algn="just">
              <a:buFont typeface="Arial" charset="0"/>
              <a:buChar char="•"/>
            </a:pPr>
            <a:r>
              <a:rPr lang="it-IT" altLang="it-IT" sz="2400" b="1" dirty="0">
                <a:solidFill>
                  <a:srgbClr val="002060"/>
                </a:solidFill>
                <a:latin typeface="Comic Sans MS" pitchFamily="66" charset="0"/>
                <a:ea typeface="Gill Sans Light"/>
                <a:cs typeface="Gill Sans Light"/>
              </a:rPr>
              <a:t>Accesso Pensione Anticipata: Maggio 2018</a:t>
            </a:r>
          </a:p>
          <a:p>
            <a:pPr marL="342900" indent="-342900" algn="just">
              <a:buFont typeface="Arial" charset="0"/>
              <a:buChar char="•"/>
            </a:pPr>
            <a:r>
              <a:rPr lang="it-IT" altLang="it-IT" sz="2400" b="1" dirty="0">
                <a:solidFill>
                  <a:srgbClr val="002060"/>
                </a:solidFill>
                <a:latin typeface="Comic Sans MS" pitchFamily="66" charset="0"/>
                <a:ea typeface="Gill Sans Light"/>
                <a:cs typeface="Gill Sans Light"/>
              </a:rPr>
              <a:t>Accesso Pensione Vecchiaia: Ottobre 2021</a:t>
            </a:r>
          </a:p>
          <a:p>
            <a:pPr marL="342900" indent="-342900" algn="just">
              <a:buFont typeface="Arial" charset="0"/>
              <a:buChar char="•"/>
            </a:pPr>
            <a:endParaRPr lang="it-IT" altLang="it-IT" sz="2400" b="1" dirty="0">
              <a:solidFill>
                <a:srgbClr val="002060"/>
              </a:solidFill>
              <a:latin typeface="Comic Sans MS" pitchFamily="66" charset="0"/>
              <a:ea typeface="Gill Sans Light"/>
              <a:cs typeface="Gill Sans Light"/>
            </a:endParaRPr>
          </a:p>
          <a:p>
            <a:pPr marL="342900" indent="-342900" algn="just">
              <a:buFont typeface="Arial" charset="0"/>
              <a:buChar char="•"/>
            </a:pPr>
            <a:endParaRPr lang="it-IT" altLang="it-IT" sz="2400" b="1" dirty="0">
              <a:solidFill>
                <a:srgbClr val="002060"/>
              </a:solidFill>
              <a:latin typeface="Comic Sans MS" pitchFamily="66" charset="0"/>
              <a:ea typeface="Gill Sans Light"/>
              <a:cs typeface="Gill Sans Light"/>
            </a:endParaRPr>
          </a:p>
          <a:p>
            <a:pPr marL="342900" indent="-342900" algn="just">
              <a:buFont typeface="Arial" charset="0"/>
              <a:buChar char="•"/>
            </a:pPr>
            <a:r>
              <a:rPr lang="it-IT" altLang="it-IT" sz="2400" b="1" dirty="0">
                <a:solidFill>
                  <a:srgbClr val="002060"/>
                </a:solidFill>
                <a:latin typeface="Comic Sans MS" pitchFamily="66" charset="0"/>
                <a:ea typeface="Gill Sans Light"/>
                <a:cs typeface="Gill Sans Light"/>
              </a:rPr>
              <a:t>Accesso Totalizzazione P. Anzianità: Febbraio 2017</a:t>
            </a:r>
          </a:p>
          <a:p>
            <a:pPr marL="342900" indent="-342900" algn="just">
              <a:buFont typeface="Arial" charset="0"/>
              <a:buChar char="•"/>
            </a:pPr>
            <a:endParaRPr lang="it-IT" altLang="it-IT" sz="2400" b="1" dirty="0">
              <a:solidFill>
                <a:srgbClr val="002060"/>
              </a:solidFill>
              <a:latin typeface="Comic Sans MS" pitchFamily="66" charset="0"/>
              <a:ea typeface="Gill Sans Light"/>
              <a:cs typeface="Gill Sans Light"/>
            </a:endParaRPr>
          </a:p>
          <a:p>
            <a:pPr marL="342900" indent="-342900" algn="just">
              <a:buFont typeface="Arial" charset="0"/>
              <a:buChar char="•"/>
            </a:pPr>
            <a:r>
              <a:rPr lang="it-IT" altLang="it-IT" sz="2400" b="1" dirty="0">
                <a:solidFill>
                  <a:srgbClr val="002060"/>
                </a:solidFill>
                <a:latin typeface="Comic Sans MS" pitchFamily="66" charset="0"/>
                <a:ea typeface="Gill Sans Light"/>
                <a:cs typeface="Gill Sans Light"/>
              </a:rPr>
              <a:t>40 anni contributi (2015) </a:t>
            </a:r>
          </a:p>
          <a:p>
            <a:pPr marL="342900" indent="-342900" algn="just">
              <a:buFont typeface="Arial" charset="0"/>
              <a:buChar char="•"/>
            </a:pPr>
            <a:r>
              <a:rPr lang="it-IT" altLang="it-IT" sz="2400" b="1" dirty="0">
                <a:solidFill>
                  <a:srgbClr val="002060"/>
                </a:solidFill>
                <a:latin typeface="Comic Sans MS" pitchFamily="66" charset="0"/>
                <a:ea typeface="Gill Sans Light"/>
                <a:cs typeface="Gill Sans Light"/>
              </a:rPr>
              <a:t>+ 3 mesi speranza di vita (2015)</a:t>
            </a:r>
          </a:p>
          <a:p>
            <a:pPr marL="342900" indent="-342900" algn="just">
              <a:buFont typeface="Arial" charset="0"/>
              <a:buChar char="•"/>
            </a:pPr>
            <a:r>
              <a:rPr lang="it-IT" altLang="it-IT" sz="2400" b="1" dirty="0">
                <a:solidFill>
                  <a:srgbClr val="002060"/>
                </a:solidFill>
                <a:latin typeface="Comic Sans MS" pitchFamily="66" charset="0"/>
                <a:ea typeface="Gill Sans Light"/>
                <a:cs typeface="Gill Sans Light"/>
              </a:rPr>
              <a:t>+ 21 mesi finestra differimento (2017)</a:t>
            </a:r>
          </a:p>
        </p:txBody>
      </p:sp>
    </p:spTree>
    <p:extLst>
      <p:ext uri="{BB962C8B-B14F-4D97-AF65-F5344CB8AC3E}">
        <p14:creationId xmlns:p14="http://schemas.microsoft.com/office/powerpoint/2010/main" xmlns="" val="2611113673"/>
      </p:ext>
    </p:extLst>
  </p:cSld>
  <p:clrMapOvr>
    <a:masterClrMapping/>
  </p:clrMapOvr>
  <p:transition spd="slow">
    <p:randomBar dir="vert"/>
  </p:transition>
</p:sld>
</file>

<file path=ppt/slides/slide3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1546957" y="476672"/>
            <a:ext cx="8869277" cy="6093396"/>
          </a:xfrm>
          <a:prstGeom prst="rect">
            <a:avLst/>
          </a:prstGeom>
        </p:spPr>
      </p:pic>
    </p:spTree>
    <p:extLst>
      <p:ext uri="{BB962C8B-B14F-4D97-AF65-F5344CB8AC3E}">
        <p14:creationId xmlns:p14="http://schemas.microsoft.com/office/powerpoint/2010/main" xmlns="" val="904654141"/>
      </p:ext>
    </p:extLst>
  </p:cSld>
  <p:clrMapOvr>
    <a:masterClrMapping/>
  </p:clrMapOvr>
  <p:transition spd="slow">
    <p:randomBar dir="vert"/>
  </p:transition>
</p:sld>
</file>

<file path=ppt/slides/slide3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p:cNvPicPr>
            <a:picLocks noChangeAspect="1"/>
          </p:cNvPicPr>
          <p:nvPr/>
        </p:nvPicPr>
        <p:blipFill>
          <a:blip r:embed="rId2"/>
          <a:stretch>
            <a:fillRect/>
          </a:stretch>
        </p:blipFill>
        <p:spPr>
          <a:xfrm>
            <a:off x="1703512" y="0"/>
            <a:ext cx="8964488" cy="6858000"/>
          </a:xfrm>
          <a:prstGeom prst="rect">
            <a:avLst/>
          </a:prstGeom>
        </p:spPr>
      </p:pic>
    </p:spTree>
    <p:extLst>
      <p:ext uri="{BB962C8B-B14F-4D97-AF65-F5344CB8AC3E}">
        <p14:creationId xmlns:p14="http://schemas.microsoft.com/office/powerpoint/2010/main" xmlns="" val="2939329385"/>
      </p:ext>
    </p:extLst>
  </p:cSld>
  <p:clrMapOvr>
    <a:masterClrMapping/>
  </p:clrMapOvr>
  <p:transition spd="slow">
    <p:randomBar dir="vert"/>
  </p:transition>
</p:sld>
</file>

<file path=ppt/slides/slide3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1524000" y="1772334"/>
            <a:ext cx="9144000" cy="3313332"/>
          </a:xfrm>
          <a:prstGeom prst="rect">
            <a:avLst/>
          </a:prstGeom>
        </p:spPr>
      </p:pic>
    </p:spTree>
    <p:extLst>
      <p:ext uri="{BB962C8B-B14F-4D97-AF65-F5344CB8AC3E}">
        <p14:creationId xmlns:p14="http://schemas.microsoft.com/office/powerpoint/2010/main" xmlns="" val="3996414026"/>
      </p:ext>
    </p:extLst>
  </p:cSld>
  <p:clrMapOvr>
    <a:masterClrMapping/>
  </p:clrMapOvr>
  <p:transition spd="slow">
    <p:randomBar dir="vert"/>
  </p:transition>
</p:sld>
</file>

<file path=ppt/slides/slide3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ttangolo 3"/>
          <p:cNvSpPr>
            <a:spLocks noChangeArrowheads="1"/>
          </p:cNvSpPr>
          <p:nvPr/>
        </p:nvSpPr>
        <p:spPr bwMode="auto">
          <a:xfrm>
            <a:off x="1774825" y="244475"/>
            <a:ext cx="8642350" cy="2708434"/>
          </a:xfrm>
          <a:prstGeom prst="rect">
            <a:avLst/>
          </a:prstGeom>
          <a:noFill/>
          <a:ln w="9525">
            <a:noFill/>
            <a:miter lim="800000"/>
            <a:headEnd/>
            <a:tailEnd/>
          </a:ln>
        </p:spPr>
        <p:txBody>
          <a:bodyPr>
            <a:spAutoFit/>
          </a:bodyPr>
          <a:lstStyle/>
          <a:p>
            <a:pPr algn="ctr"/>
            <a:endParaRPr lang="it-IT" altLang="it-IT" sz="2800" b="1" dirty="0">
              <a:solidFill>
                <a:srgbClr val="00B0F0"/>
              </a:solidFill>
              <a:latin typeface="Comic Sans MS" pitchFamily="66" charset="0"/>
              <a:ea typeface="Gill Sans Light"/>
              <a:cs typeface="Gill Sans Light"/>
            </a:endParaRPr>
          </a:p>
          <a:p>
            <a:pPr algn="ctr"/>
            <a:r>
              <a:rPr lang="it-IT" altLang="it-IT" sz="2800" b="1" dirty="0">
                <a:solidFill>
                  <a:srgbClr val="00B0F0"/>
                </a:solidFill>
                <a:latin typeface="Comic Sans MS" pitchFamily="66" charset="0"/>
                <a:ea typeface="Gill Sans Light"/>
                <a:cs typeface="Gill Sans Light"/>
              </a:rPr>
              <a:t>Il passaggio al contributivo è sempre dannoso?</a:t>
            </a:r>
          </a:p>
          <a:p>
            <a:pPr algn="ctr"/>
            <a:endParaRPr lang="it-IT" altLang="it-IT" b="1" dirty="0">
              <a:latin typeface="Comic Sans MS" pitchFamily="66" charset="0"/>
              <a:ea typeface="Gill Sans Light"/>
              <a:cs typeface="Gill Sans Light"/>
            </a:endParaRPr>
          </a:p>
          <a:p>
            <a:pPr algn="ctr"/>
            <a:endParaRPr lang="it-IT" altLang="it-IT" sz="2000" b="1" dirty="0">
              <a:solidFill>
                <a:srgbClr val="002060"/>
              </a:solidFill>
              <a:latin typeface="Comic Sans MS" pitchFamily="66" charset="0"/>
              <a:ea typeface="Gill Sans Light"/>
              <a:cs typeface="Gill Sans Light"/>
            </a:endParaRPr>
          </a:p>
          <a:p>
            <a:pPr algn="ctr"/>
            <a:r>
              <a:rPr lang="it-IT" altLang="it-IT" sz="3600" b="1" dirty="0">
                <a:solidFill>
                  <a:srgbClr val="FF0000"/>
                </a:solidFill>
                <a:latin typeface="Comic Sans MS" pitchFamily="66" charset="0"/>
                <a:ea typeface="Gill Sans Light"/>
                <a:cs typeface="Gill Sans Light"/>
              </a:rPr>
              <a:t>Un caso pratico</a:t>
            </a:r>
          </a:p>
          <a:p>
            <a:pPr algn="ctr"/>
            <a:endParaRPr lang="it-IT" altLang="it-IT" sz="2000" b="1" dirty="0">
              <a:solidFill>
                <a:srgbClr val="002060"/>
              </a:solidFill>
              <a:latin typeface="Comic Sans MS" pitchFamily="66" charset="0"/>
              <a:ea typeface="Gill Sans Light"/>
              <a:cs typeface="Gill Sans Light"/>
            </a:endParaRPr>
          </a:p>
          <a:p>
            <a:pPr algn="ctr"/>
            <a:endParaRPr lang="it-IT" altLang="it-IT" sz="2000" b="1" dirty="0">
              <a:solidFill>
                <a:srgbClr val="002060"/>
              </a:solidFill>
              <a:latin typeface="Comic Sans MS" pitchFamily="66" charset="0"/>
              <a:ea typeface="Gill Sans Light"/>
              <a:cs typeface="Gill Sans Light"/>
            </a:endParaRPr>
          </a:p>
        </p:txBody>
      </p:sp>
      <p:sp>
        <p:nvSpPr>
          <p:cNvPr id="2" name="Rettangolo 1"/>
          <p:cNvSpPr/>
          <p:nvPr/>
        </p:nvSpPr>
        <p:spPr>
          <a:xfrm>
            <a:off x="1774826" y="2852936"/>
            <a:ext cx="7705551" cy="3785652"/>
          </a:xfrm>
          <a:prstGeom prst="rect">
            <a:avLst/>
          </a:prstGeom>
        </p:spPr>
        <p:txBody>
          <a:bodyPr wrap="square">
            <a:spAutoFit/>
          </a:bodyPr>
          <a:lstStyle/>
          <a:p>
            <a:r>
              <a:rPr lang="it-IT" sz="2400" i="1" dirty="0">
                <a:solidFill>
                  <a:srgbClr val="222222"/>
                </a:solidFill>
                <a:latin typeface="arial" charset="0"/>
              </a:rPr>
              <a:t>Calcolo naturale retributivo 2011 + </a:t>
            </a:r>
            <a:r>
              <a:rPr lang="it-IT" sz="2400" i="1" dirty="0" err="1">
                <a:solidFill>
                  <a:srgbClr val="222222"/>
                </a:solidFill>
                <a:latin typeface="arial" charset="0"/>
              </a:rPr>
              <a:t>contr.vo</a:t>
            </a:r>
            <a:r>
              <a:rPr lang="it-IT" sz="2400" i="1" dirty="0">
                <a:solidFill>
                  <a:srgbClr val="222222"/>
                </a:solidFill>
                <a:latin typeface="arial" charset="0"/>
              </a:rPr>
              <a:t> dal 2012: 14.900 €/m (x 13)</a:t>
            </a:r>
          </a:p>
          <a:p>
            <a:pPr algn="ctr"/>
            <a:endParaRPr lang="it-IT" sz="2400" i="1" dirty="0">
              <a:solidFill>
                <a:srgbClr val="222222"/>
              </a:solidFill>
              <a:latin typeface="arial" charset="0"/>
            </a:endParaRPr>
          </a:p>
          <a:p>
            <a:r>
              <a:rPr lang="it-IT" sz="2400" i="1" dirty="0">
                <a:solidFill>
                  <a:srgbClr val="222222"/>
                </a:solidFill>
                <a:latin typeface="arial" charset="0"/>
              </a:rPr>
              <a:t>Calcolo tenendo conto delle riduzioni INPDAI e c. 707 L. 190/14 applicate ai retributivi: </a:t>
            </a:r>
          </a:p>
          <a:p>
            <a:r>
              <a:rPr lang="it-IT" sz="2400" b="1" i="1" dirty="0">
                <a:solidFill>
                  <a:srgbClr val="222222"/>
                </a:solidFill>
                <a:latin typeface="arial" charset="0"/>
              </a:rPr>
              <a:t>13.700 €/m (x 13)</a:t>
            </a:r>
          </a:p>
          <a:p>
            <a:endParaRPr lang="it-IT" sz="2400" i="1" dirty="0">
              <a:solidFill>
                <a:srgbClr val="222222"/>
              </a:solidFill>
              <a:latin typeface="arial" charset="0"/>
            </a:endParaRPr>
          </a:p>
          <a:p>
            <a:r>
              <a:rPr lang="it-IT" sz="2400" i="1" dirty="0">
                <a:solidFill>
                  <a:srgbClr val="222222"/>
                </a:solidFill>
                <a:latin typeface="arial" charset="0"/>
              </a:rPr>
              <a:t>Calcolo contributivo: </a:t>
            </a:r>
          </a:p>
          <a:p>
            <a:r>
              <a:rPr lang="it-IT" sz="2400" b="1" i="1" dirty="0">
                <a:solidFill>
                  <a:srgbClr val="222222"/>
                </a:solidFill>
                <a:latin typeface="arial" charset="0"/>
              </a:rPr>
              <a:t>15.400 €/m (x13)</a:t>
            </a:r>
            <a:endParaRPr lang="it-IT" sz="2400" b="1" dirty="0">
              <a:solidFill>
                <a:srgbClr val="222222"/>
              </a:solidFill>
              <a:latin typeface="arial" charset="0"/>
            </a:endParaRPr>
          </a:p>
          <a:p>
            <a:endParaRPr lang="it-IT" sz="2400" i="1" dirty="0">
              <a:solidFill>
                <a:srgbClr val="222222"/>
              </a:solidFill>
              <a:latin typeface="arial" charset="0"/>
            </a:endParaRPr>
          </a:p>
        </p:txBody>
      </p:sp>
    </p:spTree>
    <p:extLst>
      <p:ext uri="{BB962C8B-B14F-4D97-AF65-F5344CB8AC3E}">
        <p14:creationId xmlns:p14="http://schemas.microsoft.com/office/powerpoint/2010/main" xmlns="" val="1175355744"/>
      </p:ext>
    </p:extLst>
  </p:cSld>
  <p:clrMapOvr>
    <a:masterClrMapping/>
  </p:clrMapOvr>
  <p:transition spd="slow">
    <p:randomBar dir="vert"/>
  </p:transition>
</p:sld>
</file>

<file path=ppt/slides/slide3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ttangolo 3"/>
          <p:cNvSpPr>
            <a:spLocks noChangeArrowheads="1"/>
          </p:cNvSpPr>
          <p:nvPr/>
        </p:nvSpPr>
        <p:spPr bwMode="auto">
          <a:xfrm>
            <a:off x="1774825" y="244475"/>
            <a:ext cx="8642350" cy="2708434"/>
          </a:xfrm>
          <a:prstGeom prst="rect">
            <a:avLst/>
          </a:prstGeom>
          <a:noFill/>
          <a:ln w="9525">
            <a:noFill/>
            <a:miter lim="800000"/>
            <a:headEnd/>
            <a:tailEnd/>
          </a:ln>
        </p:spPr>
        <p:txBody>
          <a:bodyPr>
            <a:spAutoFit/>
          </a:bodyPr>
          <a:lstStyle/>
          <a:p>
            <a:pPr algn="ctr"/>
            <a:endParaRPr lang="it-IT" altLang="it-IT" sz="2800" b="1" dirty="0">
              <a:solidFill>
                <a:srgbClr val="00B0F0"/>
              </a:solidFill>
              <a:latin typeface="Comic Sans MS" pitchFamily="66" charset="0"/>
              <a:ea typeface="Gill Sans Light"/>
              <a:cs typeface="Gill Sans Light"/>
            </a:endParaRPr>
          </a:p>
          <a:p>
            <a:pPr algn="ctr"/>
            <a:r>
              <a:rPr lang="it-IT" altLang="it-IT" sz="2800" b="1" dirty="0">
                <a:solidFill>
                  <a:srgbClr val="00B0F0"/>
                </a:solidFill>
                <a:latin typeface="Comic Sans MS" pitchFamily="66" charset="0"/>
                <a:ea typeface="Gill Sans Light"/>
                <a:cs typeface="Gill Sans Light"/>
              </a:rPr>
              <a:t>Il passaggio al contributivo è sempre dannoso?</a:t>
            </a:r>
          </a:p>
          <a:p>
            <a:pPr algn="ctr"/>
            <a:endParaRPr lang="it-IT" altLang="it-IT" b="1" dirty="0">
              <a:latin typeface="Comic Sans MS" pitchFamily="66" charset="0"/>
              <a:ea typeface="Gill Sans Light"/>
              <a:cs typeface="Gill Sans Light"/>
            </a:endParaRPr>
          </a:p>
          <a:p>
            <a:pPr algn="ctr"/>
            <a:endParaRPr lang="it-IT" altLang="it-IT" sz="2000" b="1" dirty="0">
              <a:solidFill>
                <a:srgbClr val="002060"/>
              </a:solidFill>
              <a:latin typeface="Comic Sans MS" pitchFamily="66" charset="0"/>
              <a:ea typeface="Gill Sans Light"/>
              <a:cs typeface="Gill Sans Light"/>
            </a:endParaRPr>
          </a:p>
          <a:p>
            <a:pPr algn="ctr"/>
            <a:r>
              <a:rPr lang="it-IT" altLang="it-IT" sz="3600" b="1" dirty="0">
                <a:solidFill>
                  <a:srgbClr val="FF0000"/>
                </a:solidFill>
                <a:latin typeface="Comic Sans MS" pitchFamily="66" charset="0"/>
                <a:ea typeface="Gill Sans Light"/>
                <a:cs typeface="Gill Sans Light"/>
              </a:rPr>
              <a:t>Un caso pratico</a:t>
            </a:r>
          </a:p>
          <a:p>
            <a:pPr algn="ctr"/>
            <a:endParaRPr lang="it-IT" altLang="it-IT" sz="2000" b="1" dirty="0">
              <a:solidFill>
                <a:srgbClr val="002060"/>
              </a:solidFill>
              <a:latin typeface="Comic Sans MS" pitchFamily="66" charset="0"/>
              <a:ea typeface="Gill Sans Light"/>
              <a:cs typeface="Gill Sans Light"/>
            </a:endParaRPr>
          </a:p>
          <a:p>
            <a:pPr algn="ctr"/>
            <a:endParaRPr lang="it-IT" altLang="it-IT" sz="2000" b="1" dirty="0">
              <a:solidFill>
                <a:srgbClr val="002060"/>
              </a:solidFill>
              <a:latin typeface="Comic Sans MS" pitchFamily="66" charset="0"/>
              <a:ea typeface="Gill Sans Light"/>
              <a:cs typeface="Gill Sans Light"/>
            </a:endParaRPr>
          </a:p>
        </p:txBody>
      </p:sp>
      <p:sp>
        <p:nvSpPr>
          <p:cNvPr id="2" name="Rettangolo 1"/>
          <p:cNvSpPr/>
          <p:nvPr/>
        </p:nvSpPr>
        <p:spPr>
          <a:xfrm>
            <a:off x="1774826" y="2852936"/>
            <a:ext cx="9361735" cy="3416320"/>
          </a:xfrm>
          <a:prstGeom prst="rect">
            <a:avLst/>
          </a:prstGeom>
        </p:spPr>
        <p:txBody>
          <a:bodyPr wrap="square">
            <a:spAutoFit/>
          </a:bodyPr>
          <a:lstStyle/>
          <a:p>
            <a:r>
              <a:rPr lang="it-IT" sz="2400" i="1" dirty="0">
                <a:solidFill>
                  <a:srgbClr val="222222"/>
                </a:solidFill>
                <a:latin typeface="arial" charset="0"/>
              </a:rPr>
              <a:t>Vantaggio annuo: </a:t>
            </a:r>
            <a:r>
              <a:rPr lang="cs-CZ" sz="2400" i="1" dirty="0">
                <a:solidFill>
                  <a:srgbClr val="222222"/>
                </a:solidFill>
                <a:latin typeface="arial" charset="0"/>
              </a:rPr>
              <a:t>22.100 euro</a:t>
            </a:r>
            <a:r>
              <a:rPr lang="it-IT" sz="2400" i="1" dirty="0">
                <a:solidFill>
                  <a:srgbClr val="222222"/>
                </a:solidFill>
                <a:latin typeface="arial" charset="0"/>
              </a:rPr>
              <a:t> </a:t>
            </a:r>
          </a:p>
          <a:p>
            <a:r>
              <a:rPr lang="it-IT" sz="2400" i="1" dirty="0">
                <a:solidFill>
                  <a:srgbClr val="222222"/>
                </a:solidFill>
                <a:latin typeface="arial" charset="0"/>
              </a:rPr>
              <a:t>Vantaggio mese: 1.700 euro</a:t>
            </a:r>
          </a:p>
          <a:p>
            <a:endParaRPr lang="it-IT" sz="2400" b="1" i="1" dirty="0">
              <a:solidFill>
                <a:srgbClr val="222222"/>
              </a:solidFill>
              <a:latin typeface="arial" charset="0"/>
            </a:endParaRPr>
          </a:p>
          <a:p>
            <a:r>
              <a:rPr lang="it-IT" sz="2400" b="1" i="1" dirty="0">
                <a:solidFill>
                  <a:srgbClr val="222222"/>
                </a:solidFill>
                <a:latin typeface="arial" charset="0"/>
              </a:rPr>
              <a:t>Febbraio 2017-Maggio 2021 Anticipazione fra le due decorrenze</a:t>
            </a:r>
          </a:p>
          <a:p>
            <a:endParaRPr lang="it-IT" sz="2400" b="1" i="1" dirty="0">
              <a:solidFill>
                <a:srgbClr val="222222"/>
              </a:solidFill>
              <a:latin typeface="arial" charset="0"/>
            </a:endParaRPr>
          </a:p>
          <a:p>
            <a:r>
              <a:rPr lang="it-IT" sz="2400" b="1" i="1" dirty="0">
                <a:solidFill>
                  <a:srgbClr val="222222"/>
                </a:solidFill>
                <a:latin typeface="arial" charset="0"/>
              </a:rPr>
              <a:t>Maggiore introito totale: 91.800 euro lordi</a:t>
            </a:r>
          </a:p>
          <a:p>
            <a:endParaRPr lang="it-IT" sz="2400" b="1" dirty="0">
              <a:solidFill>
                <a:srgbClr val="222222"/>
              </a:solidFill>
              <a:latin typeface="arial" charset="0"/>
            </a:endParaRPr>
          </a:p>
          <a:p>
            <a:endParaRPr lang="it-IT" sz="2400" i="1" dirty="0">
              <a:solidFill>
                <a:srgbClr val="222222"/>
              </a:solidFill>
              <a:latin typeface="arial" charset="0"/>
            </a:endParaRPr>
          </a:p>
        </p:txBody>
      </p:sp>
    </p:spTree>
    <p:extLst>
      <p:ext uri="{BB962C8B-B14F-4D97-AF65-F5344CB8AC3E}">
        <p14:creationId xmlns:p14="http://schemas.microsoft.com/office/powerpoint/2010/main" xmlns="" val="14391903"/>
      </p:ext>
    </p:extLst>
  </p:cSld>
  <p:clrMapOvr>
    <a:masterClrMapping/>
  </p:clrMapOvr>
  <p:transition spd="slow">
    <p:randomBar dir="vert"/>
  </p:transition>
</p:sld>
</file>

<file path=ppt/slides/slide3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Segnaposto piè di pagina 4"/>
          <p:cNvSpPr>
            <a:spLocks noGrp="1"/>
          </p:cNvSpPr>
          <p:nvPr>
            <p:ph type="ftr" sz="quarter" idx="11"/>
          </p:nvPr>
        </p:nvSpPr>
        <p:spPr bwMode="auto">
          <a:xfrm>
            <a:off x="6672064" y="6173788"/>
            <a:ext cx="3898776" cy="365125"/>
          </a:xfrm>
          <a:noFill/>
          <a:ln>
            <a:miter lim="800000"/>
            <a:headEnd/>
            <a:tailEnd/>
          </a:ln>
        </p:spPr>
        <p:txBody>
          <a:bodyPr wrap="square" numCol="1" anchor="t" anchorCtr="0" compatLnSpc="1">
            <a:prstTxWarp prst="textNoShape">
              <a:avLst/>
            </a:prstTxWarp>
          </a:bodyPr>
          <a:lstStyle/>
          <a:p>
            <a:pPr fontAlgn="base">
              <a:spcBef>
                <a:spcPct val="0"/>
              </a:spcBef>
              <a:spcAft>
                <a:spcPct val="0"/>
              </a:spcAft>
            </a:pPr>
            <a:r>
              <a:rPr lang="it-IT" altLang="it-IT" sz="1800" dirty="0">
                <a:solidFill>
                  <a:schemeClr val="tx1"/>
                </a:solidFill>
                <a:ea typeface="Gill Sans Light"/>
                <a:cs typeface="Gill Sans Light"/>
              </a:rPr>
              <a:t>(A cura di Villiam Zanoni)</a:t>
            </a:r>
          </a:p>
        </p:txBody>
      </p:sp>
      <p:sp>
        <p:nvSpPr>
          <p:cNvPr id="2" name="Text Box 2"/>
          <p:cNvSpPr txBox="1">
            <a:spLocks noChangeArrowheads="1"/>
          </p:cNvSpPr>
          <p:nvPr/>
        </p:nvSpPr>
        <p:spPr bwMode="auto">
          <a:xfrm>
            <a:off x="2135561" y="2590800"/>
            <a:ext cx="7900615" cy="275152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lgn="ctr">
              <a:lnSpc>
                <a:spcPct val="120000"/>
              </a:lnSpc>
              <a:defRPr/>
            </a:pPr>
            <a:r>
              <a:rPr lang="it-IT" altLang="it-IT" sz="3600" dirty="0">
                <a:effectLst>
                  <a:outerShdw blurRad="38100" dist="38100" dir="2700000" algn="tl">
                    <a:srgbClr val="C0C0C0"/>
                  </a:outerShdw>
                </a:effectLst>
                <a:latin typeface="Comic Sans MS" pitchFamily="66" charset="0"/>
              </a:rPr>
              <a:t>NORMA </a:t>
            </a:r>
            <a:r>
              <a:rPr lang="it-IT" altLang="it-IT" sz="3600" dirty="0" err="1">
                <a:effectLst>
                  <a:outerShdw blurRad="38100" dist="38100" dir="2700000" algn="tl">
                    <a:srgbClr val="C0C0C0"/>
                  </a:outerShdw>
                </a:effectLst>
                <a:latin typeface="Comic Sans MS" pitchFamily="66" charset="0"/>
              </a:rPr>
              <a:t>DI</a:t>
            </a:r>
            <a:r>
              <a:rPr lang="it-IT" altLang="it-IT" sz="3600" dirty="0">
                <a:effectLst>
                  <a:outerShdw blurRad="38100" dist="38100" dir="2700000" algn="tl">
                    <a:srgbClr val="C0C0C0"/>
                  </a:outerShdw>
                </a:effectLst>
                <a:latin typeface="Comic Sans MS" pitchFamily="66" charset="0"/>
              </a:rPr>
              <a:t> LEGGE CHE REGOLA IL </a:t>
            </a:r>
            <a:r>
              <a:rPr lang="it-IT" altLang="it-IT" sz="3600" i="1" u="sng" dirty="0">
                <a:solidFill>
                  <a:srgbClr val="FF0000"/>
                </a:solidFill>
                <a:latin typeface="Comic Sans MS" pitchFamily="66" charset="0"/>
              </a:rPr>
              <a:t>CUMULO</a:t>
            </a:r>
            <a:r>
              <a:rPr lang="it-IT" altLang="it-IT" sz="3600" dirty="0">
                <a:effectLst>
                  <a:outerShdw blurRad="38100" dist="38100" dir="2700000" algn="tl">
                    <a:srgbClr val="C0C0C0"/>
                  </a:outerShdw>
                </a:effectLst>
                <a:latin typeface="Comic Sans MS" pitchFamily="66" charset="0"/>
              </a:rPr>
              <a:t> NEL SISTEMA ESCLUSIVAMENTE CONTRIBUTIVO</a:t>
            </a:r>
          </a:p>
        </p:txBody>
      </p:sp>
      <p:sp>
        <p:nvSpPr>
          <p:cNvPr id="7" name="Rettangolo 6"/>
          <p:cNvSpPr/>
          <p:nvPr/>
        </p:nvSpPr>
        <p:spPr>
          <a:xfrm>
            <a:off x="2495600" y="942032"/>
            <a:ext cx="6708888" cy="1107996"/>
          </a:xfrm>
          <a:prstGeom prst="rect">
            <a:avLst/>
          </a:prstGeom>
        </p:spPr>
        <p:txBody>
          <a:bodyPr wrap="none">
            <a:spAutoFit/>
          </a:bodyPr>
          <a:lstStyle/>
          <a:p>
            <a:r>
              <a:rPr lang="it-IT" altLang="it-IT" sz="6600" dirty="0" err="1">
                <a:solidFill>
                  <a:srgbClr val="FF0000"/>
                </a:solidFill>
                <a:latin typeface="Comic Sans MS" pitchFamily="66" charset="0"/>
                <a:ea typeface="Gill Sans Light"/>
                <a:cs typeface="Gill Sans Light"/>
              </a:rPr>
              <a:t>D.Lgs.</a:t>
            </a:r>
            <a:r>
              <a:rPr lang="it-IT" altLang="it-IT" sz="6600" dirty="0">
                <a:solidFill>
                  <a:srgbClr val="FF0000"/>
                </a:solidFill>
                <a:latin typeface="Comic Sans MS" pitchFamily="66" charset="0"/>
                <a:ea typeface="Gill Sans Light"/>
                <a:cs typeface="Gill Sans Light"/>
              </a:rPr>
              <a:t> </a:t>
            </a:r>
            <a:r>
              <a:rPr lang="it-IT" altLang="it-IT" sz="6600" dirty="0" err="1">
                <a:solidFill>
                  <a:srgbClr val="FF0000"/>
                </a:solidFill>
                <a:latin typeface="Comic Sans MS" pitchFamily="66" charset="0"/>
                <a:ea typeface="Gill Sans Light"/>
                <a:cs typeface="Gill Sans Light"/>
              </a:rPr>
              <a:t>n°</a:t>
            </a:r>
            <a:r>
              <a:rPr lang="it-IT" altLang="it-IT" sz="6600" dirty="0">
                <a:solidFill>
                  <a:srgbClr val="FF0000"/>
                </a:solidFill>
                <a:latin typeface="Comic Sans MS" pitchFamily="66" charset="0"/>
                <a:ea typeface="Gill Sans Light"/>
                <a:cs typeface="Gill Sans Light"/>
              </a:rPr>
              <a:t> 184/97</a:t>
            </a:r>
          </a:p>
        </p:txBody>
      </p:sp>
    </p:spTree>
    <p:extLst>
      <p:ext uri="{BB962C8B-B14F-4D97-AF65-F5344CB8AC3E}">
        <p14:creationId xmlns:p14="http://schemas.microsoft.com/office/powerpoint/2010/main" xmlns="" val="2925863801"/>
      </p:ext>
    </p:extLst>
  </p:cSld>
  <p:clrMapOvr>
    <a:masterClrMapping/>
  </p:clrMapOvr>
  <p:transition spd="slow">
    <p:randomBar dir="vert"/>
  </p:transition>
</p:sld>
</file>

<file path=ppt/slides/slide3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2063553" y="1484785"/>
            <a:ext cx="7928173" cy="4893647"/>
          </a:xfrm>
          <a:prstGeom prst="rect">
            <a:avLst/>
          </a:prstGeom>
          <a:solidFill>
            <a:schemeClr val="bg1"/>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lgn="ctr">
              <a:defRPr/>
            </a:pPr>
            <a:r>
              <a:rPr lang="it-IT" altLang="it-IT" sz="1400" dirty="0">
                <a:solidFill>
                  <a:srgbClr val="FF0000"/>
                </a:solidFill>
                <a:effectLst>
                  <a:outerShdw blurRad="38100" dist="38100" dir="2700000" algn="tl">
                    <a:srgbClr val="C0C0C0"/>
                  </a:outerShdw>
                </a:effectLst>
              </a:rPr>
              <a:t> </a:t>
            </a:r>
            <a:r>
              <a:rPr lang="it-IT" altLang="it-IT" sz="3600" u="sng" dirty="0">
                <a:solidFill>
                  <a:srgbClr val="FF0000"/>
                </a:solidFill>
                <a:effectLst>
                  <a:outerShdw blurRad="38100" dist="38100" dir="2700000" algn="tl">
                    <a:srgbClr val="C0C0C0"/>
                  </a:outerShdw>
                </a:effectLst>
                <a:latin typeface="Comic Sans MS" pitchFamily="66" charset="0"/>
              </a:rPr>
              <a:t>Cumulo di periodi assicurativi</a:t>
            </a:r>
            <a:endParaRPr lang="it-IT" altLang="it-IT" sz="2400" u="sng" dirty="0">
              <a:solidFill>
                <a:srgbClr val="FF0000"/>
              </a:solidFill>
              <a:effectLst>
                <a:outerShdw blurRad="38100" dist="38100" dir="2700000" algn="tl">
                  <a:srgbClr val="C0C0C0"/>
                </a:outerShdw>
              </a:effectLst>
              <a:latin typeface="Comic Sans MS" pitchFamily="66" charset="0"/>
            </a:endParaRPr>
          </a:p>
          <a:p>
            <a:pPr algn="just">
              <a:defRPr/>
            </a:pPr>
            <a:endParaRPr lang="it-IT" altLang="it-IT" sz="2400" u="sng" dirty="0">
              <a:solidFill>
                <a:srgbClr val="002060"/>
              </a:solidFill>
              <a:effectLst>
                <a:outerShdw blurRad="38100" dist="38100" dir="2700000" algn="tl">
                  <a:srgbClr val="C0C0C0"/>
                </a:outerShdw>
              </a:effectLst>
              <a:latin typeface="Comic Sans MS" pitchFamily="66" charset="0"/>
            </a:endParaRPr>
          </a:p>
          <a:p>
            <a:pPr algn="just">
              <a:defRPr/>
            </a:pPr>
            <a:r>
              <a:rPr lang="it-IT" altLang="it-IT" sz="2000" dirty="0">
                <a:solidFill>
                  <a:srgbClr val="002060"/>
                </a:solidFill>
                <a:latin typeface="Comic Sans MS" pitchFamily="66" charset="0"/>
              </a:rPr>
              <a:t>1. </a:t>
            </a:r>
            <a:r>
              <a:rPr lang="it-IT" altLang="it-IT" sz="2000" i="1" dirty="0">
                <a:solidFill>
                  <a:srgbClr val="002060"/>
                </a:solidFill>
                <a:latin typeface="Comic Sans MS" pitchFamily="66" charset="0"/>
              </a:rPr>
              <a:t>Per i lavoratori di cui </a:t>
            </a:r>
            <a:r>
              <a:rPr lang="it-IT" altLang="it-IT" sz="2000" i="1" u="sng" dirty="0">
                <a:solidFill>
                  <a:srgbClr val="002060"/>
                </a:solidFill>
                <a:effectLst>
                  <a:outerShdw blurRad="38100" dist="38100" dir="2700000" algn="tl">
                    <a:srgbClr val="C0C0C0"/>
                  </a:outerShdw>
                </a:effectLst>
                <a:latin typeface="Comic Sans MS" pitchFamily="66" charset="0"/>
              </a:rPr>
              <a:t>all'articolo 1, comma 19, della legge 8 agosto 1995, n. 335</a:t>
            </a:r>
            <a:r>
              <a:rPr lang="it-IT" altLang="it-IT" sz="2000" i="1" dirty="0">
                <a:solidFill>
                  <a:srgbClr val="002060"/>
                </a:solidFill>
                <a:latin typeface="Comic Sans MS" pitchFamily="66" charset="0"/>
              </a:rPr>
              <a:t>, 19 </a:t>
            </a:r>
            <a:r>
              <a:rPr lang="it-IT" altLang="it-IT" sz="1600" i="1" dirty="0">
                <a:solidFill>
                  <a:srgbClr val="002060"/>
                </a:solidFill>
                <a:latin typeface="Comic Sans MS" pitchFamily="66" charset="0"/>
              </a:rPr>
              <a:t>[“Per i lavoratori i cui trattamenti pensionistici sono liquidati esclusivamente secondo il sistema contributivo, le pensioni di vecchiaia, di vecchiaia anticipata, di anzianità sono sostituite da un'unica prestazione denominata "pensione di vecchiaia”] </a:t>
            </a:r>
            <a:r>
              <a:rPr lang="it-IT" altLang="it-IT" sz="2000" i="1" dirty="0">
                <a:solidFill>
                  <a:srgbClr val="002060"/>
                </a:solidFill>
                <a:latin typeface="Comic Sans MS" pitchFamily="66" charset="0"/>
              </a:rPr>
              <a:t>iscritti a due o più forme di assicurazione obbligatoria per l'invalidità, la vecchiaia e i superstiti, che non abbiano maturato in alcuna delle predette forme il diritto al trattamento previdenziale, è data facoltà di utilizzare, cumulandoli per il perfezionamento </a:t>
            </a:r>
            <a:r>
              <a:rPr lang="it-IT" altLang="it-IT" sz="2000" i="1" dirty="0">
                <a:solidFill>
                  <a:srgbClr val="002060"/>
                </a:solidFill>
                <a:effectLst>
                  <a:outerShdw blurRad="38100" dist="38100" dir="2700000" algn="tl">
                    <a:srgbClr val="C0C0C0"/>
                  </a:outerShdw>
                </a:effectLst>
                <a:latin typeface="Comic Sans MS" pitchFamily="66" charset="0"/>
              </a:rPr>
              <a:t>dei requisiti di cui al comma 20 del predetto articolo 1</a:t>
            </a:r>
            <a:r>
              <a:rPr lang="it-IT" altLang="it-IT" sz="2000" i="1" dirty="0">
                <a:solidFill>
                  <a:srgbClr val="002060"/>
                </a:solidFill>
                <a:latin typeface="Comic Sans MS" pitchFamily="66" charset="0"/>
              </a:rPr>
              <a:t>, i periodi assicurativi non coincidenti posseduti presso le predette forme, ai fini del conseguimento della </a:t>
            </a:r>
            <a:r>
              <a:rPr lang="it-IT" altLang="it-IT" sz="2000" i="1" dirty="0">
                <a:solidFill>
                  <a:srgbClr val="002060"/>
                </a:solidFill>
                <a:effectLst>
                  <a:outerShdw blurRad="38100" dist="38100" dir="2700000" algn="tl">
                    <a:srgbClr val="C0C0C0"/>
                  </a:outerShdw>
                </a:effectLst>
                <a:latin typeface="Comic Sans MS" pitchFamily="66" charset="0"/>
              </a:rPr>
              <a:t>pensione di vecchiaia e dei trattamenti pensionistici per inabilità.</a:t>
            </a:r>
            <a:endParaRPr lang="it-IT" altLang="it-IT" sz="2000" i="1" dirty="0">
              <a:solidFill>
                <a:srgbClr val="002060"/>
              </a:solidFill>
              <a:effectLst>
                <a:outerShdw blurRad="38100" dist="38100" dir="2700000" algn="tl">
                  <a:srgbClr val="C0C0C0"/>
                </a:outerShdw>
              </a:effectLst>
              <a:latin typeface="Comic Sans MS" pitchFamily="66" charset="0"/>
              <a:cs typeface="Times New Roman" panose="02020603050405020304" pitchFamily="18" charset="0"/>
            </a:endParaRPr>
          </a:p>
        </p:txBody>
      </p:sp>
      <p:sp>
        <p:nvSpPr>
          <p:cNvPr id="6" name="Rettangolo 5"/>
          <p:cNvSpPr/>
          <p:nvPr/>
        </p:nvSpPr>
        <p:spPr>
          <a:xfrm>
            <a:off x="2279577" y="404664"/>
            <a:ext cx="7430239" cy="707886"/>
          </a:xfrm>
          <a:prstGeom prst="rect">
            <a:avLst/>
          </a:prstGeom>
        </p:spPr>
        <p:txBody>
          <a:bodyPr wrap="none">
            <a:spAutoFit/>
          </a:bodyPr>
          <a:lstStyle/>
          <a:p>
            <a:pPr algn="ctr"/>
            <a:r>
              <a:rPr lang="it-IT" altLang="it-IT" sz="4000" dirty="0" err="1">
                <a:solidFill>
                  <a:srgbClr val="FF0000"/>
                </a:solidFill>
                <a:latin typeface="Comic Sans MS" pitchFamily="66" charset="0"/>
                <a:ea typeface="Gill Sans Light"/>
                <a:cs typeface="Gill Sans Light"/>
              </a:rPr>
              <a:t>D.Lgs.</a:t>
            </a:r>
            <a:r>
              <a:rPr lang="it-IT" altLang="it-IT" sz="4000" dirty="0">
                <a:solidFill>
                  <a:srgbClr val="FF0000"/>
                </a:solidFill>
                <a:latin typeface="Comic Sans MS" pitchFamily="66" charset="0"/>
                <a:ea typeface="Gill Sans Light"/>
                <a:cs typeface="Gill Sans Light"/>
              </a:rPr>
              <a:t> </a:t>
            </a:r>
            <a:r>
              <a:rPr lang="it-IT" altLang="it-IT" sz="4000" dirty="0" err="1">
                <a:solidFill>
                  <a:srgbClr val="FF0000"/>
                </a:solidFill>
                <a:latin typeface="Comic Sans MS" pitchFamily="66" charset="0"/>
                <a:ea typeface="Gill Sans Light"/>
                <a:cs typeface="Gill Sans Light"/>
              </a:rPr>
              <a:t>n°</a:t>
            </a:r>
            <a:r>
              <a:rPr lang="it-IT" altLang="it-IT" sz="4000" dirty="0">
                <a:solidFill>
                  <a:srgbClr val="FF0000"/>
                </a:solidFill>
                <a:latin typeface="Comic Sans MS" pitchFamily="66" charset="0"/>
                <a:ea typeface="Gill Sans Light"/>
                <a:cs typeface="Gill Sans Light"/>
              </a:rPr>
              <a:t> 184/1997 - articolo 1</a:t>
            </a:r>
          </a:p>
        </p:txBody>
      </p:sp>
    </p:spTree>
    <p:extLst>
      <p:ext uri="{BB962C8B-B14F-4D97-AF65-F5344CB8AC3E}">
        <p14:creationId xmlns:p14="http://schemas.microsoft.com/office/powerpoint/2010/main" xmlns="" val="4113564876"/>
      </p:ext>
    </p:extLst>
  </p:cSld>
  <p:clrMapOvr>
    <a:masterClrMapping/>
  </p:clrMapOvr>
  <p:transition spd="slow">
    <p:randomBar dir="vert"/>
  </p:transition>
</p:sld>
</file>

<file path=ppt/slides/slide3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Text Box 2"/>
          <p:cNvSpPr txBox="1">
            <a:spLocks noChangeArrowheads="1"/>
          </p:cNvSpPr>
          <p:nvPr/>
        </p:nvSpPr>
        <p:spPr bwMode="auto">
          <a:xfrm>
            <a:off x="2135560" y="1772816"/>
            <a:ext cx="7704856" cy="3416320"/>
          </a:xfrm>
          <a:prstGeom prst="rect">
            <a:avLst/>
          </a:prstGeom>
          <a:solidFill>
            <a:schemeClr val="bg1"/>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lgn="just">
              <a:defRPr/>
            </a:pPr>
            <a:r>
              <a:rPr lang="it-IT" altLang="it-IT" sz="2400" dirty="0">
                <a:solidFill>
                  <a:srgbClr val="002060"/>
                </a:solidFill>
                <a:latin typeface="Comic Sans MS" pitchFamily="66" charset="0"/>
                <a:cs typeface="Times New Roman" panose="02020603050405020304" pitchFamily="18" charset="0"/>
              </a:rPr>
              <a:t>L’articolo 1 del decreto legislativo </a:t>
            </a:r>
            <a:r>
              <a:rPr lang="it-IT" altLang="it-IT" sz="2400" dirty="0" err="1">
                <a:solidFill>
                  <a:srgbClr val="002060"/>
                </a:solidFill>
                <a:latin typeface="Comic Sans MS" pitchFamily="66" charset="0"/>
                <a:cs typeface="Times New Roman" panose="02020603050405020304" pitchFamily="18" charset="0"/>
              </a:rPr>
              <a:t>n°</a:t>
            </a:r>
            <a:r>
              <a:rPr lang="it-IT" altLang="it-IT" sz="2400" dirty="0">
                <a:solidFill>
                  <a:srgbClr val="002060"/>
                </a:solidFill>
                <a:latin typeface="Comic Sans MS" pitchFamily="66" charset="0"/>
                <a:cs typeface="Times New Roman" panose="02020603050405020304" pitchFamily="18" charset="0"/>
              </a:rPr>
              <a:t> 184/97 prevede la possibilità di </a:t>
            </a:r>
            <a:r>
              <a:rPr lang="it-IT" altLang="it-IT" sz="2400" i="1" u="sng" dirty="0">
                <a:solidFill>
                  <a:srgbClr val="002060"/>
                </a:solidFill>
                <a:latin typeface="Comic Sans MS" pitchFamily="66" charset="0"/>
                <a:cs typeface="Times New Roman" panose="02020603050405020304" pitchFamily="18" charset="0"/>
              </a:rPr>
              <a:t>cumulare</a:t>
            </a:r>
            <a:r>
              <a:rPr lang="it-IT" altLang="it-IT" sz="2400" i="1" dirty="0">
                <a:solidFill>
                  <a:srgbClr val="002060"/>
                </a:solidFill>
                <a:latin typeface="Comic Sans MS" pitchFamily="66" charset="0"/>
                <a:cs typeface="Times New Roman" panose="02020603050405020304" pitchFamily="18" charset="0"/>
              </a:rPr>
              <a:t> </a:t>
            </a:r>
            <a:r>
              <a:rPr lang="it-IT" altLang="it-IT" sz="2400" dirty="0">
                <a:solidFill>
                  <a:srgbClr val="002060"/>
                </a:solidFill>
                <a:latin typeface="Comic Sans MS" pitchFamily="66" charset="0"/>
                <a:cs typeface="Times New Roman" panose="02020603050405020304" pitchFamily="18" charset="0"/>
              </a:rPr>
              <a:t>la contribuzione versata in vari fondi pensionistici obbligatori, al fine di liquidare un unico trattamento di pensione, se:</a:t>
            </a:r>
            <a:endParaRPr lang="it-IT" altLang="it-IT" sz="2400" dirty="0">
              <a:solidFill>
                <a:srgbClr val="002060"/>
              </a:solidFill>
              <a:latin typeface="Comic Sans MS" pitchFamily="66" charset="0"/>
            </a:endParaRPr>
          </a:p>
          <a:p>
            <a:pPr>
              <a:buClr>
                <a:schemeClr val="tx2"/>
              </a:buClr>
              <a:buSzPct val="120000"/>
              <a:buFont typeface="Wingdings" panose="05000000000000000000" pitchFamily="2" charset="2"/>
              <a:buChar char="Ø"/>
              <a:defRPr/>
            </a:pPr>
            <a:r>
              <a:rPr lang="it-IT" altLang="it-IT" sz="2400" dirty="0">
                <a:solidFill>
                  <a:schemeClr val="hlink"/>
                </a:solidFill>
                <a:effectLst>
                  <a:outerShdw blurRad="38100" dist="38100" dir="2700000" algn="tl">
                    <a:srgbClr val="C0C0C0"/>
                  </a:outerShdw>
                </a:effectLst>
                <a:latin typeface="Comic Sans MS" pitchFamily="66" charset="0"/>
                <a:cs typeface="Times New Roman" panose="02020603050405020304" pitchFamily="18" charset="0"/>
              </a:rPr>
              <a:t> </a:t>
            </a:r>
            <a:r>
              <a:rPr lang="it-IT" altLang="it-IT" sz="2400" dirty="0">
                <a:solidFill>
                  <a:srgbClr val="FF0000"/>
                </a:solidFill>
                <a:latin typeface="Comic Sans MS" pitchFamily="66" charset="0"/>
                <a:cs typeface="Times New Roman" panose="02020603050405020304" pitchFamily="18" charset="0"/>
              </a:rPr>
              <a:t>in nessuno dei fondi sia stato raggiunto il diritto autonomo a pensione;</a:t>
            </a:r>
            <a:r>
              <a:rPr lang="it-IT" altLang="it-IT" sz="2400" dirty="0">
                <a:solidFill>
                  <a:srgbClr val="006600"/>
                </a:solidFill>
                <a:effectLst>
                  <a:outerShdw blurRad="38100" dist="38100" dir="2700000" algn="tl">
                    <a:srgbClr val="C0C0C0"/>
                  </a:outerShdw>
                </a:effectLst>
                <a:latin typeface="Comic Sans MS" pitchFamily="66" charset="0"/>
                <a:cs typeface="Times New Roman" panose="02020603050405020304" pitchFamily="18" charset="0"/>
              </a:rPr>
              <a:t> </a:t>
            </a:r>
            <a:endParaRPr lang="it-IT" altLang="it-IT" sz="2400" dirty="0">
              <a:solidFill>
                <a:srgbClr val="006600"/>
              </a:solidFill>
              <a:effectLst>
                <a:outerShdw blurRad="38100" dist="38100" dir="2700000" algn="tl">
                  <a:srgbClr val="C0C0C0"/>
                </a:outerShdw>
              </a:effectLst>
              <a:latin typeface="Comic Sans MS" pitchFamily="66" charset="0"/>
            </a:endParaRPr>
          </a:p>
          <a:p>
            <a:pPr>
              <a:buClr>
                <a:schemeClr val="tx2"/>
              </a:buClr>
              <a:buSzPct val="120000"/>
              <a:buFont typeface="Wingdings" panose="05000000000000000000" pitchFamily="2" charset="2"/>
              <a:buChar char="Ø"/>
              <a:defRPr/>
            </a:pPr>
            <a:r>
              <a:rPr lang="it-IT" altLang="it-IT" sz="2400" dirty="0">
                <a:solidFill>
                  <a:schemeClr val="hlink"/>
                </a:solidFill>
                <a:effectLst>
                  <a:outerShdw blurRad="38100" dist="38100" dir="2700000" algn="tl">
                    <a:srgbClr val="C0C0C0"/>
                  </a:outerShdw>
                </a:effectLst>
                <a:latin typeface="Comic Sans MS" pitchFamily="66" charset="0"/>
                <a:cs typeface="Times New Roman" panose="02020603050405020304" pitchFamily="18" charset="0"/>
              </a:rPr>
              <a:t> </a:t>
            </a:r>
            <a:r>
              <a:rPr lang="it-IT" altLang="it-IT" sz="2400" dirty="0">
                <a:solidFill>
                  <a:srgbClr val="006600"/>
                </a:solidFill>
                <a:latin typeface="Comic Sans MS" pitchFamily="66" charset="0"/>
                <a:cs typeface="Times New Roman" panose="02020603050405020304" pitchFamily="18" charset="0"/>
              </a:rPr>
              <a:t>per i lavoratori i cui trattamenti pensionistici siano liquidati</a:t>
            </a:r>
            <a:r>
              <a:rPr lang="it-IT" altLang="it-IT" sz="2400" dirty="0">
                <a:solidFill>
                  <a:schemeClr val="hlink"/>
                </a:solidFill>
                <a:effectLst>
                  <a:outerShdw blurRad="38100" dist="38100" dir="2700000" algn="tl">
                    <a:srgbClr val="C0C0C0"/>
                  </a:outerShdw>
                </a:effectLst>
                <a:latin typeface="Comic Sans MS" pitchFamily="66" charset="0"/>
                <a:cs typeface="Times New Roman" panose="02020603050405020304" pitchFamily="18" charset="0"/>
              </a:rPr>
              <a:t> </a:t>
            </a:r>
            <a:r>
              <a:rPr lang="it-IT" altLang="it-IT" sz="2400" u="sng" dirty="0">
                <a:solidFill>
                  <a:srgbClr val="0000FF"/>
                </a:solidFill>
                <a:latin typeface="Comic Sans MS" pitchFamily="66" charset="0"/>
                <a:cs typeface="Times New Roman" panose="02020603050405020304" pitchFamily="18" charset="0"/>
              </a:rPr>
              <a:t>esclusivamente secondo il sistema contributivo.</a:t>
            </a:r>
            <a:endParaRPr lang="it-IT" altLang="it-IT" sz="2400" u="sng" dirty="0">
              <a:solidFill>
                <a:srgbClr val="0000FF"/>
              </a:solidFill>
              <a:latin typeface="Comic Sans MS" pitchFamily="66" charset="0"/>
            </a:endParaRPr>
          </a:p>
        </p:txBody>
      </p:sp>
      <p:sp>
        <p:nvSpPr>
          <p:cNvPr id="6" name="Rettangolo 5"/>
          <p:cNvSpPr/>
          <p:nvPr/>
        </p:nvSpPr>
        <p:spPr>
          <a:xfrm>
            <a:off x="2735263" y="388034"/>
            <a:ext cx="6708888" cy="1107996"/>
          </a:xfrm>
          <a:prstGeom prst="rect">
            <a:avLst/>
          </a:prstGeom>
        </p:spPr>
        <p:txBody>
          <a:bodyPr wrap="none">
            <a:spAutoFit/>
          </a:bodyPr>
          <a:lstStyle/>
          <a:p>
            <a:r>
              <a:rPr lang="it-IT" altLang="it-IT" sz="6600" dirty="0" err="1">
                <a:solidFill>
                  <a:srgbClr val="FF0000"/>
                </a:solidFill>
                <a:latin typeface="Comic Sans MS" pitchFamily="66" charset="0"/>
                <a:ea typeface="Gill Sans Light"/>
                <a:cs typeface="Gill Sans Light"/>
              </a:rPr>
              <a:t>D.Lgs.</a:t>
            </a:r>
            <a:r>
              <a:rPr lang="it-IT" altLang="it-IT" sz="6600" dirty="0">
                <a:solidFill>
                  <a:srgbClr val="FF0000"/>
                </a:solidFill>
                <a:latin typeface="Comic Sans MS" pitchFamily="66" charset="0"/>
                <a:ea typeface="Gill Sans Light"/>
                <a:cs typeface="Gill Sans Light"/>
              </a:rPr>
              <a:t> </a:t>
            </a:r>
            <a:r>
              <a:rPr lang="it-IT" altLang="it-IT" sz="6600" dirty="0" err="1">
                <a:solidFill>
                  <a:srgbClr val="FF0000"/>
                </a:solidFill>
                <a:latin typeface="Comic Sans MS" pitchFamily="66" charset="0"/>
                <a:ea typeface="Gill Sans Light"/>
                <a:cs typeface="Gill Sans Light"/>
              </a:rPr>
              <a:t>n°</a:t>
            </a:r>
            <a:r>
              <a:rPr lang="it-IT" altLang="it-IT" sz="6600" dirty="0">
                <a:solidFill>
                  <a:srgbClr val="FF0000"/>
                </a:solidFill>
                <a:latin typeface="Comic Sans MS" pitchFamily="66" charset="0"/>
                <a:ea typeface="Gill Sans Light"/>
                <a:cs typeface="Gill Sans Light"/>
              </a:rPr>
              <a:t> 184/97</a:t>
            </a:r>
          </a:p>
        </p:txBody>
      </p:sp>
    </p:spTree>
    <p:extLst>
      <p:ext uri="{BB962C8B-B14F-4D97-AF65-F5344CB8AC3E}">
        <p14:creationId xmlns:p14="http://schemas.microsoft.com/office/powerpoint/2010/main" xmlns="" val="50688396"/>
      </p:ext>
    </p:extLst>
  </p:cSld>
  <p:clrMapOvr>
    <a:masterClrMapping/>
  </p:clrMapOvr>
  <p:transition spd="slow">
    <p:randomBar dir="vert"/>
  </p:transition>
</p:sld>
</file>

<file path=ppt/slides/slide3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Text Box 2"/>
          <p:cNvSpPr txBox="1">
            <a:spLocks noChangeArrowheads="1"/>
          </p:cNvSpPr>
          <p:nvPr/>
        </p:nvSpPr>
        <p:spPr bwMode="auto">
          <a:xfrm>
            <a:off x="2135560" y="1772817"/>
            <a:ext cx="8280920" cy="4401205"/>
          </a:xfrm>
          <a:prstGeom prst="rect">
            <a:avLst/>
          </a:prstGeom>
          <a:solidFill>
            <a:schemeClr val="bg1"/>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lgn="just">
              <a:defRPr/>
            </a:pPr>
            <a:r>
              <a:rPr lang="it-IT" sz="2000" dirty="0"/>
              <a:t>Devono intendersi quali destinatari della norma in esame i lavoratori iscritti all’assicurazione generale obbligatoria per l’invalidità, vecchiaia e superstiti e delle forme sostitutive ed esclusive della stessa, delle gestioni speciali dei lavoratori autonomi, della gestione separata di cui all’articolo 2, comma 26, della legge n. 335 del 1995 nonché ai regimi dei liberi professionistici disciplinati dal d.lgs. n. 103 del 1996 ed alle casse disciplinate dal d.lgs. n. 509 del 1994 , qualora queste ultime abbiano optato, ai sensi del comma 12 dell’articolo 3 della legge n. 335 del 1995, per l’adozione del sistema contributivo. Nella considerazione che l’articolo 1 del decreto effettua un richiamo ai soli lavoratori di cui all’articolo 1, comma 19, della legge n. 335 del 1995, cioè ai lavoratori i cui trattamenti pensionistici sono liquidati esclusivamente con il sistema contributivo, non possono avvalersi della facoltà in esame i lavoratori cui si applicano i cosiddetti sistemi di calcolo retributivo o misto.</a:t>
            </a:r>
            <a:endParaRPr lang="it-IT" altLang="it-IT" sz="2000" u="sng" dirty="0">
              <a:solidFill>
                <a:srgbClr val="0000FF"/>
              </a:solidFill>
              <a:latin typeface="Comic Sans MS" pitchFamily="66" charset="0"/>
            </a:endParaRPr>
          </a:p>
        </p:txBody>
      </p:sp>
      <p:sp>
        <p:nvSpPr>
          <p:cNvPr id="6" name="Rettangolo 5"/>
          <p:cNvSpPr/>
          <p:nvPr/>
        </p:nvSpPr>
        <p:spPr>
          <a:xfrm>
            <a:off x="2735264" y="388035"/>
            <a:ext cx="7372531" cy="830997"/>
          </a:xfrm>
          <a:prstGeom prst="rect">
            <a:avLst/>
          </a:prstGeom>
        </p:spPr>
        <p:txBody>
          <a:bodyPr wrap="none">
            <a:spAutoFit/>
          </a:bodyPr>
          <a:lstStyle/>
          <a:p>
            <a:r>
              <a:rPr lang="it-IT" altLang="it-IT" sz="4800" dirty="0">
                <a:solidFill>
                  <a:srgbClr val="FF0000"/>
                </a:solidFill>
                <a:latin typeface="Comic Sans MS" pitchFamily="66" charset="0"/>
                <a:ea typeface="Gill Sans Light"/>
                <a:cs typeface="Gill Sans Light"/>
              </a:rPr>
              <a:t>Circolare 116/2001 INPS</a:t>
            </a:r>
          </a:p>
        </p:txBody>
      </p:sp>
    </p:spTree>
    <p:extLst>
      <p:ext uri="{BB962C8B-B14F-4D97-AF65-F5344CB8AC3E}">
        <p14:creationId xmlns:p14="http://schemas.microsoft.com/office/powerpoint/2010/main" xmlns="" val="3889059441"/>
      </p:ext>
    </p:extLst>
  </p:cSld>
  <p:clrMapOvr>
    <a:masterClrMapping/>
  </p:clrMapOvr>
  <p:transition spd="slow">
    <p:randomBar dir="vert"/>
  </p:transition>
</p:sld>
</file>

<file path=ppt/slides/slide3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1"/>
          <p:cNvSpPr>
            <a:spLocks noGrp="1"/>
          </p:cNvSpPr>
          <p:nvPr>
            <p:ph type="title"/>
          </p:nvPr>
        </p:nvSpPr>
        <p:spPr>
          <a:xfrm>
            <a:off x="2124869" y="470664"/>
            <a:ext cx="8229600" cy="1143000"/>
          </a:xfrm>
        </p:spPr>
        <p:style>
          <a:lnRef idx="1">
            <a:schemeClr val="accent4"/>
          </a:lnRef>
          <a:fillRef idx="2">
            <a:schemeClr val="accent4"/>
          </a:fillRef>
          <a:effectRef idx="1">
            <a:schemeClr val="accent4"/>
          </a:effectRef>
          <a:fontRef idx="minor">
            <a:schemeClr val="dk1"/>
          </a:fontRef>
        </p:style>
        <p:txBody>
          <a:bodyPr/>
          <a:lstStyle/>
          <a:p>
            <a:pPr algn="ctr">
              <a:defRPr/>
            </a:pPr>
            <a:r>
              <a:rPr lang="it-IT" dirty="0">
                <a:solidFill>
                  <a:srgbClr val="7030A0"/>
                </a:solidFill>
                <a:latin typeface="Comic Sans MS"/>
                <a:cs typeface="Comic Sans MS"/>
              </a:rPr>
              <a:t>C) CUMULO </a:t>
            </a:r>
          </a:p>
        </p:txBody>
      </p:sp>
      <p:sp>
        <p:nvSpPr>
          <p:cNvPr id="74755" name="Rettangolo 3"/>
          <p:cNvSpPr>
            <a:spLocks noChangeArrowheads="1"/>
          </p:cNvSpPr>
          <p:nvPr/>
        </p:nvSpPr>
        <p:spPr bwMode="auto">
          <a:xfrm>
            <a:off x="2351088" y="1613664"/>
            <a:ext cx="7777162" cy="400110"/>
          </a:xfrm>
          <a:prstGeom prst="rect">
            <a:avLst/>
          </a:prstGeom>
          <a:noFill/>
          <a:ln w="9525">
            <a:noFill/>
            <a:miter lim="800000"/>
            <a:headEnd/>
            <a:tailEnd/>
          </a:ln>
        </p:spPr>
        <p:txBody>
          <a:bodyPr>
            <a:spAutoFit/>
          </a:bodyPr>
          <a:lstStyle/>
          <a:p>
            <a:pPr algn="ctr"/>
            <a:r>
              <a:rPr lang="it-IT" altLang="it-IT" sz="2000" b="1" dirty="0">
                <a:solidFill>
                  <a:srgbClr val="FF0000"/>
                </a:solidFill>
                <a:latin typeface="Comic Sans MS" pitchFamily="66" charset="0"/>
                <a:ea typeface="Gill Sans Light"/>
                <a:cs typeface="Gill Sans Light"/>
              </a:rPr>
              <a:t>INTRODOTTO DALLA LEGGE </a:t>
            </a:r>
            <a:r>
              <a:rPr lang="it-IT" altLang="it-IT" sz="2000" b="1" dirty="0" err="1">
                <a:solidFill>
                  <a:srgbClr val="FF0000"/>
                </a:solidFill>
                <a:latin typeface="Comic Sans MS" pitchFamily="66" charset="0"/>
                <a:ea typeface="Gill Sans Light"/>
                <a:cs typeface="Gill Sans Light"/>
              </a:rPr>
              <a:t>DI</a:t>
            </a:r>
            <a:r>
              <a:rPr lang="it-IT" altLang="it-IT" sz="2000" b="1" dirty="0">
                <a:solidFill>
                  <a:srgbClr val="FF0000"/>
                </a:solidFill>
                <a:latin typeface="Comic Sans MS" pitchFamily="66" charset="0"/>
                <a:ea typeface="Gill Sans Light"/>
                <a:cs typeface="Gill Sans Light"/>
              </a:rPr>
              <a:t> STABILITÀ 2013</a:t>
            </a:r>
          </a:p>
        </p:txBody>
      </p:sp>
      <p:sp>
        <p:nvSpPr>
          <p:cNvPr id="74756" name="Rettangolo 4"/>
          <p:cNvSpPr>
            <a:spLocks noChangeArrowheads="1"/>
          </p:cNvSpPr>
          <p:nvPr/>
        </p:nvSpPr>
        <p:spPr bwMode="auto">
          <a:xfrm>
            <a:off x="1920875" y="2060848"/>
            <a:ext cx="8433594" cy="3970318"/>
          </a:xfrm>
          <a:prstGeom prst="rect">
            <a:avLst/>
          </a:prstGeom>
          <a:noFill/>
          <a:ln w="9525">
            <a:noFill/>
            <a:miter lim="800000"/>
            <a:headEnd/>
            <a:tailEnd/>
          </a:ln>
        </p:spPr>
        <p:txBody>
          <a:bodyPr wrap="square">
            <a:spAutoFit/>
          </a:bodyPr>
          <a:lstStyle/>
          <a:p>
            <a:pPr algn="ctr"/>
            <a:r>
              <a:rPr lang="it-IT" altLang="it-IT" dirty="0">
                <a:solidFill>
                  <a:srgbClr val="002060"/>
                </a:solidFill>
                <a:latin typeface="Comic Sans MS" pitchFamily="66" charset="0"/>
                <a:ea typeface="Gill Sans Light"/>
                <a:cs typeface="Gill Sans Light"/>
              </a:rPr>
              <a:t>La Legge 228/2012 ha previsto, all’art. 1 commi da 239 a 246:</a:t>
            </a:r>
          </a:p>
          <a:p>
            <a:pPr algn="ctr"/>
            <a:r>
              <a:rPr lang="it-IT" altLang="it-IT" dirty="0">
                <a:solidFill>
                  <a:srgbClr val="002060"/>
                </a:solidFill>
                <a:latin typeface="Comic Sans MS" pitchFamily="66" charset="0"/>
                <a:ea typeface="Gill Sans Light"/>
                <a:cs typeface="Gill Sans Light"/>
              </a:rPr>
              <a:t> ulteriore possibilità di mettere insieme la contribuzione “frammentata” ovvero quella versata in più gestioni assicurative. </a:t>
            </a:r>
          </a:p>
          <a:p>
            <a:endParaRPr lang="it-IT" altLang="it-IT" dirty="0">
              <a:solidFill>
                <a:srgbClr val="002060"/>
              </a:solidFill>
              <a:latin typeface="Comic Sans MS" pitchFamily="66" charset="0"/>
              <a:ea typeface="Gill Sans Light"/>
              <a:cs typeface="Gill Sans Light"/>
            </a:endParaRPr>
          </a:p>
          <a:p>
            <a:pPr algn="ctr"/>
            <a:r>
              <a:rPr lang="it-IT" altLang="it-IT" dirty="0">
                <a:solidFill>
                  <a:srgbClr val="002060"/>
                </a:solidFill>
                <a:latin typeface="Comic Sans MS" pitchFamily="66" charset="0"/>
                <a:ea typeface="Gill Sans Light"/>
                <a:cs typeface="Gill Sans Light"/>
              </a:rPr>
              <a:t>Il </a:t>
            </a:r>
            <a:r>
              <a:rPr lang="it-IT" altLang="it-IT" b="1" dirty="0">
                <a:solidFill>
                  <a:srgbClr val="002060"/>
                </a:solidFill>
                <a:latin typeface="Comic Sans MS" pitchFamily="66" charset="0"/>
                <a:ea typeface="Gill Sans Light"/>
                <a:cs typeface="Gill Sans Light"/>
              </a:rPr>
              <a:t>nuovo istituto del “cumulo” consente ai lavoratori iscritti presso due o più forme di assicurazione obbligatoria per invalidità, vecchiaia e superstiti dei lavoratori dipendenti, autonomi, e degli iscritti alla gestione separata e alle forme sostitutive ed esclusive della medesima, di cumulare tutti i periodi non coincidenti ai fini del conseguimento di un’unica pensione</a:t>
            </a:r>
            <a:r>
              <a:rPr lang="it-IT" altLang="it-IT" dirty="0">
                <a:solidFill>
                  <a:srgbClr val="002060"/>
                </a:solidFill>
                <a:latin typeface="Comic Sans MS" pitchFamily="66" charset="0"/>
                <a:ea typeface="Gill Sans Light"/>
                <a:cs typeface="Gill Sans Light"/>
              </a:rPr>
              <a:t>. </a:t>
            </a:r>
          </a:p>
          <a:p>
            <a:pPr algn="ctr"/>
            <a:r>
              <a:rPr lang="it-IT" altLang="it-IT" dirty="0">
                <a:solidFill>
                  <a:srgbClr val="002060"/>
                </a:solidFill>
                <a:latin typeface="Comic Sans MS" pitchFamily="66" charset="0"/>
                <a:ea typeface="Gill Sans Light"/>
                <a:cs typeface="Gill Sans Light"/>
              </a:rPr>
              <a:t>Le nuove disposizioni che sono entrate in vigore dal 1° gennaio 2013 sono finalizzato a consentire ai lavoratori il perfezionamento del diritto al trattamento pensionistico di vecchiaia ovvero dei trattamenti di inabilità e ai superstiti di assicurato deceduto prima di aver acquisito il diritto a pensione. </a:t>
            </a:r>
          </a:p>
        </p:txBody>
      </p:sp>
    </p:spTree>
    <p:extLst>
      <p:ext uri="{BB962C8B-B14F-4D97-AF65-F5344CB8AC3E}">
        <p14:creationId xmlns:p14="http://schemas.microsoft.com/office/powerpoint/2010/main" xmlns="" val="1033372412"/>
      </p:ext>
    </p:extLst>
  </p:cSld>
  <p:clrMapOvr>
    <a:masterClrMapping/>
  </p:clrMapOvr>
  <p:transition spd="slow">
    <p:randomBar dir="vert"/>
  </p:transition>
</p:sld>
</file>

<file path=ppt/slides/slide3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1"/>
          <p:cNvSpPr>
            <a:spLocks noGrp="1"/>
          </p:cNvSpPr>
          <p:nvPr>
            <p:ph type="title"/>
          </p:nvPr>
        </p:nvSpPr>
        <p:spPr>
          <a:xfrm>
            <a:off x="2135188" y="260648"/>
            <a:ext cx="8229600" cy="1143000"/>
          </a:xfrm>
        </p:spPr>
        <p:style>
          <a:lnRef idx="1">
            <a:schemeClr val="accent4"/>
          </a:lnRef>
          <a:fillRef idx="2">
            <a:schemeClr val="accent4"/>
          </a:fillRef>
          <a:effectRef idx="1">
            <a:schemeClr val="accent4"/>
          </a:effectRef>
          <a:fontRef idx="minor">
            <a:schemeClr val="dk1"/>
          </a:fontRef>
        </p:style>
        <p:txBody>
          <a:bodyPr/>
          <a:lstStyle/>
          <a:p>
            <a:pPr algn="ctr">
              <a:defRPr/>
            </a:pPr>
            <a:r>
              <a:rPr lang="it-IT" dirty="0">
                <a:solidFill>
                  <a:srgbClr val="7030A0"/>
                </a:solidFill>
                <a:latin typeface="Comic Sans MS"/>
                <a:cs typeface="Comic Sans MS"/>
              </a:rPr>
              <a:t>C) CUMULO </a:t>
            </a:r>
          </a:p>
        </p:txBody>
      </p:sp>
      <p:sp>
        <p:nvSpPr>
          <p:cNvPr id="75779" name="Rettangolo 3"/>
          <p:cNvSpPr>
            <a:spLocks noChangeArrowheads="1"/>
          </p:cNvSpPr>
          <p:nvPr/>
        </p:nvSpPr>
        <p:spPr bwMode="auto">
          <a:xfrm>
            <a:off x="4008439" y="1628776"/>
            <a:ext cx="4681537" cy="461963"/>
          </a:xfrm>
          <a:prstGeom prst="rect">
            <a:avLst/>
          </a:prstGeom>
          <a:noFill/>
          <a:ln w="9525">
            <a:noFill/>
            <a:miter lim="800000"/>
            <a:headEnd/>
            <a:tailEnd/>
          </a:ln>
        </p:spPr>
        <p:txBody>
          <a:bodyPr wrap="none">
            <a:spAutoFit/>
          </a:bodyPr>
          <a:lstStyle/>
          <a:p>
            <a:r>
              <a:rPr lang="it-IT" altLang="it-IT" sz="2400" dirty="0">
                <a:solidFill>
                  <a:srgbClr val="002060"/>
                </a:solidFill>
                <a:latin typeface="Comic Sans MS" pitchFamily="66" charset="0"/>
                <a:ea typeface="Gill Sans Light"/>
                <a:cs typeface="Gill Sans Light"/>
              </a:rPr>
              <a:t>Chi sono i lavoratori interessati</a:t>
            </a:r>
          </a:p>
        </p:txBody>
      </p:sp>
      <p:sp>
        <p:nvSpPr>
          <p:cNvPr id="5" name="Rettangolo 4"/>
          <p:cNvSpPr/>
          <p:nvPr/>
        </p:nvSpPr>
        <p:spPr>
          <a:xfrm>
            <a:off x="2135188" y="2205039"/>
            <a:ext cx="7993062" cy="3692525"/>
          </a:xfrm>
          <a:prstGeom prst="rect">
            <a:avLst/>
          </a:prstGeom>
        </p:spPr>
        <p:txBody>
          <a:bodyPr>
            <a:spAutoFit/>
          </a:bodyPr>
          <a:lstStyle/>
          <a:p>
            <a:pPr>
              <a:defRPr/>
            </a:pPr>
            <a:r>
              <a:rPr lang="it-IT" dirty="0">
                <a:solidFill>
                  <a:srgbClr val="002060"/>
                </a:solidFill>
                <a:latin typeface="Comic Sans MS" pitchFamily="66" charset="0"/>
              </a:rPr>
              <a:t>Possono chiedere il cumulo tutti i lavoratori dipendenti pubblici o privati, lavoratori autonomi che possono far valere contributi versati presso: </a:t>
            </a:r>
          </a:p>
          <a:p>
            <a:pPr>
              <a:defRPr/>
            </a:pPr>
            <a:endParaRPr lang="it-IT" dirty="0">
              <a:solidFill>
                <a:srgbClr val="002060"/>
              </a:solidFill>
              <a:latin typeface="Comic Sans MS" pitchFamily="66" charset="0"/>
            </a:endParaRPr>
          </a:p>
          <a:p>
            <a:pPr marL="342900" indent="-342900">
              <a:buFontTx/>
              <a:buAutoNum type="arabicPeriod"/>
              <a:defRPr/>
            </a:pPr>
            <a:r>
              <a:rPr lang="it-IT" dirty="0">
                <a:solidFill>
                  <a:srgbClr val="002060"/>
                </a:solidFill>
                <a:latin typeface="Comic Sans MS" pitchFamily="66" charset="0"/>
              </a:rPr>
              <a:t>l’Assicurazione Generale Obbligatoria dei lavoratori dipendenti e gestioni dei lavoratori autonomi (FPLD – </a:t>
            </a:r>
            <a:r>
              <a:rPr lang="it-IT" dirty="0" err="1">
                <a:solidFill>
                  <a:srgbClr val="002060"/>
                </a:solidFill>
                <a:latin typeface="Comic Sans MS" pitchFamily="66" charset="0"/>
              </a:rPr>
              <a:t>GG.SS.</a:t>
            </a:r>
            <a:r>
              <a:rPr lang="it-IT" dirty="0">
                <a:solidFill>
                  <a:srgbClr val="002060"/>
                </a:solidFill>
                <a:latin typeface="Comic Sans MS" pitchFamily="66" charset="0"/>
              </a:rPr>
              <a:t>) </a:t>
            </a:r>
          </a:p>
          <a:p>
            <a:pPr marL="342900" indent="-342900">
              <a:buFontTx/>
              <a:buAutoNum type="arabicPeriod"/>
              <a:defRPr/>
            </a:pPr>
            <a:r>
              <a:rPr lang="it-IT" dirty="0">
                <a:solidFill>
                  <a:srgbClr val="002060"/>
                </a:solidFill>
                <a:latin typeface="Comic Sans MS" pitchFamily="66" charset="0"/>
              </a:rPr>
              <a:t> le forme esclusive dell’Ago (</a:t>
            </a:r>
            <a:r>
              <a:rPr lang="it-IT" dirty="0" err="1">
                <a:solidFill>
                  <a:srgbClr val="002060"/>
                </a:solidFill>
                <a:latin typeface="Comic Sans MS" pitchFamily="66" charset="0"/>
              </a:rPr>
              <a:t>Inpdap…</a:t>
            </a:r>
            <a:r>
              <a:rPr lang="it-IT" dirty="0">
                <a:solidFill>
                  <a:srgbClr val="002060"/>
                </a:solidFill>
                <a:latin typeface="Comic Sans MS" pitchFamily="66" charset="0"/>
              </a:rPr>
              <a:t>.) </a:t>
            </a:r>
          </a:p>
          <a:p>
            <a:pPr marL="342900" indent="-342900">
              <a:buFontTx/>
              <a:buAutoNum type="arabicPeriod"/>
              <a:defRPr/>
            </a:pPr>
            <a:r>
              <a:rPr lang="it-IT" dirty="0">
                <a:solidFill>
                  <a:srgbClr val="002060"/>
                </a:solidFill>
                <a:latin typeface="Comic Sans MS" pitchFamily="66" charset="0"/>
              </a:rPr>
              <a:t> le forme sostitutive dell’Ago (Enpals, fondo telefonici, fondo elettrici…) </a:t>
            </a:r>
          </a:p>
          <a:p>
            <a:pPr marL="342900" indent="-342900">
              <a:buFontTx/>
              <a:buAutoNum type="arabicPeriod"/>
              <a:defRPr/>
            </a:pPr>
            <a:r>
              <a:rPr lang="it-IT" dirty="0">
                <a:solidFill>
                  <a:srgbClr val="002060"/>
                </a:solidFill>
                <a:latin typeface="Comic Sans MS" pitchFamily="66" charset="0"/>
              </a:rPr>
              <a:t> la Gestione Separata Inps (istituita in base all’art. 2 comma 26 L. 335/95)</a:t>
            </a:r>
          </a:p>
          <a:p>
            <a:pPr marL="342900" indent="-342900">
              <a:defRPr/>
            </a:pPr>
            <a:r>
              <a:rPr lang="it-IT" dirty="0">
                <a:solidFill>
                  <a:srgbClr val="002060"/>
                </a:solidFill>
                <a:latin typeface="Comic Sans MS" pitchFamily="66" charset="0"/>
              </a:rPr>
              <a:t> Non possono, invece, essere oggetto di cumulo le contribuzioni versate presso le Casse di Previdenza per liberi professionisti ed il Fondo Clero.</a:t>
            </a:r>
          </a:p>
        </p:txBody>
      </p:sp>
    </p:spTree>
    <p:extLst>
      <p:ext uri="{BB962C8B-B14F-4D97-AF65-F5344CB8AC3E}">
        <p14:creationId xmlns:p14="http://schemas.microsoft.com/office/powerpoint/2010/main" xmlns="" val="873099228"/>
      </p:ext>
    </p:extLst>
  </p:cSld>
  <p:clrMapOvr>
    <a:masterClrMapping/>
  </p:clrMapOvr>
  <p:transition spd="slow">
    <p:randomBar dir="vert"/>
  </p:transition>
</p:sld>
</file>

<file path=ppt/slides/slide3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3" name="Rettangolo 3"/>
          <p:cNvSpPr>
            <a:spLocks noChangeArrowheads="1"/>
          </p:cNvSpPr>
          <p:nvPr/>
        </p:nvSpPr>
        <p:spPr bwMode="auto">
          <a:xfrm>
            <a:off x="3647541" y="1628775"/>
            <a:ext cx="5330306" cy="523220"/>
          </a:xfrm>
          <a:prstGeom prst="rect">
            <a:avLst/>
          </a:prstGeom>
          <a:noFill/>
          <a:ln w="9525">
            <a:noFill/>
            <a:miter lim="800000"/>
            <a:headEnd/>
            <a:tailEnd/>
          </a:ln>
        </p:spPr>
        <p:txBody>
          <a:bodyPr wrap="none">
            <a:spAutoFit/>
          </a:bodyPr>
          <a:lstStyle/>
          <a:p>
            <a:pPr algn="ctr"/>
            <a:r>
              <a:rPr lang="it-IT" altLang="it-IT" sz="2800" dirty="0">
                <a:solidFill>
                  <a:srgbClr val="002060"/>
                </a:solidFill>
                <a:latin typeface="Comic Sans MS" pitchFamily="66" charset="0"/>
                <a:ea typeface="Gill Sans Light"/>
                <a:cs typeface="Gill Sans Light"/>
              </a:rPr>
              <a:t>Quali trattamenti pensionistici</a:t>
            </a:r>
          </a:p>
        </p:txBody>
      </p:sp>
      <p:sp>
        <p:nvSpPr>
          <p:cNvPr id="76804" name="Rettangolo 4"/>
          <p:cNvSpPr>
            <a:spLocks noChangeArrowheads="1"/>
          </p:cNvSpPr>
          <p:nvPr/>
        </p:nvSpPr>
        <p:spPr bwMode="auto">
          <a:xfrm>
            <a:off x="1919289" y="2205038"/>
            <a:ext cx="8497887" cy="1200150"/>
          </a:xfrm>
          <a:prstGeom prst="rect">
            <a:avLst/>
          </a:prstGeom>
          <a:noFill/>
          <a:ln w="9525">
            <a:noFill/>
            <a:miter lim="800000"/>
            <a:headEnd/>
            <a:tailEnd/>
          </a:ln>
        </p:spPr>
        <p:txBody>
          <a:bodyPr>
            <a:spAutoFit/>
          </a:bodyPr>
          <a:lstStyle/>
          <a:p>
            <a:pPr algn="just"/>
            <a:r>
              <a:rPr lang="it-IT" altLang="it-IT" dirty="0">
                <a:solidFill>
                  <a:srgbClr val="002060"/>
                </a:solidFill>
                <a:latin typeface="Comic Sans MS" pitchFamily="66" charset="0"/>
                <a:ea typeface="Gill Sans Light"/>
                <a:cs typeface="Gill Sans Light"/>
              </a:rPr>
              <a:t>Il ”cumulo contributivo” previsto dalla Legge 228/2012 consente di ottenere la pensione di vecchiaia, la pensione di inabilità e la pensione ai superstiti. Per conseguire la pensione di vecchiaia, il cumulo dei periodi assicurativi non coincidenti può, però, essere richiesto a condizione che i lavoratori: </a:t>
            </a:r>
          </a:p>
        </p:txBody>
      </p:sp>
      <p:sp>
        <p:nvSpPr>
          <p:cNvPr id="76805" name="Rettangolo 5"/>
          <p:cNvSpPr>
            <a:spLocks noChangeArrowheads="1"/>
          </p:cNvSpPr>
          <p:nvPr/>
        </p:nvSpPr>
        <p:spPr bwMode="auto">
          <a:xfrm>
            <a:off x="1992313" y="3644901"/>
            <a:ext cx="8496300" cy="1200329"/>
          </a:xfrm>
          <a:prstGeom prst="rect">
            <a:avLst/>
          </a:prstGeom>
          <a:noFill/>
          <a:ln w="9525">
            <a:noFill/>
            <a:miter lim="800000"/>
            <a:headEnd/>
            <a:tailEnd/>
          </a:ln>
        </p:spPr>
        <p:txBody>
          <a:bodyPr>
            <a:spAutoFit/>
          </a:bodyPr>
          <a:lstStyle/>
          <a:p>
            <a:pPr>
              <a:buFont typeface="Arial" pitchFamily="34" charset="0"/>
              <a:buChar char="•"/>
            </a:pPr>
            <a:r>
              <a:rPr lang="it-IT" altLang="it-IT" dirty="0">
                <a:solidFill>
                  <a:srgbClr val="002060"/>
                </a:solidFill>
                <a:ea typeface="Gill Sans Light"/>
                <a:cs typeface="Gill Sans Light"/>
              </a:rPr>
              <a:t> </a:t>
            </a:r>
            <a:r>
              <a:rPr lang="it-IT" altLang="it-IT" b="1" dirty="0">
                <a:solidFill>
                  <a:srgbClr val="002060"/>
                </a:solidFill>
                <a:ea typeface="Gill Sans Light"/>
                <a:cs typeface="Gill Sans Light"/>
              </a:rPr>
              <a:t>non siano già titolari di trattamento pensionistico diretto presso una delle predette gestioni </a:t>
            </a:r>
            <a:r>
              <a:rPr lang="it-IT" altLang="it-IT" dirty="0">
                <a:solidFill>
                  <a:srgbClr val="002060"/>
                </a:solidFill>
                <a:ea typeface="Gill Sans Light"/>
                <a:cs typeface="Gill Sans Light"/>
              </a:rPr>
              <a:t>(compreso l’assegno di invalidità);</a:t>
            </a:r>
          </a:p>
          <a:p>
            <a:pPr>
              <a:buFont typeface="Arial" pitchFamily="34" charset="0"/>
              <a:buChar char="•"/>
            </a:pPr>
            <a:r>
              <a:rPr lang="it-IT" altLang="it-IT" b="1" dirty="0">
                <a:solidFill>
                  <a:srgbClr val="002060"/>
                </a:solidFill>
                <a:ea typeface="Gill Sans Light"/>
                <a:cs typeface="Gill Sans Light"/>
              </a:rPr>
              <a:t>non abbiano maturato il diritto autonomo al trattamento pensionistico in nessuna delle forme assicurative oggetto del regime di cumulo in argomento. </a:t>
            </a:r>
          </a:p>
        </p:txBody>
      </p:sp>
      <p:sp>
        <p:nvSpPr>
          <p:cNvPr id="76806" name="Rettangolo 6"/>
          <p:cNvSpPr>
            <a:spLocks noChangeArrowheads="1"/>
          </p:cNvSpPr>
          <p:nvPr/>
        </p:nvSpPr>
        <p:spPr bwMode="auto">
          <a:xfrm>
            <a:off x="2279650" y="5189538"/>
            <a:ext cx="7704138" cy="400110"/>
          </a:xfrm>
          <a:prstGeom prst="rect">
            <a:avLst/>
          </a:prstGeom>
          <a:noFill/>
          <a:ln w="9525">
            <a:noFill/>
            <a:miter lim="800000"/>
            <a:headEnd/>
            <a:tailEnd/>
          </a:ln>
        </p:spPr>
        <p:txBody>
          <a:bodyPr>
            <a:spAutoFit/>
          </a:bodyPr>
          <a:lstStyle/>
          <a:p>
            <a:pPr algn="ctr"/>
            <a:r>
              <a:rPr lang="it-IT" altLang="it-IT" sz="2000" b="1" u="sng" dirty="0">
                <a:solidFill>
                  <a:srgbClr val="FF0000"/>
                </a:solidFill>
                <a:latin typeface="Comic Sans MS" pitchFamily="66" charset="0"/>
                <a:ea typeface="Gill Sans Light"/>
                <a:cs typeface="Gill Sans Light"/>
              </a:rPr>
              <a:t>Il cumulo non è consentito per i pensionamenti anticipati</a:t>
            </a:r>
          </a:p>
        </p:txBody>
      </p:sp>
      <p:sp>
        <p:nvSpPr>
          <p:cNvPr id="8" name="Titolo 1"/>
          <p:cNvSpPr>
            <a:spLocks noGrp="1"/>
          </p:cNvSpPr>
          <p:nvPr>
            <p:ph type="title"/>
          </p:nvPr>
        </p:nvSpPr>
        <p:spPr>
          <a:xfrm>
            <a:off x="2135188" y="260648"/>
            <a:ext cx="8229600" cy="1143000"/>
          </a:xfrm>
        </p:spPr>
        <p:style>
          <a:lnRef idx="1">
            <a:schemeClr val="accent4"/>
          </a:lnRef>
          <a:fillRef idx="2">
            <a:schemeClr val="accent4"/>
          </a:fillRef>
          <a:effectRef idx="1">
            <a:schemeClr val="accent4"/>
          </a:effectRef>
          <a:fontRef idx="minor">
            <a:schemeClr val="dk1"/>
          </a:fontRef>
        </p:style>
        <p:txBody>
          <a:bodyPr/>
          <a:lstStyle/>
          <a:p>
            <a:pPr algn="ctr">
              <a:defRPr/>
            </a:pPr>
            <a:r>
              <a:rPr lang="it-IT" dirty="0">
                <a:solidFill>
                  <a:srgbClr val="7030A0"/>
                </a:solidFill>
                <a:latin typeface="Comic Sans MS"/>
                <a:cs typeface="Comic Sans MS"/>
              </a:rPr>
              <a:t>C) CUMULO </a:t>
            </a:r>
          </a:p>
        </p:txBody>
      </p:sp>
    </p:spTree>
    <p:extLst>
      <p:ext uri="{BB962C8B-B14F-4D97-AF65-F5344CB8AC3E}">
        <p14:creationId xmlns:p14="http://schemas.microsoft.com/office/powerpoint/2010/main" xmlns="" val="3442170696"/>
      </p:ext>
    </p:extLst>
  </p:cSld>
  <p:clrMapOvr>
    <a:masterClrMapping/>
  </p:clrMapOvr>
  <p:transition spd="slow">
    <p:randomBar dir="vert"/>
  </p:transition>
</p:sld>
</file>

<file path=ppt/slides/slide3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2351584" y="2204865"/>
            <a:ext cx="7776864" cy="3139321"/>
          </a:xfrm>
          <a:prstGeom prst="rect">
            <a:avLst/>
          </a:prstGeom>
        </p:spPr>
        <p:txBody>
          <a:bodyPr wrap="square">
            <a:spAutoFit/>
          </a:bodyPr>
          <a:lstStyle/>
          <a:p>
            <a:pPr algn="ctr"/>
            <a:r>
              <a:rPr lang="it-IT" i="1" dirty="0">
                <a:solidFill>
                  <a:srgbClr val="FF0000"/>
                </a:solidFill>
                <a:latin typeface="Comic Sans MS"/>
                <a:cs typeface="Comic Sans MS"/>
              </a:rPr>
              <a:t>Art. 3. DM 282/96</a:t>
            </a:r>
          </a:p>
          <a:p>
            <a:pPr algn="ctr"/>
            <a:r>
              <a:rPr lang="it-IT" i="1" dirty="0">
                <a:solidFill>
                  <a:srgbClr val="000090"/>
                </a:solidFill>
                <a:latin typeface="Comic Sans MS"/>
                <a:cs typeface="Comic Sans MS"/>
              </a:rPr>
              <a:t> Gli iscritti alla gestione separata che possono far valere periodi contributivi presso l'assicurazione generale obbligatoria per l'invalidità, la vecchiaia ed i superstiti dei lavoratori dipendenti, le forme esclusive e sostitutive della medesima, le gestioni pensionistiche dei lavoratori autonomi di cui alla legge n. 233 del 1990 hanno </a:t>
            </a:r>
            <a:r>
              <a:rPr lang="it-IT" b="1" i="1" dirty="0">
                <a:solidFill>
                  <a:srgbClr val="000090"/>
                </a:solidFill>
                <a:latin typeface="Comic Sans MS"/>
                <a:cs typeface="Comic Sans MS"/>
              </a:rPr>
              <a:t>facoltà di chiedere nell'ambito della gestione separata il computo dei predetti contributi, ai fini del diritto e della misura della pensione a carico della gestione stessa, alle condizioni previste per la facoltà di opzione di cui all'art. 1, comma 23, della legge n. 335 del 1995.</a:t>
            </a:r>
          </a:p>
        </p:txBody>
      </p:sp>
      <p:sp>
        <p:nvSpPr>
          <p:cNvPr id="3" name="Titolo 1"/>
          <p:cNvSpPr txBox="1">
            <a:spLocks/>
          </p:cNvSpPr>
          <p:nvPr/>
        </p:nvSpPr>
        <p:spPr>
          <a:xfrm>
            <a:off x="2135560" y="188640"/>
            <a:ext cx="8229600" cy="1143000"/>
          </a:xfrm>
          <a:prstGeom prst="rect">
            <a:avLst/>
          </a:prstGeom>
        </p:spPr>
        <p:style>
          <a:lnRef idx="1">
            <a:schemeClr val="accent1"/>
          </a:lnRef>
          <a:fillRef idx="2">
            <a:schemeClr val="accent1"/>
          </a:fillRef>
          <a:effectRef idx="1">
            <a:schemeClr val="accent1"/>
          </a:effectRef>
          <a:fontRef idx="minor">
            <a:schemeClr val="dk1"/>
          </a:fontRef>
        </p:style>
        <p:txBody>
          <a:bodyPr>
            <a:normAutofit fontScale="97500"/>
          </a:bodyPr>
          <a:lstStyle>
            <a:lvl1pPr algn="l" defTabSz="914400" rtl="0" eaLnBrk="1" latinLnBrk="0" hangingPunct="1">
              <a:lnSpc>
                <a:spcPct val="80000"/>
              </a:lnSpc>
              <a:spcBef>
                <a:spcPct val="0"/>
              </a:spcBef>
              <a:buNone/>
              <a:defRPr sz="4400" kern="1200" cap="all" spc="100" baseline="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pPr algn="ctr">
              <a:defRPr/>
            </a:pPr>
            <a:r>
              <a:rPr lang="it-IT">
                <a:solidFill>
                  <a:srgbClr val="002060"/>
                </a:solidFill>
                <a:latin typeface="Comic Sans MS"/>
                <a:cs typeface="Comic Sans MS"/>
              </a:rPr>
              <a:t>Computo gestione separata  </a:t>
            </a:r>
            <a:endParaRPr lang="it-IT" dirty="0">
              <a:solidFill>
                <a:srgbClr val="002060"/>
              </a:solidFill>
              <a:latin typeface="Comic Sans MS"/>
              <a:cs typeface="Comic Sans MS"/>
            </a:endParaRPr>
          </a:p>
        </p:txBody>
      </p:sp>
    </p:spTree>
    <p:extLst>
      <p:ext uri="{BB962C8B-B14F-4D97-AF65-F5344CB8AC3E}">
        <p14:creationId xmlns:p14="http://schemas.microsoft.com/office/powerpoint/2010/main" xmlns="" val="714748935"/>
      </p:ext>
    </p:extLst>
  </p:cSld>
  <p:clrMapOvr>
    <a:masterClrMapping/>
  </p:clrMapOvr>
  <p:transition spd="slow">
    <p:randomBar dir="vert"/>
  </p:transition>
</p:sld>
</file>

<file path=ppt/slides/slide3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1"/>
          <p:cNvSpPr>
            <a:spLocks noGrp="1"/>
          </p:cNvSpPr>
          <p:nvPr>
            <p:ph type="title"/>
          </p:nvPr>
        </p:nvSpPr>
        <p:spPr>
          <a:xfrm>
            <a:off x="2135560" y="188640"/>
            <a:ext cx="8229600" cy="1143000"/>
          </a:xfrm>
        </p:spPr>
        <p:style>
          <a:lnRef idx="1">
            <a:schemeClr val="accent1"/>
          </a:lnRef>
          <a:fillRef idx="2">
            <a:schemeClr val="accent1"/>
          </a:fillRef>
          <a:effectRef idx="1">
            <a:schemeClr val="accent1"/>
          </a:effectRef>
          <a:fontRef idx="minor">
            <a:schemeClr val="dk1"/>
          </a:fontRef>
        </p:style>
        <p:txBody>
          <a:bodyPr>
            <a:normAutofit/>
          </a:bodyPr>
          <a:lstStyle/>
          <a:p>
            <a:pPr algn="ctr">
              <a:defRPr/>
            </a:pPr>
            <a:r>
              <a:rPr lang="it-IT" dirty="0">
                <a:solidFill>
                  <a:srgbClr val="002060"/>
                </a:solidFill>
                <a:latin typeface="Comic Sans MS"/>
                <a:cs typeface="Comic Sans MS"/>
              </a:rPr>
              <a:t>Computo gestione separata  </a:t>
            </a:r>
          </a:p>
        </p:txBody>
      </p:sp>
      <p:sp>
        <p:nvSpPr>
          <p:cNvPr id="79875" name="Rettangolo 3"/>
          <p:cNvSpPr>
            <a:spLocks noChangeArrowheads="1"/>
          </p:cNvSpPr>
          <p:nvPr/>
        </p:nvSpPr>
        <p:spPr bwMode="auto">
          <a:xfrm>
            <a:off x="1775521" y="1628800"/>
            <a:ext cx="8497887" cy="4248150"/>
          </a:xfrm>
          <a:prstGeom prst="rect">
            <a:avLst/>
          </a:prstGeom>
          <a:noFill/>
          <a:ln w="9525">
            <a:noFill/>
            <a:miter lim="800000"/>
            <a:headEnd/>
            <a:tailEnd/>
          </a:ln>
        </p:spPr>
        <p:txBody>
          <a:bodyPr>
            <a:spAutoFit/>
          </a:bodyPr>
          <a:lstStyle/>
          <a:p>
            <a:pPr algn="just"/>
            <a:r>
              <a:rPr lang="it-IT" altLang="it-IT" i="1" u="sng" dirty="0">
                <a:solidFill>
                  <a:srgbClr val="002060"/>
                </a:solidFill>
                <a:latin typeface="Comic Sans MS" pitchFamily="66" charset="0"/>
                <a:ea typeface="Gill Sans Light"/>
                <a:cs typeface="Gill Sans Light"/>
              </a:rPr>
              <a:t>Una particolare normativa disciplina, infine, coloro che possono far valere contributi nella Gestione Separata e in altre forme di previdenza obbligatoria. </a:t>
            </a:r>
          </a:p>
          <a:p>
            <a:pPr algn="just"/>
            <a:endParaRPr lang="it-IT" altLang="it-IT" dirty="0">
              <a:solidFill>
                <a:srgbClr val="002060"/>
              </a:solidFill>
              <a:latin typeface="Comic Sans MS" pitchFamily="66" charset="0"/>
              <a:ea typeface="Gill Sans Light"/>
              <a:cs typeface="Gill Sans Light"/>
            </a:endParaRPr>
          </a:p>
          <a:p>
            <a:pPr algn="just"/>
            <a:r>
              <a:rPr lang="it-IT" altLang="it-IT" dirty="0">
                <a:solidFill>
                  <a:srgbClr val="002060"/>
                </a:solidFill>
                <a:latin typeface="Comic Sans MS" pitchFamily="66" charset="0"/>
                <a:ea typeface="Gill Sans Light"/>
                <a:cs typeface="Gill Sans Light"/>
              </a:rPr>
              <a:t>Essa è contenuta </a:t>
            </a:r>
            <a:r>
              <a:rPr lang="it-IT" altLang="it-IT" b="1" dirty="0">
                <a:solidFill>
                  <a:srgbClr val="002060"/>
                </a:solidFill>
                <a:latin typeface="Comic Sans MS" pitchFamily="66" charset="0"/>
                <a:ea typeface="Gill Sans Light"/>
                <a:cs typeface="Gill Sans Light"/>
              </a:rPr>
              <a:t>nell’art.3 DM n. 282 del 2 maggio 1996 </a:t>
            </a:r>
            <a:r>
              <a:rPr lang="it-IT" altLang="it-IT" dirty="0">
                <a:solidFill>
                  <a:srgbClr val="002060"/>
                </a:solidFill>
                <a:latin typeface="Comic Sans MS" pitchFamily="66" charset="0"/>
                <a:ea typeface="Gill Sans Light"/>
                <a:cs typeface="Gill Sans Light"/>
              </a:rPr>
              <a:t>e prevede la possibilità, per gli iscritti alla </a:t>
            </a:r>
            <a:r>
              <a:rPr lang="it-IT" altLang="it-IT" b="1" dirty="0">
                <a:solidFill>
                  <a:srgbClr val="002060"/>
                </a:solidFill>
                <a:latin typeface="Comic Sans MS" pitchFamily="66" charset="0"/>
                <a:ea typeface="Gill Sans Light"/>
                <a:cs typeface="Gill Sans Light"/>
              </a:rPr>
              <a:t>“Gestione separata” dell’INPS che possono far valere periodi contributivi accreditati presso l’INPS come lavoratori dipendenti o autonomi o presso altre forme di previdenza obbligatoria, diverse dalle Casse professionali, di chiedere - nell'ambito della gestione separata - di computare questi periodi contributivi ai fini del diritto e della misura della pensione a carico della gestione stessa. </a:t>
            </a:r>
          </a:p>
          <a:p>
            <a:pPr algn="just"/>
            <a:endParaRPr lang="it-IT" altLang="it-IT" dirty="0">
              <a:solidFill>
                <a:srgbClr val="002060"/>
              </a:solidFill>
              <a:latin typeface="Comic Sans MS" pitchFamily="66" charset="0"/>
              <a:ea typeface="Gill Sans Light"/>
              <a:cs typeface="Gill Sans Light"/>
            </a:endParaRPr>
          </a:p>
          <a:p>
            <a:pPr algn="just"/>
            <a:r>
              <a:rPr lang="it-IT" altLang="it-IT" dirty="0">
                <a:solidFill>
                  <a:srgbClr val="002060"/>
                </a:solidFill>
                <a:latin typeface="Comic Sans MS" pitchFamily="66" charset="0"/>
                <a:ea typeface="Gill Sans Light"/>
                <a:cs typeface="Gill Sans Light"/>
              </a:rPr>
              <a:t>E’, però </a:t>
            </a:r>
            <a:r>
              <a:rPr lang="it-IT" altLang="it-IT" b="1" i="1" dirty="0">
                <a:solidFill>
                  <a:srgbClr val="002060"/>
                </a:solidFill>
                <a:latin typeface="Comic Sans MS" pitchFamily="66" charset="0"/>
                <a:ea typeface="Gill Sans Light"/>
                <a:cs typeface="Gill Sans Light"/>
              </a:rPr>
              <a:t>necessario che siano presenti le condizioni previste per la facoltà di opzione di cui all'art. 1, comma 23, della legge n. 335 del 1995 </a:t>
            </a:r>
            <a:r>
              <a:rPr lang="it-IT" altLang="it-IT" dirty="0">
                <a:solidFill>
                  <a:srgbClr val="002060"/>
                </a:solidFill>
                <a:latin typeface="Comic Sans MS" pitchFamily="66" charset="0"/>
                <a:ea typeface="Gill Sans Light"/>
                <a:cs typeface="Gill Sans Light"/>
              </a:rPr>
              <a:t>ovvero la </a:t>
            </a:r>
            <a:r>
              <a:rPr lang="it-IT" altLang="it-IT" b="1" dirty="0">
                <a:solidFill>
                  <a:srgbClr val="FF0000"/>
                </a:solidFill>
                <a:latin typeface="Comic Sans MS" pitchFamily="66" charset="0"/>
                <a:ea typeface="Gill Sans Light"/>
                <a:cs typeface="Gill Sans Light"/>
              </a:rPr>
              <a:t>presenza di almeno 15 anni di contribuzione di cui 5 anni a partire dal 1/1/1996. </a:t>
            </a:r>
          </a:p>
        </p:txBody>
      </p:sp>
    </p:spTree>
    <p:extLst>
      <p:ext uri="{BB962C8B-B14F-4D97-AF65-F5344CB8AC3E}">
        <p14:creationId xmlns:p14="http://schemas.microsoft.com/office/powerpoint/2010/main" xmlns="" val="2364774999"/>
      </p:ext>
    </p:extLst>
  </p:cSld>
  <p:clrMapOvr>
    <a:masterClrMapping/>
  </p:clrMapOvr>
  <p:transition spd="slow">
    <p:randomBar dir="vert"/>
  </p:transition>
</p:sld>
</file>

<file path=ppt/slides/slide3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9" name="Picture 2"/>
          <p:cNvPicPr>
            <a:picLocks noChangeAspect="1" noChangeArrowheads="1"/>
          </p:cNvPicPr>
          <p:nvPr/>
        </p:nvPicPr>
        <p:blipFill>
          <a:blip r:embed="rId2"/>
          <a:srcRect/>
          <a:stretch>
            <a:fillRect/>
          </a:stretch>
        </p:blipFill>
        <p:spPr bwMode="auto">
          <a:xfrm>
            <a:off x="1919537" y="332656"/>
            <a:ext cx="8352927" cy="5356788"/>
          </a:xfrm>
          <a:prstGeom prst="rect">
            <a:avLst/>
          </a:prstGeom>
          <a:noFill/>
          <a:ln w="9525">
            <a:noFill/>
            <a:miter lim="800000"/>
            <a:headEnd/>
            <a:tailEnd/>
          </a:ln>
        </p:spPr>
      </p:pic>
    </p:spTree>
    <p:extLst>
      <p:ext uri="{BB962C8B-B14F-4D97-AF65-F5344CB8AC3E}">
        <p14:creationId xmlns:p14="http://schemas.microsoft.com/office/powerpoint/2010/main" xmlns="" val="547900650"/>
      </p:ext>
    </p:extLst>
  </p:cSld>
  <p:clrMapOvr>
    <a:masterClrMapping/>
  </p:clrMapOvr>
  <p:transition spd="slow">
    <p:randomBar dir="vert"/>
  </p:transition>
</p:sld>
</file>

<file path=ppt/slides/slide3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pPr>
              <a:defRPr/>
            </a:pPr>
            <a:endParaRPr lang="it-IT" altLang="it-IT"/>
          </a:p>
        </p:txBody>
      </p:sp>
      <p:sp>
        <p:nvSpPr>
          <p:cNvPr id="27651" name="Segnaposto numero diapositiva 2"/>
          <p:cNvSpPr>
            <a:spLocks noGrp="1"/>
          </p:cNvSpPr>
          <p:nvPr>
            <p:ph type="sldNum" sz="quarter" idx="12"/>
          </p:nvPr>
        </p:nvSpPr>
        <p:spPr>
          <a:noFill/>
        </p:spPr>
        <p:txBody>
          <a:bodyPr/>
          <a:lstStyle>
            <a:lvl1pPr>
              <a:defRPr>
                <a:solidFill>
                  <a:schemeClr val="tx1"/>
                </a:solidFill>
                <a:latin typeface="Bookman Old Style" panose="02050604050505020204" pitchFamily="18" charset="0"/>
                <a:cs typeface="Arial" panose="020B0604020202020204" pitchFamily="34" charset="0"/>
              </a:defRPr>
            </a:lvl1pPr>
            <a:lvl2pPr marL="742912" indent="-285736">
              <a:defRPr>
                <a:solidFill>
                  <a:schemeClr val="tx1"/>
                </a:solidFill>
                <a:latin typeface="Bookman Old Style" panose="02050604050505020204" pitchFamily="18" charset="0"/>
                <a:cs typeface="Arial" panose="020B0604020202020204" pitchFamily="34" charset="0"/>
              </a:defRPr>
            </a:lvl2pPr>
            <a:lvl3pPr marL="1142942" indent="-228588">
              <a:defRPr>
                <a:solidFill>
                  <a:schemeClr val="tx1"/>
                </a:solidFill>
                <a:latin typeface="Bookman Old Style" panose="02050604050505020204" pitchFamily="18" charset="0"/>
                <a:cs typeface="Arial" panose="020B0604020202020204" pitchFamily="34" charset="0"/>
              </a:defRPr>
            </a:lvl3pPr>
            <a:lvl4pPr marL="1600118" indent="-228588">
              <a:defRPr>
                <a:solidFill>
                  <a:schemeClr val="tx1"/>
                </a:solidFill>
                <a:latin typeface="Bookman Old Style" panose="02050604050505020204" pitchFamily="18" charset="0"/>
                <a:cs typeface="Arial" panose="020B0604020202020204" pitchFamily="34" charset="0"/>
              </a:defRPr>
            </a:lvl4pPr>
            <a:lvl5pPr marL="2057295" indent="-228588">
              <a:defRPr>
                <a:solidFill>
                  <a:schemeClr val="tx1"/>
                </a:solidFill>
                <a:latin typeface="Bookman Old Style" panose="02050604050505020204" pitchFamily="18" charset="0"/>
                <a:cs typeface="Arial" panose="020B0604020202020204" pitchFamily="34" charset="0"/>
              </a:defRPr>
            </a:lvl5pPr>
            <a:lvl6pPr marL="2514471" indent="-228588" eaLnBrk="0" fontAlgn="base" hangingPunct="0">
              <a:spcBef>
                <a:spcPct val="0"/>
              </a:spcBef>
              <a:spcAft>
                <a:spcPct val="0"/>
              </a:spcAft>
              <a:defRPr>
                <a:solidFill>
                  <a:schemeClr val="tx1"/>
                </a:solidFill>
                <a:latin typeface="Bookman Old Style" panose="02050604050505020204" pitchFamily="18" charset="0"/>
                <a:cs typeface="Arial" panose="020B0604020202020204" pitchFamily="34" charset="0"/>
              </a:defRPr>
            </a:lvl6pPr>
            <a:lvl7pPr marL="2971648" indent="-228588" eaLnBrk="0" fontAlgn="base" hangingPunct="0">
              <a:spcBef>
                <a:spcPct val="0"/>
              </a:spcBef>
              <a:spcAft>
                <a:spcPct val="0"/>
              </a:spcAft>
              <a:defRPr>
                <a:solidFill>
                  <a:schemeClr val="tx1"/>
                </a:solidFill>
                <a:latin typeface="Bookman Old Style" panose="02050604050505020204" pitchFamily="18" charset="0"/>
                <a:cs typeface="Arial" panose="020B0604020202020204" pitchFamily="34" charset="0"/>
              </a:defRPr>
            </a:lvl7pPr>
            <a:lvl8pPr marL="3428825" indent="-228588" eaLnBrk="0" fontAlgn="base" hangingPunct="0">
              <a:spcBef>
                <a:spcPct val="0"/>
              </a:spcBef>
              <a:spcAft>
                <a:spcPct val="0"/>
              </a:spcAft>
              <a:defRPr>
                <a:solidFill>
                  <a:schemeClr val="tx1"/>
                </a:solidFill>
                <a:latin typeface="Bookman Old Style" panose="02050604050505020204" pitchFamily="18" charset="0"/>
                <a:cs typeface="Arial" panose="020B0604020202020204" pitchFamily="34" charset="0"/>
              </a:defRPr>
            </a:lvl8pPr>
            <a:lvl9pPr marL="3886001" indent="-228588" eaLnBrk="0" fontAlgn="base" hangingPunct="0">
              <a:spcBef>
                <a:spcPct val="0"/>
              </a:spcBef>
              <a:spcAft>
                <a:spcPct val="0"/>
              </a:spcAft>
              <a:defRPr>
                <a:solidFill>
                  <a:schemeClr val="tx1"/>
                </a:solidFill>
                <a:latin typeface="Bookman Old Style" panose="02050604050505020204" pitchFamily="18" charset="0"/>
                <a:cs typeface="Arial" panose="020B0604020202020204" pitchFamily="34" charset="0"/>
              </a:defRPr>
            </a:lvl9pPr>
          </a:lstStyle>
          <a:p>
            <a:fld id="{ADA3025F-60A1-4EF3-BFB4-C47275618F3E}" type="slidenum">
              <a:rPr lang="it-IT" altLang="it-IT" smtClean="0"/>
              <a:pPr/>
              <a:t>336</a:t>
            </a:fld>
            <a:endParaRPr lang="it-IT" altLang="it-IT"/>
          </a:p>
        </p:txBody>
      </p:sp>
      <p:sp>
        <p:nvSpPr>
          <p:cNvPr id="27652" name="Text Box 4"/>
          <p:cNvSpPr txBox="1">
            <a:spLocks noChangeArrowheads="1"/>
          </p:cNvSpPr>
          <p:nvPr/>
        </p:nvSpPr>
        <p:spPr bwMode="auto">
          <a:xfrm>
            <a:off x="2292098" y="580434"/>
            <a:ext cx="8136077" cy="107721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lvl1pPr>
              <a:defRPr>
                <a:solidFill>
                  <a:schemeClr val="tx1"/>
                </a:solidFill>
                <a:latin typeface="Bookman Old Style" panose="02050604050505020204" pitchFamily="18" charset="0"/>
                <a:cs typeface="Arial" panose="020B0604020202020204" pitchFamily="34" charset="0"/>
              </a:defRPr>
            </a:lvl1pPr>
            <a:lvl2pPr marL="742950" indent="-285750">
              <a:defRPr>
                <a:solidFill>
                  <a:schemeClr val="tx1"/>
                </a:solidFill>
                <a:latin typeface="Bookman Old Style" panose="02050604050505020204" pitchFamily="18" charset="0"/>
                <a:cs typeface="Arial" panose="020B0604020202020204" pitchFamily="34" charset="0"/>
              </a:defRPr>
            </a:lvl2pPr>
            <a:lvl3pPr marL="1143000" indent="-228600">
              <a:defRPr>
                <a:solidFill>
                  <a:schemeClr val="tx1"/>
                </a:solidFill>
                <a:latin typeface="Bookman Old Style" panose="02050604050505020204" pitchFamily="18" charset="0"/>
                <a:cs typeface="Arial" panose="020B0604020202020204" pitchFamily="34" charset="0"/>
              </a:defRPr>
            </a:lvl3pPr>
            <a:lvl4pPr marL="1600200" indent="-228600">
              <a:defRPr>
                <a:solidFill>
                  <a:schemeClr val="tx1"/>
                </a:solidFill>
                <a:latin typeface="Bookman Old Style" panose="02050604050505020204" pitchFamily="18" charset="0"/>
                <a:cs typeface="Arial" panose="020B0604020202020204" pitchFamily="34" charset="0"/>
              </a:defRPr>
            </a:lvl4pPr>
            <a:lvl5pPr marL="2057400" indent="-228600">
              <a:defRPr>
                <a:solidFill>
                  <a:schemeClr val="tx1"/>
                </a:solidFill>
                <a:latin typeface="Bookman Old Style" panose="020506040505050202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Bookman Old Style" panose="020506040505050202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Bookman Old Style" panose="020506040505050202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Bookman Old Style" panose="020506040505050202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Bookman Old Style" panose="02050604050505020204" pitchFamily="18" charset="0"/>
                <a:cs typeface="Arial" panose="020B0604020202020204" pitchFamily="34" charset="0"/>
              </a:defRPr>
            </a:lvl9pPr>
          </a:lstStyle>
          <a:p>
            <a:pPr algn="ctr" eaLnBrk="1" hangingPunct="1"/>
            <a:r>
              <a:rPr lang="it-IT" altLang="it-IT" sz="3200" b="1" dirty="0">
                <a:solidFill>
                  <a:srgbClr val="FF0000"/>
                </a:solidFill>
                <a:latin typeface="Comic Sans MS"/>
                <a:cs typeface="Comic Sans MS"/>
              </a:rPr>
              <a:t>NUOVO CUMULO (Comma 195)</a:t>
            </a:r>
          </a:p>
          <a:p>
            <a:pPr algn="ctr" eaLnBrk="1" hangingPunct="1"/>
            <a:r>
              <a:rPr lang="it-IT" altLang="it-IT" sz="3200" b="1" dirty="0">
                <a:solidFill>
                  <a:srgbClr val="FF0000"/>
                </a:solidFill>
                <a:latin typeface="Comic Sans MS"/>
                <a:cs typeface="Comic Sans MS"/>
              </a:rPr>
              <a:t>Dal 1/1/2017 </a:t>
            </a:r>
          </a:p>
        </p:txBody>
      </p:sp>
      <p:sp>
        <p:nvSpPr>
          <p:cNvPr id="27653" name="Text Box 5"/>
          <p:cNvSpPr txBox="1">
            <a:spLocks noChangeArrowheads="1"/>
          </p:cNvSpPr>
          <p:nvPr/>
        </p:nvSpPr>
        <p:spPr bwMode="auto">
          <a:xfrm>
            <a:off x="1991544" y="1691832"/>
            <a:ext cx="8559094" cy="4263936"/>
          </a:xfrm>
          <a:prstGeom prst="rect">
            <a:avLst/>
          </a:prstGeom>
          <a:solidFill>
            <a:srgbClr val="FFFFFF"/>
          </a:solidFill>
          <a:ln>
            <a:noFill/>
          </a:ln>
          <a:effectLst/>
        </p:spPr>
        <p:txBody>
          <a:bodyPr wrap="square">
            <a:spAutoFit/>
          </a:bodyPr>
          <a:lstStyle>
            <a:lvl1pPr>
              <a:defRPr>
                <a:solidFill>
                  <a:schemeClr val="tx1"/>
                </a:solidFill>
                <a:latin typeface="Bookman Old Style" panose="02050604050505020204" pitchFamily="18" charset="0"/>
                <a:cs typeface="Arial" panose="020B0604020202020204" pitchFamily="34" charset="0"/>
              </a:defRPr>
            </a:lvl1pPr>
            <a:lvl2pPr marL="742950" indent="-285750">
              <a:defRPr>
                <a:solidFill>
                  <a:schemeClr val="tx1"/>
                </a:solidFill>
                <a:latin typeface="Bookman Old Style" panose="02050604050505020204" pitchFamily="18" charset="0"/>
                <a:cs typeface="Arial" panose="020B0604020202020204" pitchFamily="34" charset="0"/>
              </a:defRPr>
            </a:lvl2pPr>
            <a:lvl3pPr marL="1143000" indent="-228600">
              <a:defRPr>
                <a:solidFill>
                  <a:schemeClr val="tx1"/>
                </a:solidFill>
                <a:latin typeface="Bookman Old Style" panose="02050604050505020204" pitchFamily="18" charset="0"/>
                <a:cs typeface="Arial" panose="020B0604020202020204" pitchFamily="34" charset="0"/>
              </a:defRPr>
            </a:lvl3pPr>
            <a:lvl4pPr marL="1600200" indent="-228600">
              <a:defRPr>
                <a:solidFill>
                  <a:schemeClr val="tx1"/>
                </a:solidFill>
                <a:latin typeface="Bookman Old Style" panose="02050604050505020204" pitchFamily="18" charset="0"/>
                <a:cs typeface="Arial" panose="020B0604020202020204" pitchFamily="34" charset="0"/>
              </a:defRPr>
            </a:lvl4pPr>
            <a:lvl5pPr marL="2057400" indent="-228600">
              <a:defRPr>
                <a:solidFill>
                  <a:schemeClr val="tx1"/>
                </a:solidFill>
                <a:latin typeface="Bookman Old Style" panose="020506040505050202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Bookman Old Style" panose="020506040505050202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Bookman Old Style" panose="020506040505050202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Bookman Old Style" panose="020506040505050202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Bookman Old Style" panose="02050604050505020204" pitchFamily="18" charset="0"/>
                <a:cs typeface="Arial" panose="020B0604020202020204" pitchFamily="34" charset="0"/>
              </a:defRPr>
            </a:lvl9pPr>
          </a:lstStyle>
          <a:p>
            <a:pPr algn="ctr" eaLnBrk="1" hangingPunct="1"/>
            <a:r>
              <a:rPr lang="it-IT" altLang="it-IT" sz="2812" b="1" dirty="0">
                <a:latin typeface="Comic Sans MS"/>
                <a:cs typeface="Comic Sans MS"/>
              </a:rPr>
              <a:t>Si modifica la legge n. 228/2012 nel senso di </a:t>
            </a:r>
            <a:r>
              <a:rPr lang="it-IT" altLang="it-IT" sz="2812" b="1" dirty="0">
                <a:solidFill>
                  <a:srgbClr val="FF0000"/>
                </a:solidFill>
                <a:latin typeface="Comic Sans MS"/>
                <a:cs typeface="Comic Sans MS"/>
              </a:rPr>
              <a:t>prevedere anche l’accesso alla pensione anticipata </a:t>
            </a:r>
            <a:r>
              <a:rPr lang="it-IT" altLang="it-IT" sz="2812" b="1" dirty="0">
                <a:solidFill>
                  <a:srgbClr val="0000FF"/>
                </a:solidFill>
                <a:latin typeface="Comic Sans MS"/>
                <a:cs typeface="Comic Sans MS"/>
              </a:rPr>
              <a:t>(solo comma 10)</a:t>
            </a:r>
            <a:r>
              <a:rPr lang="it-IT" altLang="it-IT" sz="2812" b="1" dirty="0">
                <a:latin typeface="Comic Sans MS"/>
                <a:cs typeface="Comic Sans MS"/>
              </a:rPr>
              <a:t>, </a:t>
            </a:r>
            <a:r>
              <a:rPr lang="it-IT" altLang="it-IT" sz="2812" b="1" u="sng" dirty="0">
                <a:solidFill>
                  <a:srgbClr val="FF0000"/>
                </a:solidFill>
                <a:latin typeface="Comic Sans MS"/>
                <a:cs typeface="Comic Sans MS"/>
              </a:rPr>
              <a:t>includendo  anche le Casse professionali</a:t>
            </a:r>
            <a:r>
              <a:rPr lang="it-IT" altLang="it-IT" sz="2812" b="1" dirty="0">
                <a:latin typeface="Comic Sans MS"/>
                <a:cs typeface="Comic Sans MS"/>
              </a:rPr>
              <a:t>, nonché consentire il cumulo </a:t>
            </a:r>
            <a:r>
              <a:rPr lang="it-IT" altLang="it-IT" sz="2812" b="1" dirty="0">
                <a:solidFill>
                  <a:srgbClr val="FF0000"/>
                </a:solidFill>
                <a:latin typeface="Comic Sans MS"/>
                <a:cs typeface="Comic Sans MS"/>
              </a:rPr>
              <a:t>anche con un diritto autonomo</a:t>
            </a:r>
            <a:r>
              <a:rPr lang="it-IT" altLang="it-IT" sz="2812" b="1" dirty="0">
                <a:latin typeface="Comic Sans MS"/>
                <a:cs typeface="Comic Sans MS"/>
              </a:rPr>
              <a:t>.</a:t>
            </a:r>
          </a:p>
          <a:p>
            <a:pPr algn="ctr" eaLnBrk="1" hangingPunct="1"/>
            <a:r>
              <a:rPr lang="it-IT" altLang="it-IT" sz="2812" b="1" u="sng" dirty="0">
                <a:solidFill>
                  <a:srgbClr val="002060"/>
                </a:solidFill>
                <a:latin typeface="Comic Sans MS"/>
                <a:cs typeface="Comic Sans MS"/>
              </a:rPr>
              <a:t>Quindi liquidazione della pensione con calcolo pro quota con le regole applicabili in ciascuna gestione</a:t>
            </a:r>
            <a:r>
              <a:rPr lang="it-IT" altLang="it-IT" sz="2812" b="1" u="sng" dirty="0">
                <a:solidFill>
                  <a:srgbClr val="002060"/>
                </a:solidFill>
                <a:latin typeface="+mj-lt"/>
              </a:rPr>
              <a:t>.</a:t>
            </a:r>
          </a:p>
          <a:p>
            <a:pPr algn="l" eaLnBrk="1" hangingPunct="1"/>
            <a:endParaRPr lang="it-IT" altLang="it-IT" sz="2812" b="1" u="sng" dirty="0">
              <a:solidFill>
                <a:srgbClr val="002060"/>
              </a:solidFill>
              <a:latin typeface="+mj-lt"/>
            </a:endParaRPr>
          </a:p>
          <a:p>
            <a:pPr algn="l" eaLnBrk="1" hangingPunct="1"/>
            <a:r>
              <a:rPr lang="it-IT" altLang="it-IT" b="1" dirty="0">
                <a:solidFill>
                  <a:srgbClr val="FF0000"/>
                </a:solidFill>
                <a:latin typeface="+mj-lt"/>
              </a:rPr>
              <a:t>Resta esclusa la Fondazione ENASARCO</a:t>
            </a:r>
          </a:p>
        </p:txBody>
      </p:sp>
    </p:spTree>
    <p:extLst>
      <p:ext uri="{BB962C8B-B14F-4D97-AF65-F5344CB8AC3E}">
        <p14:creationId xmlns:p14="http://schemas.microsoft.com/office/powerpoint/2010/main" xmlns="" val="3578015457"/>
      </p:ext>
    </p:extLst>
  </p:cSld>
  <p:clrMapOvr>
    <a:masterClrMapping/>
  </p:clrMapOvr>
  <p:transition spd="slow">
    <p:randomBar dir="vert"/>
  </p:transition>
</p:sld>
</file>

<file path=ppt/slides/slide3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ella 1"/>
          <p:cNvGraphicFramePr>
            <a:graphicFrameLocks noGrp="1"/>
          </p:cNvGraphicFramePr>
          <p:nvPr>
            <p:extLst/>
          </p:nvPr>
        </p:nvGraphicFramePr>
        <p:xfrm>
          <a:off x="1919536" y="404664"/>
          <a:ext cx="8568952" cy="5786438"/>
        </p:xfrm>
        <a:graphic>
          <a:graphicData uri="http://schemas.openxmlformats.org/drawingml/2006/table">
            <a:tbl>
              <a:tblPr/>
              <a:tblGrid>
                <a:gridCol w="8568952">
                  <a:extLst>
                    <a:ext uri="{9D8B030D-6E8A-4147-A177-3AD203B41FA5}">
                      <a16:colId xmlns="" xmlns:a16="http://schemas.microsoft.com/office/drawing/2014/main" val="20000"/>
                    </a:ext>
                  </a:extLst>
                </a:gridCol>
              </a:tblGrid>
              <a:tr h="5786438">
                <a:tc>
                  <a:txBody>
                    <a:bodyPr/>
                    <a:lstStyle/>
                    <a:p>
                      <a:pPr algn="ctr"/>
                      <a:r>
                        <a:rPr lang="it-IT" sz="4600" b="1" u="none" dirty="0">
                          <a:solidFill>
                            <a:srgbClr val="FF0000"/>
                          </a:solidFill>
                          <a:latin typeface="Comic Sans MS"/>
                          <a:ea typeface="Verdana" panose="020B0604030504040204" pitchFamily="34" charset="0"/>
                          <a:cs typeface="Comic Sans MS"/>
                        </a:rPr>
                        <a:t>NUOVO CUMULO</a:t>
                      </a:r>
                    </a:p>
                    <a:p>
                      <a:r>
                        <a:rPr lang="it-IT" sz="3100" b="1" baseline="0" dirty="0">
                          <a:solidFill>
                            <a:srgbClr val="FF0000"/>
                          </a:solidFill>
                          <a:latin typeface="Comic Sans MS"/>
                          <a:ea typeface="Verdana" panose="020B0604030504040204" pitchFamily="34" charset="0"/>
                          <a:cs typeface="Comic Sans MS"/>
                        </a:rPr>
                        <a:t>COMPRESI I LIBERI PROFESSIONISTI</a:t>
                      </a:r>
                    </a:p>
                    <a:p>
                      <a:r>
                        <a:rPr lang="it-IT" sz="2800" b="1" i="1" u="sng" strike="noStrike" baseline="0" dirty="0">
                          <a:solidFill>
                            <a:srgbClr val="002060"/>
                          </a:solidFill>
                          <a:effectLst/>
                          <a:latin typeface="Comic Sans MS"/>
                          <a:ea typeface="+mn-ea"/>
                          <a:cs typeface="Comic Sans MS"/>
                          <a:sym typeface="Gill Sans Light"/>
                        </a:rPr>
                        <a:t>La nuova formulazione</a:t>
                      </a:r>
                    </a:p>
                    <a:p>
                      <a:pPr algn="l"/>
                      <a:r>
                        <a:rPr lang="it-IT" sz="2800" b="0" i="1" u="none" strike="noStrike" baseline="0" dirty="0">
                          <a:solidFill>
                            <a:srgbClr val="002060"/>
                          </a:solidFill>
                          <a:latin typeface="Comic Sans MS"/>
                          <a:ea typeface="+mn-ea"/>
                          <a:cs typeface="Comic Sans MS"/>
                          <a:sym typeface="Gill Sans Light"/>
                        </a:rPr>
                        <a:t>Al c. 1, </a:t>
                      </a:r>
                      <a:r>
                        <a:rPr lang="it-IT" sz="2800" b="0" i="1" u="none" strike="noStrike" baseline="0" dirty="0" err="1">
                          <a:solidFill>
                            <a:srgbClr val="002060"/>
                          </a:solidFill>
                          <a:latin typeface="Comic Sans MS"/>
                          <a:ea typeface="+mn-ea"/>
                          <a:cs typeface="Comic Sans MS"/>
                          <a:sym typeface="Gill Sans Light"/>
                        </a:rPr>
                        <a:t>let</a:t>
                      </a:r>
                      <a:r>
                        <a:rPr lang="it-IT" sz="2800" b="0" i="1" u="none" strike="noStrike" baseline="0" dirty="0">
                          <a:solidFill>
                            <a:srgbClr val="002060"/>
                          </a:solidFill>
                          <a:latin typeface="Comic Sans MS"/>
                          <a:ea typeface="+mn-ea"/>
                          <a:cs typeface="Comic Sans MS"/>
                          <a:sym typeface="Gill Sans Light"/>
                        </a:rPr>
                        <a:t>. </a:t>
                      </a:r>
                      <a:r>
                        <a:rPr lang="it-IT" sz="2800" b="0" i="0" u="none" strike="noStrike" baseline="0" dirty="0">
                          <a:solidFill>
                            <a:srgbClr val="002060"/>
                          </a:solidFill>
                          <a:latin typeface="Comic Sans MS"/>
                          <a:ea typeface="+mn-ea"/>
                          <a:cs typeface="Comic Sans MS"/>
                          <a:sym typeface="Gill Sans Light"/>
                        </a:rPr>
                        <a:t>a)</a:t>
                      </a:r>
                      <a:r>
                        <a:rPr lang="it-IT" sz="2800" b="0" i="1" u="none" strike="noStrike" baseline="0" dirty="0">
                          <a:solidFill>
                            <a:srgbClr val="002060"/>
                          </a:solidFill>
                          <a:latin typeface="Comic Sans MS"/>
                          <a:ea typeface="+mn-ea"/>
                          <a:cs typeface="Comic Sans MS"/>
                          <a:sym typeface="Gill Sans Light"/>
                        </a:rPr>
                        <a:t>, dopo le parole: </a:t>
                      </a:r>
                      <a:r>
                        <a:rPr lang="it-IT" sz="2800" b="0" i="0" u="none" strike="noStrike" baseline="0" dirty="0">
                          <a:solidFill>
                            <a:srgbClr val="002060"/>
                          </a:solidFill>
                          <a:latin typeface="Comic Sans MS"/>
                          <a:ea typeface="+mn-ea"/>
                          <a:cs typeface="Comic Sans MS"/>
                          <a:sym typeface="Gill Sans Light"/>
                        </a:rPr>
                        <a:t>primo periodo, </a:t>
                      </a:r>
                      <a:r>
                        <a:rPr lang="it-IT" sz="2800" b="0" i="1" u="none" strike="noStrike" baseline="0" dirty="0">
                          <a:solidFill>
                            <a:srgbClr val="002060"/>
                          </a:solidFill>
                          <a:latin typeface="Comic Sans MS"/>
                          <a:ea typeface="+mn-ea"/>
                          <a:cs typeface="Comic Sans MS"/>
                          <a:sym typeface="Gill Sans Light"/>
                        </a:rPr>
                        <a:t>aggiungere le seguenti: </a:t>
                      </a:r>
                      <a:r>
                        <a:rPr lang="it-IT" sz="2800" b="0" i="0" u="none" strike="noStrike" baseline="0" dirty="0">
                          <a:solidFill>
                            <a:srgbClr val="002060"/>
                          </a:solidFill>
                          <a:latin typeface="Comic Sans MS"/>
                          <a:ea typeface="+mn-ea"/>
                          <a:cs typeface="Comic Sans MS"/>
                          <a:sym typeface="Gill Sans Light"/>
                        </a:rPr>
                        <a:t>dopo le parole: « e alle forme sostitutive ed esclusive della medesima, » </a:t>
                      </a:r>
                      <a:r>
                        <a:rPr lang="it-IT" sz="2800" b="1" i="0" u="sng" strike="noStrike" baseline="0" dirty="0">
                          <a:solidFill>
                            <a:srgbClr val="002060"/>
                          </a:solidFill>
                          <a:latin typeface="Comic Sans MS"/>
                          <a:ea typeface="+mn-ea"/>
                          <a:cs typeface="Comic Sans MS"/>
                          <a:sym typeface="Gill Sans Light"/>
                        </a:rPr>
                        <a:t>sono inserite le seguenti</a:t>
                      </a:r>
                      <a:r>
                        <a:rPr lang="it-IT" sz="2800" b="0" i="0" u="none" strike="noStrike" baseline="0" dirty="0">
                          <a:solidFill>
                            <a:schemeClr val="tx1"/>
                          </a:solidFill>
                          <a:latin typeface="Comic Sans MS"/>
                          <a:ea typeface="+mn-ea"/>
                          <a:cs typeface="Comic Sans MS"/>
                          <a:sym typeface="Gill Sans Light"/>
                        </a:rPr>
                        <a:t>: </a:t>
                      </a:r>
                      <a:r>
                        <a:rPr lang="it-IT" sz="2800" b="1" i="0" u="none" strike="noStrike" baseline="0" dirty="0">
                          <a:solidFill>
                            <a:schemeClr val="accent6">
                              <a:lumMod val="50000"/>
                            </a:schemeClr>
                          </a:solidFill>
                          <a:latin typeface="Comic Sans MS"/>
                          <a:ea typeface="+mn-ea"/>
                          <a:cs typeface="Comic Sans MS"/>
                          <a:sym typeface="Gill Sans Light"/>
                        </a:rPr>
                        <a:t>« nonché agli enti di previdenza di cui al </a:t>
                      </a:r>
                      <a:r>
                        <a:rPr lang="it-IT" sz="2800" b="1" i="0" u="none" strike="noStrike" baseline="0" dirty="0" err="1">
                          <a:solidFill>
                            <a:schemeClr val="accent6">
                              <a:lumMod val="50000"/>
                            </a:schemeClr>
                          </a:solidFill>
                          <a:latin typeface="Comic Sans MS"/>
                          <a:ea typeface="+mn-ea"/>
                          <a:cs typeface="Comic Sans MS"/>
                          <a:sym typeface="Gill Sans Light"/>
                        </a:rPr>
                        <a:t>D.Lgs</a:t>
                      </a:r>
                      <a:r>
                        <a:rPr lang="it-IT" sz="2800" b="1" i="0" u="none" strike="noStrike" baseline="0" dirty="0">
                          <a:solidFill>
                            <a:schemeClr val="accent6">
                              <a:lumMod val="50000"/>
                            </a:schemeClr>
                          </a:solidFill>
                          <a:latin typeface="Comic Sans MS"/>
                          <a:ea typeface="+mn-ea"/>
                          <a:cs typeface="Comic Sans MS"/>
                          <a:sym typeface="Gill Sans Light"/>
                        </a:rPr>
                        <a:t> 30 giugno 1994, n. 509, e al </a:t>
                      </a:r>
                      <a:r>
                        <a:rPr lang="it-IT" sz="2800" b="1" i="0" u="none" strike="noStrike" baseline="0" dirty="0" err="1">
                          <a:solidFill>
                            <a:schemeClr val="accent6">
                              <a:lumMod val="50000"/>
                            </a:schemeClr>
                          </a:solidFill>
                          <a:latin typeface="Comic Sans MS"/>
                          <a:ea typeface="+mn-ea"/>
                          <a:cs typeface="Comic Sans MS"/>
                          <a:sym typeface="Gill Sans Light"/>
                        </a:rPr>
                        <a:t>D.Lgs</a:t>
                      </a:r>
                      <a:r>
                        <a:rPr lang="it-IT" sz="2800" b="1" i="0" u="none" strike="noStrike" baseline="0" dirty="0">
                          <a:solidFill>
                            <a:schemeClr val="accent6">
                              <a:lumMod val="50000"/>
                            </a:schemeClr>
                          </a:solidFill>
                          <a:latin typeface="Comic Sans MS"/>
                          <a:ea typeface="+mn-ea"/>
                          <a:cs typeface="Comic Sans MS"/>
                          <a:sym typeface="Gill Sans Light"/>
                        </a:rPr>
                        <a:t> 10 febbraio 1996, n. 103, ».</a:t>
                      </a:r>
                    </a:p>
                    <a:p>
                      <a:pPr algn="l"/>
                      <a:endParaRPr lang="it-IT" sz="2800" b="1" i="0" u="none" strike="noStrike" baseline="0" dirty="0">
                        <a:solidFill>
                          <a:schemeClr val="accent6">
                            <a:lumMod val="50000"/>
                          </a:schemeClr>
                        </a:solidFill>
                        <a:latin typeface="Comic Sans MS"/>
                        <a:ea typeface="+mn-ea"/>
                        <a:cs typeface="Comic Sans MS"/>
                        <a:sym typeface="Gill Sans Light"/>
                      </a:endParaRPr>
                    </a:p>
                    <a:p>
                      <a:pPr algn="l"/>
                      <a:r>
                        <a:rPr lang="it-IT" sz="2300" b="1" i="1" u="none" strike="noStrike" baseline="0" dirty="0">
                          <a:solidFill>
                            <a:srgbClr val="FF0000"/>
                          </a:solidFill>
                          <a:latin typeface="Comic Sans MS"/>
                          <a:ea typeface="+mn-ea"/>
                          <a:cs typeface="Comic Sans MS"/>
                          <a:sym typeface="Gill Sans Light"/>
                        </a:rPr>
                        <a:t>Poiché non è previsto il cumulo parziale, non sarà possibile escludere tali casse dall’esercizio del cumulo</a:t>
                      </a:r>
                      <a:r>
                        <a:rPr lang="it-IT" sz="2300" b="0" i="0" u="none" strike="noStrike" baseline="0" dirty="0">
                          <a:solidFill>
                            <a:srgbClr val="FF0000"/>
                          </a:solidFill>
                          <a:latin typeface="+mn-lt"/>
                          <a:ea typeface="+mn-ea"/>
                          <a:cs typeface="+mn-cs"/>
                          <a:sym typeface="Gill Sans Light"/>
                        </a:rPr>
                        <a:t>.</a:t>
                      </a:r>
                      <a:endParaRPr lang="it-IT" sz="2300" b="1" i="0" u="none" strike="noStrike" baseline="0" dirty="0">
                        <a:solidFill>
                          <a:srgbClr val="FF0000"/>
                        </a:solidFill>
                        <a:latin typeface="Arial Rounded MT Bold"/>
                        <a:ea typeface="+mn-ea"/>
                        <a:cs typeface="+mn-cs"/>
                        <a:sym typeface="Gill Sans Light"/>
                      </a:endParaRPr>
                    </a:p>
                  </a:txBody>
                  <a:tcPr marL="64294" marR="64294" marT="32147" marB="32147">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tcPr>
                </a:tc>
                <a:extLst>
                  <a:ext uri="{0D108BD9-81ED-4DB2-BD59-A6C34878D82A}">
                    <a16:rowId xmlns="" xmlns:a16="http://schemas.microsoft.com/office/drawing/2014/main" val="10000"/>
                  </a:ext>
                </a:extLst>
              </a:tr>
            </a:tbl>
          </a:graphicData>
        </a:graphic>
      </p:graphicFrame>
    </p:spTree>
    <p:extLst>
      <p:ext uri="{BB962C8B-B14F-4D97-AF65-F5344CB8AC3E}">
        <p14:creationId xmlns:p14="http://schemas.microsoft.com/office/powerpoint/2010/main" xmlns="" val="2222074220"/>
      </p:ext>
    </p:extLst>
  </p:cSld>
  <p:clrMapOvr>
    <a:masterClrMapping/>
  </p:clrMapOvr>
  <p:transition spd="slow">
    <p:randomBar dir="vert"/>
  </p:transition>
</p:sld>
</file>

<file path=ppt/slides/slide3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ella 1"/>
          <p:cNvGraphicFramePr>
            <a:graphicFrameLocks noGrp="1"/>
          </p:cNvGraphicFramePr>
          <p:nvPr>
            <p:extLst/>
          </p:nvPr>
        </p:nvGraphicFramePr>
        <p:xfrm>
          <a:off x="1991545" y="548680"/>
          <a:ext cx="7921909" cy="5032534"/>
        </p:xfrm>
        <a:graphic>
          <a:graphicData uri="http://schemas.openxmlformats.org/drawingml/2006/table">
            <a:tbl>
              <a:tblPr/>
              <a:tblGrid>
                <a:gridCol w="7921909">
                  <a:extLst>
                    <a:ext uri="{9D8B030D-6E8A-4147-A177-3AD203B41FA5}">
                      <a16:colId xmlns="" xmlns:a16="http://schemas.microsoft.com/office/drawing/2014/main" val="20000"/>
                    </a:ext>
                  </a:extLst>
                </a:gridCol>
              </a:tblGrid>
              <a:tr h="5009555">
                <a:tc>
                  <a:txBody>
                    <a:bodyPr/>
                    <a:lstStyle/>
                    <a:p>
                      <a:pPr algn="ctr"/>
                      <a:r>
                        <a:rPr lang="it-IT" sz="4600" b="1" u="none" dirty="0">
                          <a:solidFill>
                            <a:srgbClr val="FF0000"/>
                          </a:solidFill>
                          <a:latin typeface="Comic Sans MS"/>
                          <a:ea typeface="Verdana" panose="020B0604030504040204" pitchFamily="34" charset="0"/>
                          <a:cs typeface="Comic Sans MS"/>
                        </a:rPr>
                        <a:t>NUOVO CUMULO</a:t>
                      </a:r>
                    </a:p>
                    <a:p>
                      <a:pPr algn="ctr"/>
                      <a:r>
                        <a:rPr lang="it-IT" sz="2800" b="0" i="0" u="none" strike="noStrike" baseline="0" dirty="0">
                          <a:solidFill>
                            <a:schemeClr val="tx1"/>
                          </a:solidFill>
                          <a:latin typeface="Comic Sans MS"/>
                          <a:ea typeface="+mn-ea"/>
                          <a:cs typeface="Comic Sans MS"/>
                          <a:sym typeface="Gill Sans Light"/>
                        </a:rPr>
                        <a:t>Per effetto della modifica del comma 195 all’art. 1 comma 239, della legge 228/2012, </a:t>
                      </a:r>
                      <a:r>
                        <a:rPr lang="it-IT" sz="2800" b="1" i="0" u="none" strike="noStrike" baseline="0" dirty="0">
                          <a:solidFill>
                            <a:srgbClr val="FF0000"/>
                          </a:solidFill>
                          <a:latin typeface="Comic Sans MS"/>
                          <a:ea typeface="+mn-ea"/>
                          <a:cs typeface="Comic Sans MS"/>
                          <a:sym typeface="Gill Sans Light"/>
                        </a:rPr>
                        <a:t>viene esteso l’esercizio del cumulo anche a coloro i quali abbiano già maturato il diritto autonomo al trattamento pensionistico </a:t>
                      </a:r>
                      <a:r>
                        <a:rPr lang="it-IT" sz="2800" b="1" i="1" u="none" strike="noStrike" baseline="0" dirty="0">
                          <a:solidFill>
                            <a:srgbClr val="002060"/>
                          </a:solidFill>
                          <a:latin typeface="Comic Sans MS"/>
                          <a:ea typeface="+mn-ea"/>
                          <a:cs typeface="Comic Sans MS"/>
                          <a:sym typeface="Gill Sans Light"/>
                        </a:rPr>
                        <a:t>(la precedente disciplina tale condizione precludeva il cumulo dei periodi assicurativi). </a:t>
                      </a:r>
                    </a:p>
                    <a:p>
                      <a:pPr algn="ctr"/>
                      <a:endParaRPr lang="it-IT" sz="2800" b="1" i="1" u="none" strike="noStrike" baseline="0" dirty="0">
                        <a:solidFill>
                          <a:srgbClr val="002060"/>
                        </a:solidFill>
                        <a:latin typeface="Comic Sans MS"/>
                        <a:ea typeface="+mn-ea"/>
                        <a:cs typeface="Comic Sans MS"/>
                        <a:sym typeface="Gill Sans Light"/>
                      </a:endParaRPr>
                    </a:p>
                    <a:p>
                      <a:pPr algn="ctr"/>
                      <a:r>
                        <a:rPr lang="it-IT" sz="2800" b="1" i="1" u="none" strike="noStrike" baseline="0" dirty="0">
                          <a:solidFill>
                            <a:srgbClr val="FF3300"/>
                          </a:solidFill>
                          <a:latin typeface="Comic Sans MS"/>
                          <a:ea typeface="+mn-ea"/>
                          <a:cs typeface="Comic Sans MS"/>
                          <a:sym typeface="Gill Sans Light"/>
                        </a:rPr>
                        <a:t>Resta preclusa la possibilità di cumulo a coloro i quali sono già titolari di pensione.</a:t>
                      </a:r>
                      <a:endParaRPr lang="it-IT" sz="4200" b="1" i="1" u="none" strike="noStrike" baseline="0" dirty="0">
                        <a:solidFill>
                          <a:srgbClr val="FF3300"/>
                        </a:solidFill>
                        <a:latin typeface="Comic Sans MS"/>
                        <a:ea typeface="+mn-ea"/>
                        <a:cs typeface="Comic Sans MS"/>
                        <a:sym typeface="Gill Sans Light"/>
                      </a:endParaRPr>
                    </a:p>
                  </a:txBody>
                  <a:tcPr marL="64294" marR="64294" marT="32147" marB="32147">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tcPr>
                </a:tc>
                <a:extLst>
                  <a:ext uri="{0D108BD9-81ED-4DB2-BD59-A6C34878D82A}">
                    <a16:rowId xmlns="" xmlns:a16="http://schemas.microsoft.com/office/drawing/2014/main" val="10000"/>
                  </a:ext>
                </a:extLst>
              </a:tr>
            </a:tbl>
          </a:graphicData>
        </a:graphic>
      </p:graphicFrame>
    </p:spTree>
    <p:extLst>
      <p:ext uri="{BB962C8B-B14F-4D97-AF65-F5344CB8AC3E}">
        <p14:creationId xmlns:p14="http://schemas.microsoft.com/office/powerpoint/2010/main" xmlns="" val="3423650479"/>
      </p:ext>
    </p:extLst>
  </p:cSld>
  <p:clrMapOvr>
    <a:masterClrMapping/>
  </p:clrMapOvr>
  <p:transition spd="slow">
    <p:randomBar dir="vert"/>
  </p:transition>
</p:sld>
</file>

<file path=ppt/slides/slide3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0" name="Text Box 2"/>
          <p:cNvSpPr txBox="1">
            <a:spLocks noChangeArrowheads="1"/>
          </p:cNvSpPr>
          <p:nvPr/>
        </p:nvSpPr>
        <p:spPr bwMode="auto">
          <a:xfrm>
            <a:off x="3367233" y="1647825"/>
            <a:ext cx="184731" cy="3693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it-IT" altLang="it-IT" sz="1800"/>
          </a:p>
        </p:txBody>
      </p:sp>
      <p:sp>
        <p:nvSpPr>
          <p:cNvPr id="4101" name="Text Box 13"/>
          <p:cNvSpPr txBox="1">
            <a:spLocks noChangeArrowheads="1"/>
          </p:cNvSpPr>
          <p:nvPr/>
        </p:nvSpPr>
        <p:spPr bwMode="auto">
          <a:xfrm>
            <a:off x="1870984" y="2356710"/>
            <a:ext cx="2379375" cy="2450608"/>
          </a:xfrm>
          <a:prstGeom prst="rect">
            <a:avLst/>
          </a:prstGeom>
          <a:solidFill>
            <a:schemeClr val="accent1">
              <a:lumMod val="20000"/>
              <a:lumOff val="80000"/>
            </a:schemeClr>
          </a:solidFill>
          <a:ln w="9360">
            <a:solidFill>
              <a:srgbClr val="404040"/>
            </a:solidFill>
            <a:miter lim="800000"/>
            <a:headEnd/>
            <a:tailEnd/>
          </a:ln>
          <a:effectLst>
            <a:outerShdw dist="107763" dir="13500000" algn="ctr" rotWithShape="0">
              <a:srgbClr val="808080">
                <a:alpha val="50000"/>
              </a:srgbClr>
            </a:outerShdw>
          </a:effectLst>
        </p:spPr>
        <p:txBody>
          <a:bodyPr wrap="square" lIns="90000" tIns="46800" rIns="90000" bIns="46800">
            <a:spAutoFit/>
          </a:bodyPr>
          <a:lstStyle>
            <a:lvl1pPr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chemeClr val="tx1"/>
                </a:solidFill>
                <a:latin typeface="Arial" panose="020B0604020202020204" pitchFamily="34" charset="0"/>
              </a:defRPr>
            </a:lvl1pPr>
            <a:lvl2pPr marL="742950" indent="-285750"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chemeClr val="tx1"/>
                </a:solidFill>
                <a:latin typeface="Arial" panose="020B0604020202020204" pitchFamily="34" charset="0"/>
              </a:defRPr>
            </a:lvl2pPr>
            <a:lvl3pPr marL="1143000" indent="-228600"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panose="020B0604020202020204" pitchFamily="34" charset="0"/>
              </a:defRPr>
            </a:lvl3pPr>
            <a:lvl4pPr marL="1600200" indent="-228600"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Arial" panose="020B0604020202020204" pitchFamily="34" charset="0"/>
              </a:defRPr>
            </a:lvl4pPr>
            <a:lvl5pPr marL="2057400" indent="-228600"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Arial" panose="020B0604020202020204" pitchFamily="34" charset="0"/>
              </a:defRPr>
            </a:lvl5pPr>
            <a:lvl6pPr marL="2514600" indent="-228600" defTabSz="449263"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Arial" panose="020B0604020202020204" pitchFamily="34" charset="0"/>
              </a:defRPr>
            </a:lvl6pPr>
            <a:lvl7pPr marL="2971800" indent="-228600" defTabSz="449263"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Arial" panose="020B0604020202020204" pitchFamily="34" charset="0"/>
              </a:defRPr>
            </a:lvl7pPr>
            <a:lvl8pPr marL="3429000" indent="-228600" defTabSz="449263"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Arial" panose="020B0604020202020204" pitchFamily="34" charset="0"/>
              </a:defRPr>
            </a:lvl8pPr>
            <a:lvl9pPr marL="3886200" indent="-228600" defTabSz="449263"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Arial" panose="020B0604020202020204" pitchFamily="34" charset="0"/>
              </a:defRPr>
            </a:lvl9pPr>
          </a:lstStyle>
          <a:p>
            <a:pPr>
              <a:spcBef>
                <a:spcPts val="1500"/>
              </a:spcBef>
              <a:buClr>
                <a:srgbClr val="000000"/>
              </a:buClr>
              <a:buNone/>
            </a:pPr>
            <a:r>
              <a:rPr lang="it-IT" altLang="it-IT" sz="2812" b="1" dirty="0">
                <a:solidFill>
                  <a:srgbClr val="FF0000"/>
                </a:solidFill>
                <a:latin typeface="Arial Rounded MT Bold"/>
                <a:cs typeface="Arial" panose="020B0604020202020204" pitchFamily="34" charset="0"/>
              </a:rPr>
              <a:t>Nuovo cumulo</a:t>
            </a:r>
          </a:p>
          <a:p>
            <a:pPr>
              <a:spcBef>
                <a:spcPts val="1500"/>
              </a:spcBef>
              <a:buClr>
                <a:srgbClr val="000000"/>
              </a:buClr>
              <a:buNone/>
            </a:pPr>
            <a:r>
              <a:rPr lang="it-IT" altLang="it-IT" sz="2812" b="1" dirty="0">
                <a:solidFill>
                  <a:srgbClr val="FF0000"/>
                </a:solidFill>
                <a:latin typeface="Arial Rounded MT Bold"/>
                <a:cs typeface="Arial" panose="020B0604020202020204" pitchFamily="34" charset="0"/>
              </a:rPr>
              <a:t>Casse Gestioni interessate </a:t>
            </a:r>
          </a:p>
        </p:txBody>
      </p:sp>
      <p:sp>
        <p:nvSpPr>
          <p:cNvPr id="4102" name="Text Box 14"/>
          <p:cNvSpPr txBox="1">
            <a:spLocks noChangeArrowheads="1"/>
          </p:cNvSpPr>
          <p:nvPr/>
        </p:nvSpPr>
        <p:spPr bwMode="auto">
          <a:xfrm>
            <a:off x="5369323" y="955419"/>
            <a:ext cx="4894262" cy="787011"/>
          </a:xfrm>
          <a:prstGeom prst="rect">
            <a:avLst/>
          </a:prstGeom>
          <a:solidFill>
            <a:srgbClr val="CCFFCC"/>
          </a:solidFill>
          <a:ln w="9360">
            <a:solidFill>
              <a:srgbClr val="404040"/>
            </a:solidFill>
            <a:miter lim="800000"/>
            <a:headEnd/>
            <a:tailEnd/>
          </a:ln>
          <a:effectLst/>
          <a:extLs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square" lIns="90000" tIns="46800" rIns="90000" bIns="46800">
            <a:spAutoFit/>
          </a:bodyPr>
          <a:lstStyle>
            <a:lvl1pPr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chemeClr val="tx1"/>
                </a:solidFill>
                <a:latin typeface="Arial" panose="020B0604020202020204" pitchFamily="34" charset="0"/>
              </a:defRPr>
            </a:lvl1pPr>
            <a:lvl2pPr marL="742950" indent="-285750"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chemeClr val="tx1"/>
                </a:solidFill>
                <a:latin typeface="Arial" panose="020B0604020202020204" pitchFamily="34" charset="0"/>
              </a:defRPr>
            </a:lvl2pPr>
            <a:lvl3pPr marL="1143000" indent="-228600"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panose="020B0604020202020204" pitchFamily="34" charset="0"/>
              </a:defRPr>
            </a:lvl3pPr>
            <a:lvl4pPr marL="1600200" indent="-228600"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Arial" panose="020B0604020202020204" pitchFamily="34" charset="0"/>
              </a:defRPr>
            </a:lvl4pPr>
            <a:lvl5pPr marL="2057400" indent="-228600"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Arial" panose="020B0604020202020204" pitchFamily="34" charset="0"/>
              </a:defRPr>
            </a:lvl5pPr>
            <a:lvl6pPr marL="2514600" indent="-228600" defTabSz="449263"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Arial" panose="020B0604020202020204" pitchFamily="34" charset="0"/>
              </a:defRPr>
            </a:lvl6pPr>
            <a:lvl7pPr marL="2971800" indent="-228600" defTabSz="449263"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Arial" panose="020B0604020202020204" pitchFamily="34" charset="0"/>
              </a:defRPr>
            </a:lvl7pPr>
            <a:lvl8pPr marL="3429000" indent="-228600" defTabSz="449263"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Arial" panose="020B0604020202020204" pitchFamily="34" charset="0"/>
              </a:defRPr>
            </a:lvl8pPr>
            <a:lvl9pPr marL="3886200" indent="-228600" defTabSz="449263"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Arial" panose="020B0604020202020204" pitchFamily="34" charset="0"/>
              </a:defRPr>
            </a:lvl9pPr>
          </a:lstStyle>
          <a:p>
            <a:pPr>
              <a:spcBef>
                <a:spcPts val="1500"/>
              </a:spcBef>
              <a:buClr>
                <a:srgbClr val="000000"/>
              </a:buClr>
              <a:buNone/>
            </a:pPr>
            <a:r>
              <a:rPr lang="it-IT" altLang="it-IT" sz="2250" b="1" dirty="0">
                <a:solidFill>
                  <a:srgbClr val="FF0000"/>
                </a:solidFill>
                <a:latin typeface="Arial Rounded MT Bold"/>
                <a:cs typeface="Arial" panose="020B0604020202020204" pitchFamily="34" charset="0"/>
              </a:rPr>
              <a:t>AGO (FPLD e gestioni ART- COM - CD/CM, Fondo Clero, ex INPDAI)</a:t>
            </a:r>
          </a:p>
        </p:txBody>
      </p:sp>
      <p:sp>
        <p:nvSpPr>
          <p:cNvPr id="4103" name="Text Box 15"/>
          <p:cNvSpPr txBox="1">
            <a:spLocks noChangeArrowheads="1"/>
          </p:cNvSpPr>
          <p:nvPr/>
        </p:nvSpPr>
        <p:spPr bwMode="auto">
          <a:xfrm>
            <a:off x="5349421" y="1894521"/>
            <a:ext cx="4906962" cy="1133260"/>
          </a:xfrm>
          <a:prstGeom prst="rect">
            <a:avLst/>
          </a:prstGeom>
          <a:solidFill>
            <a:schemeClr val="accent2">
              <a:lumMod val="20000"/>
              <a:lumOff val="80000"/>
            </a:schemeClr>
          </a:solidFill>
          <a:ln w="9360">
            <a:solidFill>
              <a:srgbClr val="000000"/>
            </a:solidFill>
            <a:miter lim="800000"/>
            <a:headEnd/>
            <a:tailEnd/>
          </a:ln>
          <a:effectLst/>
          <a:extLst/>
        </p:spPr>
        <p:txBody>
          <a:bodyPr wrap="square" lIns="90000" tIns="46800" rIns="90000" bIns="46800">
            <a:spAutoFit/>
          </a:bodyPr>
          <a:lstStyle>
            <a:lvl1pPr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chemeClr val="tx1"/>
                </a:solidFill>
                <a:latin typeface="Arial" panose="020B0604020202020204" pitchFamily="34" charset="0"/>
              </a:defRPr>
            </a:lvl1pPr>
            <a:lvl2pPr marL="742950" indent="-285750"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chemeClr val="tx1"/>
                </a:solidFill>
                <a:latin typeface="Arial" panose="020B0604020202020204" pitchFamily="34" charset="0"/>
              </a:defRPr>
            </a:lvl2pPr>
            <a:lvl3pPr marL="1143000" indent="-228600"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panose="020B0604020202020204" pitchFamily="34" charset="0"/>
              </a:defRPr>
            </a:lvl3pPr>
            <a:lvl4pPr marL="1600200" indent="-228600"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Arial" panose="020B0604020202020204" pitchFamily="34" charset="0"/>
              </a:defRPr>
            </a:lvl4pPr>
            <a:lvl5pPr marL="2057400" indent="-228600"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Arial" panose="020B0604020202020204" pitchFamily="34" charset="0"/>
              </a:defRPr>
            </a:lvl5pPr>
            <a:lvl6pPr marL="2514600" indent="-228600" defTabSz="449263"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Arial" panose="020B0604020202020204" pitchFamily="34" charset="0"/>
              </a:defRPr>
            </a:lvl6pPr>
            <a:lvl7pPr marL="2971800" indent="-228600" defTabSz="449263"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Arial" panose="020B0604020202020204" pitchFamily="34" charset="0"/>
              </a:defRPr>
            </a:lvl7pPr>
            <a:lvl8pPr marL="3429000" indent="-228600" defTabSz="449263"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Arial" panose="020B0604020202020204" pitchFamily="34" charset="0"/>
              </a:defRPr>
            </a:lvl8pPr>
            <a:lvl9pPr marL="3886200" indent="-228600" defTabSz="449263"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Arial" panose="020B0604020202020204" pitchFamily="34" charset="0"/>
              </a:defRPr>
            </a:lvl9pPr>
          </a:lstStyle>
          <a:p>
            <a:pPr>
              <a:spcBef>
                <a:spcPts val="1500"/>
              </a:spcBef>
              <a:buClr>
                <a:srgbClr val="000000"/>
              </a:buClr>
              <a:buNone/>
            </a:pPr>
            <a:r>
              <a:rPr lang="it-IT" altLang="it-IT" sz="2250" b="1" dirty="0">
                <a:solidFill>
                  <a:srgbClr val="FF0000"/>
                </a:solidFill>
                <a:latin typeface="Arial Rounded MT Bold"/>
                <a:cs typeface="Arial" panose="020B0604020202020204" pitchFamily="34" charset="0"/>
              </a:rPr>
              <a:t>Fondi sostitutivi (Elettrici, Telefonici, </a:t>
            </a:r>
            <a:r>
              <a:rPr lang="it-IT" altLang="it-IT" sz="2250" b="1" dirty="0" err="1">
                <a:solidFill>
                  <a:srgbClr val="FF0000"/>
                </a:solidFill>
                <a:latin typeface="Arial Rounded MT Bold"/>
                <a:cs typeface="Arial" panose="020B0604020202020204" pitchFamily="34" charset="0"/>
              </a:rPr>
              <a:t>Autoferro</a:t>
            </a:r>
            <a:r>
              <a:rPr lang="it-IT" altLang="it-IT" sz="2250" b="1" dirty="0">
                <a:solidFill>
                  <a:srgbClr val="FF0000"/>
                </a:solidFill>
                <a:latin typeface="Arial Rounded MT Bold"/>
                <a:cs typeface="Arial" panose="020B0604020202020204" pitchFamily="34" charset="0"/>
              </a:rPr>
              <a:t>, ENPALS, Fondo Volo, INPGI1), INPGI 2</a:t>
            </a:r>
          </a:p>
        </p:txBody>
      </p:sp>
      <p:sp>
        <p:nvSpPr>
          <p:cNvPr id="4104" name="Text Box 16"/>
          <p:cNvSpPr txBox="1">
            <a:spLocks noChangeArrowheads="1"/>
          </p:cNvSpPr>
          <p:nvPr/>
        </p:nvSpPr>
        <p:spPr bwMode="auto">
          <a:xfrm>
            <a:off x="5362121" y="3198894"/>
            <a:ext cx="4894262" cy="787011"/>
          </a:xfrm>
          <a:prstGeom prst="rect">
            <a:avLst/>
          </a:prstGeom>
          <a:solidFill>
            <a:srgbClr val="D1D1F0"/>
          </a:solidFill>
          <a:ln w="9360">
            <a:solidFill>
              <a:srgbClr val="000000"/>
            </a:solidFill>
            <a:miter lim="800000"/>
            <a:headEnd/>
            <a:tailEnd/>
          </a:ln>
          <a:effectLst/>
          <a:extLs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square" lIns="90000" tIns="46800" rIns="90000" bIns="46800">
            <a:spAutoFit/>
          </a:bodyPr>
          <a:lstStyle>
            <a:lvl1pPr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chemeClr val="tx1"/>
                </a:solidFill>
                <a:latin typeface="Arial" panose="020B0604020202020204" pitchFamily="34" charset="0"/>
              </a:defRPr>
            </a:lvl1pPr>
            <a:lvl2pPr marL="742950" indent="-285750"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chemeClr val="tx1"/>
                </a:solidFill>
                <a:latin typeface="Arial" panose="020B0604020202020204" pitchFamily="34" charset="0"/>
              </a:defRPr>
            </a:lvl2pPr>
            <a:lvl3pPr marL="1143000" indent="-228600"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panose="020B0604020202020204" pitchFamily="34" charset="0"/>
              </a:defRPr>
            </a:lvl3pPr>
            <a:lvl4pPr marL="1600200" indent="-228600"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Arial" panose="020B0604020202020204" pitchFamily="34" charset="0"/>
              </a:defRPr>
            </a:lvl4pPr>
            <a:lvl5pPr marL="2057400" indent="-228600"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Arial" panose="020B0604020202020204" pitchFamily="34" charset="0"/>
              </a:defRPr>
            </a:lvl5pPr>
            <a:lvl6pPr marL="2514600" indent="-228600" defTabSz="449263"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Arial" panose="020B0604020202020204" pitchFamily="34" charset="0"/>
              </a:defRPr>
            </a:lvl6pPr>
            <a:lvl7pPr marL="2971800" indent="-228600" defTabSz="449263"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Arial" panose="020B0604020202020204" pitchFamily="34" charset="0"/>
              </a:defRPr>
            </a:lvl7pPr>
            <a:lvl8pPr marL="3429000" indent="-228600" defTabSz="449263"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Arial" panose="020B0604020202020204" pitchFamily="34" charset="0"/>
              </a:defRPr>
            </a:lvl8pPr>
            <a:lvl9pPr marL="3886200" indent="-228600" defTabSz="449263"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Arial" panose="020B0604020202020204" pitchFamily="34" charset="0"/>
              </a:defRPr>
            </a:lvl9pPr>
          </a:lstStyle>
          <a:p>
            <a:pPr>
              <a:spcBef>
                <a:spcPts val="1500"/>
              </a:spcBef>
              <a:buClr>
                <a:srgbClr val="000000"/>
              </a:buClr>
              <a:buNone/>
            </a:pPr>
            <a:r>
              <a:rPr lang="it-IT" altLang="it-IT" sz="2250" b="1" dirty="0">
                <a:solidFill>
                  <a:srgbClr val="002060"/>
                </a:solidFill>
                <a:latin typeface="+mj-lt"/>
                <a:cs typeface="Arial" panose="020B0604020202020204" pitchFamily="34" charset="0"/>
              </a:rPr>
              <a:t>Fondi Esclusivi </a:t>
            </a:r>
            <a:r>
              <a:rPr lang="it-IT" altLang="it-IT" sz="2250" dirty="0">
                <a:solidFill>
                  <a:srgbClr val="000000"/>
                </a:solidFill>
                <a:latin typeface="+mj-lt"/>
                <a:cs typeface="Arial" panose="020B0604020202020204" pitchFamily="34" charset="0"/>
              </a:rPr>
              <a:t> </a:t>
            </a:r>
            <a:r>
              <a:rPr lang="it-IT" altLang="it-IT" sz="2250" b="1" i="1" dirty="0">
                <a:solidFill>
                  <a:srgbClr val="C00000"/>
                </a:solidFill>
                <a:latin typeface="+mj-lt"/>
                <a:cs typeface="Arial" panose="020B0604020202020204" pitchFamily="34" charset="0"/>
              </a:rPr>
              <a:t>(Cassa Stato, CPS, CPI, CPDEL, CPUG, FS, IPOST)</a:t>
            </a:r>
          </a:p>
        </p:txBody>
      </p:sp>
      <p:sp>
        <p:nvSpPr>
          <p:cNvPr id="4105" name="Text Box 17"/>
          <p:cNvSpPr txBox="1">
            <a:spLocks noChangeArrowheads="1"/>
          </p:cNvSpPr>
          <p:nvPr/>
        </p:nvSpPr>
        <p:spPr bwMode="auto">
          <a:xfrm>
            <a:off x="5382489" y="5428657"/>
            <a:ext cx="4853526" cy="440763"/>
          </a:xfrm>
          <a:prstGeom prst="rect">
            <a:avLst/>
          </a:prstGeom>
          <a:solidFill>
            <a:schemeClr val="bg2">
              <a:lumMod val="20000"/>
              <a:lumOff val="80000"/>
            </a:schemeClr>
          </a:solidFill>
          <a:ln w="9360">
            <a:solidFill>
              <a:srgbClr val="000000"/>
            </a:solidFill>
            <a:miter lim="800000"/>
            <a:headEnd/>
            <a:tailEnd/>
          </a:ln>
          <a:effectLst/>
          <a:extLst/>
        </p:spPr>
        <p:txBody>
          <a:bodyPr wrap="square" lIns="90000" tIns="46800" rIns="90000" bIns="46800">
            <a:spAutoFit/>
          </a:bodyPr>
          <a:lstStyle>
            <a:lvl1pPr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chemeClr val="tx1"/>
                </a:solidFill>
                <a:latin typeface="Arial" panose="020B0604020202020204" pitchFamily="34" charset="0"/>
              </a:defRPr>
            </a:lvl1pPr>
            <a:lvl2pPr marL="742950" indent="-285750"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chemeClr val="tx1"/>
                </a:solidFill>
                <a:latin typeface="Arial" panose="020B0604020202020204" pitchFamily="34" charset="0"/>
              </a:defRPr>
            </a:lvl2pPr>
            <a:lvl3pPr marL="1143000" indent="-228600"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panose="020B0604020202020204" pitchFamily="34" charset="0"/>
              </a:defRPr>
            </a:lvl3pPr>
            <a:lvl4pPr marL="1600200" indent="-228600"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Arial" panose="020B0604020202020204" pitchFamily="34" charset="0"/>
              </a:defRPr>
            </a:lvl4pPr>
            <a:lvl5pPr marL="2057400" indent="-228600"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Arial" panose="020B0604020202020204" pitchFamily="34" charset="0"/>
              </a:defRPr>
            </a:lvl5pPr>
            <a:lvl6pPr marL="2514600" indent="-228600" defTabSz="449263"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Arial" panose="020B0604020202020204" pitchFamily="34" charset="0"/>
              </a:defRPr>
            </a:lvl6pPr>
            <a:lvl7pPr marL="2971800" indent="-228600" defTabSz="449263"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Arial" panose="020B0604020202020204" pitchFamily="34" charset="0"/>
              </a:defRPr>
            </a:lvl7pPr>
            <a:lvl8pPr marL="3429000" indent="-228600" defTabSz="449263"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Arial" panose="020B0604020202020204" pitchFamily="34" charset="0"/>
              </a:defRPr>
            </a:lvl8pPr>
            <a:lvl9pPr marL="3886200" indent="-228600" defTabSz="449263"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Arial" panose="020B0604020202020204" pitchFamily="34" charset="0"/>
              </a:defRPr>
            </a:lvl9pPr>
          </a:lstStyle>
          <a:p>
            <a:pPr eaLnBrk="1" hangingPunct="1">
              <a:buNone/>
            </a:pPr>
            <a:r>
              <a:rPr lang="it-IT" altLang="it-IT" sz="2250" b="1" dirty="0">
                <a:solidFill>
                  <a:srgbClr val="C00000"/>
                </a:solidFill>
                <a:latin typeface="Arial Rounded MT Bold"/>
              </a:rPr>
              <a:t>Casse dei Liberi professionisti</a:t>
            </a:r>
          </a:p>
        </p:txBody>
      </p:sp>
      <p:sp>
        <p:nvSpPr>
          <p:cNvPr id="4106" name="Line 18"/>
          <p:cNvSpPr>
            <a:spLocks noChangeShapeType="1"/>
          </p:cNvSpPr>
          <p:nvPr/>
        </p:nvSpPr>
        <p:spPr bwMode="auto">
          <a:xfrm>
            <a:off x="4755028" y="1196976"/>
            <a:ext cx="19953" cy="4545759"/>
          </a:xfrm>
          <a:prstGeom prst="line">
            <a:avLst/>
          </a:prstGeom>
          <a:noFill/>
          <a:ln w="9360">
            <a:solidFill>
              <a:srgbClr val="000000"/>
            </a:solidFill>
            <a:miter lim="800000"/>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endParaRPr lang="it-IT" sz="3600"/>
          </a:p>
        </p:txBody>
      </p:sp>
      <p:sp>
        <p:nvSpPr>
          <p:cNvPr id="4107" name="Line 19"/>
          <p:cNvSpPr>
            <a:spLocks noChangeShapeType="1"/>
          </p:cNvSpPr>
          <p:nvPr/>
        </p:nvSpPr>
        <p:spPr bwMode="auto">
          <a:xfrm>
            <a:off x="4844399" y="3756497"/>
            <a:ext cx="484188" cy="1587"/>
          </a:xfrm>
          <a:prstGeom prst="line">
            <a:avLst/>
          </a:prstGeom>
          <a:noFill/>
          <a:ln w="9360">
            <a:solidFill>
              <a:srgbClr val="000000"/>
            </a:solidFill>
            <a:miter lim="800000"/>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endParaRPr lang="it-IT" sz="3600"/>
          </a:p>
        </p:txBody>
      </p:sp>
      <p:sp>
        <p:nvSpPr>
          <p:cNvPr id="4108" name="Line 20"/>
          <p:cNvSpPr>
            <a:spLocks noChangeShapeType="1"/>
          </p:cNvSpPr>
          <p:nvPr/>
        </p:nvSpPr>
        <p:spPr bwMode="auto">
          <a:xfrm>
            <a:off x="4788561" y="5730941"/>
            <a:ext cx="484188" cy="1588"/>
          </a:xfrm>
          <a:prstGeom prst="line">
            <a:avLst/>
          </a:prstGeom>
          <a:noFill/>
          <a:ln w="9360">
            <a:solidFill>
              <a:srgbClr val="000000"/>
            </a:solidFill>
            <a:miter lim="800000"/>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endParaRPr lang="it-IT" sz="3600"/>
          </a:p>
        </p:txBody>
      </p:sp>
      <p:sp>
        <p:nvSpPr>
          <p:cNvPr id="4109" name="Line 21"/>
          <p:cNvSpPr>
            <a:spLocks noChangeShapeType="1"/>
          </p:cNvSpPr>
          <p:nvPr/>
        </p:nvSpPr>
        <p:spPr bwMode="auto">
          <a:xfrm>
            <a:off x="4800602" y="1196975"/>
            <a:ext cx="484187" cy="1"/>
          </a:xfrm>
          <a:prstGeom prst="line">
            <a:avLst/>
          </a:prstGeom>
          <a:noFill/>
          <a:ln w="9360">
            <a:solidFill>
              <a:srgbClr val="000000"/>
            </a:solidFill>
            <a:miter lim="800000"/>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endParaRPr lang="it-IT" sz="3600"/>
          </a:p>
        </p:txBody>
      </p:sp>
      <p:sp>
        <p:nvSpPr>
          <p:cNvPr id="4110" name="Line 22"/>
          <p:cNvSpPr>
            <a:spLocks noChangeShapeType="1"/>
          </p:cNvSpPr>
          <p:nvPr/>
        </p:nvSpPr>
        <p:spPr bwMode="auto">
          <a:xfrm>
            <a:off x="4250357" y="3529126"/>
            <a:ext cx="538556" cy="1928"/>
          </a:xfrm>
          <a:prstGeom prst="line">
            <a:avLst/>
          </a:prstGeom>
          <a:noFill/>
          <a:ln w="9360">
            <a:solidFill>
              <a:srgbClr val="000000"/>
            </a:solidFill>
            <a:miter lim="800000"/>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endParaRPr lang="it-IT" sz="3600"/>
          </a:p>
        </p:txBody>
      </p:sp>
      <p:sp>
        <p:nvSpPr>
          <p:cNvPr id="4111" name="Line 23"/>
          <p:cNvSpPr>
            <a:spLocks noChangeShapeType="1"/>
          </p:cNvSpPr>
          <p:nvPr/>
        </p:nvSpPr>
        <p:spPr bwMode="auto">
          <a:xfrm>
            <a:off x="4788914" y="2255547"/>
            <a:ext cx="484188" cy="1588"/>
          </a:xfrm>
          <a:prstGeom prst="line">
            <a:avLst/>
          </a:prstGeom>
          <a:noFill/>
          <a:ln w="9360">
            <a:solidFill>
              <a:srgbClr val="000000"/>
            </a:solidFill>
            <a:miter lim="800000"/>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endParaRPr lang="it-IT" sz="3600"/>
          </a:p>
        </p:txBody>
      </p:sp>
      <p:sp>
        <p:nvSpPr>
          <p:cNvPr id="4112" name="Rectangle 24"/>
          <p:cNvSpPr>
            <a:spLocks noChangeArrowheads="1"/>
          </p:cNvSpPr>
          <p:nvPr/>
        </p:nvSpPr>
        <p:spPr bwMode="auto">
          <a:xfrm>
            <a:off x="1524000" y="116305"/>
            <a:ext cx="8128680" cy="743794"/>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square" lIns="90000" tIns="46800" rIns="90000" bIns="46800">
            <a:spAutoFit/>
          </a:bodyPr>
          <a:lstStyle>
            <a:lvl1pPr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chemeClr val="tx1"/>
                </a:solidFill>
                <a:latin typeface="Arial" panose="020B0604020202020204" pitchFamily="34" charset="0"/>
              </a:defRPr>
            </a:lvl1pPr>
            <a:lvl2pPr marL="742950" indent="-285750"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chemeClr val="tx1"/>
                </a:solidFill>
                <a:latin typeface="Arial" panose="020B0604020202020204" pitchFamily="34" charset="0"/>
              </a:defRPr>
            </a:lvl2pPr>
            <a:lvl3pPr marL="1143000" indent="-228600"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panose="020B0604020202020204" pitchFamily="34" charset="0"/>
              </a:defRPr>
            </a:lvl3pPr>
            <a:lvl4pPr marL="1600200" indent="-228600"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Arial" panose="020B0604020202020204" pitchFamily="34" charset="0"/>
              </a:defRPr>
            </a:lvl4pPr>
            <a:lvl5pPr marL="2057400" indent="-228600"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Arial" panose="020B0604020202020204" pitchFamily="34" charset="0"/>
              </a:defRPr>
            </a:lvl5pPr>
            <a:lvl6pPr marL="2514600" indent="-228600" defTabSz="449263"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Arial" panose="020B0604020202020204" pitchFamily="34" charset="0"/>
              </a:defRPr>
            </a:lvl6pPr>
            <a:lvl7pPr marL="2971800" indent="-228600" defTabSz="449263"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Arial" panose="020B0604020202020204" pitchFamily="34" charset="0"/>
              </a:defRPr>
            </a:lvl7pPr>
            <a:lvl8pPr marL="3429000" indent="-228600" defTabSz="449263"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Arial" panose="020B0604020202020204" pitchFamily="34" charset="0"/>
              </a:defRPr>
            </a:lvl8pPr>
            <a:lvl9pPr marL="3886200" indent="-228600" defTabSz="449263"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Arial" panose="020B0604020202020204" pitchFamily="34" charset="0"/>
              </a:defRPr>
            </a:lvl9pPr>
          </a:lstStyle>
          <a:p>
            <a:pPr algn="l" eaLnBrk="1" hangingPunct="1">
              <a:spcBef>
                <a:spcPct val="0"/>
              </a:spcBef>
              <a:buClr>
                <a:srgbClr val="000000"/>
              </a:buClr>
              <a:buFont typeface="Times New Roman" panose="02020603050405020304" pitchFamily="18" charset="0"/>
              <a:buNone/>
            </a:pPr>
            <a:r>
              <a:rPr lang="it-IT" altLang="it-IT" sz="4219" b="1" i="1" u="sng" dirty="0">
                <a:solidFill>
                  <a:srgbClr val="006600"/>
                </a:solidFill>
                <a:latin typeface="Comic Sans MS" panose="030F0702030302020204" pitchFamily="66" charset="0"/>
              </a:rPr>
              <a:t>Nuovo cumulo - </a:t>
            </a:r>
            <a:r>
              <a:rPr lang="it-IT" altLang="it-IT" sz="3094" b="1" i="1" u="sng" dirty="0">
                <a:solidFill>
                  <a:srgbClr val="006600"/>
                </a:solidFill>
                <a:latin typeface="Comic Sans MS" panose="030F0702030302020204" pitchFamily="66" charset="0"/>
              </a:rPr>
              <a:t>schema</a:t>
            </a:r>
          </a:p>
        </p:txBody>
      </p:sp>
      <p:sp>
        <p:nvSpPr>
          <p:cNvPr id="18" name="Text Box 17"/>
          <p:cNvSpPr txBox="1">
            <a:spLocks noChangeArrowheads="1"/>
          </p:cNvSpPr>
          <p:nvPr/>
        </p:nvSpPr>
        <p:spPr bwMode="auto">
          <a:xfrm>
            <a:off x="5369323" y="4617008"/>
            <a:ext cx="4853526" cy="440763"/>
          </a:xfrm>
          <a:prstGeom prst="rect">
            <a:avLst/>
          </a:prstGeom>
          <a:solidFill>
            <a:srgbClr val="FFFF66"/>
          </a:solidFill>
          <a:ln w="9360">
            <a:solidFill>
              <a:srgbClr val="000000"/>
            </a:solidFill>
            <a:miter lim="800000"/>
            <a:headEnd/>
            <a:tailEnd/>
          </a:ln>
          <a:effectLst/>
          <a:extLs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square" lIns="90000" tIns="46800" rIns="90000" bIns="46800">
            <a:spAutoFit/>
          </a:bodyPr>
          <a:lstStyle>
            <a:lvl1pPr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chemeClr val="tx1"/>
                </a:solidFill>
                <a:latin typeface="Arial" panose="020B0604020202020204" pitchFamily="34" charset="0"/>
              </a:defRPr>
            </a:lvl1pPr>
            <a:lvl2pPr marL="742950" indent="-285750"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chemeClr val="tx1"/>
                </a:solidFill>
                <a:latin typeface="Arial" panose="020B0604020202020204" pitchFamily="34" charset="0"/>
              </a:defRPr>
            </a:lvl2pPr>
            <a:lvl3pPr marL="1143000" indent="-228600"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panose="020B0604020202020204" pitchFamily="34" charset="0"/>
              </a:defRPr>
            </a:lvl3pPr>
            <a:lvl4pPr marL="1600200" indent="-228600"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Arial" panose="020B0604020202020204" pitchFamily="34" charset="0"/>
              </a:defRPr>
            </a:lvl4pPr>
            <a:lvl5pPr marL="2057400" indent="-228600"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Arial" panose="020B0604020202020204" pitchFamily="34" charset="0"/>
              </a:defRPr>
            </a:lvl5pPr>
            <a:lvl6pPr marL="2514600" indent="-228600" defTabSz="449263"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Arial" panose="020B0604020202020204" pitchFamily="34" charset="0"/>
              </a:defRPr>
            </a:lvl6pPr>
            <a:lvl7pPr marL="2971800" indent="-228600" defTabSz="449263"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Arial" panose="020B0604020202020204" pitchFamily="34" charset="0"/>
              </a:defRPr>
            </a:lvl7pPr>
            <a:lvl8pPr marL="3429000" indent="-228600" defTabSz="449263"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Arial" panose="020B0604020202020204" pitchFamily="34" charset="0"/>
              </a:defRPr>
            </a:lvl8pPr>
            <a:lvl9pPr marL="3886200" indent="-228600" defTabSz="449263"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Arial" panose="020B0604020202020204" pitchFamily="34" charset="0"/>
              </a:defRPr>
            </a:lvl9pPr>
          </a:lstStyle>
          <a:p>
            <a:pPr eaLnBrk="1" hangingPunct="1">
              <a:buNone/>
            </a:pPr>
            <a:r>
              <a:rPr lang="it-IT" altLang="it-IT" sz="2250" b="1" dirty="0">
                <a:solidFill>
                  <a:srgbClr val="C00000"/>
                </a:solidFill>
                <a:latin typeface="Arial Rounded MT Bold"/>
              </a:rPr>
              <a:t>GESTIONE SEPARATA INPS</a:t>
            </a:r>
          </a:p>
        </p:txBody>
      </p:sp>
      <p:sp>
        <p:nvSpPr>
          <p:cNvPr id="19" name="Line 19"/>
          <p:cNvSpPr>
            <a:spLocks noChangeShapeType="1"/>
          </p:cNvSpPr>
          <p:nvPr/>
        </p:nvSpPr>
        <p:spPr bwMode="auto">
          <a:xfrm>
            <a:off x="4864099" y="4792569"/>
            <a:ext cx="484188" cy="1587"/>
          </a:xfrm>
          <a:prstGeom prst="line">
            <a:avLst/>
          </a:prstGeom>
          <a:noFill/>
          <a:ln w="9360">
            <a:solidFill>
              <a:srgbClr val="000000"/>
            </a:solidFill>
            <a:miter lim="800000"/>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endParaRPr lang="it-IT" sz="3600"/>
          </a:p>
        </p:txBody>
      </p:sp>
    </p:spTree>
    <p:extLst>
      <p:ext uri="{BB962C8B-B14F-4D97-AF65-F5344CB8AC3E}">
        <p14:creationId xmlns:p14="http://schemas.microsoft.com/office/powerpoint/2010/main" xmlns="" val="2458972931"/>
      </p:ext>
    </p:extLst>
  </p:cSld>
  <p:clrMapOvr>
    <a:masterClrMapping/>
  </p:clrMapOvr>
  <p:transition spd="slow">
    <p:randomBar dir="vert"/>
  </p:transition>
</p:sld>
</file>

<file path=ppt/slides/slide3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0" name="Text Box 2"/>
          <p:cNvSpPr txBox="1">
            <a:spLocks noChangeArrowheads="1"/>
          </p:cNvSpPr>
          <p:nvPr/>
        </p:nvSpPr>
        <p:spPr bwMode="auto">
          <a:xfrm>
            <a:off x="3367233" y="1647825"/>
            <a:ext cx="184731" cy="3693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it-IT" altLang="it-IT" sz="1800"/>
          </a:p>
        </p:txBody>
      </p:sp>
      <p:sp>
        <p:nvSpPr>
          <p:cNvPr id="4101" name="Text Box 13"/>
          <p:cNvSpPr txBox="1">
            <a:spLocks noChangeArrowheads="1"/>
          </p:cNvSpPr>
          <p:nvPr/>
        </p:nvSpPr>
        <p:spPr bwMode="auto">
          <a:xfrm>
            <a:off x="2519590" y="2661597"/>
            <a:ext cx="1795236" cy="960007"/>
          </a:xfrm>
          <a:prstGeom prst="rect">
            <a:avLst/>
          </a:prstGeom>
          <a:solidFill>
            <a:schemeClr val="accent1">
              <a:lumMod val="20000"/>
              <a:lumOff val="80000"/>
            </a:schemeClr>
          </a:solidFill>
          <a:ln w="9360">
            <a:solidFill>
              <a:srgbClr val="404040"/>
            </a:solidFill>
            <a:miter lim="800000"/>
            <a:headEnd/>
            <a:tailEnd/>
          </a:ln>
          <a:effectLst>
            <a:outerShdw dist="107763" dir="13500000" algn="ctr" rotWithShape="0">
              <a:srgbClr val="808080">
                <a:alpha val="50000"/>
              </a:srgbClr>
            </a:outerShdw>
          </a:effectLst>
        </p:spPr>
        <p:txBody>
          <a:bodyPr wrap="square" lIns="90000" tIns="46800" rIns="90000" bIns="46800">
            <a:spAutoFit/>
          </a:bodyPr>
          <a:lstStyle>
            <a:lvl1pPr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chemeClr val="tx1"/>
                </a:solidFill>
                <a:latin typeface="Arial" panose="020B0604020202020204" pitchFamily="34" charset="0"/>
              </a:defRPr>
            </a:lvl1pPr>
            <a:lvl2pPr marL="742950" indent="-285750"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chemeClr val="tx1"/>
                </a:solidFill>
                <a:latin typeface="Arial" panose="020B0604020202020204" pitchFamily="34" charset="0"/>
              </a:defRPr>
            </a:lvl2pPr>
            <a:lvl3pPr marL="1143000" indent="-228600"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panose="020B0604020202020204" pitchFamily="34" charset="0"/>
              </a:defRPr>
            </a:lvl3pPr>
            <a:lvl4pPr marL="1600200" indent="-228600"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Arial" panose="020B0604020202020204" pitchFamily="34" charset="0"/>
              </a:defRPr>
            </a:lvl4pPr>
            <a:lvl5pPr marL="2057400" indent="-228600"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Arial" panose="020B0604020202020204" pitchFamily="34" charset="0"/>
              </a:defRPr>
            </a:lvl5pPr>
            <a:lvl6pPr marL="2514600" indent="-228600" defTabSz="449263"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Arial" panose="020B0604020202020204" pitchFamily="34" charset="0"/>
              </a:defRPr>
            </a:lvl6pPr>
            <a:lvl7pPr marL="2971800" indent="-228600" defTabSz="449263"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Arial" panose="020B0604020202020204" pitchFamily="34" charset="0"/>
              </a:defRPr>
            </a:lvl7pPr>
            <a:lvl8pPr marL="3429000" indent="-228600" defTabSz="449263"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Arial" panose="020B0604020202020204" pitchFamily="34" charset="0"/>
              </a:defRPr>
            </a:lvl8pPr>
            <a:lvl9pPr marL="3886200" indent="-228600" defTabSz="449263"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Arial" panose="020B0604020202020204" pitchFamily="34" charset="0"/>
              </a:defRPr>
            </a:lvl9pPr>
          </a:lstStyle>
          <a:p>
            <a:pPr>
              <a:spcBef>
                <a:spcPts val="1500"/>
              </a:spcBef>
              <a:buClr>
                <a:srgbClr val="000000"/>
              </a:buClr>
              <a:buNone/>
            </a:pPr>
            <a:r>
              <a:rPr lang="it-IT" altLang="it-IT" sz="2812" b="1" dirty="0">
                <a:solidFill>
                  <a:srgbClr val="FF0000"/>
                </a:solidFill>
                <a:latin typeface="Arial Rounded MT Bold"/>
                <a:cs typeface="Arial" panose="020B0604020202020204" pitchFamily="34" charset="0"/>
              </a:rPr>
              <a:t>Nuovo cumulo </a:t>
            </a:r>
          </a:p>
        </p:txBody>
      </p:sp>
      <p:sp>
        <p:nvSpPr>
          <p:cNvPr id="4102" name="Text Box 14"/>
          <p:cNvSpPr txBox="1">
            <a:spLocks noChangeArrowheads="1"/>
          </p:cNvSpPr>
          <p:nvPr/>
        </p:nvSpPr>
        <p:spPr bwMode="auto">
          <a:xfrm>
            <a:off x="5284788" y="1002978"/>
            <a:ext cx="4894262" cy="483980"/>
          </a:xfrm>
          <a:prstGeom prst="rect">
            <a:avLst/>
          </a:prstGeom>
          <a:solidFill>
            <a:srgbClr val="CCFFCC"/>
          </a:solidFill>
          <a:ln w="9360">
            <a:solidFill>
              <a:srgbClr val="404040"/>
            </a:solidFill>
            <a:miter lim="800000"/>
            <a:headEnd/>
            <a:tailEnd/>
          </a:ln>
          <a:effectLst/>
          <a:extLs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square" lIns="90000" tIns="46800" rIns="90000" bIns="46800">
            <a:spAutoFit/>
          </a:bodyPr>
          <a:lstStyle>
            <a:lvl1pPr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chemeClr val="tx1"/>
                </a:solidFill>
                <a:latin typeface="Arial" panose="020B0604020202020204" pitchFamily="34" charset="0"/>
              </a:defRPr>
            </a:lvl1pPr>
            <a:lvl2pPr marL="742950" indent="-285750"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chemeClr val="tx1"/>
                </a:solidFill>
                <a:latin typeface="Arial" panose="020B0604020202020204" pitchFamily="34" charset="0"/>
              </a:defRPr>
            </a:lvl2pPr>
            <a:lvl3pPr marL="1143000" indent="-228600"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panose="020B0604020202020204" pitchFamily="34" charset="0"/>
              </a:defRPr>
            </a:lvl3pPr>
            <a:lvl4pPr marL="1600200" indent="-228600"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Arial" panose="020B0604020202020204" pitchFamily="34" charset="0"/>
              </a:defRPr>
            </a:lvl4pPr>
            <a:lvl5pPr marL="2057400" indent="-228600"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Arial" panose="020B0604020202020204" pitchFamily="34" charset="0"/>
              </a:defRPr>
            </a:lvl5pPr>
            <a:lvl6pPr marL="2514600" indent="-228600" defTabSz="449263"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Arial" panose="020B0604020202020204" pitchFamily="34" charset="0"/>
              </a:defRPr>
            </a:lvl6pPr>
            <a:lvl7pPr marL="2971800" indent="-228600" defTabSz="449263"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Arial" panose="020B0604020202020204" pitchFamily="34" charset="0"/>
              </a:defRPr>
            </a:lvl7pPr>
            <a:lvl8pPr marL="3429000" indent="-228600" defTabSz="449263"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Arial" panose="020B0604020202020204" pitchFamily="34" charset="0"/>
              </a:defRPr>
            </a:lvl8pPr>
            <a:lvl9pPr marL="3886200" indent="-228600" defTabSz="449263"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Arial" panose="020B0604020202020204" pitchFamily="34" charset="0"/>
              </a:defRPr>
            </a:lvl9pPr>
          </a:lstStyle>
          <a:p>
            <a:pPr>
              <a:spcBef>
                <a:spcPts val="1500"/>
              </a:spcBef>
              <a:buClr>
                <a:srgbClr val="000000"/>
              </a:buClr>
              <a:buNone/>
            </a:pPr>
            <a:r>
              <a:rPr lang="it-IT" altLang="it-IT" sz="2531" b="1" dirty="0">
                <a:solidFill>
                  <a:srgbClr val="000000"/>
                </a:solidFill>
                <a:latin typeface="Arial Rounded MT Bold"/>
                <a:cs typeface="Arial" panose="020B0604020202020204" pitchFamily="34" charset="0"/>
              </a:rPr>
              <a:t>Pensione di vecchiaia </a:t>
            </a:r>
            <a:endParaRPr lang="it-IT" altLang="it-IT" sz="2531" b="1" dirty="0">
              <a:solidFill>
                <a:srgbClr val="FF0000"/>
              </a:solidFill>
              <a:latin typeface="Arial Rounded MT Bold"/>
              <a:cs typeface="Arial" panose="020B0604020202020204" pitchFamily="34" charset="0"/>
            </a:endParaRPr>
          </a:p>
        </p:txBody>
      </p:sp>
      <p:sp>
        <p:nvSpPr>
          <p:cNvPr id="4103" name="Text Box 15"/>
          <p:cNvSpPr txBox="1">
            <a:spLocks noChangeArrowheads="1"/>
          </p:cNvSpPr>
          <p:nvPr/>
        </p:nvSpPr>
        <p:spPr bwMode="auto">
          <a:xfrm>
            <a:off x="5320052" y="1904770"/>
            <a:ext cx="4906962" cy="483980"/>
          </a:xfrm>
          <a:prstGeom prst="rect">
            <a:avLst/>
          </a:prstGeom>
          <a:solidFill>
            <a:schemeClr val="accent3">
              <a:lumMod val="20000"/>
              <a:lumOff val="80000"/>
            </a:schemeClr>
          </a:solidFill>
          <a:ln w="9360">
            <a:solidFill>
              <a:srgbClr val="000000"/>
            </a:solidFill>
            <a:miter lim="800000"/>
            <a:headEnd/>
            <a:tailEnd/>
          </a:ln>
          <a:effectLst/>
          <a:extLst/>
        </p:spPr>
        <p:txBody>
          <a:bodyPr wrap="square" lIns="90000" tIns="46800" rIns="90000" bIns="46800">
            <a:spAutoFit/>
          </a:bodyPr>
          <a:lstStyle>
            <a:lvl1pPr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chemeClr val="tx1"/>
                </a:solidFill>
                <a:latin typeface="Arial" panose="020B0604020202020204" pitchFamily="34" charset="0"/>
              </a:defRPr>
            </a:lvl1pPr>
            <a:lvl2pPr marL="742950" indent="-285750"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chemeClr val="tx1"/>
                </a:solidFill>
                <a:latin typeface="Arial" panose="020B0604020202020204" pitchFamily="34" charset="0"/>
              </a:defRPr>
            </a:lvl2pPr>
            <a:lvl3pPr marL="1143000" indent="-228600"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panose="020B0604020202020204" pitchFamily="34" charset="0"/>
              </a:defRPr>
            </a:lvl3pPr>
            <a:lvl4pPr marL="1600200" indent="-228600"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Arial" panose="020B0604020202020204" pitchFamily="34" charset="0"/>
              </a:defRPr>
            </a:lvl4pPr>
            <a:lvl5pPr marL="2057400" indent="-228600"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Arial" panose="020B0604020202020204" pitchFamily="34" charset="0"/>
              </a:defRPr>
            </a:lvl5pPr>
            <a:lvl6pPr marL="2514600" indent="-228600" defTabSz="449263"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Arial" panose="020B0604020202020204" pitchFamily="34" charset="0"/>
              </a:defRPr>
            </a:lvl6pPr>
            <a:lvl7pPr marL="2971800" indent="-228600" defTabSz="449263"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Arial" panose="020B0604020202020204" pitchFamily="34" charset="0"/>
              </a:defRPr>
            </a:lvl7pPr>
            <a:lvl8pPr marL="3429000" indent="-228600" defTabSz="449263"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Arial" panose="020B0604020202020204" pitchFamily="34" charset="0"/>
              </a:defRPr>
            </a:lvl8pPr>
            <a:lvl9pPr marL="3886200" indent="-228600" defTabSz="449263"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Arial" panose="020B0604020202020204" pitchFamily="34" charset="0"/>
              </a:defRPr>
            </a:lvl9pPr>
          </a:lstStyle>
          <a:p>
            <a:pPr>
              <a:spcBef>
                <a:spcPts val="1500"/>
              </a:spcBef>
              <a:buClr>
                <a:srgbClr val="000000"/>
              </a:buClr>
              <a:buNone/>
            </a:pPr>
            <a:r>
              <a:rPr lang="it-IT" altLang="it-IT" sz="2531" b="1" dirty="0">
                <a:solidFill>
                  <a:srgbClr val="FF0000"/>
                </a:solidFill>
                <a:latin typeface="Arial Rounded MT Bold"/>
                <a:cs typeface="Arial" panose="020B0604020202020204" pitchFamily="34" charset="0"/>
              </a:rPr>
              <a:t>Pensione di inabilità</a:t>
            </a:r>
          </a:p>
        </p:txBody>
      </p:sp>
      <p:sp>
        <p:nvSpPr>
          <p:cNvPr id="4104" name="Text Box 16"/>
          <p:cNvSpPr txBox="1">
            <a:spLocks noChangeArrowheads="1"/>
          </p:cNvSpPr>
          <p:nvPr/>
        </p:nvSpPr>
        <p:spPr bwMode="auto">
          <a:xfrm>
            <a:off x="5362121" y="2806562"/>
            <a:ext cx="4894262" cy="1607364"/>
          </a:xfrm>
          <a:prstGeom prst="rect">
            <a:avLst/>
          </a:prstGeom>
          <a:solidFill>
            <a:schemeClr val="bg2">
              <a:lumMod val="20000"/>
              <a:lumOff val="80000"/>
            </a:schemeClr>
          </a:solidFill>
          <a:ln w="9360">
            <a:solidFill>
              <a:srgbClr val="000000"/>
            </a:solidFill>
            <a:miter lim="800000"/>
            <a:headEnd/>
            <a:tailEnd/>
          </a:ln>
          <a:effectLst/>
          <a:extLst/>
        </p:spPr>
        <p:txBody>
          <a:bodyPr wrap="square" lIns="90000" tIns="46800" rIns="90000" bIns="46800">
            <a:spAutoFit/>
          </a:bodyPr>
          <a:lstStyle>
            <a:lvl1pPr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chemeClr val="tx1"/>
                </a:solidFill>
                <a:latin typeface="Arial" panose="020B0604020202020204" pitchFamily="34" charset="0"/>
              </a:defRPr>
            </a:lvl1pPr>
            <a:lvl2pPr marL="742950" indent="-285750"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chemeClr val="tx1"/>
                </a:solidFill>
                <a:latin typeface="Arial" panose="020B0604020202020204" pitchFamily="34" charset="0"/>
              </a:defRPr>
            </a:lvl2pPr>
            <a:lvl3pPr marL="1143000" indent="-228600"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panose="020B0604020202020204" pitchFamily="34" charset="0"/>
              </a:defRPr>
            </a:lvl3pPr>
            <a:lvl4pPr marL="1600200" indent="-228600"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Arial" panose="020B0604020202020204" pitchFamily="34" charset="0"/>
              </a:defRPr>
            </a:lvl4pPr>
            <a:lvl5pPr marL="2057400" indent="-228600"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Arial" panose="020B0604020202020204" pitchFamily="34" charset="0"/>
              </a:defRPr>
            </a:lvl5pPr>
            <a:lvl6pPr marL="2514600" indent="-228600" defTabSz="449263"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Arial" panose="020B0604020202020204" pitchFamily="34" charset="0"/>
              </a:defRPr>
            </a:lvl6pPr>
            <a:lvl7pPr marL="2971800" indent="-228600" defTabSz="449263"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Arial" panose="020B0604020202020204" pitchFamily="34" charset="0"/>
              </a:defRPr>
            </a:lvl7pPr>
            <a:lvl8pPr marL="3429000" indent="-228600" defTabSz="449263"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Arial" panose="020B0604020202020204" pitchFamily="34" charset="0"/>
              </a:defRPr>
            </a:lvl8pPr>
            <a:lvl9pPr marL="3886200" indent="-228600" defTabSz="449263"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Arial" panose="020B0604020202020204" pitchFamily="34" charset="0"/>
              </a:defRPr>
            </a:lvl9pPr>
          </a:lstStyle>
          <a:p>
            <a:pPr>
              <a:spcBef>
                <a:spcPts val="1500"/>
              </a:spcBef>
              <a:buClr>
                <a:srgbClr val="000000"/>
              </a:buClr>
              <a:buNone/>
            </a:pPr>
            <a:r>
              <a:rPr lang="it-IT" altLang="it-IT" sz="2531" b="1" dirty="0">
                <a:solidFill>
                  <a:srgbClr val="002060"/>
                </a:solidFill>
                <a:latin typeface="Arial Rounded MT Bold"/>
                <a:cs typeface="Arial" panose="020B0604020202020204" pitchFamily="34" charset="0"/>
              </a:rPr>
              <a:t>Pensione anticipata</a:t>
            </a:r>
          </a:p>
          <a:p>
            <a:pPr>
              <a:spcBef>
                <a:spcPts val="1500"/>
              </a:spcBef>
              <a:buClr>
                <a:srgbClr val="000000"/>
              </a:buClr>
              <a:buNone/>
            </a:pPr>
            <a:r>
              <a:rPr lang="it-IT" altLang="it-IT" sz="2400" dirty="0">
                <a:solidFill>
                  <a:srgbClr val="000000"/>
                </a:solidFill>
                <a:latin typeface="Comic Sans MS" panose="030F0702030302020204" pitchFamily="66" charset="0"/>
                <a:cs typeface="Arial" panose="020B0604020202020204" pitchFamily="34" charset="0"/>
              </a:rPr>
              <a:t> </a:t>
            </a:r>
            <a:r>
              <a:rPr lang="it-IT" altLang="it-IT" sz="2400" b="1" i="1" dirty="0">
                <a:solidFill>
                  <a:srgbClr val="C00000"/>
                </a:solidFill>
                <a:latin typeface="Comic Sans MS" panose="030F0702030302020204" pitchFamily="66" charset="0"/>
                <a:cs typeface="Arial" panose="020B0604020202020204" pitchFamily="34" charset="0"/>
              </a:rPr>
              <a:t>(41 anni e 10 mesi per D, </a:t>
            </a:r>
          </a:p>
          <a:p>
            <a:pPr>
              <a:spcBef>
                <a:spcPts val="1500"/>
              </a:spcBef>
              <a:buClr>
                <a:srgbClr val="000000"/>
              </a:buClr>
              <a:buNone/>
            </a:pPr>
            <a:r>
              <a:rPr lang="it-IT" altLang="it-IT" sz="2400" b="1" i="1" dirty="0">
                <a:solidFill>
                  <a:srgbClr val="C00000"/>
                </a:solidFill>
                <a:latin typeface="Comic Sans MS" panose="030F0702030302020204" pitchFamily="66" charset="0"/>
                <a:cs typeface="Arial" panose="020B0604020202020204" pitchFamily="34" charset="0"/>
              </a:rPr>
              <a:t>42 e 10 mesi per gli U)</a:t>
            </a:r>
          </a:p>
        </p:txBody>
      </p:sp>
      <p:sp>
        <p:nvSpPr>
          <p:cNvPr id="4105" name="Text Box 17"/>
          <p:cNvSpPr txBox="1">
            <a:spLocks noChangeArrowheads="1"/>
          </p:cNvSpPr>
          <p:nvPr/>
        </p:nvSpPr>
        <p:spPr bwMode="auto">
          <a:xfrm>
            <a:off x="5314043" y="4792276"/>
            <a:ext cx="4942340" cy="483980"/>
          </a:xfrm>
          <a:prstGeom prst="rect">
            <a:avLst/>
          </a:prstGeom>
          <a:solidFill>
            <a:srgbClr val="FFFF66"/>
          </a:solidFill>
          <a:ln w="9360">
            <a:solidFill>
              <a:srgbClr val="000000"/>
            </a:solidFill>
            <a:miter lim="800000"/>
            <a:headEnd/>
            <a:tailEnd/>
          </a:ln>
          <a:effectLst/>
          <a:extLs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square" lIns="90000" tIns="46800" rIns="90000" bIns="46800">
            <a:spAutoFit/>
          </a:bodyPr>
          <a:lstStyle>
            <a:lvl1pPr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chemeClr val="tx1"/>
                </a:solidFill>
                <a:latin typeface="Arial" panose="020B0604020202020204" pitchFamily="34" charset="0"/>
              </a:defRPr>
            </a:lvl1pPr>
            <a:lvl2pPr marL="742950" indent="-285750"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chemeClr val="tx1"/>
                </a:solidFill>
                <a:latin typeface="Arial" panose="020B0604020202020204" pitchFamily="34" charset="0"/>
              </a:defRPr>
            </a:lvl2pPr>
            <a:lvl3pPr marL="1143000" indent="-228600"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panose="020B0604020202020204" pitchFamily="34" charset="0"/>
              </a:defRPr>
            </a:lvl3pPr>
            <a:lvl4pPr marL="1600200" indent="-228600"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Arial" panose="020B0604020202020204" pitchFamily="34" charset="0"/>
              </a:defRPr>
            </a:lvl4pPr>
            <a:lvl5pPr marL="2057400" indent="-228600"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Arial" panose="020B0604020202020204" pitchFamily="34" charset="0"/>
              </a:defRPr>
            </a:lvl5pPr>
            <a:lvl6pPr marL="2514600" indent="-228600" defTabSz="449263"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Arial" panose="020B0604020202020204" pitchFamily="34" charset="0"/>
              </a:defRPr>
            </a:lvl6pPr>
            <a:lvl7pPr marL="2971800" indent="-228600" defTabSz="449263"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Arial" panose="020B0604020202020204" pitchFamily="34" charset="0"/>
              </a:defRPr>
            </a:lvl7pPr>
            <a:lvl8pPr marL="3429000" indent="-228600" defTabSz="449263"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Arial" panose="020B0604020202020204" pitchFamily="34" charset="0"/>
              </a:defRPr>
            </a:lvl8pPr>
            <a:lvl9pPr marL="3886200" indent="-228600" defTabSz="449263"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Arial" panose="020B0604020202020204" pitchFamily="34" charset="0"/>
              </a:defRPr>
            </a:lvl9pPr>
          </a:lstStyle>
          <a:p>
            <a:pPr eaLnBrk="1" hangingPunct="1">
              <a:buNone/>
            </a:pPr>
            <a:r>
              <a:rPr lang="it-IT" altLang="it-IT" sz="2531" b="1" dirty="0">
                <a:solidFill>
                  <a:srgbClr val="C00000"/>
                </a:solidFill>
                <a:latin typeface="Arial Rounded MT Bold"/>
              </a:rPr>
              <a:t>Pensione indiretta</a:t>
            </a:r>
          </a:p>
        </p:txBody>
      </p:sp>
      <p:sp>
        <p:nvSpPr>
          <p:cNvPr id="4106" name="Line 18"/>
          <p:cNvSpPr>
            <a:spLocks noChangeShapeType="1"/>
          </p:cNvSpPr>
          <p:nvPr/>
        </p:nvSpPr>
        <p:spPr bwMode="auto">
          <a:xfrm flipH="1">
            <a:off x="4799014" y="1196975"/>
            <a:ext cx="1587" cy="3904300"/>
          </a:xfrm>
          <a:prstGeom prst="line">
            <a:avLst/>
          </a:prstGeom>
          <a:noFill/>
          <a:ln w="9360">
            <a:solidFill>
              <a:srgbClr val="000000"/>
            </a:solidFill>
            <a:miter lim="800000"/>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endParaRPr lang="it-IT" sz="3600"/>
          </a:p>
        </p:txBody>
      </p:sp>
      <p:sp>
        <p:nvSpPr>
          <p:cNvPr id="4107" name="Line 19"/>
          <p:cNvSpPr>
            <a:spLocks noChangeShapeType="1"/>
          </p:cNvSpPr>
          <p:nvPr/>
        </p:nvSpPr>
        <p:spPr bwMode="auto">
          <a:xfrm>
            <a:off x="4839267" y="3666490"/>
            <a:ext cx="484188" cy="1587"/>
          </a:xfrm>
          <a:prstGeom prst="line">
            <a:avLst/>
          </a:prstGeom>
          <a:noFill/>
          <a:ln w="9360">
            <a:solidFill>
              <a:srgbClr val="000000"/>
            </a:solidFill>
            <a:miter lim="800000"/>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endParaRPr lang="it-IT" sz="3600"/>
          </a:p>
        </p:txBody>
      </p:sp>
      <p:sp>
        <p:nvSpPr>
          <p:cNvPr id="4108" name="Line 20"/>
          <p:cNvSpPr>
            <a:spLocks noChangeShapeType="1"/>
          </p:cNvSpPr>
          <p:nvPr/>
        </p:nvSpPr>
        <p:spPr bwMode="auto">
          <a:xfrm>
            <a:off x="4829855" y="5101275"/>
            <a:ext cx="484188" cy="1588"/>
          </a:xfrm>
          <a:prstGeom prst="line">
            <a:avLst/>
          </a:prstGeom>
          <a:noFill/>
          <a:ln w="9360">
            <a:solidFill>
              <a:srgbClr val="000000"/>
            </a:solidFill>
            <a:miter lim="800000"/>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endParaRPr lang="it-IT" sz="3600"/>
          </a:p>
        </p:txBody>
      </p:sp>
      <p:sp>
        <p:nvSpPr>
          <p:cNvPr id="4109" name="Line 21"/>
          <p:cNvSpPr>
            <a:spLocks noChangeShapeType="1"/>
          </p:cNvSpPr>
          <p:nvPr/>
        </p:nvSpPr>
        <p:spPr bwMode="auto">
          <a:xfrm>
            <a:off x="4800602" y="1196975"/>
            <a:ext cx="484187" cy="1"/>
          </a:xfrm>
          <a:prstGeom prst="line">
            <a:avLst/>
          </a:prstGeom>
          <a:noFill/>
          <a:ln w="9360">
            <a:solidFill>
              <a:srgbClr val="000000"/>
            </a:solidFill>
            <a:miter lim="800000"/>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endParaRPr lang="it-IT" sz="3600"/>
          </a:p>
        </p:txBody>
      </p:sp>
      <p:sp>
        <p:nvSpPr>
          <p:cNvPr id="4110" name="Line 22"/>
          <p:cNvSpPr>
            <a:spLocks noChangeShapeType="1"/>
          </p:cNvSpPr>
          <p:nvPr/>
        </p:nvSpPr>
        <p:spPr bwMode="auto">
          <a:xfrm>
            <a:off x="4387170" y="3141663"/>
            <a:ext cx="413430" cy="0"/>
          </a:xfrm>
          <a:prstGeom prst="line">
            <a:avLst/>
          </a:prstGeom>
          <a:noFill/>
          <a:ln w="9360">
            <a:solidFill>
              <a:srgbClr val="000000"/>
            </a:solidFill>
            <a:miter lim="800000"/>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endParaRPr lang="it-IT" sz="3600"/>
          </a:p>
        </p:txBody>
      </p:sp>
      <p:sp>
        <p:nvSpPr>
          <p:cNvPr id="4111" name="Line 23"/>
          <p:cNvSpPr>
            <a:spLocks noChangeShapeType="1"/>
          </p:cNvSpPr>
          <p:nvPr/>
        </p:nvSpPr>
        <p:spPr bwMode="auto">
          <a:xfrm>
            <a:off x="4800600" y="2220059"/>
            <a:ext cx="484188" cy="1588"/>
          </a:xfrm>
          <a:prstGeom prst="line">
            <a:avLst/>
          </a:prstGeom>
          <a:noFill/>
          <a:ln w="9360">
            <a:solidFill>
              <a:srgbClr val="000000"/>
            </a:solidFill>
            <a:miter lim="800000"/>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endParaRPr lang="it-IT" sz="3600"/>
          </a:p>
        </p:txBody>
      </p:sp>
      <p:sp>
        <p:nvSpPr>
          <p:cNvPr id="4112" name="Rectangle 24"/>
          <p:cNvSpPr>
            <a:spLocks noChangeArrowheads="1"/>
          </p:cNvSpPr>
          <p:nvPr/>
        </p:nvSpPr>
        <p:spPr bwMode="auto">
          <a:xfrm>
            <a:off x="1745544" y="30890"/>
            <a:ext cx="8922457" cy="743794"/>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square" lIns="90000" tIns="46800" rIns="90000" bIns="46800">
            <a:spAutoFit/>
          </a:bodyPr>
          <a:lstStyle>
            <a:lvl1pPr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chemeClr val="tx1"/>
                </a:solidFill>
                <a:latin typeface="Arial" panose="020B0604020202020204" pitchFamily="34" charset="0"/>
              </a:defRPr>
            </a:lvl1pPr>
            <a:lvl2pPr marL="742950" indent="-285750"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chemeClr val="tx1"/>
                </a:solidFill>
                <a:latin typeface="Arial" panose="020B0604020202020204" pitchFamily="34" charset="0"/>
              </a:defRPr>
            </a:lvl2pPr>
            <a:lvl3pPr marL="1143000" indent="-228600"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panose="020B0604020202020204" pitchFamily="34" charset="0"/>
              </a:defRPr>
            </a:lvl3pPr>
            <a:lvl4pPr marL="1600200" indent="-228600"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Arial" panose="020B0604020202020204" pitchFamily="34" charset="0"/>
              </a:defRPr>
            </a:lvl4pPr>
            <a:lvl5pPr marL="2057400" indent="-228600"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Arial" panose="020B0604020202020204" pitchFamily="34" charset="0"/>
              </a:defRPr>
            </a:lvl5pPr>
            <a:lvl6pPr marL="2514600" indent="-228600" defTabSz="449263"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Arial" panose="020B0604020202020204" pitchFamily="34" charset="0"/>
              </a:defRPr>
            </a:lvl6pPr>
            <a:lvl7pPr marL="2971800" indent="-228600" defTabSz="449263"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Arial" panose="020B0604020202020204" pitchFamily="34" charset="0"/>
              </a:defRPr>
            </a:lvl7pPr>
            <a:lvl8pPr marL="3429000" indent="-228600" defTabSz="449263"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Arial" panose="020B0604020202020204" pitchFamily="34" charset="0"/>
              </a:defRPr>
            </a:lvl8pPr>
            <a:lvl9pPr marL="3886200" indent="-228600" defTabSz="449263"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Arial" panose="020B0604020202020204" pitchFamily="34" charset="0"/>
              </a:defRPr>
            </a:lvl9pPr>
          </a:lstStyle>
          <a:p>
            <a:pPr eaLnBrk="1" hangingPunct="1">
              <a:spcBef>
                <a:spcPct val="0"/>
              </a:spcBef>
              <a:buClr>
                <a:srgbClr val="000000"/>
              </a:buClr>
              <a:buFont typeface="Times New Roman" panose="02020603050405020304" pitchFamily="18" charset="0"/>
              <a:buNone/>
            </a:pPr>
            <a:r>
              <a:rPr lang="it-IT" altLang="it-IT" sz="4219" b="1" i="1" u="sng" dirty="0">
                <a:solidFill>
                  <a:srgbClr val="006600"/>
                </a:solidFill>
                <a:latin typeface="Comic Sans MS" panose="030F0702030302020204" pitchFamily="66" charset="0"/>
              </a:rPr>
              <a:t>Nuovo cumulo – </a:t>
            </a:r>
            <a:r>
              <a:rPr lang="it-IT" altLang="it-IT" sz="3094" b="1" i="1" u="sng" dirty="0">
                <a:solidFill>
                  <a:srgbClr val="006600"/>
                </a:solidFill>
                <a:latin typeface="Comic Sans MS" panose="030F0702030302020204" pitchFamily="66" charset="0"/>
              </a:rPr>
              <a:t>schema quali pensioni</a:t>
            </a:r>
          </a:p>
        </p:txBody>
      </p:sp>
      <p:sp>
        <p:nvSpPr>
          <p:cNvPr id="2" name="CasellaDiTesto 1"/>
          <p:cNvSpPr txBox="1"/>
          <p:nvPr/>
        </p:nvSpPr>
        <p:spPr>
          <a:xfrm>
            <a:off x="1745545" y="5625121"/>
            <a:ext cx="8510839" cy="418384"/>
          </a:xfrm>
          <a:prstGeom prst="rect">
            <a:avLst/>
          </a:prstGeom>
          <a:solidFill>
            <a:schemeClr val="accent1">
              <a:lumMod val="40000"/>
              <a:lumOff val="60000"/>
            </a:schemeClr>
          </a:solidFill>
          <a:ln w="12700" cap="flat">
            <a:noFill/>
            <a:miter lim="400000"/>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spAutoFit/>
          </a:bodyPr>
          <a:lstStyle/>
          <a:p>
            <a:pPr algn="ctr" defTabSz="410751" latinLnBrk="1"/>
            <a:r>
              <a:rPr lang="it-IT" sz="2250" b="1" i="1" dirty="0">
                <a:solidFill>
                  <a:srgbClr val="FF0000"/>
                </a:solidFill>
                <a:latin typeface="+mj-lt"/>
                <a:sym typeface="Gill Sans Light"/>
              </a:rPr>
              <a:t>Escluso  l’assegno di invalidità e la pensione supplementare</a:t>
            </a:r>
          </a:p>
        </p:txBody>
      </p:sp>
      <p:sp>
        <p:nvSpPr>
          <p:cNvPr id="3" name="Freccia a destra 2"/>
          <p:cNvSpPr/>
          <p:nvPr/>
        </p:nvSpPr>
        <p:spPr>
          <a:xfrm>
            <a:off x="9739314" y="766401"/>
            <a:ext cx="687943" cy="916953"/>
          </a:xfrm>
          <a:prstGeom prst="rightArrow">
            <a:avLst/>
          </a:prstGeom>
          <a:solidFill>
            <a:srgbClr val="808785"/>
          </a:solid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spAutoFit/>
          </a:bodyPr>
          <a:lstStyle/>
          <a:p>
            <a:pPr algn="ctr" defTabSz="410751" latinLnBrk="1"/>
            <a:endParaRPr lang="it-IT" sz="2531">
              <a:solidFill>
                <a:srgbClr val="FFFFFF"/>
              </a:solidFill>
              <a:sym typeface="Gill Sans Light"/>
            </a:endParaRPr>
          </a:p>
        </p:txBody>
      </p:sp>
      <p:sp>
        <p:nvSpPr>
          <p:cNvPr id="18" name="Freccia a destra 17"/>
          <p:cNvSpPr/>
          <p:nvPr/>
        </p:nvSpPr>
        <p:spPr>
          <a:xfrm>
            <a:off x="9835079" y="3319129"/>
            <a:ext cx="687943" cy="916953"/>
          </a:xfrm>
          <a:prstGeom prst="rightArrow">
            <a:avLst/>
          </a:prstGeom>
          <a:solidFill>
            <a:srgbClr val="808785"/>
          </a:solid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spAutoFit/>
          </a:bodyPr>
          <a:lstStyle/>
          <a:p>
            <a:pPr algn="ctr" defTabSz="410751" latinLnBrk="1"/>
            <a:endParaRPr lang="it-IT" sz="2531">
              <a:solidFill>
                <a:srgbClr val="FFFFFF"/>
              </a:solidFill>
              <a:sym typeface="Gill Sans Light"/>
            </a:endParaRPr>
          </a:p>
        </p:txBody>
      </p:sp>
    </p:spTree>
    <p:extLst>
      <p:ext uri="{BB962C8B-B14F-4D97-AF65-F5344CB8AC3E}">
        <p14:creationId xmlns:p14="http://schemas.microsoft.com/office/powerpoint/2010/main" xmlns="" val="3272185306"/>
      </p:ext>
    </p:extLst>
  </p:cSld>
  <p:clrMapOvr>
    <a:masterClrMapping/>
  </p:clrMapOvr>
  <p:transition spd="slow">
    <p:randomBar dir="vert"/>
  </p:transition>
</p:sld>
</file>

<file path=ppt/slides/slide3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6" name="Text Box 2"/>
          <p:cNvSpPr txBox="1">
            <a:spLocks noChangeArrowheads="1"/>
          </p:cNvSpPr>
          <p:nvPr/>
        </p:nvSpPr>
        <p:spPr bwMode="auto">
          <a:xfrm>
            <a:off x="2862408" y="857250"/>
            <a:ext cx="184731" cy="3693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it-IT" altLang="it-IT" sz="1800"/>
          </a:p>
        </p:txBody>
      </p:sp>
      <p:sp>
        <p:nvSpPr>
          <p:cNvPr id="38917" name="Rectangle 3"/>
          <p:cNvSpPr>
            <a:spLocks noChangeArrowheads="1"/>
          </p:cNvSpPr>
          <p:nvPr/>
        </p:nvSpPr>
        <p:spPr bwMode="auto">
          <a:xfrm>
            <a:off x="6031057" y="-123109"/>
            <a:ext cx="184731" cy="24622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it-IT" altLang="it-IT" sz="1000"/>
          </a:p>
        </p:txBody>
      </p:sp>
      <p:sp>
        <p:nvSpPr>
          <p:cNvPr id="38918" name="Rectangle 4"/>
          <p:cNvSpPr>
            <a:spLocks noChangeArrowheads="1"/>
          </p:cNvSpPr>
          <p:nvPr/>
        </p:nvSpPr>
        <p:spPr bwMode="auto">
          <a:xfrm>
            <a:off x="6031057" y="3305892"/>
            <a:ext cx="184731" cy="24622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it-IT" altLang="it-IT" sz="1000"/>
          </a:p>
        </p:txBody>
      </p:sp>
      <p:sp>
        <p:nvSpPr>
          <p:cNvPr id="38919" name="Rectangle 5"/>
          <p:cNvSpPr>
            <a:spLocks noChangeArrowheads="1"/>
          </p:cNvSpPr>
          <p:nvPr/>
        </p:nvSpPr>
        <p:spPr bwMode="auto">
          <a:xfrm>
            <a:off x="6031057" y="-123109"/>
            <a:ext cx="184731" cy="24622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it-IT" altLang="it-IT" sz="1000"/>
          </a:p>
        </p:txBody>
      </p:sp>
      <p:graphicFrame>
        <p:nvGraphicFramePr>
          <p:cNvPr id="50248" name="Group 72"/>
          <p:cNvGraphicFramePr>
            <a:graphicFrameLocks noGrp="1"/>
          </p:cNvGraphicFramePr>
          <p:nvPr>
            <p:extLst/>
          </p:nvPr>
        </p:nvGraphicFramePr>
        <p:xfrm>
          <a:off x="1991545" y="1236796"/>
          <a:ext cx="8497069" cy="3959838"/>
        </p:xfrm>
        <a:graphic>
          <a:graphicData uri="http://schemas.openxmlformats.org/drawingml/2006/table">
            <a:tbl>
              <a:tblPr/>
              <a:tblGrid>
                <a:gridCol w="1878434">
                  <a:extLst>
                    <a:ext uri="{9D8B030D-6E8A-4147-A177-3AD203B41FA5}">
                      <a16:colId xmlns="" xmlns:a16="http://schemas.microsoft.com/office/drawing/2014/main" val="20000"/>
                    </a:ext>
                  </a:extLst>
                </a:gridCol>
                <a:gridCol w="3318191">
                  <a:extLst>
                    <a:ext uri="{9D8B030D-6E8A-4147-A177-3AD203B41FA5}">
                      <a16:colId xmlns="" xmlns:a16="http://schemas.microsoft.com/office/drawing/2014/main" val="20001"/>
                    </a:ext>
                  </a:extLst>
                </a:gridCol>
                <a:gridCol w="3300444">
                  <a:extLst>
                    <a:ext uri="{9D8B030D-6E8A-4147-A177-3AD203B41FA5}">
                      <a16:colId xmlns="" xmlns:a16="http://schemas.microsoft.com/office/drawing/2014/main" val="20002"/>
                    </a:ext>
                  </a:extLst>
                </a:gridCol>
              </a:tblGrid>
              <a:tr h="571166">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it-IT" altLang="it-IT" sz="1800" b="1" i="0" u="none" strike="noStrike" cap="none" normalizeH="0" baseline="0" dirty="0">
                          <a:ln>
                            <a:noFill/>
                          </a:ln>
                          <a:solidFill>
                            <a:schemeClr val="tx1"/>
                          </a:solidFill>
                          <a:effectLst/>
                          <a:latin typeface="+mj-lt"/>
                        </a:rPr>
                        <a:t>        </a:t>
                      </a:r>
                      <a:r>
                        <a:rPr kumimoji="0" lang="it-IT" altLang="it-IT" sz="2800" b="1" i="0" u="none" strike="noStrike" cap="none" normalizeH="0" baseline="0" dirty="0">
                          <a:ln>
                            <a:noFill/>
                          </a:ln>
                          <a:solidFill>
                            <a:schemeClr val="tx1"/>
                          </a:solidFill>
                          <a:effectLst/>
                          <a:latin typeface="+mj-lt"/>
                        </a:rPr>
                        <a:t>Anni</a:t>
                      </a:r>
                    </a:p>
                  </a:txBody>
                  <a:tcPr marL="0" marR="0" marT="0" marB="0" anchor="ctr" horzOverflow="overflow">
                    <a:lnL w="28575"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it-IT" altLang="it-IT" sz="2400" b="1" i="0" u="none" strike="noStrike" cap="none" normalizeH="0" baseline="0" dirty="0">
                          <a:ln>
                            <a:noFill/>
                          </a:ln>
                          <a:solidFill>
                            <a:srgbClr val="FF0000"/>
                          </a:solidFill>
                          <a:effectLst/>
                          <a:latin typeface="+mj-lt"/>
                        </a:rPr>
                        <a:t>UOMINI</a:t>
                      </a:r>
                    </a:p>
                  </a:txBody>
                  <a:tcPr marL="0" marR="0" marT="0" marB="0" anchor="ctr"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it-IT" altLang="it-IT" sz="2400" b="1" i="0" u="none" strike="noStrike" cap="none" normalizeH="0" baseline="0" dirty="0">
                          <a:ln>
                            <a:noFill/>
                          </a:ln>
                          <a:solidFill>
                            <a:srgbClr val="FF0000"/>
                          </a:solidFill>
                          <a:effectLst/>
                          <a:latin typeface="+mj-lt"/>
                        </a:rPr>
                        <a:t>DONNE</a:t>
                      </a:r>
                    </a:p>
                  </a:txBody>
                  <a:tcPr marL="0" marR="0" marT="0" marB="0" anchor="ctr" horzOverflow="overflow">
                    <a:lnL w="381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extLst>
                  <a:ext uri="{0D108BD9-81ED-4DB2-BD59-A6C34878D82A}">
                    <a16:rowId xmlns="" xmlns:a16="http://schemas.microsoft.com/office/drawing/2014/main" val="10000"/>
                  </a:ext>
                </a:extLst>
              </a:tr>
              <a:tr h="697704">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it-IT" altLang="it-IT" sz="2000" b="1" i="0" u="none" strike="noStrike" cap="none" normalizeH="0" baseline="0" dirty="0">
                          <a:ln>
                            <a:noFill/>
                          </a:ln>
                          <a:solidFill>
                            <a:srgbClr val="FF0000"/>
                          </a:solidFill>
                          <a:effectLst/>
                          <a:latin typeface="+mj-lt"/>
                        </a:rPr>
                        <a:t>2017- 2018</a:t>
                      </a:r>
                    </a:p>
                  </a:txBody>
                  <a:tcPr marT="45730" marB="45730" horzOverflow="overflow">
                    <a:lnL w="28575"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lumMod val="20000"/>
                        <a:lumOff val="80000"/>
                      </a:schemeClr>
                    </a:solid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it-IT" altLang="it-IT" sz="2000" b="1" i="0" u="none" strike="noStrike" cap="none" normalizeH="0" baseline="0" dirty="0">
                          <a:ln>
                            <a:noFill/>
                          </a:ln>
                          <a:solidFill>
                            <a:srgbClr val="FF0000"/>
                          </a:solidFill>
                          <a:effectLst/>
                          <a:latin typeface="+mj-lt"/>
                        </a:rPr>
                        <a:t>42 anni e 10 mesi (2227)</a:t>
                      </a:r>
                    </a:p>
                  </a:txBody>
                  <a:tcPr marL="90000" marR="90000" marT="46811" marB="46811"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lumMod val="20000"/>
                        <a:lumOff val="80000"/>
                      </a:schemeClr>
                    </a:solid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it-IT" altLang="it-IT" sz="2000" b="1" i="0" u="none" strike="noStrike" cap="none" normalizeH="0" baseline="0" dirty="0">
                          <a:ln>
                            <a:noFill/>
                          </a:ln>
                          <a:solidFill>
                            <a:srgbClr val="FF0000"/>
                          </a:solidFill>
                          <a:effectLst/>
                          <a:latin typeface="+mj-lt"/>
                        </a:rPr>
                        <a:t>41 anni e 10 mesi (2175)</a:t>
                      </a:r>
                    </a:p>
                  </a:txBody>
                  <a:tcPr marL="90000" marR="90000" marT="46811" marB="46811" horzOverflow="overflow">
                    <a:lnL w="381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lumMod val="20000"/>
                        <a:lumOff val="80000"/>
                      </a:schemeClr>
                    </a:solidFill>
                  </a:tcPr>
                </a:tc>
                <a:extLst>
                  <a:ext uri="{0D108BD9-81ED-4DB2-BD59-A6C34878D82A}">
                    <a16:rowId xmlns="" xmlns:a16="http://schemas.microsoft.com/office/drawing/2014/main" val="10001"/>
                  </a:ext>
                </a:extLst>
              </a:tr>
              <a:tr h="758186">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it-IT" altLang="it-IT" sz="2000" b="1" i="0" u="none" strike="noStrike" cap="none" normalizeH="0" baseline="0" dirty="0">
                          <a:ln>
                            <a:noFill/>
                          </a:ln>
                          <a:solidFill>
                            <a:schemeClr val="tx1"/>
                          </a:solidFill>
                          <a:effectLst/>
                          <a:latin typeface="+mj-lt"/>
                        </a:rPr>
                        <a:t>2019 - 2020</a:t>
                      </a:r>
                    </a:p>
                  </a:txBody>
                  <a:tcPr marT="45730" marB="45730" horzOverflow="overflow">
                    <a:lnL w="28575"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it-IT" altLang="it-IT" sz="2000" b="1" i="0" u="none" strike="noStrike" cap="none" normalizeH="0" baseline="0" dirty="0">
                          <a:ln>
                            <a:noFill/>
                          </a:ln>
                          <a:solidFill>
                            <a:schemeClr val="tx1"/>
                          </a:solidFill>
                          <a:effectLst/>
                          <a:latin typeface="+mj-lt"/>
                        </a:rPr>
                        <a:t>43 anni e 3 mesi </a:t>
                      </a:r>
                      <a:r>
                        <a:rPr kumimoji="0" lang="it-IT" altLang="it-IT" sz="2000" b="1" i="0" u="none" strike="noStrike" cap="none" normalizeH="0" baseline="0" dirty="0">
                          <a:ln>
                            <a:noFill/>
                          </a:ln>
                          <a:solidFill>
                            <a:srgbClr val="FF0000"/>
                          </a:solidFill>
                          <a:effectLst/>
                          <a:latin typeface="+mj-lt"/>
                        </a:rPr>
                        <a:t>(2249)</a:t>
                      </a:r>
                      <a:endParaRPr kumimoji="0" lang="it-IT" altLang="it-IT" sz="2000" b="1" i="0" u="none" strike="noStrike" cap="none" normalizeH="0" baseline="0" dirty="0">
                        <a:ln>
                          <a:noFill/>
                        </a:ln>
                        <a:solidFill>
                          <a:schemeClr val="tx1"/>
                        </a:solidFill>
                        <a:effectLst/>
                        <a:latin typeface="+mj-lt"/>
                      </a:endParaRPr>
                    </a:p>
                  </a:txBody>
                  <a:tcPr marL="90000" marR="90000" marT="46811" marB="46811"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it-IT" altLang="it-IT" sz="2000" b="1" i="0" u="none" strike="noStrike" cap="none" normalizeH="0" baseline="0" dirty="0">
                          <a:ln>
                            <a:noFill/>
                          </a:ln>
                          <a:solidFill>
                            <a:schemeClr val="tx1"/>
                          </a:solidFill>
                          <a:effectLst/>
                          <a:latin typeface="+mj-lt"/>
                        </a:rPr>
                        <a:t>42 anni e 3 mesi</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it-IT" altLang="it-IT" sz="2000" b="1" i="0" u="none" strike="noStrike" cap="none" normalizeH="0" baseline="0" dirty="0">
                          <a:ln>
                            <a:noFill/>
                          </a:ln>
                          <a:solidFill>
                            <a:srgbClr val="FF0000"/>
                          </a:solidFill>
                          <a:effectLst/>
                          <a:latin typeface="+mj-lt"/>
                        </a:rPr>
                        <a:t>(2197)</a:t>
                      </a:r>
                      <a:endParaRPr kumimoji="0" lang="it-IT" altLang="it-IT" sz="2000" b="1" i="0" u="none" strike="noStrike" cap="none" normalizeH="0" baseline="0" dirty="0">
                        <a:ln>
                          <a:noFill/>
                        </a:ln>
                        <a:solidFill>
                          <a:schemeClr val="tx1"/>
                        </a:solidFill>
                        <a:effectLst/>
                        <a:latin typeface="+mj-lt"/>
                      </a:endParaRPr>
                    </a:p>
                  </a:txBody>
                  <a:tcPr marL="90000" marR="90000" marT="46811" marB="46811" horzOverflow="overflow">
                    <a:lnL w="381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extLst>
                  <a:ext uri="{0D108BD9-81ED-4DB2-BD59-A6C34878D82A}">
                    <a16:rowId xmlns="" xmlns:a16="http://schemas.microsoft.com/office/drawing/2014/main" val="10002"/>
                  </a:ext>
                </a:extLst>
              </a:tr>
              <a:tr h="758186">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it-IT" altLang="it-IT" sz="2000" b="1" i="0" u="none" strike="noStrike" cap="none" normalizeH="0" baseline="0" dirty="0">
                          <a:ln>
                            <a:noFill/>
                          </a:ln>
                          <a:solidFill>
                            <a:schemeClr val="tx1"/>
                          </a:solidFill>
                          <a:effectLst/>
                          <a:latin typeface="+mj-lt"/>
                        </a:rPr>
                        <a:t>2021 - 2022</a:t>
                      </a:r>
                    </a:p>
                  </a:txBody>
                  <a:tcPr marT="45730" marB="45730" horzOverflow="overflow">
                    <a:lnL w="28575"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it-IT" altLang="it-IT" sz="2000" b="1" i="0" u="none" strike="noStrike" cap="none" normalizeH="0" baseline="0" dirty="0">
                          <a:ln>
                            <a:noFill/>
                          </a:ln>
                          <a:solidFill>
                            <a:schemeClr val="tx1"/>
                          </a:solidFill>
                          <a:effectLst/>
                          <a:latin typeface="+mj-lt"/>
                        </a:rPr>
                        <a:t>43 anni e 6 mesi </a:t>
                      </a:r>
                      <a:r>
                        <a:rPr kumimoji="0" lang="it-IT" altLang="it-IT" sz="2000" b="1" i="0" u="none" strike="noStrike" cap="none" normalizeH="0" baseline="0" dirty="0">
                          <a:ln>
                            <a:noFill/>
                          </a:ln>
                          <a:solidFill>
                            <a:srgbClr val="FF0000"/>
                          </a:solidFill>
                          <a:effectLst/>
                          <a:latin typeface="+mj-lt"/>
                        </a:rPr>
                        <a:t>(2262)</a:t>
                      </a:r>
                      <a:endParaRPr kumimoji="0" lang="it-IT" altLang="it-IT" sz="2000" b="1" i="0" u="none" strike="noStrike" cap="none" normalizeH="0" baseline="0" dirty="0">
                        <a:ln>
                          <a:noFill/>
                        </a:ln>
                        <a:solidFill>
                          <a:schemeClr val="tx1"/>
                        </a:solidFill>
                        <a:effectLst/>
                        <a:latin typeface="+mj-lt"/>
                      </a:endParaRPr>
                    </a:p>
                  </a:txBody>
                  <a:tcPr marL="90000" marR="90000" marT="46811" marB="46811"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it-IT" altLang="it-IT" sz="2000" b="1" i="0" u="none" strike="noStrike" cap="none" normalizeH="0" baseline="0" dirty="0">
                          <a:ln>
                            <a:noFill/>
                          </a:ln>
                          <a:solidFill>
                            <a:schemeClr val="tx1"/>
                          </a:solidFill>
                          <a:effectLst/>
                          <a:latin typeface="+mj-lt"/>
                        </a:rPr>
                        <a:t>42 anni e 6 mesi</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it-IT" altLang="it-IT" sz="2000" b="1" i="0" u="none" strike="noStrike" cap="none" normalizeH="0" baseline="0" dirty="0">
                          <a:ln>
                            <a:noFill/>
                          </a:ln>
                          <a:solidFill>
                            <a:srgbClr val="FF0000"/>
                          </a:solidFill>
                          <a:effectLst/>
                          <a:latin typeface="+mj-lt"/>
                        </a:rPr>
                        <a:t>(2210)</a:t>
                      </a:r>
                      <a:endParaRPr kumimoji="0" lang="it-IT" altLang="it-IT" sz="2000" b="1" i="0" u="none" strike="noStrike" cap="none" normalizeH="0" baseline="0" dirty="0">
                        <a:ln>
                          <a:noFill/>
                        </a:ln>
                        <a:solidFill>
                          <a:schemeClr val="tx1"/>
                        </a:solidFill>
                        <a:effectLst/>
                        <a:latin typeface="+mj-lt"/>
                      </a:endParaRPr>
                    </a:p>
                  </a:txBody>
                  <a:tcPr marL="90000" marR="90000" marT="46811" marB="46811" horzOverflow="overflow">
                    <a:lnL w="381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extLst>
                  <a:ext uri="{0D108BD9-81ED-4DB2-BD59-A6C34878D82A}">
                    <a16:rowId xmlns="" xmlns:a16="http://schemas.microsoft.com/office/drawing/2014/main" val="10003"/>
                  </a:ext>
                </a:extLst>
              </a:tr>
              <a:tr h="758186">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it-IT" altLang="it-IT" sz="2000" b="1" i="0" u="none" strike="noStrike" cap="none" normalizeH="0" baseline="0" dirty="0">
                          <a:ln>
                            <a:noFill/>
                          </a:ln>
                          <a:solidFill>
                            <a:schemeClr val="tx1"/>
                          </a:solidFill>
                          <a:effectLst/>
                          <a:latin typeface="+mj-lt"/>
                        </a:rPr>
                        <a:t>2023 - 2024</a:t>
                      </a:r>
                    </a:p>
                  </a:txBody>
                  <a:tcPr marT="45730" marB="45730" horzOverflow="overflow">
                    <a:lnL w="28575"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it-IT" altLang="it-IT" sz="2000" b="1" i="0" u="none" strike="noStrike" cap="none" normalizeH="0" baseline="0" dirty="0">
                          <a:ln>
                            <a:noFill/>
                          </a:ln>
                          <a:solidFill>
                            <a:schemeClr val="tx1"/>
                          </a:solidFill>
                          <a:effectLst/>
                          <a:latin typeface="+mj-lt"/>
                        </a:rPr>
                        <a:t>43 anni e 8 mesi </a:t>
                      </a:r>
                      <a:r>
                        <a:rPr kumimoji="0" lang="it-IT" altLang="it-IT" sz="2000" b="1" i="0" u="none" strike="noStrike" cap="none" normalizeH="0" baseline="0" dirty="0">
                          <a:ln>
                            <a:noFill/>
                          </a:ln>
                          <a:solidFill>
                            <a:srgbClr val="FF0000"/>
                          </a:solidFill>
                          <a:effectLst/>
                          <a:latin typeface="+mj-lt"/>
                        </a:rPr>
                        <a:t>(2270)</a:t>
                      </a:r>
                      <a:endParaRPr kumimoji="0" lang="it-IT" altLang="it-IT" sz="2000" b="1" i="0" u="none" strike="noStrike" cap="none" normalizeH="0" baseline="0" dirty="0">
                        <a:ln>
                          <a:noFill/>
                        </a:ln>
                        <a:solidFill>
                          <a:schemeClr val="tx1"/>
                        </a:solidFill>
                        <a:effectLst/>
                        <a:latin typeface="+mj-lt"/>
                      </a:endParaRPr>
                    </a:p>
                  </a:txBody>
                  <a:tcPr marL="90000" marR="90000" marT="46811" marB="46811"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it-IT" altLang="it-IT" sz="2000" b="1" i="0" u="none" strike="noStrike" cap="none" normalizeH="0" baseline="0" dirty="0">
                          <a:ln>
                            <a:noFill/>
                          </a:ln>
                          <a:solidFill>
                            <a:schemeClr val="tx1"/>
                          </a:solidFill>
                          <a:effectLst/>
                          <a:latin typeface="+mj-lt"/>
                        </a:rPr>
                        <a:t>42 anni e 8 mesi </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it-IT" altLang="it-IT" sz="2000" b="1" i="0" u="none" strike="noStrike" cap="none" normalizeH="0" baseline="0" dirty="0">
                          <a:ln>
                            <a:noFill/>
                          </a:ln>
                          <a:solidFill>
                            <a:srgbClr val="FF0000"/>
                          </a:solidFill>
                          <a:effectLst/>
                          <a:latin typeface="+mj-lt"/>
                        </a:rPr>
                        <a:t>(2218)</a:t>
                      </a:r>
                      <a:endParaRPr kumimoji="0" lang="it-IT" altLang="it-IT" sz="2000" b="1" i="0" u="none" strike="noStrike" cap="none" normalizeH="0" baseline="0" dirty="0">
                        <a:ln>
                          <a:noFill/>
                        </a:ln>
                        <a:solidFill>
                          <a:schemeClr val="tx1"/>
                        </a:solidFill>
                        <a:effectLst/>
                        <a:latin typeface="+mj-lt"/>
                      </a:endParaRPr>
                    </a:p>
                  </a:txBody>
                  <a:tcPr marL="90000" marR="90000" marT="46811" marB="46811" horzOverflow="overflow">
                    <a:lnL w="381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extLst>
                  <a:ext uri="{0D108BD9-81ED-4DB2-BD59-A6C34878D82A}">
                    <a16:rowId xmlns="" xmlns:a16="http://schemas.microsoft.com/office/drawing/2014/main" val="10004"/>
                  </a:ext>
                </a:extLst>
              </a:tr>
              <a:tr h="395296">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it-IT" altLang="it-IT" sz="2000" b="1" i="0" u="none" strike="noStrike" cap="none" normalizeH="0" baseline="0" dirty="0">
                          <a:ln>
                            <a:noFill/>
                          </a:ln>
                          <a:solidFill>
                            <a:schemeClr val="tx1"/>
                          </a:solidFill>
                          <a:effectLst/>
                          <a:latin typeface="+mj-lt"/>
                        </a:rPr>
                        <a:t>2025 -2026</a:t>
                      </a:r>
                    </a:p>
                  </a:txBody>
                  <a:tcPr marT="45730" marB="45730" horzOverflow="overflow">
                    <a:lnL w="28575"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it-IT" altLang="it-IT" sz="2000" b="1" i="0" u="none" strike="noStrike" cap="none" normalizeH="0" baseline="0" dirty="0">
                          <a:ln>
                            <a:noFill/>
                          </a:ln>
                          <a:solidFill>
                            <a:schemeClr val="tx1"/>
                          </a:solidFill>
                          <a:effectLst/>
                          <a:latin typeface="+mj-lt"/>
                        </a:rPr>
                        <a:t>44 anni </a:t>
                      </a:r>
                      <a:r>
                        <a:rPr kumimoji="0" lang="it-IT" altLang="it-IT" sz="2000" b="1" i="0" u="none" strike="noStrike" cap="none" normalizeH="0" baseline="0" dirty="0">
                          <a:ln>
                            <a:noFill/>
                          </a:ln>
                          <a:solidFill>
                            <a:srgbClr val="FF0000"/>
                          </a:solidFill>
                          <a:effectLst/>
                          <a:latin typeface="+mj-lt"/>
                        </a:rPr>
                        <a:t>(2288)</a:t>
                      </a:r>
                      <a:endParaRPr kumimoji="0" lang="it-IT" altLang="it-IT" sz="2000" b="1" i="0" u="none" strike="noStrike" cap="none" normalizeH="0" baseline="0" dirty="0">
                        <a:ln>
                          <a:noFill/>
                        </a:ln>
                        <a:solidFill>
                          <a:schemeClr val="tx1"/>
                        </a:solidFill>
                        <a:effectLst/>
                        <a:latin typeface="+mj-lt"/>
                      </a:endParaRPr>
                    </a:p>
                  </a:txBody>
                  <a:tcPr marL="90000" marR="90000" marT="46811" marB="46811"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it-IT" altLang="it-IT" sz="2000" b="1" i="0" u="none" strike="noStrike" cap="none" normalizeH="0" baseline="0" dirty="0">
                          <a:ln>
                            <a:noFill/>
                          </a:ln>
                          <a:solidFill>
                            <a:schemeClr val="tx1"/>
                          </a:solidFill>
                          <a:effectLst/>
                          <a:latin typeface="+mj-lt"/>
                        </a:rPr>
                        <a:t>43 anni </a:t>
                      </a:r>
                      <a:r>
                        <a:rPr kumimoji="0" lang="it-IT" altLang="it-IT" sz="2000" b="1" i="0" u="none" strike="noStrike" cap="none" normalizeH="0" baseline="0" dirty="0">
                          <a:ln>
                            <a:noFill/>
                          </a:ln>
                          <a:solidFill>
                            <a:srgbClr val="FF0000"/>
                          </a:solidFill>
                          <a:effectLst/>
                          <a:latin typeface="+mj-lt"/>
                        </a:rPr>
                        <a:t>(2236)</a:t>
                      </a:r>
                      <a:endParaRPr kumimoji="0" lang="it-IT" altLang="it-IT" sz="2000" b="1" i="0" u="none" strike="noStrike" cap="none" normalizeH="0" baseline="0" dirty="0">
                        <a:ln>
                          <a:noFill/>
                        </a:ln>
                        <a:solidFill>
                          <a:schemeClr val="tx1"/>
                        </a:solidFill>
                        <a:effectLst/>
                        <a:latin typeface="+mj-lt"/>
                      </a:endParaRPr>
                    </a:p>
                  </a:txBody>
                  <a:tcPr marL="90000" marR="90000" marT="46811" marB="46811" horzOverflow="overflow">
                    <a:lnL w="381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extLst>
                  <a:ext uri="{0D108BD9-81ED-4DB2-BD59-A6C34878D82A}">
                    <a16:rowId xmlns="" xmlns:a16="http://schemas.microsoft.com/office/drawing/2014/main" val="10005"/>
                  </a:ext>
                </a:extLst>
              </a:tr>
            </a:tbl>
          </a:graphicData>
        </a:graphic>
      </p:graphicFrame>
      <p:sp>
        <p:nvSpPr>
          <p:cNvPr id="38974" name="Rectangle 64"/>
          <p:cNvSpPr>
            <a:spLocks noChangeArrowheads="1"/>
          </p:cNvSpPr>
          <p:nvPr/>
        </p:nvSpPr>
        <p:spPr bwMode="auto">
          <a:xfrm>
            <a:off x="2176378" y="245544"/>
            <a:ext cx="4854132" cy="61170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it-IT" altLang="it-IT" sz="3375" b="1" dirty="0">
                <a:solidFill>
                  <a:srgbClr val="800000"/>
                </a:solidFill>
                <a:latin typeface="+mj-lt"/>
                <a:cs typeface="Arial" panose="020B0604020202020204" pitchFamily="34" charset="0"/>
              </a:rPr>
              <a:t>La pensione anticipata</a:t>
            </a:r>
          </a:p>
        </p:txBody>
      </p:sp>
      <p:sp>
        <p:nvSpPr>
          <p:cNvPr id="38975" name="Text Box 65"/>
          <p:cNvSpPr txBox="1">
            <a:spLocks noChangeArrowheads="1"/>
          </p:cNvSpPr>
          <p:nvPr/>
        </p:nvSpPr>
        <p:spPr bwMode="auto">
          <a:xfrm>
            <a:off x="2286146" y="5824538"/>
            <a:ext cx="184731" cy="3693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it-IT" altLang="it-IT" sz="1800"/>
          </a:p>
        </p:txBody>
      </p:sp>
      <p:sp>
        <p:nvSpPr>
          <p:cNvPr id="38976" name="Text Box 66"/>
          <p:cNvSpPr txBox="1">
            <a:spLocks noChangeArrowheads="1"/>
          </p:cNvSpPr>
          <p:nvPr/>
        </p:nvSpPr>
        <p:spPr bwMode="auto">
          <a:xfrm>
            <a:off x="2176379" y="5438800"/>
            <a:ext cx="7709355" cy="351956"/>
          </a:xfrm>
          <a:prstGeom prst="rect">
            <a:avLst/>
          </a:prstGeom>
          <a:solidFill>
            <a:schemeClr val="accent1">
              <a:lumMod val="20000"/>
              <a:lumOff val="80000"/>
            </a:schemeClr>
          </a:solidFill>
          <a:ln w="9525">
            <a:solidFill>
              <a:srgbClr val="FF3300"/>
            </a:solidFill>
            <a:miter lim="800000"/>
            <a:headEnd/>
            <a:tailEnd/>
          </a:ln>
          <a:effec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it-IT" altLang="it-IT" sz="1687" b="1" dirty="0">
                <a:solidFill>
                  <a:srgbClr val="FF0000"/>
                </a:solidFill>
                <a:latin typeface="Comic Sans MS" panose="030F0702030302020204" pitchFamily="66" charset="0"/>
              </a:rPr>
              <a:t>La tabella contiene già l’aumento con gli indici di speranza di vita</a:t>
            </a:r>
          </a:p>
        </p:txBody>
      </p:sp>
      <p:sp>
        <p:nvSpPr>
          <p:cNvPr id="38977" name="Text Box 67"/>
          <p:cNvSpPr txBox="1">
            <a:spLocks noChangeArrowheads="1"/>
          </p:cNvSpPr>
          <p:nvPr/>
        </p:nvSpPr>
        <p:spPr bwMode="auto">
          <a:xfrm>
            <a:off x="2276129" y="6024593"/>
            <a:ext cx="5430015" cy="338554"/>
          </a:xfrm>
          <a:prstGeom prst="rect">
            <a:avLst/>
          </a:prstGeom>
          <a:solidFill>
            <a:srgbClr val="FFFFFF"/>
          </a:solidFill>
          <a:ln>
            <a:noFill/>
          </a:ln>
          <a:effec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it-IT" altLang="it-IT" sz="1600" b="1" dirty="0">
                <a:latin typeface="Comic Sans MS" panose="030F0702030302020204" pitchFamily="66" charset="0"/>
              </a:rPr>
              <a:t>I valori fra parentesi sono le settimane per diritto</a:t>
            </a:r>
          </a:p>
        </p:txBody>
      </p:sp>
      <p:sp>
        <p:nvSpPr>
          <p:cNvPr id="38978" name="Text Box 68"/>
          <p:cNvSpPr txBox="1">
            <a:spLocks noChangeArrowheads="1"/>
          </p:cNvSpPr>
          <p:nvPr/>
        </p:nvSpPr>
        <p:spPr bwMode="auto">
          <a:xfrm>
            <a:off x="7691438" y="245544"/>
            <a:ext cx="2519362" cy="70788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it-IT" altLang="it-IT" sz="2000" b="1" dirty="0">
                <a:solidFill>
                  <a:srgbClr val="800000"/>
                </a:solidFill>
                <a:latin typeface="+mj-lt"/>
              </a:rPr>
              <a:t>Le prime 1820 senza DS/malattia</a:t>
            </a:r>
          </a:p>
        </p:txBody>
      </p:sp>
    </p:spTree>
    <p:extLst>
      <p:ext uri="{BB962C8B-B14F-4D97-AF65-F5344CB8AC3E}">
        <p14:creationId xmlns:p14="http://schemas.microsoft.com/office/powerpoint/2010/main" xmlns="" val="2176603570"/>
      </p:ext>
    </p:extLst>
  </p:cSld>
  <p:clrMapOvr>
    <a:masterClrMapping/>
  </p:clrMapOvr>
  <p:transition spd="slow">
    <p:randomBar dir="vert"/>
  </p:transition>
</p:sld>
</file>

<file path=ppt/slides/slide3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6429" name="Group 45"/>
          <p:cNvGraphicFramePr>
            <a:graphicFrameLocks noGrp="1"/>
          </p:cNvGraphicFramePr>
          <p:nvPr>
            <p:extLst/>
          </p:nvPr>
        </p:nvGraphicFramePr>
        <p:xfrm>
          <a:off x="1919537" y="1044016"/>
          <a:ext cx="8486809" cy="3315121"/>
        </p:xfrm>
        <a:graphic>
          <a:graphicData uri="http://schemas.openxmlformats.org/drawingml/2006/table">
            <a:tbl>
              <a:tblPr/>
              <a:tblGrid>
                <a:gridCol w="1058619">
                  <a:extLst>
                    <a:ext uri="{9D8B030D-6E8A-4147-A177-3AD203B41FA5}">
                      <a16:colId xmlns="" xmlns:a16="http://schemas.microsoft.com/office/drawing/2014/main" val="20000"/>
                    </a:ext>
                  </a:extLst>
                </a:gridCol>
                <a:gridCol w="2638705">
                  <a:extLst>
                    <a:ext uri="{9D8B030D-6E8A-4147-A177-3AD203B41FA5}">
                      <a16:colId xmlns="" xmlns:a16="http://schemas.microsoft.com/office/drawing/2014/main" val="20001"/>
                    </a:ext>
                  </a:extLst>
                </a:gridCol>
                <a:gridCol w="2210486">
                  <a:extLst>
                    <a:ext uri="{9D8B030D-6E8A-4147-A177-3AD203B41FA5}">
                      <a16:colId xmlns="" xmlns:a16="http://schemas.microsoft.com/office/drawing/2014/main" val="20002"/>
                    </a:ext>
                  </a:extLst>
                </a:gridCol>
                <a:gridCol w="2578999">
                  <a:extLst>
                    <a:ext uri="{9D8B030D-6E8A-4147-A177-3AD203B41FA5}">
                      <a16:colId xmlns="" xmlns:a16="http://schemas.microsoft.com/office/drawing/2014/main" val="20003"/>
                    </a:ext>
                  </a:extLst>
                </a:gridCol>
              </a:tblGrid>
              <a:tr h="1664905">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it-IT" altLang="it-IT" sz="2000" b="1" i="0" u="none" strike="noStrike" cap="none" normalizeH="0" baseline="0" dirty="0">
                          <a:ln>
                            <a:noFill/>
                          </a:ln>
                          <a:solidFill>
                            <a:srgbClr val="002060"/>
                          </a:solidFill>
                          <a:effectLst/>
                          <a:latin typeface="+mj-lt"/>
                        </a:rPr>
                        <a:t>ANNO</a:t>
                      </a:r>
                    </a:p>
                  </a:txBody>
                  <a:tcPr marL="90010" marR="90010" marT="46794" marB="46794"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lumMod val="20000"/>
                        <a:lumOff val="80000"/>
                      </a:schemeClr>
                    </a:solid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r>
                        <a:rPr lang="it-IT" sz="2000" b="1" i="0" u="none" strike="noStrike" baseline="0" dirty="0">
                          <a:solidFill>
                            <a:srgbClr val="002060"/>
                          </a:solidFill>
                          <a:latin typeface="+mj-lt"/>
                          <a:ea typeface="+mn-ea"/>
                          <a:cs typeface="+mn-cs"/>
                          <a:sym typeface="Gill Sans Light"/>
                        </a:rPr>
                        <a:t>Uomini del settore pubblico e privato </a:t>
                      </a:r>
                    </a:p>
                    <a:p>
                      <a:r>
                        <a:rPr lang="it-IT" sz="2000" b="1" i="0" u="none" strike="noStrike" baseline="0" dirty="0">
                          <a:solidFill>
                            <a:srgbClr val="002060"/>
                          </a:solidFill>
                          <a:latin typeface="+mj-lt"/>
                          <a:ea typeface="+mn-ea"/>
                          <a:cs typeface="+mn-cs"/>
                          <a:sym typeface="Gill Sans Light"/>
                        </a:rPr>
                        <a:t>Donne del settore pubblico 	</a:t>
                      </a:r>
                    </a:p>
                  </a:txBody>
                  <a:tcPr marL="90010" marR="90010" marT="46794" marB="4679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lumMod val="20000"/>
                        <a:lumOff val="80000"/>
                      </a:schemeClr>
                    </a:solid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r>
                        <a:rPr lang="it-IT" sz="2000" b="1" i="0" u="none" strike="noStrike" baseline="0" dirty="0">
                          <a:solidFill>
                            <a:srgbClr val="002060"/>
                          </a:solidFill>
                          <a:latin typeface="+mj-lt"/>
                          <a:ea typeface="+mn-ea"/>
                          <a:cs typeface="+mn-cs"/>
                          <a:sym typeface="Gill Sans Light"/>
                        </a:rPr>
                        <a:t>Donne del </a:t>
                      </a:r>
                    </a:p>
                    <a:p>
                      <a:r>
                        <a:rPr lang="it-IT" sz="2000" b="1" i="0" u="none" strike="noStrike" baseline="0" dirty="0">
                          <a:solidFill>
                            <a:srgbClr val="002060"/>
                          </a:solidFill>
                          <a:latin typeface="+mj-lt"/>
                          <a:ea typeface="+mn-ea"/>
                          <a:cs typeface="+mn-cs"/>
                          <a:sym typeface="Gill Sans Light"/>
                        </a:rPr>
                        <a:t>settore privato 	</a:t>
                      </a:r>
                    </a:p>
                  </a:txBody>
                  <a:tcPr marL="90010" marR="90010" marT="46794" marB="4679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lumMod val="20000"/>
                        <a:lumOff val="80000"/>
                      </a:schemeClr>
                    </a:solid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r>
                        <a:rPr lang="it-IT" sz="2000" b="1" i="0" u="none" strike="noStrike" baseline="0" dirty="0">
                          <a:solidFill>
                            <a:srgbClr val="002060"/>
                          </a:solidFill>
                          <a:latin typeface="+mj-lt"/>
                          <a:ea typeface="+mn-ea"/>
                          <a:cs typeface="+mn-cs"/>
                          <a:sym typeface="Gill Sans Light"/>
                        </a:rPr>
                        <a:t>Donne iscritte alle Gestioni Speciali e Gestione Separata 	</a:t>
                      </a:r>
                    </a:p>
                  </a:txBody>
                  <a:tcPr marL="90010" marR="90010" marT="46794" marB="46794"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lumMod val="20000"/>
                        <a:lumOff val="80000"/>
                      </a:schemeClr>
                    </a:solidFill>
                  </a:tcPr>
                </a:tc>
                <a:extLst>
                  <a:ext uri="{0D108BD9-81ED-4DB2-BD59-A6C34878D82A}">
                    <a16:rowId xmlns="" xmlns:a16="http://schemas.microsoft.com/office/drawing/2014/main" val="10000"/>
                  </a:ext>
                </a:extLst>
              </a:tr>
              <a:tr h="825108">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it-IT" altLang="it-IT" sz="2300" b="1" i="0" u="none" strike="noStrike" cap="none" normalizeH="0" baseline="0" dirty="0">
                          <a:ln>
                            <a:noFill/>
                          </a:ln>
                          <a:solidFill>
                            <a:srgbClr val="FF0000"/>
                          </a:solidFill>
                          <a:effectLst/>
                          <a:latin typeface="+mj-lt"/>
                        </a:rPr>
                        <a:t>2017</a:t>
                      </a:r>
                    </a:p>
                  </a:txBody>
                  <a:tcPr marL="90010" marR="90010" marT="46794" marB="46794"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it-IT" altLang="it-IT" sz="2300" b="1" i="0" u="none" strike="noStrike" cap="none" normalizeH="0" baseline="0" dirty="0">
                          <a:ln>
                            <a:noFill/>
                          </a:ln>
                          <a:solidFill>
                            <a:srgbClr val="FF0000"/>
                          </a:solidFill>
                          <a:effectLst/>
                          <a:latin typeface="+mj-lt"/>
                        </a:rPr>
                        <a:t>66 anni e 7 mesi </a:t>
                      </a:r>
                    </a:p>
                  </a:txBody>
                  <a:tcPr marL="90010" marR="90010" marT="46794" marB="4679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it-IT" altLang="it-IT" sz="2300" b="1" i="0" u="none" strike="noStrike" cap="none" normalizeH="0" baseline="0" dirty="0">
                          <a:ln>
                            <a:noFill/>
                          </a:ln>
                          <a:solidFill>
                            <a:srgbClr val="FF0000"/>
                          </a:solidFill>
                          <a:effectLst/>
                          <a:latin typeface="+mj-lt"/>
                        </a:rPr>
                        <a:t>65 anni e 7 mesi</a:t>
                      </a:r>
                    </a:p>
                  </a:txBody>
                  <a:tcPr marL="90010" marR="90010" marT="46794" marB="4679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r>
                        <a:rPr lang="it-IT" sz="2300" b="1" i="0" u="none" strike="noStrike" baseline="0" dirty="0">
                          <a:solidFill>
                            <a:srgbClr val="FF0000"/>
                          </a:solidFill>
                          <a:latin typeface="+mj-lt"/>
                          <a:ea typeface="+mn-ea"/>
                          <a:cs typeface="+mn-cs"/>
                          <a:sym typeface="Gill Sans Light"/>
                        </a:rPr>
                        <a:t>66 anni e 1 mesi 	</a:t>
                      </a:r>
                    </a:p>
                  </a:txBody>
                  <a:tcPr marL="90010" marR="90010" marT="46794" marB="46794"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extLst>
                  <a:ext uri="{0D108BD9-81ED-4DB2-BD59-A6C34878D82A}">
                    <a16:rowId xmlns="" xmlns:a16="http://schemas.microsoft.com/office/drawing/2014/main" val="10001"/>
                  </a:ext>
                </a:extLst>
              </a:tr>
              <a:tr h="825108">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it-IT" altLang="it-IT" sz="2400" b="1" i="0" u="none" strike="noStrike" cap="none" normalizeH="0" baseline="0" dirty="0">
                          <a:ln>
                            <a:noFill/>
                          </a:ln>
                          <a:solidFill>
                            <a:srgbClr val="002060"/>
                          </a:solidFill>
                          <a:effectLst/>
                          <a:latin typeface="+mj-lt"/>
                        </a:rPr>
                        <a:t>2018</a:t>
                      </a:r>
                    </a:p>
                  </a:txBody>
                  <a:tcPr marL="90010" marR="90010" marT="46794" marB="46794"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it-IT" altLang="it-IT" sz="2400" b="1" i="0" u="none" strike="noStrike" cap="none" normalizeH="0" baseline="0" dirty="0">
                          <a:ln>
                            <a:noFill/>
                          </a:ln>
                          <a:solidFill>
                            <a:srgbClr val="002060"/>
                          </a:solidFill>
                          <a:effectLst/>
                          <a:latin typeface="+mj-lt"/>
                        </a:rPr>
                        <a:t>66 anni e 7 mesi </a:t>
                      </a:r>
                    </a:p>
                  </a:txBody>
                  <a:tcPr marL="90010" marR="90010" marT="46794" marB="4679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it-IT" altLang="it-IT" sz="2400" b="1" i="0" u="none" strike="noStrike" cap="none" normalizeH="0" baseline="0" dirty="0">
                          <a:ln>
                            <a:noFill/>
                          </a:ln>
                          <a:solidFill>
                            <a:srgbClr val="002060"/>
                          </a:solidFill>
                          <a:effectLst/>
                          <a:latin typeface="+mj-lt"/>
                        </a:rPr>
                        <a:t>66 anni e 7 mesi</a:t>
                      </a:r>
                    </a:p>
                  </a:txBody>
                  <a:tcPr marL="90010" marR="90010" marT="46794" marB="4679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it-IT" altLang="it-IT" sz="2400" b="1" i="0" u="none" strike="noStrike" cap="none" normalizeH="0" baseline="0" dirty="0">
                          <a:ln>
                            <a:noFill/>
                          </a:ln>
                          <a:solidFill>
                            <a:srgbClr val="002060"/>
                          </a:solidFill>
                          <a:effectLst/>
                          <a:latin typeface="+mj-lt"/>
                        </a:rPr>
                        <a:t>66 anni e 7 mesi</a:t>
                      </a:r>
                    </a:p>
                  </a:txBody>
                  <a:tcPr marL="90010" marR="90010" marT="46794" marB="46794"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extLst>
                  <a:ext uri="{0D108BD9-81ED-4DB2-BD59-A6C34878D82A}">
                    <a16:rowId xmlns="" xmlns:a16="http://schemas.microsoft.com/office/drawing/2014/main" val="10002"/>
                  </a:ext>
                </a:extLst>
              </a:tr>
            </a:tbl>
          </a:graphicData>
        </a:graphic>
      </p:graphicFrame>
      <p:sp>
        <p:nvSpPr>
          <p:cNvPr id="2" name="CasellaDiTesto 1"/>
          <p:cNvSpPr txBox="1"/>
          <p:nvPr/>
        </p:nvSpPr>
        <p:spPr>
          <a:xfrm>
            <a:off x="3143250" y="213903"/>
            <a:ext cx="6858000" cy="656463"/>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spcFirstLastPara="1" lIns="35719" tIns="35719" rIns="35719" bIns="35719" spcCol="38100" anchor="ctr">
            <a:spAutoFit/>
          </a:bodyPr>
          <a:lstStyle/>
          <a:p>
            <a:pPr>
              <a:defRPr/>
            </a:pPr>
            <a:r>
              <a:rPr lang="it-IT" altLang="it-IT" sz="3797" b="1" dirty="0">
                <a:solidFill>
                  <a:srgbClr val="FF0000"/>
                </a:solidFill>
                <a:latin typeface="Arial Rounded MT Bold"/>
              </a:rPr>
              <a:t>Requisiti per la vecchiaia</a:t>
            </a:r>
          </a:p>
        </p:txBody>
      </p:sp>
      <p:sp>
        <p:nvSpPr>
          <p:cNvPr id="4" name="Segnaposto data 3"/>
          <p:cNvSpPr>
            <a:spLocks noGrp="1"/>
          </p:cNvSpPr>
          <p:nvPr>
            <p:ph type="dt" sz="half" idx="10"/>
          </p:nvPr>
        </p:nvSpPr>
        <p:spPr/>
        <p:txBody>
          <a:bodyPr/>
          <a:lstStyle/>
          <a:p>
            <a:pPr>
              <a:defRPr/>
            </a:pPr>
            <a:endParaRPr lang="it-IT" altLang="it-IT"/>
          </a:p>
        </p:txBody>
      </p:sp>
      <p:sp>
        <p:nvSpPr>
          <p:cNvPr id="66591" name="Segnaposto numero diapositiva 2"/>
          <p:cNvSpPr>
            <a:spLocks noGrp="1"/>
          </p:cNvSpPr>
          <p:nvPr>
            <p:ph type="sldNum" sz="quarter" idx="12"/>
          </p:nvPr>
        </p:nvSpPr>
        <p:spPr>
          <a:noFill/>
        </p:spPr>
        <p:txBody>
          <a:bodyPr/>
          <a:lstStyle>
            <a:lvl1pPr>
              <a:defRPr sz="1000">
                <a:solidFill>
                  <a:schemeClr val="tx1"/>
                </a:solidFill>
                <a:latin typeface="Arial" panose="020B0604020202020204" pitchFamily="34" charset="0"/>
              </a:defRPr>
            </a:lvl1pPr>
            <a:lvl2pPr marL="742912" indent="-285736">
              <a:defRPr sz="1000">
                <a:solidFill>
                  <a:schemeClr val="tx1"/>
                </a:solidFill>
                <a:latin typeface="Arial" panose="020B0604020202020204" pitchFamily="34" charset="0"/>
              </a:defRPr>
            </a:lvl2pPr>
            <a:lvl3pPr marL="1142942" indent="-228588">
              <a:defRPr sz="1000">
                <a:solidFill>
                  <a:schemeClr val="tx1"/>
                </a:solidFill>
                <a:latin typeface="Arial" panose="020B0604020202020204" pitchFamily="34" charset="0"/>
              </a:defRPr>
            </a:lvl3pPr>
            <a:lvl4pPr marL="1600118" indent="-228588">
              <a:defRPr sz="1000">
                <a:solidFill>
                  <a:schemeClr val="tx1"/>
                </a:solidFill>
                <a:latin typeface="Arial" panose="020B0604020202020204" pitchFamily="34" charset="0"/>
              </a:defRPr>
            </a:lvl4pPr>
            <a:lvl5pPr marL="2057295" indent="-228588">
              <a:defRPr sz="1000">
                <a:solidFill>
                  <a:schemeClr val="tx1"/>
                </a:solidFill>
                <a:latin typeface="Arial" panose="020B0604020202020204" pitchFamily="34" charset="0"/>
              </a:defRPr>
            </a:lvl5pPr>
            <a:lvl6pPr marL="2514471" indent="-228588" eaLnBrk="0" fontAlgn="base" hangingPunct="0">
              <a:spcBef>
                <a:spcPct val="0"/>
              </a:spcBef>
              <a:spcAft>
                <a:spcPct val="0"/>
              </a:spcAft>
              <a:defRPr sz="1000">
                <a:solidFill>
                  <a:schemeClr val="tx1"/>
                </a:solidFill>
                <a:latin typeface="Arial" panose="020B0604020202020204" pitchFamily="34" charset="0"/>
              </a:defRPr>
            </a:lvl6pPr>
            <a:lvl7pPr marL="2971648" indent="-228588" eaLnBrk="0" fontAlgn="base" hangingPunct="0">
              <a:spcBef>
                <a:spcPct val="0"/>
              </a:spcBef>
              <a:spcAft>
                <a:spcPct val="0"/>
              </a:spcAft>
              <a:defRPr sz="1000">
                <a:solidFill>
                  <a:schemeClr val="tx1"/>
                </a:solidFill>
                <a:latin typeface="Arial" panose="020B0604020202020204" pitchFamily="34" charset="0"/>
              </a:defRPr>
            </a:lvl7pPr>
            <a:lvl8pPr marL="3428825" indent="-228588" eaLnBrk="0" fontAlgn="base" hangingPunct="0">
              <a:spcBef>
                <a:spcPct val="0"/>
              </a:spcBef>
              <a:spcAft>
                <a:spcPct val="0"/>
              </a:spcAft>
              <a:defRPr sz="1000">
                <a:solidFill>
                  <a:schemeClr val="tx1"/>
                </a:solidFill>
                <a:latin typeface="Arial" panose="020B0604020202020204" pitchFamily="34" charset="0"/>
              </a:defRPr>
            </a:lvl8pPr>
            <a:lvl9pPr marL="3886001" indent="-228588" eaLnBrk="0" fontAlgn="base" hangingPunct="0">
              <a:spcBef>
                <a:spcPct val="0"/>
              </a:spcBef>
              <a:spcAft>
                <a:spcPct val="0"/>
              </a:spcAft>
              <a:defRPr sz="1000">
                <a:solidFill>
                  <a:schemeClr val="tx1"/>
                </a:solidFill>
                <a:latin typeface="Arial" panose="020B0604020202020204" pitchFamily="34" charset="0"/>
              </a:defRPr>
            </a:lvl9pPr>
          </a:lstStyle>
          <a:p>
            <a:fld id="{D7375702-89E1-4669-BDCD-59D0EA6E09E2}" type="slidenum">
              <a:rPr lang="it-IT" altLang="it-IT" sz="1400"/>
              <a:pPr/>
              <a:t>342</a:t>
            </a:fld>
            <a:endParaRPr lang="it-IT" altLang="it-IT" sz="1400"/>
          </a:p>
        </p:txBody>
      </p:sp>
      <p:sp>
        <p:nvSpPr>
          <p:cNvPr id="3" name="CasellaDiTesto 2"/>
          <p:cNvSpPr txBox="1"/>
          <p:nvPr/>
        </p:nvSpPr>
        <p:spPr>
          <a:xfrm>
            <a:off x="1919537" y="4581128"/>
            <a:ext cx="8486809" cy="1760162"/>
          </a:xfrm>
          <a:prstGeom prst="rect">
            <a:avLst/>
          </a:prstGeom>
          <a:solidFill>
            <a:schemeClr val="bg2">
              <a:lumMod val="20000"/>
              <a:lumOff val="80000"/>
            </a:schemeClr>
          </a:solidFill>
          <a:ln w="12700" cap="flat">
            <a:solidFill>
              <a:schemeClr val="accent1"/>
            </a:solidFill>
            <a:miter lim="400000"/>
          </a:ln>
          <a:effectLst>
            <a:outerShdw blurRad="50800" dist="38100" dir="2700000" algn="tl" rotWithShape="0">
              <a:prstClr val="black">
                <a:alpha val="40000"/>
              </a:prstClr>
            </a:outerShdw>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spAutoFit/>
          </a:bodyPr>
          <a:lstStyle/>
          <a:p>
            <a:pPr algn="l" rtl="0" latinLnBrk="1" hangingPunct="0"/>
            <a:r>
              <a:rPr lang="it-IT" sz="2250" b="1" dirty="0">
                <a:latin typeface="+mj-lt"/>
              </a:rPr>
              <a:t>Per le donne e solo per l’anno 2017</a:t>
            </a:r>
            <a:r>
              <a:rPr lang="it-IT" sz="2250" dirty="0">
                <a:latin typeface="+mj-lt"/>
              </a:rPr>
              <a:t>, in presenza di forme pensionistiche con limiti d’età differenziati, viene applicato il </a:t>
            </a:r>
          </a:p>
          <a:p>
            <a:pPr algn="l" rtl="0" latinLnBrk="1" hangingPunct="0"/>
            <a:r>
              <a:rPr lang="it-IT" sz="2250" dirty="0">
                <a:latin typeface="+mj-lt"/>
              </a:rPr>
              <a:t>requisito d’età più elevato. </a:t>
            </a:r>
            <a:r>
              <a:rPr lang="it-IT" sz="1969" b="1" dirty="0">
                <a:solidFill>
                  <a:srgbClr val="C00000"/>
                </a:solidFill>
                <a:latin typeface="+mj-lt"/>
              </a:rPr>
              <a:t>A partire dal 2018 non occorre </a:t>
            </a:r>
          </a:p>
          <a:p>
            <a:pPr algn="l" rtl="0" latinLnBrk="1" hangingPunct="0"/>
            <a:r>
              <a:rPr lang="it-IT" sz="1969" b="1" dirty="0">
                <a:solidFill>
                  <a:srgbClr val="C00000"/>
                </a:solidFill>
                <a:latin typeface="+mj-lt"/>
              </a:rPr>
              <a:t>effettuare alcun confronto in quanto i requisiti anagrafici </a:t>
            </a:r>
          </a:p>
          <a:p>
            <a:pPr algn="l" rtl="0" latinLnBrk="1" hangingPunct="0"/>
            <a:r>
              <a:rPr lang="it-IT" sz="1969" b="1" dirty="0">
                <a:solidFill>
                  <a:srgbClr val="C00000"/>
                </a:solidFill>
                <a:latin typeface="+mj-lt"/>
              </a:rPr>
              <a:t>saranno allineati per tutte le casse e per tutti gli iscritti</a:t>
            </a:r>
            <a:r>
              <a:rPr lang="it-IT" sz="2250" dirty="0">
                <a:latin typeface="+mj-lt"/>
              </a:rPr>
              <a:t>. </a:t>
            </a:r>
            <a:endParaRPr lang="it-IT" sz="2250" dirty="0">
              <a:solidFill>
                <a:srgbClr val="535353"/>
              </a:solidFill>
              <a:latin typeface="+mj-lt"/>
              <a:sym typeface="Gill Sans Light"/>
            </a:endParaRPr>
          </a:p>
        </p:txBody>
      </p:sp>
    </p:spTree>
    <p:extLst>
      <p:ext uri="{BB962C8B-B14F-4D97-AF65-F5344CB8AC3E}">
        <p14:creationId xmlns:p14="http://schemas.microsoft.com/office/powerpoint/2010/main" xmlns="" val="3850878560"/>
      </p:ext>
    </p:extLst>
  </p:cSld>
  <p:clrMapOvr>
    <a:masterClrMapping/>
  </p:clrMapOvr>
  <p:transition spd="slow">
    <p:randomBar dir="vert"/>
  </p:transition>
</p:sld>
</file>

<file path=ppt/slides/slide3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pPr>
              <a:defRPr/>
            </a:pPr>
            <a:endParaRPr lang="it-IT" altLang="it-IT"/>
          </a:p>
        </p:txBody>
      </p:sp>
      <p:sp>
        <p:nvSpPr>
          <p:cNvPr id="27651" name="Segnaposto numero diapositiva 2"/>
          <p:cNvSpPr>
            <a:spLocks noGrp="1"/>
          </p:cNvSpPr>
          <p:nvPr>
            <p:ph type="sldNum" sz="quarter" idx="12"/>
          </p:nvPr>
        </p:nvSpPr>
        <p:spPr>
          <a:noFill/>
        </p:spPr>
        <p:txBody>
          <a:bodyPr/>
          <a:lstStyle>
            <a:lvl1pPr>
              <a:defRPr>
                <a:solidFill>
                  <a:schemeClr val="tx1"/>
                </a:solidFill>
                <a:latin typeface="Bookman Old Style" panose="02050604050505020204" pitchFamily="18" charset="0"/>
                <a:cs typeface="Arial" panose="020B0604020202020204" pitchFamily="34" charset="0"/>
              </a:defRPr>
            </a:lvl1pPr>
            <a:lvl2pPr marL="742912" indent="-285736">
              <a:defRPr>
                <a:solidFill>
                  <a:schemeClr val="tx1"/>
                </a:solidFill>
                <a:latin typeface="Bookman Old Style" panose="02050604050505020204" pitchFamily="18" charset="0"/>
                <a:cs typeface="Arial" panose="020B0604020202020204" pitchFamily="34" charset="0"/>
              </a:defRPr>
            </a:lvl2pPr>
            <a:lvl3pPr marL="1142942" indent="-228588">
              <a:defRPr>
                <a:solidFill>
                  <a:schemeClr val="tx1"/>
                </a:solidFill>
                <a:latin typeface="Bookman Old Style" panose="02050604050505020204" pitchFamily="18" charset="0"/>
                <a:cs typeface="Arial" panose="020B0604020202020204" pitchFamily="34" charset="0"/>
              </a:defRPr>
            </a:lvl3pPr>
            <a:lvl4pPr marL="1600118" indent="-228588">
              <a:defRPr>
                <a:solidFill>
                  <a:schemeClr val="tx1"/>
                </a:solidFill>
                <a:latin typeface="Bookman Old Style" panose="02050604050505020204" pitchFamily="18" charset="0"/>
                <a:cs typeface="Arial" panose="020B0604020202020204" pitchFamily="34" charset="0"/>
              </a:defRPr>
            </a:lvl4pPr>
            <a:lvl5pPr marL="2057295" indent="-228588">
              <a:defRPr>
                <a:solidFill>
                  <a:schemeClr val="tx1"/>
                </a:solidFill>
                <a:latin typeface="Bookman Old Style" panose="02050604050505020204" pitchFamily="18" charset="0"/>
                <a:cs typeface="Arial" panose="020B0604020202020204" pitchFamily="34" charset="0"/>
              </a:defRPr>
            </a:lvl5pPr>
            <a:lvl6pPr marL="2514471" indent="-228588" eaLnBrk="0" fontAlgn="base" hangingPunct="0">
              <a:spcBef>
                <a:spcPct val="0"/>
              </a:spcBef>
              <a:spcAft>
                <a:spcPct val="0"/>
              </a:spcAft>
              <a:defRPr>
                <a:solidFill>
                  <a:schemeClr val="tx1"/>
                </a:solidFill>
                <a:latin typeface="Bookman Old Style" panose="02050604050505020204" pitchFamily="18" charset="0"/>
                <a:cs typeface="Arial" panose="020B0604020202020204" pitchFamily="34" charset="0"/>
              </a:defRPr>
            </a:lvl6pPr>
            <a:lvl7pPr marL="2971648" indent="-228588" eaLnBrk="0" fontAlgn="base" hangingPunct="0">
              <a:spcBef>
                <a:spcPct val="0"/>
              </a:spcBef>
              <a:spcAft>
                <a:spcPct val="0"/>
              </a:spcAft>
              <a:defRPr>
                <a:solidFill>
                  <a:schemeClr val="tx1"/>
                </a:solidFill>
                <a:latin typeface="Bookman Old Style" panose="02050604050505020204" pitchFamily="18" charset="0"/>
                <a:cs typeface="Arial" panose="020B0604020202020204" pitchFamily="34" charset="0"/>
              </a:defRPr>
            </a:lvl7pPr>
            <a:lvl8pPr marL="3428825" indent="-228588" eaLnBrk="0" fontAlgn="base" hangingPunct="0">
              <a:spcBef>
                <a:spcPct val="0"/>
              </a:spcBef>
              <a:spcAft>
                <a:spcPct val="0"/>
              </a:spcAft>
              <a:defRPr>
                <a:solidFill>
                  <a:schemeClr val="tx1"/>
                </a:solidFill>
                <a:latin typeface="Bookman Old Style" panose="02050604050505020204" pitchFamily="18" charset="0"/>
                <a:cs typeface="Arial" panose="020B0604020202020204" pitchFamily="34" charset="0"/>
              </a:defRPr>
            </a:lvl8pPr>
            <a:lvl9pPr marL="3886001" indent="-228588" eaLnBrk="0" fontAlgn="base" hangingPunct="0">
              <a:spcBef>
                <a:spcPct val="0"/>
              </a:spcBef>
              <a:spcAft>
                <a:spcPct val="0"/>
              </a:spcAft>
              <a:defRPr>
                <a:solidFill>
                  <a:schemeClr val="tx1"/>
                </a:solidFill>
                <a:latin typeface="Bookman Old Style" panose="02050604050505020204" pitchFamily="18" charset="0"/>
                <a:cs typeface="Arial" panose="020B0604020202020204" pitchFamily="34" charset="0"/>
              </a:defRPr>
            </a:lvl9pPr>
          </a:lstStyle>
          <a:p>
            <a:fld id="{ADA3025F-60A1-4EF3-BFB4-C47275618F3E}" type="slidenum">
              <a:rPr lang="it-IT" altLang="it-IT" smtClean="0"/>
              <a:pPr/>
              <a:t>343</a:t>
            </a:fld>
            <a:endParaRPr lang="it-IT" altLang="it-IT"/>
          </a:p>
        </p:txBody>
      </p:sp>
      <p:sp>
        <p:nvSpPr>
          <p:cNvPr id="27652" name="Text Box 4"/>
          <p:cNvSpPr txBox="1">
            <a:spLocks noChangeArrowheads="1"/>
          </p:cNvSpPr>
          <p:nvPr/>
        </p:nvSpPr>
        <p:spPr bwMode="auto">
          <a:xfrm>
            <a:off x="2292098" y="908720"/>
            <a:ext cx="7756071" cy="70788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lvl1pPr>
              <a:defRPr>
                <a:solidFill>
                  <a:schemeClr val="tx1"/>
                </a:solidFill>
                <a:latin typeface="Bookman Old Style" panose="02050604050505020204" pitchFamily="18" charset="0"/>
                <a:cs typeface="Arial" panose="020B0604020202020204" pitchFamily="34" charset="0"/>
              </a:defRPr>
            </a:lvl1pPr>
            <a:lvl2pPr marL="742950" indent="-285750">
              <a:defRPr>
                <a:solidFill>
                  <a:schemeClr val="tx1"/>
                </a:solidFill>
                <a:latin typeface="Bookman Old Style" panose="02050604050505020204" pitchFamily="18" charset="0"/>
                <a:cs typeface="Arial" panose="020B0604020202020204" pitchFamily="34" charset="0"/>
              </a:defRPr>
            </a:lvl2pPr>
            <a:lvl3pPr marL="1143000" indent="-228600">
              <a:defRPr>
                <a:solidFill>
                  <a:schemeClr val="tx1"/>
                </a:solidFill>
                <a:latin typeface="Bookman Old Style" panose="02050604050505020204" pitchFamily="18" charset="0"/>
                <a:cs typeface="Arial" panose="020B0604020202020204" pitchFamily="34" charset="0"/>
              </a:defRPr>
            </a:lvl3pPr>
            <a:lvl4pPr marL="1600200" indent="-228600">
              <a:defRPr>
                <a:solidFill>
                  <a:schemeClr val="tx1"/>
                </a:solidFill>
                <a:latin typeface="Bookman Old Style" panose="02050604050505020204" pitchFamily="18" charset="0"/>
                <a:cs typeface="Arial" panose="020B0604020202020204" pitchFamily="34" charset="0"/>
              </a:defRPr>
            </a:lvl4pPr>
            <a:lvl5pPr marL="2057400" indent="-228600">
              <a:defRPr>
                <a:solidFill>
                  <a:schemeClr val="tx1"/>
                </a:solidFill>
                <a:latin typeface="Bookman Old Style" panose="020506040505050202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Bookman Old Style" panose="020506040505050202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Bookman Old Style" panose="020506040505050202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Bookman Old Style" panose="020506040505050202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Bookman Old Style" panose="02050604050505020204" pitchFamily="18" charset="0"/>
                <a:cs typeface="Arial" panose="020B0604020202020204" pitchFamily="34" charset="0"/>
              </a:defRPr>
            </a:lvl9pPr>
          </a:lstStyle>
          <a:p>
            <a:pPr algn="ctr" eaLnBrk="1" hangingPunct="1"/>
            <a:r>
              <a:rPr lang="it-IT" altLang="it-IT" sz="4000" b="1" dirty="0">
                <a:solidFill>
                  <a:srgbClr val="FF0000"/>
                </a:solidFill>
                <a:latin typeface="Comic Sans MS"/>
                <a:cs typeface="Comic Sans MS"/>
              </a:rPr>
              <a:t>NUOVO CUMULO </a:t>
            </a:r>
          </a:p>
        </p:txBody>
      </p:sp>
      <p:sp>
        <p:nvSpPr>
          <p:cNvPr id="27653" name="Text Box 5"/>
          <p:cNvSpPr txBox="1">
            <a:spLocks noChangeArrowheads="1"/>
          </p:cNvSpPr>
          <p:nvPr/>
        </p:nvSpPr>
        <p:spPr bwMode="auto">
          <a:xfrm>
            <a:off x="2063553" y="2132856"/>
            <a:ext cx="8448815" cy="3425244"/>
          </a:xfrm>
          <a:prstGeom prst="rect">
            <a:avLst/>
          </a:prstGeom>
          <a:solidFill>
            <a:srgbClr val="FFFFFF"/>
          </a:solidFill>
          <a:ln>
            <a:noFill/>
          </a:ln>
          <a:effectLst/>
        </p:spPr>
        <p:txBody>
          <a:bodyPr wrap="square">
            <a:spAutoFit/>
          </a:bodyPr>
          <a:lstStyle>
            <a:lvl1pPr>
              <a:defRPr>
                <a:solidFill>
                  <a:schemeClr val="tx1"/>
                </a:solidFill>
                <a:latin typeface="Bookman Old Style" panose="02050604050505020204" pitchFamily="18" charset="0"/>
                <a:cs typeface="Arial" panose="020B0604020202020204" pitchFamily="34" charset="0"/>
              </a:defRPr>
            </a:lvl1pPr>
            <a:lvl2pPr marL="742950" indent="-285750">
              <a:defRPr>
                <a:solidFill>
                  <a:schemeClr val="tx1"/>
                </a:solidFill>
                <a:latin typeface="Bookman Old Style" panose="02050604050505020204" pitchFamily="18" charset="0"/>
                <a:cs typeface="Arial" panose="020B0604020202020204" pitchFamily="34" charset="0"/>
              </a:defRPr>
            </a:lvl2pPr>
            <a:lvl3pPr marL="1143000" indent="-228600">
              <a:defRPr>
                <a:solidFill>
                  <a:schemeClr val="tx1"/>
                </a:solidFill>
                <a:latin typeface="Bookman Old Style" panose="02050604050505020204" pitchFamily="18" charset="0"/>
                <a:cs typeface="Arial" panose="020B0604020202020204" pitchFamily="34" charset="0"/>
              </a:defRPr>
            </a:lvl3pPr>
            <a:lvl4pPr marL="1600200" indent="-228600">
              <a:defRPr>
                <a:solidFill>
                  <a:schemeClr val="tx1"/>
                </a:solidFill>
                <a:latin typeface="Bookman Old Style" panose="02050604050505020204" pitchFamily="18" charset="0"/>
                <a:cs typeface="Arial" panose="020B0604020202020204" pitchFamily="34" charset="0"/>
              </a:defRPr>
            </a:lvl4pPr>
            <a:lvl5pPr marL="2057400" indent="-228600">
              <a:defRPr>
                <a:solidFill>
                  <a:schemeClr val="tx1"/>
                </a:solidFill>
                <a:latin typeface="Bookman Old Style" panose="020506040505050202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Bookman Old Style" panose="020506040505050202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Bookman Old Style" panose="020506040505050202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Bookman Old Style" panose="020506040505050202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Bookman Old Style" panose="02050604050505020204" pitchFamily="18" charset="0"/>
                <a:cs typeface="Arial" panose="020B0604020202020204" pitchFamily="34" charset="0"/>
              </a:defRPr>
            </a:lvl9pPr>
          </a:lstStyle>
          <a:p>
            <a:pPr algn="ctr"/>
            <a:r>
              <a:rPr lang="it-IT" sz="3094" dirty="0">
                <a:latin typeface="Comic Sans MS"/>
                <a:cs typeface="Comic Sans MS"/>
              </a:rPr>
              <a:t>La legge non modifica le modalità di accesso </a:t>
            </a:r>
            <a:r>
              <a:rPr lang="it-IT" sz="3094" b="1" dirty="0">
                <a:solidFill>
                  <a:srgbClr val="FF6600"/>
                </a:solidFill>
                <a:latin typeface="Comic Sans MS"/>
                <a:cs typeface="Comic Sans MS"/>
              </a:rPr>
              <a:t>alle pensioni di inabilità e ai superstiti,</a:t>
            </a:r>
            <a:r>
              <a:rPr lang="it-IT" sz="3094" dirty="0">
                <a:latin typeface="Comic Sans MS"/>
                <a:cs typeface="Comic Sans MS"/>
              </a:rPr>
              <a:t> secondo le quali il requisiti vanno verificati nell’ultima cassa di iscrizione. </a:t>
            </a:r>
          </a:p>
          <a:p>
            <a:pPr algn="ctr"/>
            <a:r>
              <a:rPr lang="it-IT" sz="3094" b="1" dirty="0">
                <a:solidFill>
                  <a:srgbClr val="002060"/>
                </a:solidFill>
                <a:latin typeface="Comic Sans MS"/>
                <a:cs typeface="Comic Sans MS"/>
              </a:rPr>
              <a:t>Nel caso di ultima iscrizione in una cassa dei liberi professionisti </a:t>
            </a:r>
            <a:r>
              <a:rPr lang="it-IT" sz="3094" b="1" dirty="0">
                <a:latin typeface="Comic Sans MS"/>
                <a:cs typeface="Comic Sans MS"/>
              </a:rPr>
              <a:t>occorre verificare i requisiti ivi previsti. </a:t>
            </a:r>
            <a:endParaRPr lang="it-IT" altLang="it-IT" sz="3094" b="1" dirty="0">
              <a:latin typeface="Comic Sans MS"/>
              <a:cs typeface="Comic Sans MS"/>
            </a:endParaRPr>
          </a:p>
        </p:txBody>
      </p:sp>
    </p:spTree>
    <p:extLst>
      <p:ext uri="{BB962C8B-B14F-4D97-AF65-F5344CB8AC3E}">
        <p14:creationId xmlns:p14="http://schemas.microsoft.com/office/powerpoint/2010/main" xmlns="" val="1874260100"/>
      </p:ext>
    </p:extLst>
  </p:cSld>
  <p:clrMapOvr>
    <a:masterClrMapping/>
  </p:clrMapOvr>
  <p:transition spd="slow">
    <p:randomBar dir="vert"/>
  </p:transition>
</p:sld>
</file>

<file path=ppt/slides/slide3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pPr>
              <a:defRPr/>
            </a:pPr>
            <a:endParaRPr lang="it-IT" altLang="it-IT"/>
          </a:p>
        </p:txBody>
      </p:sp>
      <p:sp>
        <p:nvSpPr>
          <p:cNvPr id="27651" name="Segnaposto numero diapositiva 2"/>
          <p:cNvSpPr>
            <a:spLocks noGrp="1"/>
          </p:cNvSpPr>
          <p:nvPr>
            <p:ph type="sldNum" sz="quarter" idx="12"/>
          </p:nvPr>
        </p:nvSpPr>
        <p:spPr>
          <a:noFill/>
        </p:spPr>
        <p:txBody>
          <a:bodyPr/>
          <a:lstStyle>
            <a:lvl1pPr>
              <a:defRPr>
                <a:solidFill>
                  <a:schemeClr val="tx1"/>
                </a:solidFill>
                <a:latin typeface="Bookman Old Style" panose="02050604050505020204" pitchFamily="18" charset="0"/>
                <a:cs typeface="Arial" panose="020B0604020202020204" pitchFamily="34" charset="0"/>
              </a:defRPr>
            </a:lvl1pPr>
            <a:lvl2pPr marL="742912" indent="-285736">
              <a:defRPr>
                <a:solidFill>
                  <a:schemeClr val="tx1"/>
                </a:solidFill>
                <a:latin typeface="Bookman Old Style" panose="02050604050505020204" pitchFamily="18" charset="0"/>
                <a:cs typeface="Arial" panose="020B0604020202020204" pitchFamily="34" charset="0"/>
              </a:defRPr>
            </a:lvl2pPr>
            <a:lvl3pPr marL="1142942" indent="-228588">
              <a:defRPr>
                <a:solidFill>
                  <a:schemeClr val="tx1"/>
                </a:solidFill>
                <a:latin typeface="Bookman Old Style" panose="02050604050505020204" pitchFamily="18" charset="0"/>
                <a:cs typeface="Arial" panose="020B0604020202020204" pitchFamily="34" charset="0"/>
              </a:defRPr>
            </a:lvl3pPr>
            <a:lvl4pPr marL="1600118" indent="-228588">
              <a:defRPr>
                <a:solidFill>
                  <a:schemeClr val="tx1"/>
                </a:solidFill>
                <a:latin typeface="Bookman Old Style" panose="02050604050505020204" pitchFamily="18" charset="0"/>
                <a:cs typeface="Arial" panose="020B0604020202020204" pitchFamily="34" charset="0"/>
              </a:defRPr>
            </a:lvl4pPr>
            <a:lvl5pPr marL="2057295" indent="-228588">
              <a:defRPr>
                <a:solidFill>
                  <a:schemeClr val="tx1"/>
                </a:solidFill>
                <a:latin typeface="Bookman Old Style" panose="02050604050505020204" pitchFamily="18" charset="0"/>
                <a:cs typeface="Arial" panose="020B0604020202020204" pitchFamily="34" charset="0"/>
              </a:defRPr>
            </a:lvl5pPr>
            <a:lvl6pPr marL="2514471" indent="-228588" eaLnBrk="0" fontAlgn="base" hangingPunct="0">
              <a:spcBef>
                <a:spcPct val="0"/>
              </a:spcBef>
              <a:spcAft>
                <a:spcPct val="0"/>
              </a:spcAft>
              <a:defRPr>
                <a:solidFill>
                  <a:schemeClr val="tx1"/>
                </a:solidFill>
                <a:latin typeface="Bookman Old Style" panose="02050604050505020204" pitchFamily="18" charset="0"/>
                <a:cs typeface="Arial" panose="020B0604020202020204" pitchFamily="34" charset="0"/>
              </a:defRPr>
            </a:lvl6pPr>
            <a:lvl7pPr marL="2971648" indent="-228588" eaLnBrk="0" fontAlgn="base" hangingPunct="0">
              <a:spcBef>
                <a:spcPct val="0"/>
              </a:spcBef>
              <a:spcAft>
                <a:spcPct val="0"/>
              </a:spcAft>
              <a:defRPr>
                <a:solidFill>
                  <a:schemeClr val="tx1"/>
                </a:solidFill>
                <a:latin typeface="Bookman Old Style" panose="02050604050505020204" pitchFamily="18" charset="0"/>
                <a:cs typeface="Arial" panose="020B0604020202020204" pitchFamily="34" charset="0"/>
              </a:defRPr>
            </a:lvl7pPr>
            <a:lvl8pPr marL="3428825" indent="-228588" eaLnBrk="0" fontAlgn="base" hangingPunct="0">
              <a:spcBef>
                <a:spcPct val="0"/>
              </a:spcBef>
              <a:spcAft>
                <a:spcPct val="0"/>
              </a:spcAft>
              <a:defRPr>
                <a:solidFill>
                  <a:schemeClr val="tx1"/>
                </a:solidFill>
                <a:latin typeface="Bookman Old Style" panose="02050604050505020204" pitchFamily="18" charset="0"/>
                <a:cs typeface="Arial" panose="020B0604020202020204" pitchFamily="34" charset="0"/>
              </a:defRPr>
            </a:lvl8pPr>
            <a:lvl9pPr marL="3886001" indent="-228588" eaLnBrk="0" fontAlgn="base" hangingPunct="0">
              <a:spcBef>
                <a:spcPct val="0"/>
              </a:spcBef>
              <a:spcAft>
                <a:spcPct val="0"/>
              </a:spcAft>
              <a:defRPr>
                <a:solidFill>
                  <a:schemeClr val="tx1"/>
                </a:solidFill>
                <a:latin typeface="Bookman Old Style" panose="02050604050505020204" pitchFamily="18" charset="0"/>
                <a:cs typeface="Arial" panose="020B0604020202020204" pitchFamily="34" charset="0"/>
              </a:defRPr>
            </a:lvl9pPr>
          </a:lstStyle>
          <a:p>
            <a:fld id="{ADA3025F-60A1-4EF3-BFB4-C47275618F3E}" type="slidenum">
              <a:rPr lang="it-IT" altLang="it-IT" smtClean="0"/>
              <a:pPr/>
              <a:t>344</a:t>
            </a:fld>
            <a:endParaRPr lang="it-IT" altLang="it-IT"/>
          </a:p>
        </p:txBody>
      </p:sp>
      <p:sp>
        <p:nvSpPr>
          <p:cNvPr id="27652" name="Text Box 4"/>
          <p:cNvSpPr txBox="1">
            <a:spLocks noChangeArrowheads="1"/>
          </p:cNvSpPr>
          <p:nvPr/>
        </p:nvSpPr>
        <p:spPr bwMode="auto">
          <a:xfrm>
            <a:off x="2193572" y="764704"/>
            <a:ext cx="7756071" cy="70788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lvl1pPr>
              <a:defRPr>
                <a:solidFill>
                  <a:schemeClr val="tx1"/>
                </a:solidFill>
                <a:latin typeface="Bookman Old Style" panose="02050604050505020204" pitchFamily="18" charset="0"/>
                <a:cs typeface="Arial" panose="020B0604020202020204" pitchFamily="34" charset="0"/>
              </a:defRPr>
            </a:lvl1pPr>
            <a:lvl2pPr marL="742950" indent="-285750">
              <a:defRPr>
                <a:solidFill>
                  <a:schemeClr val="tx1"/>
                </a:solidFill>
                <a:latin typeface="Bookman Old Style" panose="02050604050505020204" pitchFamily="18" charset="0"/>
                <a:cs typeface="Arial" panose="020B0604020202020204" pitchFamily="34" charset="0"/>
              </a:defRPr>
            </a:lvl2pPr>
            <a:lvl3pPr marL="1143000" indent="-228600">
              <a:defRPr>
                <a:solidFill>
                  <a:schemeClr val="tx1"/>
                </a:solidFill>
                <a:latin typeface="Bookman Old Style" panose="02050604050505020204" pitchFamily="18" charset="0"/>
                <a:cs typeface="Arial" panose="020B0604020202020204" pitchFamily="34" charset="0"/>
              </a:defRPr>
            </a:lvl3pPr>
            <a:lvl4pPr marL="1600200" indent="-228600">
              <a:defRPr>
                <a:solidFill>
                  <a:schemeClr val="tx1"/>
                </a:solidFill>
                <a:latin typeface="Bookman Old Style" panose="02050604050505020204" pitchFamily="18" charset="0"/>
                <a:cs typeface="Arial" panose="020B0604020202020204" pitchFamily="34" charset="0"/>
              </a:defRPr>
            </a:lvl4pPr>
            <a:lvl5pPr marL="2057400" indent="-228600">
              <a:defRPr>
                <a:solidFill>
                  <a:schemeClr val="tx1"/>
                </a:solidFill>
                <a:latin typeface="Bookman Old Style" panose="020506040505050202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Bookman Old Style" panose="020506040505050202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Bookman Old Style" panose="020506040505050202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Bookman Old Style" panose="020506040505050202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Bookman Old Style" panose="02050604050505020204" pitchFamily="18" charset="0"/>
                <a:cs typeface="Arial" panose="020B0604020202020204" pitchFamily="34" charset="0"/>
              </a:defRPr>
            </a:lvl9pPr>
          </a:lstStyle>
          <a:p>
            <a:pPr algn="ctr" eaLnBrk="1" hangingPunct="1"/>
            <a:r>
              <a:rPr lang="it-IT" altLang="it-IT" sz="4000" b="1" dirty="0">
                <a:solidFill>
                  <a:srgbClr val="FF0000"/>
                </a:solidFill>
                <a:latin typeface="Comic Sans MS"/>
                <a:cs typeface="Comic Sans MS"/>
              </a:rPr>
              <a:t>NUOVO CUMULO </a:t>
            </a:r>
          </a:p>
        </p:txBody>
      </p:sp>
      <p:sp>
        <p:nvSpPr>
          <p:cNvPr id="27653" name="Text Box 5"/>
          <p:cNvSpPr txBox="1">
            <a:spLocks noChangeArrowheads="1"/>
          </p:cNvSpPr>
          <p:nvPr/>
        </p:nvSpPr>
        <p:spPr bwMode="auto">
          <a:xfrm>
            <a:off x="2193571" y="1700809"/>
            <a:ext cx="8303522" cy="3554819"/>
          </a:xfrm>
          <a:prstGeom prst="rect">
            <a:avLst/>
          </a:prstGeom>
          <a:solidFill>
            <a:srgbClr val="FFFFFF"/>
          </a:solidFill>
          <a:ln>
            <a:noFill/>
          </a:ln>
          <a:effectLst/>
        </p:spPr>
        <p:txBody>
          <a:bodyPr wrap="square">
            <a:spAutoFit/>
          </a:bodyPr>
          <a:lstStyle>
            <a:lvl1pPr>
              <a:defRPr>
                <a:solidFill>
                  <a:schemeClr val="tx1"/>
                </a:solidFill>
                <a:latin typeface="Bookman Old Style" panose="02050604050505020204" pitchFamily="18" charset="0"/>
                <a:cs typeface="Arial" panose="020B0604020202020204" pitchFamily="34" charset="0"/>
              </a:defRPr>
            </a:lvl1pPr>
            <a:lvl2pPr marL="742950" indent="-285750">
              <a:defRPr>
                <a:solidFill>
                  <a:schemeClr val="tx1"/>
                </a:solidFill>
                <a:latin typeface="Bookman Old Style" panose="02050604050505020204" pitchFamily="18" charset="0"/>
                <a:cs typeface="Arial" panose="020B0604020202020204" pitchFamily="34" charset="0"/>
              </a:defRPr>
            </a:lvl2pPr>
            <a:lvl3pPr marL="1143000" indent="-228600">
              <a:defRPr>
                <a:solidFill>
                  <a:schemeClr val="tx1"/>
                </a:solidFill>
                <a:latin typeface="Bookman Old Style" panose="02050604050505020204" pitchFamily="18" charset="0"/>
                <a:cs typeface="Arial" panose="020B0604020202020204" pitchFamily="34" charset="0"/>
              </a:defRPr>
            </a:lvl3pPr>
            <a:lvl4pPr marL="1600200" indent="-228600">
              <a:defRPr>
                <a:solidFill>
                  <a:schemeClr val="tx1"/>
                </a:solidFill>
                <a:latin typeface="Bookman Old Style" panose="02050604050505020204" pitchFamily="18" charset="0"/>
                <a:cs typeface="Arial" panose="020B0604020202020204" pitchFamily="34" charset="0"/>
              </a:defRPr>
            </a:lvl4pPr>
            <a:lvl5pPr marL="2057400" indent="-228600">
              <a:defRPr>
                <a:solidFill>
                  <a:schemeClr val="tx1"/>
                </a:solidFill>
                <a:latin typeface="Bookman Old Style" panose="020506040505050202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Bookman Old Style" panose="020506040505050202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Bookman Old Style" panose="020506040505050202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Bookman Old Style" panose="020506040505050202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Bookman Old Style" panose="02050604050505020204" pitchFamily="18" charset="0"/>
                <a:cs typeface="Arial" panose="020B0604020202020204" pitchFamily="34" charset="0"/>
              </a:defRPr>
            </a:lvl9pPr>
          </a:lstStyle>
          <a:p>
            <a:pPr algn="ctr"/>
            <a:r>
              <a:rPr lang="it-IT" altLang="it-IT" sz="2250" b="1" dirty="0">
                <a:latin typeface="Comic Sans MS"/>
                <a:cs typeface="Comic Sans MS"/>
              </a:rPr>
              <a:t>Chi sta pagando </a:t>
            </a:r>
            <a:r>
              <a:rPr lang="it-IT" altLang="it-IT" sz="2250" b="1" u="sng" dirty="0">
                <a:solidFill>
                  <a:srgbClr val="002060"/>
                </a:solidFill>
                <a:latin typeface="Comic Sans MS"/>
                <a:cs typeface="Comic Sans MS"/>
              </a:rPr>
              <a:t>ratealmente la ricongiunzione </a:t>
            </a:r>
            <a:r>
              <a:rPr lang="it-IT" altLang="it-IT" sz="2250" b="1" i="1" dirty="0">
                <a:solidFill>
                  <a:schemeClr val="accent6">
                    <a:lumMod val="50000"/>
                  </a:schemeClr>
                </a:solidFill>
                <a:latin typeface="Comic Sans MS"/>
                <a:cs typeface="Comic Sans MS"/>
              </a:rPr>
              <a:t>(solo legge 29/79 e non legge 45/90)  </a:t>
            </a:r>
            <a:r>
              <a:rPr lang="it-IT" altLang="it-IT" sz="2250" b="1" dirty="0">
                <a:latin typeface="Comic Sans MS"/>
                <a:cs typeface="Comic Sans MS"/>
              </a:rPr>
              <a:t>ha </a:t>
            </a:r>
            <a:r>
              <a:rPr lang="it-IT" altLang="it-IT" sz="2250" b="1" dirty="0">
                <a:solidFill>
                  <a:srgbClr val="FF0000"/>
                </a:solidFill>
                <a:latin typeface="Comic Sans MS"/>
                <a:cs typeface="Comic Sans MS"/>
              </a:rPr>
              <a:t>1 anno di tempo per revocarla, con esclusione se già titolare di pensione.</a:t>
            </a:r>
          </a:p>
          <a:p>
            <a:pPr algn="ctr"/>
            <a:r>
              <a:rPr lang="it-IT" sz="2250" b="1" dirty="0">
                <a:latin typeface="Comic Sans MS"/>
                <a:cs typeface="Comic Sans MS"/>
              </a:rPr>
              <a:t>La domanda di pensione in totalizzazione</a:t>
            </a:r>
          </a:p>
          <a:p>
            <a:pPr algn="ctr"/>
            <a:r>
              <a:rPr lang="it-IT" sz="2250" b="1" i="1" dirty="0">
                <a:solidFill>
                  <a:srgbClr val="FF0000"/>
                </a:solidFill>
                <a:latin typeface="Comic Sans MS"/>
                <a:cs typeface="Comic Sans MS"/>
              </a:rPr>
              <a:t>(con </a:t>
            </a:r>
            <a:r>
              <a:rPr lang="it-IT" sz="2250" b="1" i="1" dirty="0" err="1">
                <a:solidFill>
                  <a:srgbClr val="FF0000"/>
                </a:solidFill>
                <a:latin typeface="Comic Sans MS"/>
                <a:cs typeface="Comic Sans MS"/>
              </a:rPr>
              <a:t>D.lgs</a:t>
            </a:r>
            <a:r>
              <a:rPr lang="it-IT" sz="2250" b="1" i="1" dirty="0">
                <a:solidFill>
                  <a:srgbClr val="FF0000"/>
                </a:solidFill>
                <a:latin typeface="Comic Sans MS"/>
                <a:cs typeface="Comic Sans MS"/>
              </a:rPr>
              <a:t> n. 42/2006),  </a:t>
            </a:r>
            <a:r>
              <a:rPr lang="it-IT" sz="2250" dirty="0">
                <a:latin typeface="Comic Sans MS"/>
                <a:cs typeface="Comic Sans MS"/>
              </a:rPr>
              <a:t>presentata anteriormente alla data di entrata in vigore della presente legge e per i quali </a:t>
            </a:r>
            <a:r>
              <a:rPr lang="it-IT" sz="2250" b="1" u="sng" dirty="0">
                <a:solidFill>
                  <a:srgbClr val="C00000"/>
                </a:solidFill>
                <a:latin typeface="Comic Sans MS"/>
                <a:cs typeface="Comic Sans MS"/>
              </a:rPr>
              <a:t>il relativo procedimento amministrativo non sia ancora concluso</a:t>
            </a:r>
            <a:r>
              <a:rPr lang="it-IT" sz="2250" dirty="0">
                <a:latin typeface="Comic Sans MS"/>
                <a:cs typeface="Comic Sans MS"/>
              </a:rPr>
              <a:t>, possono, </a:t>
            </a:r>
            <a:r>
              <a:rPr lang="it-IT" sz="2250" b="1" u="sng" dirty="0">
                <a:latin typeface="Comic Sans MS"/>
                <a:cs typeface="Comic Sans MS"/>
              </a:rPr>
              <a:t>previa rinuncia </a:t>
            </a:r>
            <a:r>
              <a:rPr lang="it-IT" sz="2250" dirty="0">
                <a:latin typeface="Comic Sans MS"/>
                <a:cs typeface="Comic Sans MS"/>
              </a:rPr>
              <a:t>alla domanda di pensione in totalizzazione, accedere al trattamento pensionistico con il cumulo.</a:t>
            </a:r>
            <a:endParaRPr lang="it-IT" altLang="it-IT" sz="2250" b="1" dirty="0">
              <a:latin typeface="Comic Sans MS"/>
              <a:cs typeface="Comic Sans MS"/>
            </a:endParaRPr>
          </a:p>
        </p:txBody>
      </p:sp>
    </p:spTree>
    <p:extLst>
      <p:ext uri="{BB962C8B-B14F-4D97-AF65-F5344CB8AC3E}">
        <p14:creationId xmlns:p14="http://schemas.microsoft.com/office/powerpoint/2010/main" xmlns="" val="3063788563"/>
      </p:ext>
    </p:extLst>
  </p:cSld>
  <p:clrMapOvr>
    <a:masterClrMapping/>
  </p:clrMapOvr>
  <p:transition spd="slow">
    <p:randomBar dir="vert"/>
  </p:transition>
</p:sld>
</file>

<file path=ppt/slides/slide3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2" name="Text Box 4"/>
          <p:cNvSpPr txBox="1">
            <a:spLocks noChangeArrowheads="1"/>
          </p:cNvSpPr>
          <p:nvPr/>
        </p:nvSpPr>
        <p:spPr bwMode="auto">
          <a:xfrm>
            <a:off x="2626180" y="476673"/>
            <a:ext cx="7756071" cy="5847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lvl1pPr>
              <a:defRPr>
                <a:solidFill>
                  <a:schemeClr val="tx1"/>
                </a:solidFill>
                <a:latin typeface="Bookman Old Style" panose="02050604050505020204" pitchFamily="18" charset="0"/>
                <a:cs typeface="Arial" panose="020B0604020202020204" pitchFamily="34" charset="0"/>
              </a:defRPr>
            </a:lvl1pPr>
            <a:lvl2pPr marL="742950" indent="-285750">
              <a:defRPr>
                <a:solidFill>
                  <a:schemeClr val="tx1"/>
                </a:solidFill>
                <a:latin typeface="Bookman Old Style" panose="02050604050505020204" pitchFamily="18" charset="0"/>
                <a:cs typeface="Arial" panose="020B0604020202020204" pitchFamily="34" charset="0"/>
              </a:defRPr>
            </a:lvl2pPr>
            <a:lvl3pPr marL="1143000" indent="-228600">
              <a:defRPr>
                <a:solidFill>
                  <a:schemeClr val="tx1"/>
                </a:solidFill>
                <a:latin typeface="Bookman Old Style" panose="02050604050505020204" pitchFamily="18" charset="0"/>
                <a:cs typeface="Arial" panose="020B0604020202020204" pitchFamily="34" charset="0"/>
              </a:defRPr>
            </a:lvl3pPr>
            <a:lvl4pPr marL="1600200" indent="-228600">
              <a:defRPr>
                <a:solidFill>
                  <a:schemeClr val="tx1"/>
                </a:solidFill>
                <a:latin typeface="Bookman Old Style" panose="02050604050505020204" pitchFamily="18" charset="0"/>
                <a:cs typeface="Arial" panose="020B0604020202020204" pitchFamily="34" charset="0"/>
              </a:defRPr>
            </a:lvl4pPr>
            <a:lvl5pPr marL="2057400" indent="-228600">
              <a:defRPr>
                <a:solidFill>
                  <a:schemeClr val="tx1"/>
                </a:solidFill>
                <a:latin typeface="Bookman Old Style" panose="020506040505050202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Bookman Old Style" panose="020506040505050202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Bookman Old Style" panose="020506040505050202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Bookman Old Style" panose="020506040505050202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Bookman Old Style" panose="02050604050505020204" pitchFamily="18" charset="0"/>
                <a:cs typeface="Arial" panose="020B0604020202020204" pitchFamily="34" charset="0"/>
              </a:defRPr>
            </a:lvl9pPr>
          </a:lstStyle>
          <a:p>
            <a:pPr algn="ctr" eaLnBrk="1" hangingPunct="1"/>
            <a:r>
              <a:rPr lang="it-IT" altLang="it-IT" sz="3200" b="1" dirty="0">
                <a:solidFill>
                  <a:srgbClr val="FF0000"/>
                </a:solidFill>
                <a:latin typeface="Comic Sans MS"/>
                <a:cs typeface="Comic Sans MS"/>
              </a:rPr>
              <a:t>NUOVO CUMULO</a:t>
            </a:r>
          </a:p>
        </p:txBody>
      </p:sp>
      <p:sp>
        <p:nvSpPr>
          <p:cNvPr id="27653" name="Text Box 5"/>
          <p:cNvSpPr txBox="1">
            <a:spLocks noChangeArrowheads="1"/>
          </p:cNvSpPr>
          <p:nvPr/>
        </p:nvSpPr>
        <p:spPr bwMode="auto">
          <a:xfrm>
            <a:off x="1861428" y="961504"/>
            <a:ext cx="8520822" cy="5509200"/>
          </a:xfrm>
          <a:prstGeom prst="rect">
            <a:avLst/>
          </a:prstGeom>
          <a:solidFill>
            <a:srgbClr val="FFFFFF"/>
          </a:solidFill>
          <a:ln>
            <a:noFill/>
          </a:ln>
          <a:effectLst/>
        </p:spPr>
        <p:txBody>
          <a:bodyPr wrap="square">
            <a:spAutoFit/>
          </a:bodyPr>
          <a:lstStyle>
            <a:lvl1pPr>
              <a:defRPr>
                <a:solidFill>
                  <a:schemeClr val="tx1"/>
                </a:solidFill>
                <a:latin typeface="Bookman Old Style" panose="02050604050505020204" pitchFamily="18" charset="0"/>
                <a:cs typeface="Arial" panose="020B0604020202020204" pitchFamily="34" charset="0"/>
              </a:defRPr>
            </a:lvl1pPr>
            <a:lvl2pPr marL="742950" indent="-285750">
              <a:defRPr>
                <a:solidFill>
                  <a:schemeClr val="tx1"/>
                </a:solidFill>
                <a:latin typeface="Bookman Old Style" panose="02050604050505020204" pitchFamily="18" charset="0"/>
                <a:cs typeface="Arial" panose="020B0604020202020204" pitchFamily="34" charset="0"/>
              </a:defRPr>
            </a:lvl2pPr>
            <a:lvl3pPr marL="1143000" indent="-228600">
              <a:defRPr>
                <a:solidFill>
                  <a:schemeClr val="tx1"/>
                </a:solidFill>
                <a:latin typeface="Bookman Old Style" panose="02050604050505020204" pitchFamily="18" charset="0"/>
                <a:cs typeface="Arial" panose="020B0604020202020204" pitchFamily="34" charset="0"/>
              </a:defRPr>
            </a:lvl3pPr>
            <a:lvl4pPr marL="1600200" indent="-228600">
              <a:defRPr>
                <a:solidFill>
                  <a:schemeClr val="tx1"/>
                </a:solidFill>
                <a:latin typeface="Bookman Old Style" panose="02050604050505020204" pitchFamily="18" charset="0"/>
                <a:cs typeface="Arial" panose="020B0604020202020204" pitchFamily="34" charset="0"/>
              </a:defRPr>
            </a:lvl4pPr>
            <a:lvl5pPr marL="2057400" indent="-228600">
              <a:defRPr>
                <a:solidFill>
                  <a:schemeClr val="tx1"/>
                </a:solidFill>
                <a:latin typeface="Bookman Old Style" panose="020506040505050202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Bookman Old Style" panose="020506040505050202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Bookman Old Style" panose="020506040505050202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Bookman Old Style" panose="020506040505050202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Bookman Old Style" panose="02050604050505020204" pitchFamily="18" charset="0"/>
                <a:cs typeface="Arial" panose="020B0604020202020204" pitchFamily="34" charset="0"/>
              </a:defRPr>
            </a:lvl9pPr>
          </a:lstStyle>
          <a:p>
            <a:pPr algn="ctr"/>
            <a:r>
              <a:rPr lang="it-IT" sz="3200" b="1" u="sng" dirty="0">
                <a:latin typeface="Comic Sans MS"/>
                <a:cs typeface="Comic Sans MS"/>
              </a:rPr>
              <a:t>Il recesso </a:t>
            </a:r>
            <a:r>
              <a:rPr lang="it-IT" sz="3200" dirty="0">
                <a:latin typeface="Comic Sans MS"/>
                <a:cs typeface="Comic Sans MS"/>
              </a:rPr>
              <a:t>deve essere esercitato a domanda </a:t>
            </a:r>
            <a:r>
              <a:rPr lang="it-IT" sz="3200" b="1" dirty="0">
                <a:latin typeface="Comic Sans MS"/>
                <a:cs typeface="Comic Sans MS"/>
              </a:rPr>
              <a:t>entro il termine massimo del 31.12.2017</a:t>
            </a:r>
            <a:r>
              <a:rPr lang="it-IT" sz="3200" dirty="0">
                <a:latin typeface="Comic Sans MS"/>
                <a:cs typeface="Comic Sans MS"/>
              </a:rPr>
              <a:t>, a condizione di essere in possesso dei requisiti per l’esercizio del cumulo. </a:t>
            </a:r>
          </a:p>
          <a:p>
            <a:pPr algn="ctr"/>
            <a:r>
              <a:rPr lang="it-IT" sz="3200" dirty="0">
                <a:latin typeface="Comic Sans MS"/>
                <a:cs typeface="Comic Sans MS"/>
              </a:rPr>
              <a:t>Il recesso comporta la restituzione degli importi pagati a titolo di onere di ricongiunzione </a:t>
            </a:r>
            <a:r>
              <a:rPr lang="it-IT" sz="3200" b="1" u="sng" dirty="0">
                <a:solidFill>
                  <a:srgbClr val="FF0000"/>
                </a:solidFill>
                <a:latin typeface="Comic Sans MS"/>
                <a:cs typeface="Comic Sans MS"/>
              </a:rPr>
              <a:t>in quattro rate </a:t>
            </a:r>
            <a:r>
              <a:rPr lang="it-IT" sz="3200" dirty="0">
                <a:latin typeface="Comic Sans MS"/>
                <a:cs typeface="Comic Sans MS"/>
              </a:rPr>
              <a:t>annuali decorrenti dall’anno successivo alla data dalla domanda. Alle rate restituite non viene applicato alcun interesse. </a:t>
            </a:r>
            <a:endParaRPr lang="it-IT" altLang="it-IT" sz="3200" b="1" dirty="0">
              <a:latin typeface="Comic Sans MS"/>
              <a:cs typeface="Comic Sans MS"/>
            </a:endParaRPr>
          </a:p>
        </p:txBody>
      </p:sp>
    </p:spTree>
    <p:extLst>
      <p:ext uri="{BB962C8B-B14F-4D97-AF65-F5344CB8AC3E}">
        <p14:creationId xmlns:p14="http://schemas.microsoft.com/office/powerpoint/2010/main" xmlns="" val="1824362707"/>
      </p:ext>
    </p:extLst>
  </p:cSld>
  <p:clrMapOvr>
    <a:masterClrMapping/>
  </p:clrMapOvr>
  <p:transition spd="slow">
    <p:randomBar dir="vert"/>
  </p:transition>
</p:sld>
</file>

<file path=ppt/slides/slide3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6" name="Text Box 2"/>
          <p:cNvSpPr txBox="1">
            <a:spLocks noChangeArrowheads="1"/>
          </p:cNvSpPr>
          <p:nvPr/>
        </p:nvSpPr>
        <p:spPr bwMode="auto">
          <a:xfrm>
            <a:off x="3496923" y="527279"/>
            <a:ext cx="5548315" cy="8063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a:defRPr>
                <a:solidFill>
                  <a:schemeClr val="tx1"/>
                </a:solidFill>
                <a:latin typeface="Bookman Old Style" panose="02050604050505020204" pitchFamily="18" charset="0"/>
                <a:cs typeface="Arial" panose="020B0604020202020204" pitchFamily="34" charset="0"/>
              </a:defRPr>
            </a:lvl1pPr>
            <a:lvl2pPr marL="742950" indent="-285750">
              <a:defRPr>
                <a:solidFill>
                  <a:schemeClr val="tx1"/>
                </a:solidFill>
                <a:latin typeface="Bookman Old Style" panose="02050604050505020204" pitchFamily="18" charset="0"/>
                <a:cs typeface="Arial" panose="020B0604020202020204" pitchFamily="34" charset="0"/>
              </a:defRPr>
            </a:lvl2pPr>
            <a:lvl3pPr marL="1143000" indent="-228600">
              <a:defRPr>
                <a:solidFill>
                  <a:schemeClr val="tx1"/>
                </a:solidFill>
                <a:latin typeface="Bookman Old Style" panose="02050604050505020204" pitchFamily="18" charset="0"/>
                <a:cs typeface="Arial" panose="020B0604020202020204" pitchFamily="34" charset="0"/>
              </a:defRPr>
            </a:lvl3pPr>
            <a:lvl4pPr marL="1600200" indent="-228600">
              <a:defRPr>
                <a:solidFill>
                  <a:schemeClr val="tx1"/>
                </a:solidFill>
                <a:latin typeface="Bookman Old Style" panose="02050604050505020204" pitchFamily="18" charset="0"/>
                <a:cs typeface="Arial" panose="020B0604020202020204" pitchFamily="34" charset="0"/>
              </a:defRPr>
            </a:lvl4pPr>
            <a:lvl5pPr marL="2057400" indent="-228600">
              <a:defRPr>
                <a:solidFill>
                  <a:schemeClr val="tx1"/>
                </a:solidFill>
                <a:latin typeface="Bookman Old Style" panose="020506040505050202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Bookman Old Style" panose="020506040505050202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Bookman Old Style" panose="020506040505050202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Bookman Old Style" panose="020506040505050202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Bookman Old Style" panose="02050604050505020204" pitchFamily="18" charset="0"/>
                <a:cs typeface="Arial" panose="020B0604020202020204" pitchFamily="34" charset="0"/>
              </a:defRPr>
            </a:lvl9pPr>
          </a:lstStyle>
          <a:p>
            <a:pPr algn="ctr" eaLnBrk="1" hangingPunct="1"/>
            <a:r>
              <a:rPr lang="it-IT" altLang="it-IT" sz="4640" b="1" dirty="0">
                <a:solidFill>
                  <a:srgbClr val="FF0000"/>
                </a:solidFill>
                <a:latin typeface="Comic Sans MS"/>
                <a:cs typeface="Comic Sans MS"/>
              </a:rPr>
              <a:t>NUOVO CUMULO </a:t>
            </a:r>
          </a:p>
        </p:txBody>
      </p:sp>
      <p:sp>
        <p:nvSpPr>
          <p:cNvPr id="28677" name="Text Box 3"/>
          <p:cNvSpPr txBox="1">
            <a:spLocks noChangeArrowheads="1"/>
          </p:cNvSpPr>
          <p:nvPr/>
        </p:nvSpPr>
        <p:spPr bwMode="auto">
          <a:xfrm>
            <a:off x="1919536" y="1412719"/>
            <a:ext cx="8615794" cy="3727944"/>
          </a:xfrm>
          <a:prstGeom prst="rect">
            <a:avLst/>
          </a:prstGeom>
          <a:solidFill>
            <a:srgbClr val="FFFFFF"/>
          </a:solidFill>
          <a:ln>
            <a:noFill/>
          </a:ln>
          <a:effectLst/>
        </p:spPr>
        <p:txBody>
          <a:bodyPr wrap="square">
            <a:spAutoFit/>
          </a:bodyPr>
          <a:lstStyle>
            <a:lvl1pPr>
              <a:defRPr>
                <a:solidFill>
                  <a:schemeClr val="tx1"/>
                </a:solidFill>
                <a:latin typeface="Bookman Old Style" panose="02050604050505020204" pitchFamily="18" charset="0"/>
                <a:cs typeface="Arial" panose="020B0604020202020204" pitchFamily="34" charset="0"/>
              </a:defRPr>
            </a:lvl1pPr>
            <a:lvl2pPr marL="742950" indent="-285750">
              <a:defRPr>
                <a:solidFill>
                  <a:schemeClr val="tx1"/>
                </a:solidFill>
                <a:latin typeface="Bookman Old Style" panose="02050604050505020204" pitchFamily="18" charset="0"/>
                <a:cs typeface="Arial" panose="020B0604020202020204" pitchFamily="34" charset="0"/>
              </a:defRPr>
            </a:lvl2pPr>
            <a:lvl3pPr marL="1143000" indent="-228600">
              <a:defRPr>
                <a:solidFill>
                  <a:schemeClr val="tx1"/>
                </a:solidFill>
                <a:latin typeface="Bookman Old Style" panose="02050604050505020204" pitchFamily="18" charset="0"/>
                <a:cs typeface="Arial" panose="020B0604020202020204" pitchFamily="34" charset="0"/>
              </a:defRPr>
            </a:lvl3pPr>
            <a:lvl4pPr marL="1600200" indent="-228600">
              <a:defRPr>
                <a:solidFill>
                  <a:schemeClr val="tx1"/>
                </a:solidFill>
                <a:latin typeface="Bookman Old Style" panose="02050604050505020204" pitchFamily="18" charset="0"/>
                <a:cs typeface="Arial" panose="020B0604020202020204" pitchFamily="34" charset="0"/>
              </a:defRPr>
            </a:lvl4pPr>
            <a:lvl5pPr marL="2057400" indent="-228600">
              <a:defRPr>
                <a:solidFill>
                  <a:schemeClr val="tx1"/>
                </a:solidFill>
                <a:latin typeface="Bookman Old Style" panose="020506040505050202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Bookman Old Style" panose="020506040505050202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Bookman Old Style" panose="020506040505050202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Bookman Old Style" panose="020506040505050202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Bookman Old Style" panose="02050604050505020204" pitchFamily="18" charset="0"/>
                <a:cs typeface="Arial" panose="020B0604020202020204" pitchFamily="34" charset="0"/>
              </a:defRPr>
            </a:lvl9pPr>
          </a:lstStyle>
          <a:p>
            <a:pPr algn="ctr" eaLnBrk="1" hangingPunct="1"/>
            <a:r>
              <a:rPr lang="it-IT" altLang="it-IT" sz="3375" b="1" dirty="0">
                <a:latin typeface="Comic Sans MS"/>
                <a:cs typeface="Comic Sans MS"/>
              </a:rPr>
              <a:t>Per i </a:t>
            </a:r>
            <a:r>
              <a:rPr lang="it-IT" altLang="it-IT" sz="3375" b="1" dirty="0">
                <a:solidFill>
                  <a:srgbClr val="FF0000"/>
                </a:solidFill>
                <a:latin typeface="Comic Sans MS"/>
                <a:cs typeface="Comic Sans MS"/>
              </a:rPr>
              <a:t>dipendenti pubblici</a:t>
            </a:r>
            <a:r>
              <a:rPr lang="it-IT" altLang="it-IT" sz="3375" b="1" dirty="0">
                <a:latin typeface="Comic Sans MS"/>
                <a:cs typeface="Comic Sans MS"/>
              </a:rPr>
              <a:t> che accederanno a </a:t>
            </a:r>
            <a:r>
              <a:rPr lang="it-IT" altLang="it-IT" sz="3375" b="1" dirty="0">
                <a:solidFill>
                  <a:srgbClr val="FF0000"/>
                </a:solidFill>
                <a:latin typeface="Comic Sans MS"/>
                <a:cs typeface="Comic Sans MS"/>
              </a:rPr>
              <a:t>pensione anticipata</a:t>
            </a:r>
            <a:r>
              <a:rPr lang="it-IT" altLang="it-IT" sz="3375" b="1" dirty="0">
                <a:latin typeface="Comic Sans MS"/>
                <a:cs typeface="Comic Sans MS"/>
              </a:rPr>
              <a:t> attraverso il cumulo è però previsto che i tempi di attesa per la liquidazione </a:t>
            </a:r>
            <a:r>
              <a:rPr lang="it-IT" altLang="it-IT" sz="3375" b="1" dirty="0">
                <a:solidFill>
                  <a:schemeClr val="accent5">
                    <a:lumMod val="60000"/>
                    <a:lumOff val="40000"/>
                  </a:schemeClr>
                </a:solidFill>
                <a:latin typeface="Comic Sans MS"/>
                <a:cs typeface="Comic Sans MS"/>
              </a:rPr>
              <a:t>del TFS/TFR </a:t>
            </a:r>
            <a:r>
              <a:rPr lang="it-IT" altLang="it-IT" sz="3375" b="1" dirty="0">
                <a:solidFill>
                  <a:srgbClr val="0000FF"/>
                </a:solidFill>
                <a:latin typeface="Comic Sans MS"/>
                <a:cs typeface="Comic Sans MS"/>
              </a:rPr>
              <a:t>(12 mesi + 90 giorni)</a:t>
            </a:r>
            <a:r>
              <a:rPr lang="it-IT" altLang="it-IT" sz="3375" b="1" dirty="0">
                <a:latin typeface="Comic Sans MS"/>
                <a:cs typeface="Comic Sans MS"/>
              </a:rPr>
              <a:t> iniziano a decorrere dal compimento dell’</a:t>
            </a:r>
            <a:r>
              <a:rPr lang="it-IT" altLang="it-IT" sz="3375" b="1" dirty="0">
                <a:solidFill>
                  <a:srgbClr val="FF0000"/>
                </a:solidFill>
                <a:latin typeface="Comic Sans MS"/>
                <a:cs typeface="Comic Sans MS"/>
              </a:rPr>
              <a:t>età</a:t>
            </a:r>
            <a:r>
              <a:rPr lang="it-IT" altLang="it-IT" sz="3375" b="1" dirty="0">
                <a:latin typeface="Comic Sans MS"/>
                <a:cs typeface="Comic Sans MS"/>
              </a:rPr>
              <a:t> </a:t>
            </a:r>
            <a:r>
              <a:rPr lang="it-IT" altLang="it-IT" sz="3375" b="1" dirty="0">
                <a:solidFill>
                  <a:srgbClr val="FF0000"/>
                </a:solidFill>
                <a:latin typeface="Comic Sans MS"/>
                <a:cs typeface="Comic Sans MS"/>
              </a:rPr>
              <a:t>prevista per la vecchiaia.</a:t>
            </a:r>
            <a:endParaRPr lang="it-IT" altLang="it-IT" sz="3375" b="1" dirty="0">
              <a:solidFill>
                <a:schemeClr val="tx1">
                  <a:lumMod val="50000"/>
                </a:schemeClr>
              </a:solidFill>
              <a:latin typeface="Comic Sans MS"/>
              <a:cs typeface="Comic Sans MS"/>
            </a:endParaRPr>
          </a:p>
        </p:txBody>
      </p:sp>
      <p:sp>
        <p:nvSpPr>
          <p:cNvPr id="2" name="Segnaposto data 1"/>
          <p:cNvSpPr>
            <a:spLocks noGrp="1"/>
          </p:cNvSpPr>
          <p:nvPr>
            <p:ph type="dt" sz="half" idx="10"/>
          </p:nvPr>
        </p:nvSpPr>
        <p:spPr/>
        <p:txBody>
          <a:bodyPr/>
          <a:lstStyle/>
          <a:p>
            <a:pPr>
              <a:defRPr/>
            </a:pPr>
            <a:endParaRPr lang="it-IT" altLang="it-IT"/>
          </a:p>
        </p:txBody>
      </p:sp>
      <p:sp>
        <p:nvSpPr>
          <p:cNvPr id="5" name="Segnaposto numero diapositiva 4"/>
          <p:cNvSpPr>
            <a:spLocks noGrp="1"/>
          </p:cNvSpPr>
          <p:nvPr>
            <p:ph type="sldNum" sz="quarter" idx="12"/>
          </p:nvPr>
        </p:nvSpPr>
        <p:spPr/>
        <p:txBody>
          <a:bodyPr/>
          <a:lstStyle/>
          <a:p>
            <a:pPr>
              <a:defRPr/>
            </a:pPr>
            <a:fld id="{89B58064-9B43-46BC-8A88-9F109605E03E}" type="slidenum">
              <a:rPr lang="it-IT" altLang="it-IT" smtClean="0"/>
              <a:pPr>
                <a:defRPr/>
              </a:pPr>
              <a:t>346</a:t>
            </a:fld>
            <a:endParaRPr lang="it-IT" altLang="it-IT"/>
          </a:p>
        </p:txBody>
      </p:sp>
    </p:spTree>
    <p:extLst>
      <p:ext uri="{BB962C8B-B14F-4D97-AF65-F5344CB8AC3E}">
        <p14:creationId xmlns:p14="http://schemas.microsoft.com/office/powerpoint/2010/main" xmlns="" val="2143608627"/>
      </p:ext>
    </p:extLst>
  </p:cSld>
  <p:clrMapOvr>
    <a:masterClrMapping/>
  </p:clrMapOvr>
  <p:transition spd="slow">
    <p:randomBar dir="vert"/>
  </p:transition>
</p:sld>
</file>

<file path=ppt/slides/slide3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pPr algn="ctr"/>
            <a:r>
              <a:rPr lang="it-IT" dirty="0">
                <a:solidFill>
                  <a:srgbClr val="FF0000"/>
                </a:solidFill>
                <a:latin typeface="Comic Sans MS"/>
                <a:cs typeface="Comic Sans MS"/>
              </a:rPr>
              <a:t>Circ. 60/2017 INPS</a:t>
            </a:r>
          </a:p>
        </p:txBody>
      </p:sp>
      <p:sp>
        <p:nvSpPr>
          <p:cNvPr id="3" name="Segnaposto contenuto 2"/>
          <p:cNvSpPr>
            <a:spLocks noGrp="1"/>
          </p:cNvSpPr>
          <p:nvPr>
            <p:ph idx="1"/>
          </p:nvPr>
        </p:nvSpPr>
        <p:spPr>
          <a:xfrm>
            <a:off x="157163" y="2286000"/>
            <a:ext cx="11730037" cy="4023360"/>
          </a:xfrm>
        </p:spPr>
        <p:txBody>
          <a:bodyPr>
            <a:normAutofit fontScale="40000" lnSpcReduction="20000"/>
          </a:bodyPr>
          <a:lstStyle/>
          <a:p>
            <a:pPr marL="0" indent="0" algn="ctr">
              <a:buNone/>
            </a:pPr>
            <a:r>
              <a:rPr lang="it-IT" sz="4000" dirty="0"/>
              <a:t>CUMULO E LAVORO ESTERO </a:t>
            </a:r>
          </a:p>
          <a:p>
            <a:pPr marL="0" indent="0">
              <a:buNone/>
            </a:pPr>
            <a:r>
              <a:rPr lang="it-IT" sz="4000" dirty="0"/>
              <a:t>In merito alla valutazione della contribuzione estera ai fini del diritto alle prestazioni di vecchiaia, anticipata, inabilità e superstiti in regime di cumulo, nonché alla titolarità da parte del richiedente il cumulo di una pensione estera, trovano applicazione, ove compatibili, le istruzioni  dettate con messaggio n. 1094/2016.</a:t>
            </a:r>
          </a:p>
          <a:p>
            <a:pPr marL="0" indent="0">
              <a:buNone/>
            </a:pPr>
            <a:r>
              <a:rPr lang="it-IT" sz="4000" dirty="0"/>
              <a:t> In particolare, ai fini del conseguimento delle citate prestazioni pensionistiche in regime di cumulo, può essere considerata utile anche la contribuzione estera maturata in Paesi a cui si applicano i Regolamenti  comunitari di sicurezza sociale ovvero in Paesi extracomunitari legati all’Italia da Convenzioni bilaterali di sicurezza sociale che prevedono la totalizzazione internazionale. In tali casi, ovviamente, il cumulo sarà possibile solo se risulti perfezionato in Italia il minimale di contribuzione richiesto per l’accesso alla totalizzazione, previsto dalla normativa comunitaria (52 settimane) o dalla singole Convenzioni bilaterali.</a:t>
            </a:r>
          </a:p>
          <a:p>
            <a:pPr marL="0" indent="0">
              <a:buNone/>
            </a:pPr>
            <a:r>
              <a:rPr lang="it-IT" sz="4000" dirty="0"/>
              <a:t> Gli effetti della contribuzione estera devono essere valutati una sola volta, con riferimento alle singole gestioni italiane. Nel caso in cui il diritto a pensione, avvalendosi della totalizzazione della contribuzione estera , venga perfezionato in più gestioni,  dovrà essere attribuito all’interessato il trattamento più favorevole.</a:t>
            </a:r>
          </a:p>
          <a:p>
            <a:pPr marL="0" indent="0">
              <a:buNone/>
            </a:pPr>
            <a:r>
              <a:rPr lang="it-IT" sz="4000" dirty="0"/>
              <a:t> La contribuzione estera deve essere considerata, ai fini del diritto alle sopracitate prestazioni in cumulo, anche nelle ipotesi in cui abbia già dato luogo alla liquidazione di una pensione estera.</a:t>
            </a:r>
          </a:p>
          <a:p>
            <a:pPr marL="0" indent="0">
              <a:buNone/>
            </a:pPr>
            <a:r>
              <a:rPr lang="it-IT" sz="4000" dirty="0"/>
              <a:t> Si evidenzia, infine, che la titolarità di un trattamento pensionistico estero non preclude la possibilità di avvalersi del cumulo, come da citato messaggio n. 1094/2016.</a:t>
            </a:r>
          </a:p>
        </p:txBody>
      </p:sp>
    </p:spTree>
    <p:extLst>
      <p:ext uri="{BB962C8B-B14F-4D97-AF65-F5344CB8AC3E}">
        <p14:creationId xmlns:p14="http://schemas.microsoft.com/office/powerpoint/2010/main" xmlns="" val="1885460314"/>
      </p:ext>
    </p:extLst>
  </p:cSld>
  <p:clrMapOvr>
    <a:masterClrMapping/>
  </p:clrMapOvr>
  <p:transition spd="slow">
    <p:randomBar dir="vert"/>
  </p:transition>
</p:sld>
</file>

<file path=ppt/slides/slide3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pPr algn="ctr"/>
            <a:r>
              <a:rPr lang="it-IT" dirty="0">
                <a:solidFill>
                  <a:srgbClr val="FF0000"/>
                </a:solidFill>
                <a:latin typeface="Comic Sans MS"/>
                <a:cs typeface="Comic Sans MS"/>
              </a:rPr>
              <a:t>Circ. 140/2017 INPS</a:t>
            </a:r>
          </a:p>
        </p:txBody>
      </p:sp>
      <p:sp>
        <p:nvSpPr>
          <p:cNvPr id="3" name="Segnaposto contenuto 2"/>
          <p:cNvSpPr>
            <a:spLocks noGrp="1"/>
          </p:cNvSpPr>
          <p:nvPr>
            <p:ph idx="1"/>
          </p:nvPr>
        </p:nvSpPr>
        <p:spPr>
          <a:xfrm>
            <a:off x="157163" y="2286000"/>
            <a:ext cx="11730037" cy="4023360"/>
          </a:xfrm>
        </p:spPr>
        <p:txBody>
          <a:bodyPr>
            <a:normAutofit lnSpcReduction="10000"/>
          </a:bodyPr>
          <a:lstStyle/>
          <a:p>
            <a:pPr marL="0" indent="0" algn="ctr">
              <a:buNone/>
            </a:pPr>
            <a:r>
              <a:rPr lang="it-IT" sz="2800" dirty="0"/>
              <a:t>Vecchiaia in cumulo per chi ha più periodi contributivi fra Gestioni INPS e Casse professionali con requisiti più alti</a:t>
            </a:r>
          </a:p>
          <a:p>
            <a:pPr marL="0" indent="0">
              <a:buNone/>
            </a:pPr>
            <a:r>
              <a:rPr lang="it-IT" sz="2200" dirty="0"/>
              <a:t>Al riguardo, il Ministero del lavoro e delle politiche sociali con nota n. 13919 dell’11 settembre 2017 e allegati ha precisato </a:t>
            </a:r>
            <a:r>
              <a:rPr lang="it-IT" sz="2200" i="1" dirty="0"/>
              <a:t>che “La pensione di vecchiaia in cumulo, tenuto conto degli ordinamenti coinvolti e della loro autonomia regolamentare può configurarsi come una fattispecie a formazione progressiva, in forza della quale rilevano più momenti o fasi interconnesse. Di conseguenza, ai fini del diritto alla pensione di vecchiaia in cumulo, è necessario che sussistano i requisiti minimi di cui ai commi 6 e 7 dell’articolo 24 della legge n. 214 del 2011, utilizzando tutti i periodi assicurativi accreditati presso le gestioni di cui al comma 239. Ai fini della misura</a:t>
            </a:r>
            <a:r>
              <a:rPr lang="it-IT" sz="2200" dirty="0"/>
              <a:t>, </a:t>
            </a:r>
            <a:r>
              <a:rPr lang="it-IT" sz="2200" i="1" dirty="0"/>
              <a:t>la liquidazione del trattamento pro quota in rapporto ai rispettivi periodi di iscrizione maturati, secondo le regole di calcolo previste da ciascun ordinamento e sulla base delle rispettive retribuzioni di riferimento, avverrà solo al conseguimento dei rispettivi requisiti anagrafici e contributivi”.</a:t>
            </a:r>
            <a:endParaRPr lang="it-IT" sz="4800" dirty="0"/>
          </a:p>
        </p:txBody>
      </p:sp>
    </p:spTree>
    <p:extLst>
      <p:ext uri="{BB962C8B-B14F-4D97-AF65-F5344CB8AC3E}">
        <p14:creationId xmlns:p14="http://schemas.microsoft.com/office/powerpoint/2010/main" xmlns="" val="3723082058"/>
      </p:ext>
    </p:extLst>
  </p:cSld>
  <p:clrMapOvr>
    <a:masterClrMapping/>
  </p:clrMapOvr>
  <p:transition spd="slow">
    <p:randomBar dir="vert"/>
  </p:transition>
</p:sld>
</file>

<file path=ppt/slides/slide3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pPr algn="ctr"/>
            <a:r>
              <a:rPr lang="it-IT" dirty="0">
                <a:solidFill>
                  <a:srgbClr val="FF0000"/>
                </a:solidFill>
                <a:latin typeface="Comic Sans MS"/>
                <a:cs typeface="Comic Sans MS"/>
              </a:rPr>
              <a:t>Circ. 140/2017 INPS</a:t>
            </a:r>
          </a:p>
        </p:txBody>
      </p:sp>
      <p:sp>
        <p:nvSpPr>
          <p:cNvPr id="3" name="Segnaposto contenuto 2"/>
          <p:cNvSpPr>
            <a:spLocks noGrp="1"/>
          </p:cNvSpPr>
          <p:nvPr>
            <p:ph idx="1"/>
          </p:nvPr>
        </p:nvSpPr>
        <p:spPr>
          <a:xfrm>
            <a:off x="157163" y="2286000"/>
            <a:ext cx="11730037" cy="4023360"/>
          </a:xfrm>
        </p:spPr>
        <p:txBody>
          <a:bodyPr>
            <a:normAutofit/>
          </a:bodyPr>
          <a:lstStyle/>
          <a:p>
            <a:pPr marL="0" indent="0" algn="ctr">
              <a:buNone/>
            </a:pPr>
            <a:r>
              <a:rPr lang="it-IT" sz="2800" dirty="0"/>
              <a:t>Pensione di vecchiaia progressiva</a:t>
            </a:r>
          </a:p>
          <a:p>
            <a:pPr marL="0" indent="0" algn="ctr">
              <a:buNone/>
            </a:pPr>
            <a:endParaRPr lang="it-IT" sz="2800" dirty="0"/>
          </a:p>
          <a:p>
            <a:pPr marL="0" indent="0" algn="ctr">
              <a:buNone/>
            </a:pPr>
            <a:r>
              <a:rPr lang="it-IT" dirty="0"/>
              <a:t>Si consideri il caso di un soggetto nato nel marzo del 1953 che abbia lavorato per dieci anni in qualità di impiegato di studio professionale accantonando la propria contribuzione presso l’Assicurazione Generale Obbligatoria Inps; successivamente, chiuso il rapporto di lavoro e abilitatosi alla professione di consulente di lavoro, esercita la libera professione per ulteriori 10 anni con relativa contribuzione </a:t>
            </a:r>
            <a:r>
              <a:rPr lang="it-IT" dirty="0" err="1"/>
              <a:t>Enpacl</a:t>
            </a:r>
            <a:r>
              <a:rPr lang="it-IT" dirty="0"/>
              <a:t>. Il soggetto avrà diritto a una pensione di vecchiaia in cumulo che decorrerà progressivamente: la quota Inps sarà percepibile a partire da aprile del 2020 (età prevista in AGO di 67 anni e contribuzione complessiva AGO + ENPACL di 20 anni). Tale acconto di pensione sarà incrementato a partire dal 2021 al compimento di 68 anni attraverso la liquidazione dell’ulteriore quota a carico </a:t>
            </a:r>
            <a:r>
              <a:rPr lang="it-IT" dirty="0" err="1"/>
              <a:t>dell’Enpacl</a:t>
            </a:r>
            <a:r>
              <a:rPr lang="it-IT" dirty="0"/>
              <a:t>, erogata sempre da Inps sotto forma di unico assegno pensionistico.</a:t>
            </a:r>
          </a:p>
          <a:p>
            <a:pPr marL="0" indent="0" algn="ctr">
              <a:buNone/>
            </a:pPr>
            <a:endParaRPr lang="it-IT" sz="2800" dirty="0"/>
          </a:p>
        </p:txBody>
      </p:sp>
    </p:spTree>
    <p:extLst>
      <p:ext uri="{BB962C8B-B14F-4D97-AF65-F5344CB8AC3E}">
        <p14:creationId xmlns:p14="http://schemas.microsoft.com/office/powerpoint/2010/main" xmlns="" val="870606718"/>
      </p:ext>
    </p:extLst>
  </p:cSld>
  <p:clrMapOvr>
    <a:masterClrMapping/>
  </p:clrMapOvr>
  <p:transition spd="slow">
    <p:randomBar dir="vert"/>
  </p:transition>
</p:sld>
</file>

<file path=ppt/slides/slide3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pPr algn="ctr"/>
            <a:r>
              <a:rPr lang="it-IT" dirty="0">
                <a:solidFill>
                  <a:srgbClr val="FF0000"/>
                </a:solidFill>
                <a:latin typeface="Comic Sans MS"/>
                <a:cs typeface="Comic Sans MS"/>
              </a:rPr>
              <a:t>Circ. 140/2017 INPS</a:t>
            </a:r>
          </a:p>
        </p:txBody>
      </p:sp>
      <p:sp>
        <p:nvSpPr>
          <p:cNvPr id="3" name="Segnaposto contenuto 2"/>
          <p:cNvSpPr>
            <a:spLocks noGrp="1"/>
          </p:cNvSpPr>
          <p:nvPr>
            <p:ph idx="1"/>
          </p:nvPr>
        </p:nvSpPr>
        <p:spPr>
          <a:xfrm>
            <a:off x="157163" y="2286000"/>
            <a:ext cx="11730037" cy="4023360"/>
          </a:xfrm>
        </p:spPr>
        <p:txBody>
          <a:bodyPr>
            <a:normAutofit fontScale="92500" lnSpcReduction="20000"/>
          </a:bodyPr>
          <a:lstStyle/>
          <a:p>
            <a:pPr marL="0" indent="0" algn="ctr">
              <a:buNone/>
            </a:pPr>
            <a:r>
              <a:rPr lang="it-IT" sz="2800" dirty="0"/>
              <a:t>Pensione anticipata in cumulo COI SOLI REQUISITI INPS</a:t>
            </a:r>
          </a:p>
          <a:p>
            <a:pPr marL="0" indent="0" algn="ctr">
              <a:buNone/>
            </a:pPr>
            <a:endParaRPr lang="it-IT" sz="2800" dirty="0"/>
          </a:p>
          <a:p>
            <a:r>
              <a:rPr lang="it-IT" dirty="0"/>
              <a:t>Per effetto delle nuove disposizioni normative, i soggetti che presentano periodi di iscrizione anche presso gli Enti di previdenza privati possono esercitare la facoltà di cumulo ai fini della liquidazione del trattamento pensionistico con il requisito di anzianità contributiva di cui all’articolo 24, comma 10, della legge n. 214 del 2011, adeguata agli incrementi della speranza di vita ai sensi dell’articolo 12, della legge n. 122 del 2010.</a:t>
            </a:r>
          </a:p>
          <a:p>
            <a:endParaRPr lang="it-IT" dirty="0"/>
          </a:p>
          <a:p>
            <a:r>
              <a:rPr lang="it-IT" dirty="0"/>
              <a:t>Ai fini del perfezionamento del suddetto requisito di anzianità contributiva, ciascuna gestione tiene conto della disciplina prevista dal rispettivo ordinamento.</a:t>
            </a:r>
          </a:p>
          <a:p>
            <a:r>
              <a:rPr lang="it-IT" dirty="0"/>
              <a:t> </a:t>
            </a:r>
          </a:p>
          <a:p>
            <a:r>
              <a:rPr lang="it-IT" dirty="0">
                <a:highlight>
                  <a:srgbClr val="FFFF00"/>
                </a:highlight>
              </a:rPr>
              <a:t>Per il conseguimento della pensione anticipata in cumulo devono peraltro sussistere gli ulteriori requisiti eventualmente previsti dai singoli ordinamenti delle forme assicurative interessate al cumulo, quali ad esempio la cessazione dell’attività di lavoro dipendente e/o la </a:t>
            </a:r>
            <a:r>
              <a:rPr lang="it-IT" dirty="0">
                <a:solidFill>
                  <a:srgbClr val="FF0000"/>
                </a:solidFill>
                <a:highlight>
                  <a:srgbClr val="FFFF00"/>
                </a:highlight>
              </a:rPr>
              <a:t>cancellazione dagli albi professionali.</a:t>
            </a:r>
          </a:p>
          <a:p>
            <a:pPr marL="0" indent="0" algn="ctr">
              <a:buNone/>
            </a:pPr>
            <a:endParaRPr lang="it-IT" sz="2800" dirty="0">
              <a:solidFill>
                <a:srgbClr val="FF0000"/>
              </a:solidFill>
            </a:endParaRPr>
          </a:p>
        </p:txBody>
      </p:sp>
    </p:spTree>
    <p:extLst>
      <p:ext uri="{BB962C8B-B14F-4D97-AF65-F5344CB8AC3E}">
        <p14:creationId xmlns:p14="http://schemas.microsoft.com/office/powerpoint/2010/main" xmlns="" val="1106808448"/>
      </p:ext>
    </p:extLst>
  </p:cSld>
  <p:clrMapOvr>
    <a:masterClrMapping/>
  </p:clrMapOvr>
  <p:transition spd="slow">
    <p:randomBar dir="vert"/>
  </p:transition>
</p:sld>
</file>

<file path=ppt/slides/slide3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pPr algn="ctr"/>
            <a:r>
              <a:rPr lang="it-IT" dirty="0">
                <a:solidFill>
                  <a:srgbClr val="FF0000"/>
                </a:solidFill>
                <a:latin typeface="Comic Sans MS"/>
                <a:cs typeface="Comic Sans MS"/>
              </a:rPr>
              <a:t>Circ. 140/2017 INPS</a:t>
            </a:r>
          </a:p>
        </p:txBody>
      </p:sp>
      <p:sp>
        <p:nvSpPr>
          <p:cNvPr id="3" name="Segnaposto contenuto 2"/>
          <p:cNvSpPr>
            <a:spLocks noGrp="1"/>
          </p:cNvSpPr>
          <p:nvPr>
            <p:ph idx="1"/>
          </p:nvPr>
        </p:nvSpPr>
        <p:spPr>
          <a:xfrm>
            <a:off x="157163" y="2286000"/>
            <a:ext cx="11730037" cy="4023360"/>
          </a:xfrm>
        </p:spPr>
        <p:txBody>
          <a:bodyPr>
            <a:normAutofit fontScale="85000" lnSpcReduction="20000"/>
          </a:bodyPr>
          <a:lstStyle/>
          <a:p>
            <a:pPr marL="0" indent="0" algn="ctr">
              <a:buNone/>
            </a:pPr>
            <a:endParaRPr lang="it-IT" sz="2800" dirty="0"/>
          </a:p>
          <a:p>
            <a:r>
              <a:rPr lang="it-IT" b="1" dirty="0"/>
              <a:t>2. Ente competente alla gestione della domanda di trattamento pensionistico in cumulo</a:t>
            </a:r>
            <a:endParaRPr lang="it-IT" dirty="0"/>
          </a:p>
          <a:p>
            <a:pPr marL="0" indent="0">
              <a:buNone/>
            </a:pPr>
            <a:r>
              <a:rPr lang="it-IT" dirty="0"/>
              <a:t> I soggetti che intendono esercitare la facoltà di cumulo devono presentare la relativa domanda </a:t>
            </a:r>
            <a:r>
              <a:rPr lang="it-IT" dirty="0">
                <a:solidFill>
                  <a:srgbClr val="FF0000"/>
                </a:solidFill>
              </a:rPr>
              <a:t>all’Ente previdenziale di ultima iscrizione ed in particolare alla forma assicurativa dove risulta accreditata l’ultima contribuzione a favore del lavoratore. Nel caso in cui il soggetto interessato al cumulo risulti da ultimo iscritto a più forme assicurative ha facoltà di scegliere quella alla quale inoltrare la domanda</a:t>
            </a:r>
            <a:r>
              <a:rPr lang="it-IT" dirty="0"/>
              <a:t>.</a:t>
            </a:r>
          </a:p>
          <a:p>
            <a:r>
              <a:rPr lang="it-IT" dirty="0"/>
              <a:t>Nel caso di </a:t>
            </a:r>
            <a:r>
              <a:rPr lang="it-IT" dirty="0">
                <a:highlight>
                  <a:srgbClr val="FFFF00"/>
                </a:highlight>
              </a:rPr>
              <a:t>pensione di vecchiaia, qualora risultino perfezionati i requisiti di cui all’articolo 24, commi 6 e 7, della legge n. 214 del 2011 e non anche quelli previsti dall’ordinamento della Cassa di previde</a:t>
            </a:r>
            <a:r>
              <a:rPr lang="it-IT" dirty="0"/>
              <a:t>nza, l’interessato, alla maturazione dei citati requisiti di cui ai commi 6 e 7, presenta la </a:t>
            </a:r>
            <a:r>
              <a:rPr lang="it-IT" dirty="0">
                <a:solidFill>
                  <a:srgbClr val="FF0000"/>
                </a:solidFill>
              </a:rPr>
              <a:t>domanda di pensione all’INPS </a:t>
            </a:r>
            <a:r>
              <a:rPr lang="it-IT" dirty="0"/>
              <a:t>che avrà cura di inoltrarla all’Ente di ultima iscrizione per la relativa istruttoria.</a:t>
            </a:r>
          </a:p>
          <a:p>
            <a:r>
              <a:rPr lang="it-IT" dirty="0"/>
              <a:t>Ai fini dell’accertamento della sussistenza del diritto alla prestazione richiesta, l’Ente istruttore acquisisce dalle forme assicurative interessate al cumulo i dati relativi all’anzianità contributiva utile per il diritto, i periodi cui si riferiscono tali contributi e, in caso di pensione di vecchiaia in cumulo, anche la data del perfezionamento dei requisiti previsti dagli ordinamenti degli Enti di previdenza privati coinvolti ove diversi da quelli stabiliti dai citati commi 6 e 7 della legge n. 214 del 2011.</a:t>
            </a:r>
          </a:p>
          <a:p>
            <a:r>
              <a:rPr lang="it-IT" dirty="0"/>
              <a:t>L’Ente istruttore, accertata la sussistenza del diritto al trattamento pensionistico richiesto, acquisisce le quote di pensione di competenza delle forme interessate al cumulo. </a:t>
            </a:r>
          </a:p>
          <a:p>
            <a:r>
              <a:rPr lang="it-IT" dirty="0">
                <a:highlight>
                  <a:srgbClr val="FFFF00"/>
                </a:highlight>
              </a:rPr>
              <a:t>Nel caso di liquidazione della pensione di vecchiaia in pro quota, l’Ente di previdenza privato, al successivo perfezionamento dei requisiti previsti dal rispettivo ordinamento, comunica all’INPS il relativo pro quota.</a:t>
            </a:r>
          </a:p>
          <a:p>
            <a:pPr marL="0" indent="0" algn="ctr">
              <a:buNone/>
            </a:pPr>
            <a:endParaRPr lang="it-IT" sz="2800" dirty="0">
              <a:solidFill>
                <a:srgbClr val="FF0000"/>
              </a:solidFill>
            </a:endParaRPr>
          </a:p>
        </p:txBody>
      </p:sp>
    </p:spTree>
    <p:extLst>
      <p:ext uri="{BB962C8B-B14F-4D97-AF65-F5344CB8AC3E}">
        <p14:creationId xmlns:p14="http://schemas.microsoft.com/office/powerpoint/2010/main" xmlns="" val="699497253"/>
      </p:ext>
    </p:extLst>
  </p:cSld>
  <p:clrMapOvr>
    <a:masterClrMapping/>
  </p:clrMapOvr>
  <p:transition spd="slow">
    <p:randomBar dir="vert"/>
  </p:transition>
</p:sld>
</file>

<file path=ppt/slides/slide3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pPr algn="ctr"/>
            <a:r>
              <a:rPr lang="it-IT" dirty="0">
                <a:solidFill>
                  <a:srgbClr val="FF0000"/>
                </a:solidFill>
                <a:latin typeface="Comic Sans MS"/>
                <a:cs typeface="Comic Sans MS"/>
              </a:rPr>
              <a:t>Circ. 140/2017 INPS</a:t>
            </a:r>
          </a:p>
        </p:txBody>
      </p:sp>
      <p:sp>
        <p:nvSpPr>
          <p:cNvPr id="3" name="Segnaposto contenuto 2"/>
          <p:cNvSpPr>
            <a:spLocks noGrp="1"/>
          </p:cNvSpPr>
          <p:nvPr>
            <p:ph idx="1"/>
          </p:nvPr>
        </p:nvSpPr>
        <p:spPr>
          <a:xfrm>
            <a:off x="157163" y="2286000"/>
            <a:ext cx="11730037" cy="4023360"/>
          </a:xfrm>
        </p:spPr>
        <p:txBody>
          <a:bodyPr>
            <a:normAutofit fontScale="77500" lnSpcReduction="20000"/>
          </a:bodyPr>
          <a:lstStyle/>
          <a:p>
            <a:pPr marL="0" indent="0" algn="ctr">
              <a:buNone/>
            </a:pPr>
            <a:endParaRPr lang="it-IT" sz="2800" dirty="0"/>
          </a:p>
          <a:p>
            <a:r>
              <a:rPr lang="it-IT" b="1" dirty="0"/>
              <a:t>3. Calcolo del pro quota a carico dell’INPS</a:t>
            </a:r>
            <a:endParaRPr lang="it-IT" dirty="0"/>
          </a:p>
          <a:p>
            <a:r>
              <a:rPr lang="it-IT" dirty="0"/>
              <a:t>L’articolo 1, comma 245, della legge n. 228 del 2012 prevede che le forme assicurative interessate, ciascuna per la parte di propria competenza, determinano il trattamento </a:t>
            </a:r>
            <a:r>
              <a:rPr lang="it-IT" i="1" dirty="0"/>
              <a:t>pro quota </a:t>
            </a:r>
            <a:r>
              <a:rPr lang="it-IT" dirty="0"/>
              <a:t>in rapporto ai rispettivi periodi di iscrizione, secondo le regole di calcolo previste da ciascun ordinamento e sulla base delle rispettive retribuzioni di riferimento.</a:t>
            </a:r>
          </a:p>
          <a:p>
            <a:r>
              <a:rPr lang="it-IT" b="1" dirty="0"/>
              <a:t>Per la determinazione dell’anzianità contributiva rilevante ai fini dell’applicazione del sistema di calcolo della pensione, secondo quanto previsto dall’articolo 1, commi 6, 12 e 13, della legge n. 335 del 1995</a:t>
            </a:r>
            <a:r>
              <a:rPr lang="it-IT" dirty="0"/>
              <a:t> e tenuto conto di quanto previsto dall’articolo 24, comma 2, della legge n. 214 del 2011, come integrato dall’articolo 1, comma 707, della legge n. 190 del 2014, ai fini della determinazione dell’anzianità contributiva posseduta al 31 dicembre 1995, </a:t>
            </a:r>
            <a:r>
              <a:rPr lang="it-IT" b="1" dirty="0"/>
              <a:t>deve essere presa in considerazione la sola contribuzione maturata nelle Gestioni INPS in periodi non cronologicamente sovrapposti (non conta la contribuzione presso le casse). </a:t>
            </a:r>
            <a:endParaRPr lang="it-IT" dirty="0"/>
          </a:p>
          <a:p>
            <a:r>
              <a:rPr lang="it-IT" dirty="0"/>
              <a:t>Ai fini della </a:t>
            </a:r>
            <a:r>
              <a:rPr lang="it-IT" dirty="0">
                <a:highlight>
                  <a:srgbClr val="FFFF00"/>
                </a:highlight>
              </a:rPr>
              <a:t>misura</a:t>
            </a:r>
            <a:r>
              <a:rPr lang="it-IT" dirty="0"/>
              <a:t> del trattamento pensionistico pro quota devono essere presi in considerazione tutti i periodi assicurativi accreditati nella singola gestione, indipendentemente dalla loro eventuale coincidenza con altri periodi accreditati presso altre gestioni.</a:t>
            </a:r>
          </a:p>
          <a:p>
            <a:r>
              <a:rPr lang="it-IT" dirty="0"/>
              <a:t> Resta fermo che </a:t>
            </a:r>
            <a:r>
              <a:rPr lang="it-IT" b="1" dirty="0"/>
              <a:t>ciascuna gestione provvede a liquidare il rispettivo pro quota di competenza tenendo conto delle proprie regole di calcolo.</a:t>
            </a:r>
          </a:p>
          <a:p>
            <a:r>
              <a:rPr lang="it-IT" dirty="0"/>
              <a:t> Laddove, ai fini del perfezionamento della pensione di vecchiaia in cumulo, sia previsto il requisito di importo soglia di cui all’articolo 24, comma 7, della legge n. 214 del 2011, lo stesso deve essere verificato tenendo conto delle quote di pensione a carico delle gestioni dove sono stati perfezionati i requisiti per la pensione di vecchiaia.</a:t>
            </a:r>
          </a:p>
          <a:p>
            <a:pPr marL="0" indent="0" algn="ctr">
              <a:buNone/>
            </a:pPr>
            <a:endParaRPr lang="it-IT" sz="2800" dirty="0">
              <a:solidFill>
                <a:srgbClr val="FF0000"/>
              </a:solidFill>
            </a:endParaRPr>
          </a:p>
        </p:txBody>
      </p:sp>
    </p:spTree>
    <p:extLst>
      <p:ext uri="{BB962C8B-B14F-4D97-AF65-F5344CB8AC3E}">
        <p14:creationId xmlns:p14="http://schemas.microsoft.com/office/powerpoint/2010/main" xmlns="" val="421454252"/>
      </p:ext>
    </p:extLst>
  </p:cSld>
  <p:clrMapOvr>
    <a:masterClrMapping/>
  </p:clrMapOvr>
  <p:transition spd="slow">
    <p:randomBar dir="vert"/>
  </p:transition>
</p:sld>
</file>

<file path=ppt/slides/slide3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pPr algn="ctr"/>
            <a:r>
              <a:rPr lang="it-IT" dirty="0">
                <a:solidFill>
                  <a:srgbClr val="FF0000"/>
                </a:solidFill>
                <a:latin typeface="Comic Sans MS"/>
                <a:cs typeface="Comic Sans MS"/>
              </a:rPr>
              <a:t>Circ. 140/2017 INPS</a:t>
            </a:r>
          </a:p>
        </p:txBody>
      </p:sp>
      <p:sp>
        <p:nvSpPr>
          <p:cNvPr id="3" name="Segnaposto contenuto 2"/>
          <p:cNvSpPr>
            <a:spLocks noGrp="1"/>
          </p:cNvSpPr>
          <p:nvPr>
            <p:ph idx="1"/>
          </p:nvPr>
        </p:nvSpPr>
        <p:spPr>
          <a:xfrm>
            <a:off x="157163" y="2286000"/>
            <a:ext cx="11730037" cy="4023360"/>
          </a:xfrm>
        </p:spPr>
        <p:txBody>
          <a:bodyPr>
            <a:normAutofit/>
          </a:bodyPr>
          <a:lstStyle/>
          <a:p>
            <a:pPr marL="0" indent="0" algn="ctr">
              <a:buNone/>
            </a:pPr>
            <a:endParaRPr lang="it-IT" sz="2800" dirty="0"/>
          </a:p>
          <a:p>
            <a:r>
              <a:rPr lang="it-IT" b="1" dirty="0"/>
              <a:t>Pagamento della pensione in cumulo: sempre a carico Inps (con ripartizione con le Casse e le Gestioni che partecipano alla definizione dell’assegno);</a:t>
            </a:r>
          </a:p>
          <a:p>
            <a:r>
              <a:rPr lang="it-IT" b="1" dirty="0"/>
              <a:t>Pensione in cumulo anche per inabilità o trattamento ai superstiti;</a:t>
            </a:r>
          </a:p>
          <a:p>
            <a:r>
              <a:rPr lang="it-IT" b="1" dirty="0"/>
              <a:t>L’integrazione al minimo è valutata rispetto all’intero trattamento anche se ‘frazionato’ nel caso della vecchiaia; perequazione, 14ma mensilità pensionistica e maggiorazione sociale sono conferite solo se previste da una delle Gestioni che partecipano alla definizione dell’assegno;</a:t>
            </a:r>
          </a:p>
          <a:p>
            <a:r>
              <a:rPr lang="it-IT" b="1" dirty="0"/>
              <a:t>Si attendono le convenzioni fra Inps e le singole Casse.</a:t>
            </a:r>
            <a:endParaRPr lang="it-IT" dirty="0"/>
          </a:p>
          <a:p>
            <a:pPr marL="0" indent="0" algn="ctr">
              <a:buNone/>
            </a:pPr>
            <a:endParaRPr lang="it-IT" sz="2800" dirty="0">
              <a:solidFill>
                <a:srgbClr val="FF0000"/>
              </a:solidFill>
            </a:endParaRPr>
          </a:p>
        </p:txBody>
      </p:sp>
    </p:spTree>
    <p:extLst>
      <p:ext uri="{BB962C8B-B14F-4D97-AF65-F5344CB8AC3E}">
        <p14:creationId xmlns:p14="http://schemas.microsoft.com/office/powerpoint/2010/main" xmlns="" val="4148446820"/>
      </p:ext>
    </p:extLst>
  </p:cSld>
  <p:clrMapOvr>
    <a:masterClrMapping/>
  </p:clrMapOvr>
  <p:transition spd="slow">
    <p:randomBar dir="vert"/>
  </p:transition>
</p:sld>
</file>

<file path=ppt/slides/slide3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0" y="1375182"/>
            <a:ext cx="11730037" cy="5337720"/>
          </a:xfrm>
        </p:spPr>
        <p:txBody>
          <a:bodyPr>
            <a:noAutofit/>
          </a:bodyPr>
          <a:lstStyle/>
          <a:p>
            <a:pPr marL="342900" indent="-342900" fontAlgn="base">
              <a:buFont typeface="+mj-lt"/>
              <a:buAutoNum type="arabicPeriod"/>
            </a:pPr>
            <a:r>
              <a:rPr lang="it-IT" dirty="0"/>
              <a:t>La domanda è presentata all’Ente/Cassa di ultima iscrizione, ovvero, a quello presso il quale l’assicurato è iscritto al momento del verificarsi dell’evento inabilitante o del decesso. In caso di ultima iscrizione a più forme assicurative è facoltà dell’assicurato scegliere l’Ente/Cassa cui presentare la domanda.</a:t>
            </a:r>
          </a:p>
          <a:p>
            <a:pPr marL="342900" indent="-342900" fontAlgn="base">
              <a:buFont typeface="+mj-lt"/>
              <a:buAutoNum type="arabicPeriod"/>
            </a:pPr>
            <a:r>
              <a:rPr lang="it-IT" dirty="0"/>
              <a:t>L’INPS metterà a disposizione degli Enti/Casse coinvolti nella gestione della domanda di pensione in totalizzazione o in cumulo una procedura automatizzata. Questa procedura consentirà:</a:t>
            </a:r>
          </a:p>
          <a:p>
            <a:pPr lvl="1" fontAlgn="base"/>
            <a:r>
              <a:rPr lang="it-IT" dirty="0"/>
              <a:t>L’acquisizione e/o la validazione delle informazioni necessarie e dei dati contributivi e assicurativi</a:t>
            </a:r>
          </a:p>
          <a:p>
            <a:pPr lvl="1" fontAlgn="base"/>
            <a:r>
              <a:rPr lang="it-IT" dirty="0"/>
              <a:t>L’accertamento del diritto e della misura della pensione</a:t>
            </a:r>
          </a:p>
          <a:p>
            <a:pPr lvl="1" fontAlgn="base"/>
            <a:r>
              <a:rPr lang="it-IT" dirty="0"/>
              <a:t>La predisposizione del prospetto riepilogativo dei dati utili per l’adozione del provvedimento</a:t>
            </a:r>
          </a:p>
          <a:p>
            <a:pPr lvl="1" fontAlgn="base"/>
            <a:r>
              <a:rPr lang="it-IT" dirty="0"/>
              <a:t>La visualizzazione dell’esito della domanda e del trattamento pensionistico complessivo spettante.</a:t>
            </a:r>
          </a:p>
          <a:p>
            <a:pPr marL="342900" indent="-342900" fontAlgn="base">
              <a:buFont typeface="+mj-lt"/>
              <a:buAutoNum type="arabicPeriod" startAt="3"/>
            </a:pPr>
            <a:r>
              <a:rPr lang="it-IT" dirty="0"/>
              <a:t>A seguito della presentazione della domanda di pensione in regime di totalizzazione/cumulo ciascun Ente/Cassa valida, con carattere certificativo nella procedura automatizzata, i dati relativi alle anzianità contributive utili per il diritto e la misura ed i periodi di riferimento, presenti negli archivi del Casellario centrale degli iscritti attivi relativi al soggetto richiedente.</a:t>
            </a:r>
          </a:p>
          <a:p>
            <a:pPr marL="342900" indent="-342900" fontAlgn="base">
              <a:buFont typeface="+mj-lt"/>
              <a:buAutoNum type="arabicPeriod" startAt="3"/>
            </a:pPr>
            <a:r>
              <a:rPr lang="it-IT" dirty="0"/>
              <a:t>L’Ente istruttore accerta la sussistenza del diritto al trattamento richiesto, ne indica la decorrenza, determina la quota di propria competenza e acquisisce dal sistema le quote di competenza delle altre forme assicurative interessate alla totalizzazione o al cumulo da quest’ultime determinate.</a:t>
            </a:r>
          </a:p>
          <a:p>
            <a:pPr lvl="1" fontAlgn="base"/>
            <a:endParaRPr lang="it-IT" sz="1800" dirty="0"/>
          </a:p>
          <a:p>
            <a:pPr fontAlgn="base"/>
            <a:endParaRPr lang="it-IT" dirty="0"/>
          </a:p>
          <a:p>
            <a:pPr marL="0" indent="0" algn="ctr">
              <a:buNone/>
            </a:pPr>
            <a:endParaRPr lang="it-IT" dirty="0">
              <a:solidFill>
                <a:srgbClr val="FF0000"/>
              </a:solidFill>
            </a:endParaRPr>
          </a:p>
        </p:txBody>
      </p:sp>
      <p:sp>
        <p:nvSpPr>
          <p:cNvPr id="6" name="Titolo 1">
            <a:extLst>
              <a:ext uri="{FF2B5EF4-FFF2-40B4-BE49-F238E27FC236}">
                <a16:creationId xmlns="" xmlns:a16="http://schemas.microsoft.com/office/drawing/2014/main" id="{06B8C913-5DFC-4879-A9A5-68AF7594B295}"/>
              </a:ext>
            </a:extLst>
          </p:cNvPr>
          <p:cNvSpPr>
            <a:spLocks noGrp="1"/>
          </p:cNvSpPr>
          <p:nvPr>
            <p:ph type="title"/>
          </p:nvPr>
        </p:nvSpPr>
        <p:spPr>
          <a:xfrm>
            <a:off x="2135560" y="188640"/>
            <a:ext cx="8229600" cy="1143000"/>
          </a:xfrm>
        </p:spPr>
        <p:style>
          <a:lnRef idx="1">
            <a:schemeClr val="accent1"/>
          </a:lnRef>
          <a:fillRef idx="2">
            <a:schemeClr val="accent1"/>
          </a:fillRef>
          <a:effectRef idx="1">
            <a:schemeClr val="accent1"/>
          </a:effectRef>
          <a:fontRef idx="minor">
            <a:schemeClr val="dk1"/>
          </a:fontRef>
        </p:style>
        <p:txBody>
          <a:bodyPr>
            <a:normAutofit/>
          </a:bodyPr>
          <a:lstStyle/>
          <a:p>
            <a:pPr algn="ctr">
              <a:defRPr/>
            </a:pPr>
            <a:r>
              <a:rPr lang="it-IT" dirty="0">
                <a:solidFill>
                  <a:srgbClr val="002060"/>
                </a:solidFill>
                <a:latin typeface="Comic Sans MS"/>
                <a:cs typeface="Comic Sans MS"/>
              </a:rPr>
              <a:t>Convenzione </a:t>
            </a:r>
            <a:r>
              <a:rPr lang="it-IT" dirty="0" err="1">
                <a:solidFill>
                  <a:srgbClr val="002060"/>
                </a:solidFill>
                <a:latin typeface="Comic Sans MS"/>
                <a:cs typeface="Comic Sans MS"/>
              </a:rPr>
              <a:t>inps-adepp</a:t>
            </a:r>
            <a:r>
              <a:rPr lang="it-IT" dirty="0">
                <a:solidFill>
                  <a:srgbClr val="002060"/>
                </a:solidFill>
                <a:latin typeface="Comic Sans MS"/>
                <a:cs typeface="Comic Sans MS"/>
              </a:rPr>
              <a:t/>
            </a:r>
            <a:br>
              <a:rPr lang="it-IT" dirty="0">
                <a:solidFill>
                  <a:srgbClr val="002060"/>
                </a:solidFill>
                <a:latin typeface="Comic Sans MS"/>
                <a:cs typeface="Comic Sans MS"/>
              </a:rPr>
            </a:br>
            <a:r>
              <a:rPr lang="it-IT" sz="2000" cap="none" dirty="0">
                <a:solidFill>
                  <a:srgbClr val="002060"/>
                </a:solidFill>
                <a:latin typeface="Comic Sans MS"/>
                <a:cs typeface="Comic Sans MS"/>
              </a:rPr>
              <a:t>Febbraio 2018</a:t>
            </a:r>
            <a:endParaRPr lang="it-IT" dirty="0">
              <a:solidFill>
                <a:srgbClr val="002060"/>
              </a:solidFill>
              <a:latin typeface="Comic Sans MS"/>
              <a:cs typeface="Comic Sans MS"/>
            </a:endParaRPr>
          </a:p>
        </p:txBody>
      </p:sp>
    </p:spTree>
    <p:extLst>
      <p:ext uri="{BB962C8B-B14F-4D97-AF65-F5344CB8AC3E}">
        <p14:creationId xmlns:p14="http://schemas.microsoft.com/office/powerpoint/2010/main" xmlns="" val="2848390524"/>
      </p:ext>
    </p:extLst>
  </p:cSld>
  <p:clrMapOvr>
    <a:masterClrMapping/>
  </p:clrMapOvr>
  <p:transition spd="slow">
    <p:randomBar dir="vert"/>
  </p:transition>
</p:sld>
</file>

<file path=ppt/slides/slide3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157163" y="1436914"/>
            <a:ext cx="11730037" cy="5421086"/>
          </a:xfrm>
        </p:spPr>
        <p:txBody>
          <a:bodyPr>
            <a:normAutofit lnSpcReduction="10000"/>
          </a:bodyPr>
          <a:lstStyle/>
          <a:p>
            <a:pPr marL="0" indent="0" fontAlgn="base">
              <a:buNone/>
            </a:pPr>
            <a:r>
              <a:rPr lang="it-IT" sz="2000" dirty="0"/>
              <a:t>La </a:t>
            </a:r>
            <a:r>
              <a:rPr lang="it-IT" sz="2000" b="1" dirty="0"/>
              <a:t>pensione di vecchiaia in cumulo</a:t>
            </a:r>
            <a:r>
              <a:rPr lang="it-IT" sz="2000" dirty="0"/>
              <a:t> è più complessa in quanto contempla sistemi che hanno regole diverse e – per il sistema privato e privatizzato – età di pensionamento più alte. In questo caso, i rapporti tra gli enti sono regolati come segue:</a:t>
            </a:r>
          </a:p>
          <a:p>
            <a:pPr marL="0" indent="0" fontAlgn="base">
              <a:buNone/>
            </a:pPr>
            <a:endParaRPr lang="it-IT" sz="2000" dirty="0"/>
          </a:p>
          <a:p>
            <a:pPr fontAlgn="base"/>
            <a:r>
              <a:rPr lang="it-IT" sz="2000" dirty="0"/>
              <a:t>In caso di domanda di pensione di vecchiaia in regime di cumulo, ciascun Ente/Cassa inserisce (in base alle disposizioni vigenti alla data di presentazione della domanda) la data di perfezionamento, in via prospettica, dei requisiti anagrafici e contributivi più elevati rispetto a quelli previsti dall’articolo 24, commi 6 e 7, della legge 22 dicembre 2011, n. 214.</a:t>
            </a:r>
          </a:p>
          <a:p>
            <a:pPr fontAlgn="base"/>
            <a:r>
              <a:rPr lang="it-IT" sz="2000" dirty="0"/>
              <a:t>L’ente di ultima iscrizione inserisce anche eventuali ulteriori requisiti diversi da quelli di età ed anzianità contributiva.</a:t>
            </a:r>
          </a:p>
          <a:p>
            <a:pPr fontAlgn="base"/>
            <a:r>
              <a:rPr lang="it-IT" sz="2000" dirty="0"/>
              <a:t>L’Ente/Cassa procederà alla liquidazione del trattamento pensionistico pro quota a proprio carico dopo la maturazione dei previsti requisiti.</a:t>
            </a:r>
          </a:p>
          <a:p>
            <a:pPr fontAlgn="base"/>
            <a:r>
              <a:rPr lang="it-IT" sz="2000" dirty="0"/>
              <a:t>L’Ente istruttore accerta, utilizzando i dati presenti nella procedura, il perfezionamento dei requisiti previsti, in base alla normativa vigente alla data di presentazione della domanda, dagli Enti/Casse coinvolti, dandone comunicazione all’interessato ed agli Enti/Casse coinvolti per la liquidazione del trattamento pensionistico pro quota a loro carico.</a:t>
            </a:r>
          </a:p>
        </p:txBody>
      </p:sp>
      <p:sp>
        <p:nvSpPr>
          <p:cNvPr id="6" name="Titolo 1">
            <a:extLst>
              <a:ext uri="{FF2B5EF4-FFF2-40B4-BE49-F238E27FC236}">
                <a16:creationId xmlns="" xmlns:a16="http://schemas.microsoft.com/office/drawing/2014/main" id="{06B8C913-5DFC-4879-A9A5-68AF7594B295}"/>
              </a:ext>
            </a:extLst>
          </p:cNvPr>
          <p:cNvSpPr>
            <a:spLocks noGrp="1"/>
          </p:cNvSpPr>
          <p:nvPr>
            <p:ph type="title"/>
          </p:nvPr>
        </p:nvSpPr>
        <p:spPr>
          <a:xfrm>
            <a:off x="2135560" y="188640"/>
            <a:ext cx="8229600" cy="1143000"/>
          </a:xfrm>
        </p:spPr>
        <p:style>
          <a:lnRef idx="1">
            <a:schemeClr val="accent1"/>
          </a:lnRef>
          <a:fillRef idx="2">
            <a:schemeClr val="accent1"/>
          </a:fillRef>
          <a:effectRef idx="1">
            <a:schemeClr val="accent1"/>
          </a:effectRef>
          <a:fontRef idx="minor">
            <a:schemeClr val="dk1"/>
          </a:fontRef>
        </p:style>
        <p:txBody>
          <a:bodyPr>
            <a:normAutofit/>
          </a:bodyPr>
          <a:lstStyle/>
          <a:p>
            <a:pPr>
              <a:defRPr/>
            </a:pPr>
            <a:r>
              <a:rPr lang="it-IT" dirty="0">
                <a:solidFill>
                  <a:srgbClr val="002060"/>
                </a:solidFill>
                <a:latin typeface="Comic Sans MS"/>
                <a:cs typeface="Comic Sans MS"/>
              </a:rPr>
              <a:t>Convenzione </a:t>
            </a:r>
            <a:r>
              <a:rPr lang="it-IT" dirty="0" err="1">
                <a:solidFill>
                  <a:srgbClr val="002060"/>
                </a:solidFill>
                <a:latin typeface="Comic Sans MS"/>
                <a:cs typeface="Comic Sans MS"/>
              </a:rPr>
              <a:t>inps-adepp</a:t>
            </a:r>
            <a:r>
              <a:rPr lang="it-IT" dirty="0">
                <a:solidFill>
                  <a:srgbClr val="002060"/>
                </a:solidFill>
                <a:latin typeface="Comic Sans MS"/>
                <a:cs typeface="Comic Sans MS"/>
              </a:rPr>
              <a:t/>
            </a:r>
            <a:br>
              <a:rPr lang="it-IT" dirty="0">
                <a:solidFill>
                  <a:srgbClr val="002060"/>
                </a:solidFill>
                <a:latin typeface="Comic Sans MS"/>
                <a:cs typeface="Comic Sans MS"/>
              </a:rPr>
            </a:br>
            <a:r>
              <a:rPr lang="it-IT" sz="2000" cap="none" dirty="0">
                <a:solidFill>
                  <a:srgbClr val="002060"/>
                </a:solidFill>
                <a:latin typeface="Comic Sans MS"/>
                <a:cs typeface="Comic Sans MS"/>
              </a:rPr>
              <a:t>Febbraio 2018</a:t>
            </a:r>
            <a:endParaRPr lang="it-IT" dirty="0">
              <a:solidFill>
                <a:srgbClr val="002060"/>
              </a:solidFill>
              <a:latin typeface="Comic Sans MS"/>
              <a:cs typeface="Comic Sans MS"/>
            </a:endParaRPr>
          </a:p>
        </p:txBody>
      </p:sp>
    </p:spTree>
    <p:extLst>
      <p:ext uri="{BB962C8B-B14F-4D97-AF65-F5344CB8AC3E}">
        <p14:creationId xmlns:p14="http://schemas.microsoft.com/office/powerpoint/2010/main" xmlns="" val="3899069388"/>
      </p:ext>
    </p:extLst>
  </p:cSld>
  <p:clrMapOvr>
    <a:masterClrMapping/>
  </p:clrMapOvr>
  <p:transition spd="slow">
    <p:randomBar dir="vert"/>
  </p:transition>
</p:sld>
</file>

<file path=ppt/slides/slide3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974928" y="-48802"/>
            <a:ext cx="8175677" cy="707762"/>
          </a:xfrm>
        </p:spPr>
        <p:txBody>
          <a:bodyPr>
            <a:noAutofit/>
          </a:bodyPr>
          <a:lstStyle/>
          <a:p>
            <a:pPr algn="ctr"/>
            <a:r>
              <a:rPr lang="it-IT" sz="3139" b="1" dirty="0">
                <a:solidFill>
                  <a:srgbClr val="002060"/>
                </a:solidFill>
                <a:latin typeface="Comic Sans MS"/>
                <a:cs typeface="Comic Sans MS"/>
              </a:rPr>
              <a:t>DISCIPLINE A CONFRONTO</a:t>
            </a:r>
            <a:endParaRPr lang="it-IT" sz="3139" dirty="0">
              <a:latin typeface="Comic Sans MS"/>
              <a:cs typeface="Comic Sans MS"/>
            </a:endParaRPr>
          </a:p>
        </p:txBody>
      </p:sp>
      <p:graphicFrame>
        <p:nvGraphicFramePr>
          <p:cNvPr id="5" name="Segnaposto contenuto 4"/>
          <p:cNvGraphicFramePr>
            <a:graphicFrameLocks noGrp="1"/>
          </p:cNvGraphicFramePr>
          <p:nvPr>
            <p:ph idx="1"/>
            <p:extLst/>
          </p:nvPr>
        </p:nvGraphicFramePr>
        <p:xfrm>
          <a:off x="1809752" y="654058"/>
          <a:ext cx="8725581" cy="5528802"/>
        </p:xfrm>
        <a:graphic>
          <a:graphicData uri="http://schemas.openxmlformats.org/drawingml/2006/table">
            <a:tbl>
              <a:tblPr firstRow="1" bandRow="1">
                <a:tableStyleId>{5C22544A-7EE6-4342-B048-85BDC9FD1C3A}</a:tableStyleId>
              </a:tblPr>
              <a:tblGrid>
                <a:gridCol w="1969634">
                  <a:extLst>
                    <a:ext uri="{9D8B030D-6E8A-4147-A177-3AD203B41FA5}">
                      <a16:colId xmlns="" xmlns:a16="http://schemas.microsoft.com/office/drawing/2014/main" val="20000"/>
                    </a:ext>
                  </a:extLst>
                </a:gridCol>
                <a:gridCol w="3275919">
                  <a:extLst>
                    <a:ext uri="{9D8B030D-6E8A-4147-A177-3AD203B41FA5}">
                      <a16:colId xmlns="" xmlns:a16="http://schemas.microsoft.com/office/drawing/2014/main" val="20001"/>
                    </a:ext>
                  </a:extLst>
                </a:gridCol>
                <a:gridCol w="3480028">
                  <a:extLst>
                    <a:ext uri="{9D8B030D-6E8A-4147-A177-3AD203B41FA5}">
                      <a16:colId xmlns="" xmlns:a16="http://schemas.microsoft.com/office/drawing/2014/main" val="20002"/>
                    </a:ext>
                  </a:extLst>
                </a:gridCol>
              </a:tblGrid>
              <a:tr h="781061">
                <a:tc>
                  <a:txBody>
                    <a:bodyPr/>
                    <a:lstStyle/>
                    <a:p>
                      <a:r>
                        <a:rPr lang="it-IT" sz="2000" dirty="0">
                          <a:solidFill>
                            <a:schemeClr val="tx2"/>
                          </a:solidFill>
                        </a:rPr>
                        <a:t>I confronti e le caratteristiche</a:t>
                      </a:r>
                    </a:p>
                  </a:txBody>
                  <a:tcPr marL="84406" marR="84406" marT="42203" marB="42203">
                    <a:solidFill>
                      <a:schemeClr val="accent3">
                        <a:lumMod val="20000"/>
                        <a:lumOff val="80000"/>
                      </a:schemeClr>
                    </a:solidFill>
                  </a:tcPr>
                </a:tc>
                <a:tc>
                  <a:txBody>
                    <a:bodyPr/>
                    <a:lstStyle/>
                    <a:p>
                      <a:pPr algn="ctr"/>
                      <a:r>
                        <a:rPr lang="it-IT" sz="1500" dirty="0">
                          <a:solidFill>
                            <a:schemeClr val="tx2"/>
                          </a:solidFill>
                        </a:rPr>
                        <a:t>TOTALIZZAZIONE</a:t>
                      </a:r>
                    </a:p>
                    <a:p>
                      <a:pPr algn="ctr"/>
                      <a:r>
                        <a:rPr lang="it-IT" sz="1500" dirty="0">
                          <a:solidFill>
                            <a:schemeClr val="tx2"/>
                          </a:solidFill>
                        </a:rPr>
                        <a:t>D. </a:t>
                      </a:r>
                      <a:r>
                        <a:rPr lang="it-IT" sz="1500" dirty="0" err="1">
                          <a:solidFill>
                            <a:schemeClr val="tx2"/>
                          </a:solidFill>
                        </a:rPr>
                        <a:t>Lgs</a:t>
                      </a:r>
                      <a:r>
                        <a:rPr lang="it-IT" sz="1500" dirty="0">
                          <a:solidFill>
                            <a:schemeClr val="tx2"/>
                          </a:solidFill>
                        </a:rPr>
                        <a:t>. n. 42/2006 </a:t>
                      </a:r>
                    </a:p>
                    <a:p>
                      <a:pPr algn="ctr"/>
                      <a:r>
                        <a:rPr lang="it-IT" sz="1500" dirty="0">
                          <a:solidFill>
                            <a:schemeClr val="tx2"/>
                          </a:solidFill>
                        </a:rPr>
                        <a:t>VOTOT</a:t>
                      </a:r>
                    </a:p>
                  </a:txBody>
                  <a:tcPr marL="84406" marR="84406" marT="42203" marB="42203">
                    <a:solidFill>
                      <a:srgbClr val="FFFFFF"/>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it-IT" sz="1500" dirty="0">
                          <a:solidFill>
                            <a:schemeClr val="tx2"/>
                          </a:solidFill>
                        </a:rPr>
                        <a:t>CUMULO</a:t>
                      </a:r>
                    </a:p>
                    <a:p>
                      <a:pPr marL="0" marR="0" indent="0" algn="ctr" defTabSz="914400" rtl="0" eaLnBrk="1" fontAlgn="auto" latinLnBrk="0" hangingPunct="1">
                        <a:lnSpc>
                          <a:spcPct val="100000"/>
                        </a:lnSpc>
                        <a:spcBef>
                          <a:spcPts val="0"/>
                        </a:spcBef>
                        <a:spcAft>
                          <a:spcPts val="0"/>
                        </a:spcAft>
                        <a:buClrTx/>
                        <a:buSzTx/>
                        <a:buFontTx/>
                        <a:buNone/>
                        <a:tabLst/>
                        <a:defRPr/>
                      </a:pPr>
                      <a:r>
                        <a:rPr lang="it-IT" sz="1500" dirty="0">
                          <a:solidFill>
                            <a:schemeClr val="tx2"/>
                          </a:solidFill>
                        </a:rPr>
                        <a:t>LEGGE di</a:t>
                      </a:r>
                      <a:r>
                        <a:rPr lang="it-IT" sz="1500" baseline="0" dirty="0">
                          <a:solidFill>
                            <a:schemeClr val="tx2"/>
                          </a:solidFill>
                        </a:rPr>
                        <a:t> stabilità 2017</a:t>
                      </a:r>
                      <a:endParaRPr lang="it-IT" sz="1500" dirty="0">
                        <a:solidFill>
                          <a:schemeClr val="tx2"/>
                        </a:solidFill>
                      </a:endParaRPr>
                    </a:p>
                    <a:p>
                      <a:pPr marL="0" marR="0" indent="0" algn="ctr" defTabSz="914400" rtl="0" eaLnBrk="1" fontAlgn="auto" latinLnBrk="0" hangingPunct="1">
                        <a:lnSpc>
                          <a:spcPct val="100000"/>
                        </a:lnSpc>
                        <a:spcBef>
                          <a:spcPts val="0"/>
                        </a:spcBef>
                        <a:spcAft>
                          <a:spcPts val="0"/>
                        </a:spcAft>
                        <a:buClrTx/>
                        <a:buSzTx/>
                        <a:buFontTx/>
                        <a:buNone/>
                        <a:tabLst/>
                        <a:defRPr/>
                      </a:pPr>
                      <a:r>
                        <a:rPr lang="it-IT" sz="1500" dirty="0">
                          <a:solidFill>
                            <a:schemeClr val="tx2"/>
                          </a:solidFill>
                        </a:rPr>
                        <a:t>VOCUM</a:t>
                      </a:r>
                    </a:p>
                  </a:txBody>
                  <a:tcPr marL="84406" marR="84406" marT="42203" marB="42203">
                    <a:solidFill>
                      <a:srgbClr val="FFFFCC"/>
                    </a:solidFill>
                  </a:tcPr>
                </a:tc>
                <a:extLst>
                  <a:ext uri="{0D108BD9-81ED-4DB2-BD59-A6C34878D82A}">
                    <a16:rowId xmlns="" xmlns:a16="http://schemas.microsoft.com/office/drawing/2014/main" val="10000"/>
                  </a:ext>
                </a:extLst>
              </a:tr>
              <a:tr h="427306">
                <a:tc>
                  <a:txBody>
                    <a:bodyPr/>
                    <a:lstStyle/>
                    <a:p>
                      <a:r>
                        <a:rPr lang="it-IT" sz="1500" b="1" dirty="0">
                          <a:solidFill>
                            <a:srgbClr val="000000"/>
                          </a:solidFill>
                        </a:rPr>
                        <a:t>CONDIZIONI</a:t>
                      </a:r>
                    </a:p>
                  </a:txBody>
                  <a:tcPr marL="84406" marR="84406" marT="42203" marB="42203"/>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it-IT" sz="1100" dirty="0">
                          <a:solidFill>
                            <a:srgbClr val="002060"/>
                          </a:solidFill>
                        </a:rPr>
                        <a:t>Non essere titolare di trattamento pensionistico,</a:t>
                      </a:r>
                      <a:r>
                        <a:rPr lang="it-IT" sz="1100" baseline="0" dirty="0">
                          <a:solidFill>
                            <a:srgbClr val="002060"/>
                          </a:solidFill>
                        </a:rPr>
                        <a:t> compreso l’assegno di invalidità INPS</a:t>
                      </a:r>
                      <a:endParaRPr lang="it-IT" sz="1100" dirty="0">
                        <a:solidFill>
                          <a:srgbClr val="002060"/>
                        </a:solidFill>
                      </a:endParaRPr>
                    </a:p>
                  </a:txBody>
                  <a:tcPr marL="84406" marR="84406" marT="42203" marB="42203"/>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it-IT" sz="1100" dirty="0">
                          <a:solidFill>
                            <a:srgbClr val="002060"/>
                          </a:solidFill>
                        </a:rPr>
                        <a:t>Non essere titolare di trattamento pensionistico,</a:t>
                      </a:r>
                      <a:r>
                        <a:rPr lang="it-IT" sz="1100" baseline="0" dirty="0">
                          <a:solidFill>
                            <a:srgbClr val="002060"/>
                          </a:solidFill>
                        </a:rPr>
                        <a:t> compreso l’assegno di invalidità INPS</a:t>
                      </a:r>
                      <a:endParaRPr lang="it-IT" sz="1100" dirty="0">
                        <a:solidFill>
                          <a:srgbClr val="002060"/>
                        </a:solidFill>
                      </a:endParaRPr>
                    </a:p>
                  </a:txBody>
                  <a:tcPr marL="84406" marR="84406" marT="42203" marB="42203"/>
                </a:tc>
                <a:extLst>
                  <a:ext uri="{0D108BD9-81ED-4DB2-BD59-A6C34878D82A}">
                    <a16:rowId xmlns="" xmlns:a16="http://schemas.microsoft.com/office/drawing/2014/main" val="10001"/>
                  </a:ext>
                </a:extLst>
              </a:tr>
              <a:tr h="598756">
                <a:tc>
                  <a:txBody>
                    <a:bodyPr/>
                    <a:lstStyle/>
                    <a:p>
                      <a:r>
                        <a:rPr lang="it-IT" sz="1500" b="1" dirty="0">
                          <a:solidFill>
                            <a:srgbClr val="000000"/>
                          </a:solidFill>
                        </a:rPr>
                        <a:t>DESTINATARI</a:t>
                      </a:r>
                    </a:p>
                  </a:txBody>
                  <a:tcPr marL="84406" marR="84406" marT="42203" marB="42203"/>
                </a:tc>
                <a:tc>
                  <a:txBody>
                    <a:bodyPr/>
                    <a:lstStyle/>
                    <a:p>
                      <a:r>
                        <a:rPr lang="it-IT" sz="1100" b="1" dirty="0">
                          <a:solidFill>
                            <a:srgbClr val="002060"/>
                          </a:solidFill>
                        </a:rPr>
                        <a:t>Assicurati al 31/12/1995</a:t>
                      </a:r>
                      <a:r>
                        <a:rPr lang="it-IT" sz="1100" dirty="0">
                          <a:solidFill>
                            <a:srgbClr val="002060"/>
                          </a:solidFill>
                        </a:rPr>
                        <a:t>;</a:t>
                      </a:r>
                    </a:p>
                    <a:p>
                      <a:r>
                        <a:rPr lang="it-IT" sz="1100" dirty="0">
                          <a:solidFill>
                            <a:srgbClr val="002060"/>
                          </a:solidFill>
                        </a:rPr>
                        <a:t>Assicurati dal 1996</a:t>
                      </a:r>
                    </a:p>
                    <a:p>
                      <a:endParaRPr lang="it-IT" sz="1100" dirty="0">
                        <a:solidFill>
                          <a:srgbClr val="002060"/>
                        </a:solidFill>
                      </a:endParaRPr>
                    </a:p>
                  </a:txBody>
                  <a:tcPr marL="84406" marR="84406" marT="42203" marB="42203"/>
                </a:tc>
                <a:tc>
                  <a:txBody>
                    <a:bodyPr/>
                    <a:lstStyle/>
                    <a:p>
                      <a:pPr algn="ctr"/>
                      <a:r>
                        <a:rPr lang="it-IT" sz="1100" b="1" dirty="0">
                          <a:solidFill>
                            <a:srgbClr val="002060"/>
                          </a:solidFill>
                        </a:rPr>
                        <a:t>Assicurati al 31/12/1995</a:t>
                      </a:r>
                      <a:r>
                        <a:rPr lang="it-IT" sz="1100" dirty="0">
                          <a:solidFill>
                            <a:srgbClr val="002060"/>
                          </a:solidFill>
                        </a:rPr>
                        <a:t>;</a:t>
                      </a:r>
                    </a:p>
                    <a:p>
                      <a:pPr algn="ctr"/>
                      <a:r>
                        <a:rPr lang="it-IT" sz="1100" dirty="0">
                          <a:solidFill>
                            <a:srgbClr val="002060"/>
                          </a:solidFill>
                        </a:rPr>
                        <a:t>Assicurati dal 1996</a:t>
                      </a:r>
                    </a:p>
                  </a:txBody>
                  <a:tcPr marL="84406" marR="84406" marT="42203" marB="42203"/>
                </a:tc>
                <a:extLst>
                  <a:ext uri="{0D108BD9-81ED-4DB2-BD59-A6C34878D82A}">
                    <a16:rowId xmlns="" xmlns:a16="http://schemas.microsoft.com/office/drawing/2014/main" val="10002"/>
                  </a:ext>
                </a:extLst>
              </a:tr>
              <a:tr h="1144553">
                <a:tc>
                  <a:txBody>
                    <a:bodyPr/>
                    <a:lstStyle/>
                    <a:p>
                      <a:r>
                        <a:rPr lang="it-IT" sz="1500" b="1" dirty="0">
                          <a:solidFill>
                            <a:srgbClr val="000000"/>
                          </a:solidFill>
                        </a:rPr>
                        <a:t>GESTIONI COINVOLTE</a:t>
                      </a:r>
                    </a:p>
                  </a:txBody>
                  <a:tcPr marL="84406" marR="84406" marT="42203" marB="42203"/>
                </a:tc>
                <a:tc>
                  <a:txBody>
                    <a:bodyPr/>
                    <a:lstStyle/>
                    <a:p>
                      <a:r>
                        <a:rPr lang="it-IT" sz="1100" dirty="0">
                          <a:solidFill>
                            <a:srgbClr val="002060"/>
                          </a:solidFill>
                        </a:rPr>
                        <a:t>AGO;</a:t>
                      </a:r>
                    </a:p>
                    <a:p>
                      <a:r>
                        <a:rPr lang="it-IT" sz="1100" dirty="0">
                          <a:solidFill>
                            <a:srgbClr val="002060"/>
                          </a:solidFill>
                        </a:rPr>
                        <a:t>Forme</a:t>
                      </a:r>
                      <a:r>
                        <a:rPr lang="it-IT" sz="1100" baseline="0" dirty="0">
                          <a:solidFill>
                            <a:srgbClr val="002060"/>
                          </a:solidFill>
                        </a:rPr>
                        <a:t> sostitutive/esclusive;</a:t>
                      </a:r>
                    </a:p>
                    <a:p>
                      <a:r>
                        <a:rPr lang="it-IT" sz="1100" baseline="0" dirty="0">
                          <a:solidFill>
                            <a:srgbClr val="002060"/>
                          </a:solidFill>
                        </a:rPr>
                        <a:t>GSLA;</a:t>
                      </a:r>
                    </a:p>
                    <a:p>
                      <a:r>
                        <a:rPr lang="it-IT" sz="1100" baseline="0" dirty="0">
                          <a:solidFill>
                            <a:srgbClr val="002060"/>
                          </a:solidFill>
                        </a:rPr>
                        <a:t>Gestione Separata;</a:t>
                      </a:r>
                    </a:p>
                    <a:p>
                      <a:r>
                        <a:rPr lang="it-IT" sz="1100" b="1" baseline="0" dirty="0">
                          <a:solidFill>
                            <a:srgbClr val="002060"/>
                          </a:solidFill>
                        </a:rPr>
                        <a:t>Casse professionali</a:t>
                      </a:r>
                    </a:p>
                    <a:p>
                      <a:r>
                        <a:rPr lang="it-IT" sz="1100" b="1" baseline="0" dirty="0">
                          <a:solidFill>
                            <a:srgbClr val="002060"/>
                          </a:solidFill>
                        </a:rPr>
                        <a:t>Esclusa ENASARCO </a:t>
                      </a:r>
                      <a:endParaRPr lang="it-IT" sz="1100" b="1" dirty="0">
                        <a:solidFill>
                          <a:srgbClr val="002060"/>
                        </a:solidFill>
                      </a:endParaRPr>
                    </a:p>
                  </a:txBody>
                  <a:tcPr marL="84406" marR="84406" marT="42203" marB="42203"/>
                </a:tc>
                <a:tc>
                  <a:txBody>
                    <a:bodyPr/>
                    <a:lstStyle/>
                    <a:p>
                      <a:pPr algn="ctr"/>
                      <a:r>
                        <a:rPr lang="it-IT" sz="1100" dirty="0">
                          <a:solidFill>
                            <a:srgbClr val="002060"/>
                          </a:solidFill>
                        </a:rPr>
                        <a:t>AGO;</a:t>
                      </a:r>
                    </a:p>
                    <a:p>
                      <a:pPr algn="ctr"/>
                      <a:r>
                        <a:rPr lang="it-IT" sz="1100" dirty="0">
                          <a:solidFill>
                            <a:srgbClr val="002060"/>
                          </a:solidFill>
                        </a:rPr>
                        <a:t>Forme</a:t>
                      </a:r>
                      <a:r>
                        <a:rPr lang="it-IT" sz="1100" baseline="0" dirty="0">
                          <a:solidFill>
                            <a:srgbClr val="002060"/>
                          </a:solidFill>
                        </a:rPr>
                        <a:t> sostitutive/esclusive;</a:t>
                      </a:r>
                    </a:p>
                    <a:p>
                      <a:pPr algn="ctr"/>
                      <a:r>
                        <a:rPr lang="it-IT" sz="1100" baseline="0" dirty="0">
                          <a:solidFill>
                            <a:srgbClr val="002060"/>
                          </a:solidFill>
                        </a:rPr>
                        <a:t>GSLA;</a:t>
                      </a:r>
                    </a:p>
                    <a:p>
                      <a:pPr algn="ctr"/>
                      <a:r>
                        <a:rPr lang="it-IT" sz="1100" baseline="0" dirty="0">
                          <a:solidFill>
                            <a:srgbClr val="002060"/>
                          </a:solidFill>
                        </a:rPr>
                        <a:t>Gestione Separata;</a:t>
                      </a:r>
                    </a:p>
                    <a:p>
                      <a:pPr algn="ctr"/>
                      <a:r>
                        <a:rPr lang="it-IT" sz="1100" b="1" baseline="0" dirty="0">
                          <a:solidFill>
                            <a:srgbClr val="002060"/>
                          </a:solidFill>
                        </a:rPr>
                        <a:t>Casse professionali</a:t>
                      </a:r>
                    </a:p>
                    <a:p>
                      <a:pPr algn="ctr"/>
                      <a:r>
                        <a:rPr lang="it-IT" sz="1100" b="1" baseline="0" dirty="0">
                          <a:solidFill>
                            <a:srgbClr val="002060"/>
                          </a:solidFill>
                        </a:rPr>
                        <a:t>Esclusa ENASARCO </a:t>
                      </a:r>
                      <a:endParaRPr lang="it-IT" sz="1100" dirty="0">
                        <a:solidFill>
                          <a:srgbClr val="002060"/>
                        </a:solidFill>
                      </a:endParaRPr>
                    </a:p>
                  </a:txBody>
                  <a:tcPr marL="84406" marR="84406" marT="42203" marB="42203"/>
                </a:tc>
                <a:extLst>
                  <a:ext uri="{0D108BD9-81ED-4DB2-BD59-A6C34878D82A}">
                    <a16:rowId xmlns="" xmlns:a16="http://schemas.microsoft.com/office/drawing/2014/main" val="10003"/>
                  </a:ext>
                </a:extLst>
              </a:tr>
              <a:tr h="781061">
                <a:tc>
                  <a:txBody>
                    <a:bodyPr/>
                    <a:lstStyle/>
                    <a:p>
                      <a:r>
                        <a:rPr lang="it-IT" sz="1500" b="1" dirty="0">
                          <a:solidFill>
                            <a:srgbClr val="000000"/>
                          </a:solidFill>
                        </a:rPr>
                        <a:t>PRESTAZIONI</a:t>
                      </a:r>
                    </a:p>
                  </a:txBody>
                  <a:tcPr marL="84406" marR="84406" marT="42203" marB="42203"/>
                </a:tc>
                <a:tc>
                  <a:txBody>
                    <a:bodyPr/>
                    <a:lstStyle/>
                    <a:p>
                      <a:r>
                        <a:rPr lang="it-IT" sz="1100" dirty="0">
                          <a:solidFill>
                            <a:srgbClr val="002060"/>
                          </a:solidFill>
                        </a:rPr>
                        <a:t>Vecchiaia;</a:t>
                      </a:r>
                    </a:p>
                    <a:p>
                      <a:r>
                        <a:rPr lang="it-IT" sz="1100" b="0" dirty="0">
                          <a:solidFill>
                            <a:srgbClr val="002060"/>
                          </a:solidFill>
                        </a:rPr>
                        <a:t>Anzianità;</a:t>
                      </a:r>
                    </a:p>
                    <a:p>
                      <a:r>
                        <a:rPr lang="it-IT" sz="1100" dirty="0">
                          <a:solidFill>
                            <a:srgbClr val="002060"/>
                          </a:solidFill>
                        </a:rPr>
                        <a:t>Inabilità;</a:t>
                      </a:r>
                    </a:p>
                    <a:p>
                      <a:r>
                        <a:rPr lang="it-IT" sz="1100" dirty="0">
                          <a:solidFill>
                            <a:srgbClr val="002060"/>
                          </a:solidFill>
                        </a:rPr>
                        <a:t>Superstiti</a:t>
                      </a:r>
                    </a:p>
                  </a:txBody>
                  <a:tcPr marL="84406" marR="84406" marT="42203" marB="42203"/>
                </a:tc>
                <a:tc>
                  <a:txBody>
                    <a:bodyPr/>
                    <a:lstStyle/>
                    <a:p>
                      <a:pPr algn="ctr"/>
                      <a:r>
                        <a:rPr lang="it-IT" sz="1100" dirty="0">
                          <a:solidFill>
                            <a:srgbClr val="002060"/>
                          </a:solidFill>
                        </a:rPr>
                        <a:t>Vecchiaia;</a:t>
                      </a:r>
                    </a:p>
                    <a:p>
                      <a:pPr algn="ctr"/>
                      <a:r>
                        <a:rPr lang="it-IT" sz="1100" b="0" dirty="0">
                          <a:solidFill>
                            <a:srgbClr val="002060"/>
                          </a:solidFill>
                        </a:rPr>
                        <a:t>Anticipata;</a:t>
                      </a:r>
                    </a:p>
                    <a:p>
                      <a:pPr algn="ctr"/>
                      <a:r>
                        <a:rPr lang="it-IT" sz="1100" dirty="0">
                          <a:solidFill>
                            <a:srgbClr val="002060"/>
                          </a:solidFill>
                        </a:rPr>
                        <a:t>Inabilità;</a:t>
                      </a:r>
                    </a:p>
                    <a:p>
                      <a:pPr algn="ctr"/>
                      <a:r>
                        <a:rPr lang="it-IT" sz="1100" dirty="0">
                          <a:solidFill>
                            <a:srgbClr val="002060"/>
                          </a:solidFill>
                        </a:rPr>
                        <a:t>Superstiti</a:t>
                      </a:r>
                    </a:p>
                  </a:txBody>
                  <a:tcPr marL="84406" marR="84406" marT="42203" marB="42203"/>
                </a:tc>
                <a:extLst>
                  <a:ext uri="{0D108BD9-81ED-4DB2-BD59-A6C34878D82A}">
                    <a16:rowId xmlns="" xmlns:a16="http://schemas.microsoft.com/office/drawing/2014/main" val="10004"/>
                  </a:ext>
                </a:extLst>
              </a:tr>
              <a:tr h="607492">
                <a:tc>
                  <a:txBody>
                    <a:bodyPr/>
                    <a:lstStyle/>
                    <a:p>
                      <a:r>
                        <a:rPr lang="it-IT" sz="1500" b="1" dirty="0">
                          <a:solidFill>
                            <a:srgbClr val="000000"/>
                          </a:solidFill>
                        </a:rPr>
                        <a:t>SISTEMA DI CALCOLO</a:t>
                      </a:r>
                    </a:p>
                  </a:txBody>
                  <a:tcPr marL="84406" marR="84406" marT="42203" marB="42203"/>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it-IT" sz="1100" b="1" dirty="0">
                          <a:solidFill>
                            <a:srgbClr val="002060"/>
                          </a:solidFill>
                        </a:rPr>
                        <a:t>Contributivo</a:t>
                      </a:r>
                    </a:p>
                    <a:p>
                      <a:pPr marL="0" marR="0" indent="0" algn="ctr" defTabSz="914400" rtl="0" eaLnBrk="1" fontAlgn="auto" latinLnBrk="0" hangingPunct="1">
                        <a:lnSpc>
                          <a:spcPct val="100000"/>
                        </a:lnSpc>
                        <a:spcBef>
                          <a:spcPts val="0"/>
                        </a:spcBef>
                        <a:spcAft>
                          <a:spcPts val="0"/>
                        </a:spcAft>
                        <a:buClrTx/>
                        <a:buSzTx/>
                        <a:buFontTx/>
                        <a:buNone/>
                        <a:tabLst/>
                        <a:defRPr/>
                      </a:pPr>
                      <a:r>
                        <a:rPr lang="it-IT" sz="1100" dirty="0">
                          <a:solidFill>
                            <a:srgbClr val="002060"/>
                          </a:solidFill>
                        </a:rPr>
                        <a:t>Retributivo/misto</a:t>
                      </a:r>
                    </a:p>
                    <a:p>
                      <a:pPr algn="ctr"/>
                      <a:endParaRPr lang="it-IT" sz="1100" dirty="0">
                        <a:solidFill>
                          <a:srgbClr val="002060"/>
                        </a:solidFill>
                      </a:endParaRPr>
                    </a:p>
                  </a:txBody>
                  <a:tcPr marL="84406" marR="84406" marT="42203" marB="42203"/>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it-IT" sz="1100" dirty="0">
                          <a:solidFill>
                            <a:srgbClr val="002060"/>
                          </a:solidFill>
                        </a:rPr>
                        <a:t>Retributivo/misto/contributivo</a:t>
                      </a:r>
                    </a:p>
                    <a:p>
                      <a:pPr algn="ctr"/>
                      <a:endParaRPr lang="it-IT" sz="1100" dirty="0">
                        <a:solidFill>
                          <a:srgbClr val="002060"/>
                        </a:solidFill>
                      </a:endParaRPr>
                    </a:p>
                  </a:txBody>
                  <a:tcPr marL="84406" marR="84406" marT="42203" marB="42203"/>
                </a:tc>
                <a:extLst>
                  <a:ext uri="{0D108BD9-81ED-4DB2-BD59-A6C34878D82A}">
                    <a16:rowId xmlns="" xmlns:a16="http://schemas.microsoft.com/office/drawing/2014/main" val="10005"/>
                  </a:ext>
                </a:extLst>
              </a:tr>
              <a:tr h="581081">
                <a:tc>
                  <a:txBody>
                    <a:bodyPr/>
                    <a:lstStyle/>
                    <a:p>
                      <a:r>
                        <a:rPr lang="it-IT" sz="1500" b="1" dirty="0">
                          <a:solidFill>
                            <a:srgbClr val="000000"/>
                          </a:solidFill>
                        </a:rPr>
                        <a:t>PRESTAZIONI ACCESSORIE</a:t>
                      </a:r>
                    </a:p>
                  </a:txBody>
                  <a:tcPr marL="84406" marR="84406" marT="42203" marB="42203"/>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t-IT" sz="1100" dirty="0">
                          <a:solidFill>
                            <a:srgbClr val="002060"/>
                          </a:solidFill>
                        </a:rPr>
                        <a:t>Maggiorazioni sociali, trattamento famiglia</a:t>
                      </a:r>
                    </a:p>
                    <a:p>
                      <a:endParaRPr lang="it-IT" sz="1100" dirty="0">
                        <a:solidFill>
                          <a:srgbClr val="002060"/>
                        </a:solidFill>
                      </a:endParaRPr>
                    </a:p>
                  </a:txBody>
                  <a:tcPr marL="84406" marR="84406" marT="42203" marB="42203"/>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it-IT" sz="1100" b="1" dirty="0">
                          <a:solidFill>
                            <a:srgbClr val="002060"/>
                          </a:solidFill>
                        </a:rPr>
                        <a:t>Trattamento minimo</a:t>
                      </a:r>
                      <a:r>
                        <a:rPr lang="it-IT" sz="1100" dirty="0">
                          <a:solidFill>
                            <a:srgbClr val="002060"/>
                          </a:solidFill>
                        </a:rPr>
                        <a:t>, maggiorazioni sociali, trattamento famiglia</a:t>
                      </a:r>
                    </a:p>
                  </a:txBody>
                  <a:tcPr marL="84406" marR="84406" marT="42203" marB="42203"/>
                </a:tc>
                <a:extLst>
                  <a:ext uri="{0D108BD9-81ED-4DB2-BD59-A6C34878D82A}">
                    <a16:rowId xmlns="" xmlns:a16="http://schemas.microsoft.com/office/drawing/2014/main" val="10006"/>
                  </a:ext>
                </a:extLst>
              </a:tr>
              <a:tr h="607492">
                <a:tc>
                  <a:txBody>
                    <a:bodyPr/>
                    <a:lstStyle/>
                    <a:p>
                      <a:r>
                        <a:rPr lang="it-IT" sz="1500" b="1" dirty="0">
                          <a:solidFill>
                            <a:srgbClr val="000000"/>
                          </a:solidFill>
                        </a:rPr>
                        <a:t>Maggiorazione ante 18 anno di età</a:t>
                      </a:r>
                    </a:p>
                  </a:txBody>
                  <a:tcPr marL="84406" marR="84406" marT="42203" marB="42203"/>
                </a:tc>
                <a:tc>
                  <a:txBody>
                    <a:bodyPr/>
                    <a:lstStyle/>
                    <a:p>
                      <a:r>
                        <a:rPr lang="it-IT" sz="1100" dirty="0">
                          <a:solidFill>
                            <a:srgbClr val="002060"/>
                          </a:solidFill>
                        </a:rPr>
                        <a:t>Pari al 50% del contribuzione versata prima del 18°</a:t>
                      </a:r>
                      <a:r>
                        <a:rPr lang="it-IT" sz="1100" baseline="0" dirty="0">
                          <a:solidFill>
                            <a:srgbClr val="002060"/>
                          </a:solidFill>
                        </a:rPr>
                        <a:t> anno per sistema di calcolo contributivo, per anticipata e non per vecchiaia</a:t>
                      </a:r>
                      <a:endParaRPr lang="it-IT" sz="1100" dirty="0">
                        <a:solidFill>
                          <a:srgbClr val="002060"/>
                        </a:solidFill>
                      </a:endParaRPr>
                    </a:p>
                  </a:txBody>
                  <a:tcPr marL="84406" marR="84406" marT="42203" marB="42203"/>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it-IT" sz="1100" dirty="0">
                          <a:solidFill>
                            <a:srgbClr val="002060"/>
                          </a:solidFill>
                        </a:rPr>
                        <a:t>Nessuna maggiorazione in presenza di sistema retributivo e misto, si per</a:t>
                      </a:r>
                      <a:r>
                        <a:rPr lang="it-IT" sz="1100" baseline="0" dirty="0">
                          <a:solidFill>
                            <a:srgbClr val="002060"/>
                          </a:solidFill>
                        </a:rPr>
                        <a:t> i destinatari del contributivo in presenza di pensione anticipata</a:t>
                      </a:r>
                      <a:endParaRPr lang="it-IT" sz="1100" dirty="0">
                        <a:solidFill>
                          <a:srgbClr val="002060"/>
                        </a:solidFill>
                      </a:endParaRPr>
                    </a:p>
                  </a:txBody>
                  <a:tcPr marL="84406" marR="84406" marT="42203" marB="42203"/>
                </a:tc>
                <a:extLst>
                  <a:ext uri="{0D108BD9-81ED-4DB2-BD59-A6C34878D82A}">
                    <a16:rowId xmlns="" xmlns:a16="http://schemas.microsoft.com/office/drawing/2014/main" val="10007"/>
                  </a:ext>
                </a:extLst>
              </a:tr>
            </a:tbl>
          </a:graphicData>
        </a:graphic>
      </p:graphicFrame>
      <p:sp>
        <p:nvSpPr>
          <p:cNvPr id="4" name="Segnaposto data 3"/>
          <p:cNvSpPr>
            <a:spLocks noGrp="1"/>
          </p:cNvSpPr>
          <p:nvPr>
            <p:ph type="dt" sz="half" idx="10"/>
          </p:nvPr>
        </p:nvSpPr>
        <p:spPr/>
        <p:txBody>
          <a:bodyPr/>
          <a:lstStyle/>
          <a:p>
            <a:endParaRPr lang="it-IT"/>
          </a:p>
        </p:txBody>
      </p:sp>
      <p:sp>
        <p:nvSpPr>
          <p:cNvPr id="3" name="Segnaposto numero diapositiva 2"/>
          <p:cNvSpPr>
            <a:spLocks noGrp="1"/>
          </p:cNvSpPr>
          <p:nvPr>
            <p:ph type="sldNum" sz="quarter" idx="12"/>
          </p:nvPr>
        </p:nvSpPr>
        <p:spPr/>
        <p:txBody>
          <a:bodyPr/>
          <a:lstStyle/>
          <a:p>
            <a:fld id="{DDA77F7F-BAF5-4187-BD4F-6F3B33ADC7AE}" type="slidenum">
              <a:rPr lang="it-IT" smtClean="0"/>
              <a:pPr/>
              <a:t>356</a:t>
            </a:fld>
            <a:endParaRPr lang="it-IT"/>
          </a:p>
        </p:txBody>
      </p:sp>
    </p:spTree>
    <p:extLst>
      <p:ext uri="{BB962C8B-B14F-4D97-AF65-F5344CB8AC3E}">
        <p14:creationId xmlns:p14="http://schemas.microsoft.com/office/powerpoint/2010/main" xmlns="" val="1654225777"/>
      </p:ext>
    </p:extLst>
  </p:cSld>
  <p:clrMapOvr>
    <a:masterClrMapping/>
  </p:clrMapOvr>
  <p:transition spd="slow">
    <p:randomBar dir="vert"/>
  </p:transition>
</p:sld>
</file>

<file path=ppt/slides/slide3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974928" y="0"/>
            <a:ext cx="8175677" cy="531752"/>
          </a:xfrm>
        </p:spPr>
        <p:txBody>
          <a:bodyPr>
            <a:noAutofit/>
          </a:bodyPr>
          <a:lstStyle/>
          <a:p>
            <a:pPr algn="ctr"/>
            <a:r>
              <a:rPr lang="it-IT" sz="3139" b="1" dirty="0">
                <a:solidFill>
                  <a:srgbClr val="002060"/>
                </a:solidFill>
                <a:latin typeface="Comic Sans MS"/>
                <a:cs typeface="Comic Sans MS"/>
              </a:rPr>
              <a:t>DISCIPLINE A CONFRONTO</a:t>
            </a:r>
            <a:endParaRPr lang="it-IT" sz="3139" dirty="0">
              <a:latin typeface="Comic Sans MS"/>
              <a:cs typeface="Comic Sans MS"/>
            </a:endParaRPr>
          </a:p>
        </p:txBody>
      </p:sp>
      <p:graphicFrame>
        <p:nvGraphicFramePr>
          <p:cNvPr id="5" name="Segnaposto contenuto 4"/>
          <p:cNvGraphicFramePr>
            <a:graphicFrameLocks noGrp="1"/>
          </p:cNvGraphicFramePr>
          <p:nvPr>
            <p:ph idx="1"/>
            <p:extLst>
              <p:ext uri="{D42A27DB-BD31-4B8C-83A1-F6EECF244321}">
                <p14:modId xmlns:p14="http://schemas.microsoft.com/office/powerpoint/2010/main" xmlns="" val="4210077384"/>
              </p:ext>
            </p:extLst>
          </p:nvPr>
        </p:nvGraphicFramePr>
        <p:xfrm>
          <a:off x="1758725" y="550802"/>
          <a:ext cx="8725581" cy="5724084"/>
        </p:xfrm>
        <a:graphic>
          <a:graphicData uri="http://schemas.openxmlformats.org/drawingml/2006/table">
            <a:tbl>
              <a:tblPr firstRow="1" bandRow="1">
                <a:tableStyleId>{5C22544A-7EE6-4342-B048-85BDC9FD1C3A}</a:tableStyleId>
              </a:tblPr>
              <a:tblGrid>
                <a:gridCol w="2171620">
                  <a:extLst>
                    <a:ext uri="{9D8B030D-6E8A-4147-A177-3AD203B41FA5}">
                      <a16:colId xmlns="" xmlns:a16="http://schemas.microsoft.com/office/drawing/2014/main" val="20000"/>
                    </a:ext>
                  </a:extLst>
                </a:gridCol>
                <a:gridCol w="3257630">
                  <a:extLst>
                    <a:ext uri="{9D8B030D-6E8A-4147-A177-3AD203B41FA5}">
                      <a16:colId xmlns="" xmlns:a16="http://schemas.microsoft.com/office/drawing/2014/main" val="20001"/>
                    </a:ext>
                  </a:extLst>
                </a:gridCol>
                <a:gridCol w="3296331">
                  <a:extLst>
                    <a:ext uri="{9D8B030D-6E8A-4147-A177-3AD203B41FA5}">
                      <a16:colId xmlns="" xmlns:a16="http://schemas.microsoft.com/office/drawing/2014/main" val="20002"/>
                    </a:ext>
                  </a:extLst>
                </a:gridCol>
              </a:tblGrid>
              <a:tr h="1227163">
                <a:tc>
                  <a:txBody>
                    <a:bodyPr/>
                    <a:lstStyle/>
                    <a:p>
                      <a:endParaRPr lang="it-IT" sz="2000" dirty="0">
                        <a:solidFill>
                          <a:schemeClr val="tx2"/>
                        </a:solidFill>
                      </a:endParaRPr>
                    </a:p>
                  </a:txBody>
                  <a:tcPr marL="84406" marR="84406" marT="42203" marB="42203">
                    <a:solidFill>
                      <a:srgbClr val="FFFFFF"/>
                    </a:solidFill>
                  </a:tcPr>
                </a:tc>
                <a:tc>
                  <a:txBody>
                    <a:bodyPr/>
                    <a:lstStyle/>
                    <a:p>
                      <a:pPr algn="ctr"/>
                      <a:r>
                        <a:rPr lang="it-IT" sz="1800" dirty="0">
                          <a:solidFill>
                            <a:schemeClr val="tx2"/>
                          </a:solidFill>
                        </a:rPr>
                        <a:t>TOTALIZZAZIONE</a:t>
                      </a:r>
                    </a:p>
                    <a:p>
                      <a:pPr algn="ctr"/>
                      <a:r>
                        <a:rPr lang="it-IT" sz="1800" dirty="0">
                          <a:solidFill>
                            <a:schemeClr val="tx2"/>
                          </a:solidFill>
                        </a:rPr>
                        <a:t>D. </a:t>
                      </a:r>
                      <a:r>
                        <a:rPr lang="it-IT" sz="1800" dirty="0" err="1">
                          <a:solidFill>
                            <a:schemeClr val="tx2"/>
                          </a:solidFill>
                        </a:rPr>
                        <a:t>Lgs</a:t>
                      </a:r>
                      <a:r>
                        <a:rPr lang="it-IT" sz="1800" dirty="0">
                          <a:solidFill>
                            <a:schemeClr val="tx2"/>
                          </a:solidFill>
                        </a:rPr>
                        <a:t>. n. 42/2006 </a:t>
                      </a:r>
                    </a:p>
                    <a:p>
                      <a:pPr algn="ctr"/>
                      <a:r>
                        <a:rPr lang="it-IT" sz="1800" dirty="0">
                          <a:solidFill>
                            <a:schemeClr val="tx2"/>
                          </a:solidFill>
                        </a:rPr>
                        <a:t>VOTOT</a:t>
                      </a:r>
                    </a:p>
                  </a:txBody>
                  <a:tcPr marL="84406" marR="84406" marT="42203" marB="42203">
                    <a:solidFill>
                      <a:srgbClr val="FFFFFF"/>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it-IT" sz="1800" dirty="0">
                          <a:solidFill>
                            <a:schemeClr val="tx2"/>
                          </a:solidFill>
                        </a:rPr>
                        <a:t>CUMULO</a:t>
                      </a:r>
                    </a:p>
                    <a:p>
                      <a:pPr marL="0" marR="0" indent="0" algn="ctr" defTabSz="914400" rtl="0" eaLnBrk="1" fontAlgn="auto" latinLnBrk="0" hangingPunct="1">
                        <a:lnSpc>
                          <a:spcPct val="100000"/>
                        </a:lnSpc>
                        <a:spcBef>
                          <a:spcPts val="0"/>
                        </a:spcBef>
                        <a:spcAft>
                          <a:spcPts val="0"/>
                        </a:spcAft>
                        <a:buClrTx/>
                        <a:buSzTx/>
                        <a:buFontTx/>
                        <a:buNone/>
                        <a:tabLst/>
                        <a:defRPr/>
                      </a:pPr>
                      <a:r>
                        <a:rPr lang="it-IT" sz="1800" dirty="0">
                          <a:solidFill>
                            <a:schemeClr val="tx2"/>
                          </a:solidFill>
                        </a:rPr>
                        <a:t>LEGGE di</a:t>
                      </a:r>
                      <a:r>
                        <a:rPr lang="it-IT" sz="1800" baseline="0" dirty="0">
                          <a:solidFill>
                            <a:schemeClr val="tx2"/>
                          </a:solidFill>
                        </a:rPr>
                        <a:t> stabilità 2017</a:t>
                      </a:r>
                      <a:endParaRPr lang="it-IT" sz="1800" dirty="0">
                        <a:solidFill>
                          <a:schemeClr val="tx2"/>
                        </a:solidFill>
                      </a:endParaRPr>
                    </a:p>
                    <a:p>
                      <a:pPr marL="0" marR="0" indent="0" algn="ctr" defTabSz="914400" rtl="0" eaLnBrk="1" fontAlgn="auto" latinLnBrk="0" hangingPunct="1">
                        <a:lnSpc>
                          <a:spcPct val="100000"/>
                        </a:lnSpc>
                        <a:spcBef>
                          <a:spcPts val="0"/>
                        </a:spcBef>
                        <a:spcAft>
                          <a:spcPts val="0"/>
                        </a:spcAft>
                        <a:buClrTx/>
                        <a:buSzTx/>
                        <a:buFontTx/>
                        <a:buNone/>
                        <a:tabLst/>
                        <a:defRPr/>
                      </a:pPr>
                      <a:r>
                        <a:rPr lang="it-IT" sz="1800" dirty="0">
                          <a:solidFill>
                            <a:schemeClr val="tx2"/>
                          </a:solidFill>
                        </a:rPr>
                        <a:t>VOCUM</a:t>
                      </a:r>
                    </a:p>
                  </a:txBody>
                  <a:tcPr marL="84406" marR="84406" marT="42203" marB="42203">
                    <a:solidFill>
                      <a:srgbClr val="FFFFFF"/>
                    </a:solidFill>
                  </a:tcPr>
                </a:tc>
                <a:extLst>
                  <a:ext uri="{0D108BD9-81ED-4DB2-BD59-A6C34878D82A}">
                    <a16:rowId xmlns="" xmlns:a16="http://schemas.microsoft.com/office/drawing/2014/main" val="10000"/>
                  </a:ext>
                </a:extLst>
              </a:tr>
              <a:tr h="755166">
                <a:tc>
                  <a:txBody>
                    <a:bodyPr/>
                    <a:lstStyle/>
                    <a:p>
                      <a:r>
                        <a:rPr lang="it-IT" sz="1600" b="1" dirty="0">
                          <a:solidFill>
                            <a:schemeClr val="tx2"/>
                          </a:solidFill>
                        </a:rPr>
                        <a:t>Maggiorazioni</a:t>
                      </a:r>
                      <a:r>
                        <a:rPr lang="it-IT" sz="1600" b="1" baseline="0" dirty="0">
                          <a:solidFill>
                            <a:schemeClr val="tx2"/>
                          </a:solidFill>
                        </a:rPr>
                        <a:t> invalidi 75% e sordomuti – articolo 80</a:t>
                      </a:r>
                      <a:endParaRPr lang="it-IT" sz="1600" b="1" dirty="0">
                        <a:solidFill>
                          <a:schemeClr val="tx2"/>
                        </a:solidFill>
                      </a:endParaRPr>
                    </a:p>
                  </a:txBody>
                  <a:tcPr marL="84406" marR="84406" marT="42203" marB="42203"/>
                </a:tc>
                <a:tc>
                  <a:txBody>
                    <a:bodyPr/>
                    <a:lstStyle/>
                    <a:p>
                      <a:pPr algn="ctr"/>
                      <a:r>
                        <a:rPr lang="it-IT" sz="1600" dirty="0">
                          <a:solidFill>
                            <a:schemeClr val="tx2"/>
                          </a:solidFill>
                        </a:rPr>
                        <a:t>Compete</a:t>
                      </a:r>
                    </a:p>
                  </a:txBody>
                  <a:tcPr marL="84406" marR="84406" marT="42203" marB="42203"/>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it-IT" sz="1600" dirty="0">
                          <a:solidFill>
                            <a:schemeClr val="tx2"/>
                          </a:solidFill>
                        </a:rPr>
                        <a:t>Compete.</a:t>
                      </a:r>
                    </a:p>
                  </a:txBody>
                  <a:tcPr marL="84406" marR="84406" marT="42203" marB="42203"/>
                </a:tc>
                <a:extLst>
                  <a:ext uri="{0D108BD9-81ED-4DB2-BD59-A6C34878D82A}">
                    <a16:rowId xmlns="" xmlns:a16="http://schemas.microsoft.com/office/drawing/2014/main" val="10001"/>
                  </a:ext>
                </a:extLst>
              </a:tr>
              <a:tr h="1066442">
                <a:tc>
                  <a:txBody>
                    <a:bodyPr/>
                    <a:lstStyle/>
                    <a:p>
                      <a:r>
                        <a:rPr lang="it-IT" sz="1600" b="1" dirty="0">
                          <a:solidFill>
                            <a:schemeClr val="tx2"/>
                          </a:solidFill>
                        </a:rPr>
                        <a:t>Ricongiunzione con legge 29/79 e Legge 45/90</a:t>
                      </a:r>
                    </a:p>
                  </a:txBody>
                  <a:tcPr marL="84406" marR="84406" marT="42203" marB="42203"/>
                </a:tc>
                <a:tc>
                  <a:txBody>
                    <a:bodyPr/>
                    <a:lstStyle/>
                    <a:p>
                      <a:r>
                        <a:rPr lang="it-IT" sz="1600" dirty="0">
                          <a:solidFill>
                            <a:schemeClr val="tx2"/>
                          </a:solidFill>
                        </a:rPr>
                        <a:t>Non è possibile</a:t>
                      </a:r>
                      <a:r>
                        <a:rPr lang="it-IT" sz="1600" baseline="0" dirty="0">
                          <a:solidFill>
                            <a:schemeClr val="tx2"/>
                          </a:solidFill>
                        </a:rPr>
                        <a:t> totalizzare se ricongiunzione accettata dopo il 3 marzo 2006, anche con onere zero</a:t>
                      </a:r>
                      <a:endParaRPr lang="it-IT" sz="1600" dirty="0">
                        <a:solidFill>
                          <a:schemeClr val="tx2"/>
                        </a:solidFill>
                      </a:endParaRPr>
                    </a:p>
                  </a:txBody>
                  <a:tcPr marL="84406" marR="84406" marT="42203" marB="42203"/>
                </a:tc>
                <a:tc>
                  <a:txBody>
                    <a:bodyPr/>
                    <a:lstStyle/>
                    <a:p>
                      <a:r>
                        <a:rPr lang="it-IT" sz="1600" dirty="0">
                          <a:solidFill>
                            <a:schemeClr val="tx2"/>
                          </a:solidFill>
                        </a:rPr>
                        <a:t>Nessun limite</a:t>
                      </a:r>
                    </a:p>
                  </a:txBody>
                  <a:tcPr marL="84406" marR="84406" marT="42203" marB="42203"/>
                </a:tc>
                <a:extLst>
                  <a:ext uri="{0D108BD9-81ED-4DB2-BD59-A6C34878D82A}">
                    <a16:rowId xmlns="" xmlns:a16="http://schemas.microsoft.com/office/drawing/2014/main" val="10002"/>
                  </a:ext>
                </a:extLst>
              </a:tr>
              <a:tr h="1067107">
                <a:tc>
                  <a:txBody>
                    <a:bodyPr/>
                    <a:lstStyle/>
                    <a:p>
                      <a:r>
                        <a:rPr lang="it-IT" sz="1600" b="1" dirty="0">
                          <a:solidFill>
                            <a:schemeClr val="tx2"/>
                          </a:solidFill>
                        </a:rPr>
                        <a:t>Sistema di calcolo</a:t>
                      </a:r>
                    </a:p>
                  </a:txBody>
                  <a:tcPr marL="84406" marR="84406" marT="42203" marB="42203"/>
                </a:tc>
                <a:tc>
                  <a:txBody>
                    <a:bodyPr/>
                    <a:lstStyle/>
                    <a:p>
                      <a:r>
                        <a:rPr lang="it-IT" sz="1600" b="0" dirty="0">
                          <a:solidFill>
                            <a:schemeClr val="tx2"/>
                          </a:solidFill>
                        </a:rPr>
                        <a:t>E’ possibile passare da un sistema di calcolo contributivo ad un  calcolo misto o retributivo in presenza del requisito autonomo in ciascuna delle gestioni totalizzate</a:t>
                      </a:r>
                    </a:p>
                  </a:txBody>
                  <a:tcPr marL="84406" marR="84406" marT="42203" marB="42203"/>
                </a:tc>
                <a:tc>
                  <a:txBody>
                    <a:bodyPr/>
                    <a:lstStyle/>
                    <a:p>
                      <a:r>
                        <a:rPr lang="it-IT" sz="1600" dirty="0">
                          <a:solidFill>
                            <a:schemeClr val="tx2"/>
                          </a:solidFill>
                        </a:rPr>
                        <a:t>Non è possibile scegliere il metodo di calcolo</a:t>
                      </a:r>
                    </a:p>
                  </a:txBody>
                  <a:tcPr marL="84406" marR="84406" marT="42203" marB="42203"/>
                </a:tc>
                <a:extLst>
                  <a:ext uri="{0D108BD9-81ED-4DB2-BD59-A6C34878D82A}">
                    <a16:rowId xmlns="" xmlns:a16="http://schemas.microsoft.com/office/drawing/2014/main" val="10003"/>
                  </a:ext>
                </a:extLst>
              </a:tr>
              <a:tr h="1067107">
                <a:tc>
                  <a:txBody>
                    <a:bodyPr/>
                    <a:lstStyle/>
                    <a:p>
                      <a:r>
                        <a:rPr lang="it-IT" sz="1600" b="1" dirty="0">
                          <a:solidFill>
                            <a:schemeClr val="tx2"/>
                          </a:solidFill>
                        </a:rPr>
                        <a:t>Obbligo cancellazione albo</a:t>
                      </a:r>
                    </a:p>
                  </a:txBody>
                  <a:tcPr marL="84406" marR="84406" marT="42203" marB="42203"/>
                </a:tc>
                <a:tc>
                  <a:txBody>
                    <a:bodyPr/>
                    <a:lstStyle/>
                    <a:p>
                      <a:r>
                        <a:rPr lang="it-IT" sz="1600" b="0" dirty="0">
                          <a:solidFill>
                            <a:schemeClr val="tx2"/>
                          </a:solidFill>
                        </a:rPr>
                        <a:t>A seconda del regolamento della cassa</a:t>
                      </a:r>
                    </a:p>
                  </a:txBody>
                  <a:tcPr marL="84406" marR="84406" marT="42203" marB="42203"/>
                </a:tc>
                <a:tc>
                  <a:txBody>
                    <a:bodyPr/>
                    <a:lstStyle/>
                    <a:p>
                      <a:r>
                        <a:rPr lang="it-IT" sz="1600" dirty="0">
                          <a:solidFill>
                            <a:schemeClr val="tx2"/>
                          </a:solidFill>
                        </a:rPr>
                        <a:t>A seconda del regolamento della cassa</a:t>
                      </a:r>
                    </a:p>
                  </a:txBody>
                  <a:tcPr marL="84406" marR="84406" marT="42203" marB="42203"/>
                </a:tc>
                <a:extLst>
                  <a:ext uri="{0D108BD9-81ED-4DB2-BD59-A6C34878D82A}">
                    <a16:rowId xmlns="" xmlns:a16="http://schemas.microsoft.com/office/drawing/2014/main" val="4185648544"/>
                  </a:ext>
                </a:extLst>
              </a:tr>
            </a:tbl>
          </a:graphicData>
        </a:graphic>
      </p:graphicFrame>
      <p:sp>
        <p:nvSpPr>
          <p:cNvPr id="4" name="Segnaposto data 3"/>
          <p:cNvSpPr>
            <a:spLocks noGrp="1"/>
          </p:cNvSpPr>
          <p:nvPr>
            <p:ph type="dt" sz="half" idx="10"/>
          </p:nvPr>
        </p:nvSpPr>
        <p:spPr/>
        <p:txBody>
          <a:bodyPr/>
          <a:lstStyle/>
          <a:p>
            <a:endParaRPr lang="it-IT"/>
          </a:p>
        </p:txBody>
      </p:sp>
      <p:sp>
        <p:nvSpPr>
          <p:cNvPr id="3" name="Segnaposto numero diapositiva 2"/>
          <p:cNvSpPr>
            <a:spLocks noGrp="1"/>
          </p:cNvSpPr>
          <p:nvPr>
            <p:ph type="sldNum" sz="quarter" idx="12"/>
          </p:nvPr>
        </p:nvSpPr>
        <p:spPr/>
        <p:txBody>
          <a:bodyPr/>
          <a:lstStyle/>
          <a:p>
            <a:fld id="{DDA77F7F-BAF5-4187-BD4F-6F3B33ADC7AE}" type="slidenum">
              <a:rPr lang="it-IT" smtClean="0"/>
              <a:pPr/>
              <a:t>357</a:t>
            </a:fld>
            <a:endParaRPr lang="it-IT"/>
          </a:p>
        </p:txBody>
      </p:sp>
    </p:spTree>
    <p:extLst>
      <p:ext uri="{BB962C8B-B14F-4D97-AF65-F5344CB8AC3E}">
        <p14:creationId xmlns:p14="http://schemas.microsoft.com/office/powerpoint/2010/main" xmlns="" val="2812735736"/>
      </p:ext>
    </p:extLst>
  </p:cSld>
  <p:clrMapOvr>
    <a:masterClrMapping/>
  </p:clrMapOvr>
  <p:transition spd="slow">
    <p:randomBar dir="vert"/>
  </p:transition>
</p:sld>
</file>

<file path=ppt/slides/slide3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magine 6"/>
          <p:cNvPicPr>
            <a:picLocks noChangeAspect="1"/>
          </p:cNvPicPr>
          <p:nvPr/>
        </p:nvPicPr>
        <p:blipFill>
          <a:blip r:embed="rId3"/>
          <a:stretch>
            <a:fillRect/>
          </a:stretch>
        </p:blipFill>
        <p:spPr>
          <a:xfrm>
            <a:off x="1544517" y="39305"/>
            <a:ext cx="9036496" cy="6251100"/>
          </a:xfrm>
          <a:prstGeom prst="rect">
            <a:avLst/>
          </a:prstGeom>
        </p:spPr>
      </p:pic>
      <p:sp>
        <p:nvSpPr>
          <p:cNvPr id="4" name="Segnaposto data 3"/>
          <p:cNvSpPr>
            <a:spLocks noGrp="1"/>
          </p:cNvSpPr>
          <p:nvPr>
            <p:ph type="dt" sz="half" idx="10"/>
          </p:nvPr>
        </p:nvSpPr>
        <p:spPr/>
        <p:txBody>
          <a:bodyPr/>
          <a:lstStyle/>
          <a:p>
            <a:r>
              <a:rPr lang="it-IT" dirty="0"/>
              <a:t>Sole24ORE Fonte</a:t>
            </a:r>
          </a:p>
        </p:txBody>
      </p:sp>
      <p:sp>
        <p:nvSpPr>
          <p:cNvPr id="3" name="Segnaposto numero diapositiva 2"/>
          <p:cNvSpPr>
            <a:spLocks noGrp="1"/>
          </p:cNvSpPr>
          <p:nvPr>
            <p:ph type="sldNum" sz="quarter" idx="12"/>
          </p:nvPr>
        </p:nvSpPr>
        <p:spPr/>
        <p:txBody>
          <a:bodyPr/>
          <a:lstStyle/>
          <a:p>
            <a:fld id="{DDA77F7F-BAF5-4187-BD4F-6F3B33ADC7AE}" type="slidenum">
              <a:rPr lang="it-IT" smtClean="0"/>
              <a:pPr/>
              <a:t>358</a:t>
            </a:fld>
            <a:endParaRPr lang="it-IT"/>
          </a:p>
        </p:txBody>
      </p:sp>
    </p:spTree>
    <p:extLst>
      <p:ext uri="{BB962C8B-B14F-4D97-AF65-F5344CB8AC3E}">
        <p14:creationId xmlns:p14="http://schemas.microsoft.com/office/powerpoint/2010/main" xmlns="" val="1111407000"/>
      </p:ext>
    </p:extLst>
  </p:cSld>
  <p:clrMapOvr>
    <a:masterClrMapping/>
  </p:clrMapOvr>
  <p:transition spd="slow">
    <p:randomBar dir="vert"/>
  </p:transition>
</p:sld>
</file>

<file path=ppt/slides/slide3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pPr algn="ctr"/>
            <a:r>
              <a:rPr lang="it-IT" sz="3600" dirty="0">
                <a:solidFill>
                  <a:srgbClr val="FF0000"/>
                </a:solidFill>
                <a:latin typeface="Comic Sans MS"/>
                <a:cs typeface="Comic Sans MS"/>
              </a:rPr>
              <a:t>Il nuovo testo della 228/2012</a:t>
            </a:r>
          </a:p>
        </p:txBody>
      </p:sp>
      <p:sp>
        <p:nvSpPr>
          <p:cNvPr id="3" name="Segnaposto contenuto 2"/>
          <p:cNvSpPr>
            <a:spLocks noGrp="1"/>
          </p:cNvSpPr>
          <p:nvPr>
            <p:ph idx="1"/>
          </p:nvPr>
        </p:nvSpPr>
        <p:spPr>
          <a:xfrm>
            <a:off x="1853658" y="2337746"/>
            <a:ext cx="8352928" cy="4464496"/>
          </a:xfrm>
        </p:spPr>
        <p:txBody>
          <a:bodyPr>
            <a:noAutofit/>
          </a:bodyPr>
          <a:lstStyle/>
          <a:p>
            <a:pPr algn="just">
              <a:lnSpc>
                <a:spcPct val="110000"/>
              </a:lnSpc>
            </a:pPr>
            <a:r>
              <a:rPr lang="it-IT" dirty="0">
                <a:latin typeface="Comic Sans MS"/>
                <a:cs typeface="Comic Sans MS"/>
              </a:rPr>
              <a:t>COMMA 239. Ferme restando le vigenti disposizioni in materia di totalizzazione dei periodi assicurativi di cui al decreto legislativo 2 febbraio 2006, n. 42, e di ricongiunzione dei periodi assicurativi di cui alla legge 7 febbraio 1979, n. 29, e successive modificazioni, i soggetti iscritti a due o più forme di assicurazione obbligatoria per invalidità , vecchiaia e superstiti dei lavoratori dipendenti, autonomi, e degli iscritti alla gestione separata di cui all'articolo 2, comma 26, della legge 8 agosto 1995, n. 335, e alle forme sostitutive ed esclusive della medesima, ((</a:t>
            </a:r>
            <a:r>
              <a:rPr lang="it-IT" dirty="0" err="1">
                <a:latin typeface="Comic Sans MS"/>
                <a:cs typeface="Comic Sans MS"/>
              </a:rPr>
              <a:t>nonche</a:t>
            </a:r>
            <a:r>
              <a:rPr lang="it-IT" dirty="0">
                <a:latin typeface="Comic Sans MS"/>
                <a:cs typeface="Comic Sans MS"/>
              </a:rPr>
              <a:t>' agli enti di previdenza di cui al decreto legislativo 30 giugno 1994, n. 509, e al decreto legislativo 10 febbraio 1996, n. 103,)) che non siano già titolari di trattamento pensionistico presso una delle predette gestioni, hanno facoltà di cumulare i periodi assicurativi non coincidenti al fine del conseguimento di un'unica pensione.</a:t>
            </a:r>
          </a:p>
        </p:txBody>
      </p:sp>
    </p:spTree>
    <p:extLst>
      <p:ext uri="{BB962C8B-B14F-4D97-AF65-F5344CB8AC3E}">
        <p14:creationId xmlns:p14="http://schemas.microsoft.com/office/powerpoint/2010/main" xmlns="" val="1982837552"/>
      </p:ext>
    </p:extLst>
  </p:cSld>
  <p:clrMapOvr>
    <a:masterClrMapping/>
  </p:clrMapOvr>
  <p:transition spd="slow">
    <p:randomBar dir="vert"/>
  </p:transition>
</p:sld>
</file>

<file path=ppt/slides/slide3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pPr algn="ctr"/>
            <a:r>
              <a:rPr lang="it-IT" sz="3600" dirty="0">
                <a:solidFill>
                  <a:srgbClr val="FF0000"/>
                </a:solidFill>
                <a:latin typeface="Comic Sans MS"/>
                <a:cs typeface="Comic Sans MS"/>
              </a:rPr>
              <a:t>Il nuovo testo della 228/2012</a:t>
            </a:r>
          </a:p>
        </p:txBody>
      </p:sp>
      <p:sp>
        <p:nvSpPr>
          <p:cNvPr id="3" name="Segnaposto contenuto 2"/>
          <p:cNvSpPr>
            <a:spLocks noGrp="1"/>
          </p:cNvSpPr>
          <p:nvPr>
            <p:ph idx="1"/>
          </p:nvPr>
        </p:nvSpPr>
        <p:spPr>
          <a:xfrm>
            <a:off x="1664972" y="2315974"/>
            <a:ext cx="8352928" cy="4464496"/>
          </a:xfrm>
        </p:spPr>
        <p:txBody>
          <a:bodyPr>
            <a:noAutofit/>
          </a:bodyPr>
          <a:lstStyle/>
          <a:p>
            <a:pPr algn="just">
              <a:lnSpc>
                <a:spcPct val="110000"/>
              </a:lnSpc>
            </a:pPr>
            <a:r>
              <a:rPr lang="it-IT" dirty="0">
                <a:latin typeface="Comic Sans MS"/>
                <a:cs typeface="Comic Sans MS"/>
              </a:rPr>
              <a:t>COMMA 239. La predetta facoltà può essere esercitata per la liquidazione del trattamento pensionistico a condizione che il soggetto interessato abbia i requisiti anagrafici previsti dal comma 6 dell'articolo 24 del decreto-legge 6 dicembre 2011, n. 201, convertito, con modificazioni, dalla legge 22 dicembre 2011, n. 214, e il requisito contributivo di cui al comma 7 del medesimo articolo 24, ovvero, indipendentemente dal possesso dei requisiti anagrafici, abbia maturato l'anzianità contributiva prevista dal comma 10 del medesimo articolo 24, adeguata agli incrementi della speranza di vita ai sensi dell'articolo 12 del decreto-legge 31 maggio 2010, n. 78, convertito, con modificazioni, dalla legge 30 luglio 2010, n. 122, </a:t>
            </a:r>
            <a:r>
              <a:rPr lang="it-IT" dirty="0" err="1">
                <a:latin typeface="Comic Sans MS"/>
                <a:cs typeface="Comic Sans MS"/>
              </a:rPr>
              <a:t>nonche</a:t>
            </a:r>
            <a:r>
              <a:rPr lang="it-IT" dirty="0">
                <a:latin typeface="Comic Sans MS"/>
                <a:cs typeface="Comic Sans MS"/>
              </a:rPr>
              <a:t>' per la liquidazione dei trattamenti per inabilità e ai superstiti di assicurato deceduto</a:t>
            </a:r>
          </a:p>
        </p:txBody>
      </p:sp>
    </p:spTree>
    <p:extLst>
      <p:ext uri="{BB962C8B-B14F-4D97-AF65-F5344CB8AC3E}">
        <p14:creationId xmlns:p14="http://schemas.microsoft.com/office/powerpoint/2010/main" xmlns="" val="1650950125"/>
      </p:ext>
    </p:extLst>
  </p:cSld>
  <p:clrMapOvr>
    <a:masterClrMapping/>
  </p:clrMapOvr>
  <p:transition spd="slow">
    <p:randomBar dir="vert"/>
  </p:transition>
</p:sld>
</file>

<file path=ppt/slides/slide3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pPr algn="ctr"/>
            <a:r>
              <a:rPr lang="it-IT" dirty="0">
                <a:solidFill>
                  <a:srgbClr val="FF0000"/>
                </a:solidFill>
                <a:latin typeface="Comic Sans MS"/>
                <a:cs typeface="Comic Sans MS"/>
              </a:rPr>
              <a:t>Il nuovo testo della 228/2012</a:t>
            </a:r>
          </a:p>
        </p:txBody>
      </p:sp>
      <p:sp>
        <p:nvSpPr>
          <p:cNvPr id="3" name="Segnaposto contenuto 2"/>
          <p:cNvSpPr>
            <a:spLocks noGrp="1"/>
          </p:cNvSpPr>
          <p:nvPr>
            <p:ph idx="1"/>
          </p:nvPr>
        </p:nvSpPr>
        <p:spPr>
          <a:xfrm>
            <a:off x="2135560" y="2084832"/>
            <a:ext cx="8136904" cy="4224528"/>
          </a:xfrm>
        </p:spPr>
        <p:txBody>
          <a:bodyPr>
            <a:normAutofit fontScale="92500"/>
          </a:bodyPr>
          <a:lstStyle/>
          <a:p>
            <a:pPr algn="ctr"/>
            <a:endParaRPr lang="it-IT" dirty="0">
              <a:latin typeface="Comic Sans MS"/>
              <a:cs typeface="Comic Sans MS"/>
            </a:endParaRPr>
          </a:p>
          <a:p>
            <a:pPr algn="just"/>
            <a:r>
              <a:rPr lang="it-IT" sz="2400" dirty="0">
                <a:latin typeface="Comic Sans MS"/>
                <a:cs typeface="Comic Sans MS"/>
              </a:rPr>
              <a:t>240. Per i soggetti iscritti a due o più forme di assicurazione obbligatoria per invalidità, vecchiaia e superstiti dei lavoratori dipendenti, autonomi, e degli iscritti alla gestione separata di cui all'articolo 2, comma 26, della legge 8 agosto 1995, n. 335, e alle forme sostitutive ed esclusive della medesima, il trattamento di inabilità di cui all'articolo 2 della legge 12 giugno 1984, n. 222, è liquidato tenendo conto di tutta la contribuzione disponibile nelle gestioni interessate, ancorché tali soggetti abbiano maturato i requisiti contributivi per la pensione di inabilità in una di dette gestioni.</a:t>
            </a:r>
          </a:p>
        </p:txBody>
      </p:sp>
    </p:spTree>
    <p:extLst>
      <p:ext uri="{BB962C8B-B14F-4D97-AF65-F5344CB8AC3E}">
        <p14:creationId xmlns:p14="http://schemas.microsoft.com/office/powerpoint/2010/main" xmlns="" val="1906380200"/>
      </p:ext>
    </p:extLst>
  </p:cSld>
  <p:clrMapOvr>
    <a:masterClrMapping/>
  </p:clrMapOvr>
  <p:transition spd="slow">
    <p:randomBar dir="vert"/>
  </p:transition>
</p:sld>
</file>

<file path=ppt/slides/slide3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pPr algn="ctr"/>
            <a:r>
              <a:rPr lang="it-IT" dirty="0">
                <a:solidFill>
                  <a:srgbClr val="FF0000"/>
                </a:solidFill>
                <a:latin typeface="Comic Sans MS"/>
                <a:cs typeface="Comic Sans MS"/>
              </a:rPr>
              <a:t>Il nuovo testo della 228/2012</a:t>
            </a:r>
          </a:p>
        </p:txBody>
      </p:sp>
      <p:sp>
        <p:nvSpPr>
          <p:cNvPr id="3" name="Segnaposto contenuto 2"/>
          <p:cNvSpPr>
            <a:spLocks noGrp="1"/>
          </p:cNvSpPr>
          <p:nvPr>
            <p:ph idx="1"/>
          </p:nvPr>
        </p:nvSpPr>
        <p:spPr>
          <a:xfrm>
            <a:off x="2135560" y="2084832"/>
            <a:ext cx="8280920" cy="4224528"/>
          </a:xfrm>
        </p:spPr>
        <p:txBody>
          <a:bodyPr>
            <a:normAutofit fontScale="85000" lnSpcReduction="20000"/>
          </a:bodyPr>
          <a:lstStyle/>
          <a:p>
            <a:pPr algn="ctr">
              <a:lnSpc>
                <a:spcPct val="110000"/>
              </a:lnSpc>
            </a:pPr>
            <a:r>
              <a:rPr lang="it-IT" sz="2400" dirty="0">
                <a:latin typeface="Comic Sans MS"/>
                <a:cs typeface="Comic Sans MS"/>
              </a:rPr>
              <a:t>241. Il diritto al trattamento di pensione di vecchiaia è conseguito in presenza dei requisiti anagrafici e di contribuzione più elevati tra quelli previsti dai rispettivi ordinamenti che disciplinano le gestioni interessate all'esercizio della facoltà di cui al comma 239 e degli ulteriori requisiti, diversi da quelli di età e anzianità contributiva, previsti dalla gestione previdenziale alla quale il lavoratore o la lavoratrice risulta da ultimo iscritto. </a:t>
            </a:r>
          </a:p>
          <a:p>
            <a:pPr algn="ctr">
              <a:lnSpc>
                <a:spcPct val="110000"/>
              </a:lnSpc>
            </a:pPr>
            <a:r>
              <a:rPr lang="it-IT" sz="2400" dirty="0">
                <a:latin typeface="Comic Sans MS"/>
                <a:cs typeface="Comic Sans MS"/>
              </a:rPr>
              <a:t>242. Il diritto alla pensione di inabilità ed ai superstiti è conseguito in conformità con quanto disposto dal comma 2, articolo 2, del decreto legislativo 2 febbraio 2006, n. 42. 243. </a:t>
            </a:r>
          </a:p>
          <a:p>
            <a:pPr algn="ctr">
              <a:lnSpc>
                <a:spcPct val="110000"/>
              </a:lnSpc>
            </a:pPr>
            <a:r>
              <a:rPr lang="it-IT" sz="2400" dirty="0">
                <a:latin typeface="Comic Sans MS"/>
                <a:cs typeface="Comic Sans MS"/>
              </a:rPr>
              <a:t>La facoltà di cui al comma 239 deve avere ad oggetto tutti e per intero i periodi assicurativi accreditati presso le gestioni di cui al medesimo comma 239.</a:t>
            </a:r>
          </a:p>
        </p:txBody>
      </p:sp>
    </p:spTree>
    <p:extLst>
      <p:ext uri="{BB962C8B-B14F-4D97-AF65-F5344CB8AC3E}">
        <p14:creationId xmlns:p14="http://schemas.microsoft.com/office/powerpoint/2010/main" xmlns="" val="3843829904"/>
      </p:ext>
    </p:extLst>
  </p:cSld>
  <p:clrMapOvr>
    <a:masterClrMapping/>
  </p:clrMapOvr>
  <p:transition spd="slow">
    <p:randomBar dir="vert"/>
  </p:transition>
</p:sld>
</file>

<file path=ppt/slides/slide3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pPr algn="ctr"/>
            <a:r>
              <a:rPr lang="it-IT" dirty="0">
                <a:solidFill>
                  <a:srgbClr val="FF0000"/>
                </a:solidFill>
                <a:latin typeface="Comic Sans MS"/>
                <a:cs typeface="Comic Sans MS"/>
              </a:rPr>
              <a:t>Il nuovo testo della 228/2012</a:t>
            </a:r>
          </a:p>
        </p:txBody>
      </p:sp>
      <p:sp>
        <p:nvSpPr>
          <p:cNvPr id="3" name="Segnaposto contenuto 2"/>
          <p:cNvSpPr>
            <a:spLocks noGrp="1"/>
          </p:cNvSpPr>
          <p:nvPr>
            <p:ph idx="1"/>
          </p:nvPr>
        </p:nvSpPr>
        <p:spPr>
          <a:xfrm>
            <a:off x="2135560" y="2084832"/>
            <a:ext cx="8208912" cy="4224528"/>
          </a:xfrm>
        </p:spPr>
        <p:txBody>
          <a:bodyPr>
            <a:normAutofit/>
          </a:bodyPr>
          <a:lstStyle/>
          <a:p>
            <a:pPr algn="just"/>
            <a:endParaRPr lang="it-IT" sz="2400" dirty="0">
              <a:latin typeface="Comic Sans MS"/>
              <a:cs typeface="Comic Sans MS"/>
            </a:endParaRPr>
          </a:p>
          <a:p>
            <a:pPr algn="just"/>
            <a:r>
              <a:rPr lang="it-IT" sz="2400" dirty="0">
                <a:latin typeface="Comic Sans MS"/>
                <a:cs typeface="Comic Sans MS"/>
              </a:rPr>
              <a:t>244. Per il pagamento dei trattamenti liquidati ai sensi del comma 239, si fa rinvio alle disposizioni di cui al citato decreto legislativo n. 42 del 2006. </a:t>
            </a:r>
          </a:p>
          <a:p>
            <a:pPr algn="just"/>
            <a:r>
              <a:rPr lang="it-IT" sz="2400" dirty="0">
                <a:latin typeface="Comic Sans MS"/>
                <a:cs typeface="Comic Sans MS"/>
              </a:rPr>
              <a:t>245. Le gestioni interessate, ciascuna per la parte di propria competenza, determinano il trattamento pro quota in rapporto ai rispettivi periodi di iscrizione maturati, secondo le regole di calcolo previste da ciascun ordinamento e sulla base delle rispettive retribuzioni di riferimento.</a:t>
            </a:r>
          </a:p>
        </p:txBody>
      </p:sp>
    </p:spTree>
    <p:extLst>
      <p:ext uri="{BB962C8B-B14F-4D97-AF65-F5344CB8AC3E}">
        <p14:creationId xmlns:p14="http://schemas.microsoft.com/office/powerpoint/2010/main" xmlns="" val="3776381370"/>
      </p:ext>
    </p:extLst>
  </p:cSld>
  <p:clrMapOvr>
    <a:masterClrMapping/>
  </p:clrMapOvr>
  <p:transition spd="slow">
    <p:randomBar dir="vert"/>
  </p:transition>
</p:sld>
</file>

<file path=ppt/slides/slide3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pPr algn="ctr"/>
            <a:r>
              <a:rPr lang="it-IT" dirty="0">
                <a:solidFill>
                  <a:srgbClr val="FF0000"/>
                </a:solidFill>
                <a:latin typeface="Comic Sans MS"/>
                <a:cs typeface="Comic Sans MS"/>
              </a:rPr>
              <a:t>Il nuovo testo della 228/2012</a:t>
            </a:r>
          </a:p>
        </p:txBody>
      </p:sp>
      <p:sp>
        <p:nvSpPr>
          <p:cNvPr id="3" name="Segnaposto contenuto 2"/>
          <p:cNvSpPr>
            <a:spLocks noGrp="1"/>
          </p:cNvSpPr>
          <p:nvPr>
            <p:ph idx="1"/>
          </p:nvPr>
        </p:nvSpPr>
        <p:spPr>
          <a:xfrm>
            <a:off x="1847528" y="2084832"/>
            <a:ext cx="8640960" cy="4224528"/>
          </a:xfrm>
        </p:spPr>
        <p:txBody>
          <a:bodyPr>
            <a:noAutofit/>
          </a:bodyPr>
          <a:lstStyle/>
          <a:p>
            <a:pPr algn="just"/>
            <a:r>
              <a:rPr lang="it-IT" sz="1600" dirty="0">
                <a:latin typeface="Comic Sans MS"/>
                <a:cs typeface="Comic Sans MS"/>
              </a:rPr>
              <a:t>246. Per la determinazione dell'anzianità contributiva rilevante ai fini dell'applicazione del sistema di calcolo della pensione si tiene conto di tutti i periodi assicurativi non coincidenti, accreditati nelle gestioni di cui al comma 239, fermo restando quanto previsto dall'articolo 24, comma 2, del decreto-legge 6 dicembre 2011, n. 201, convertito, con modificazioni, dalla legge 22 dicembre 2011, n. 214, che ha stabilito che, a decorrere dal 1° gennaio 2012, con riferimento alle anzianità contributive maturate a decorrere da tale data, la quota di pensione corrispondente a tali anzianità è calcolata secondo il sistema contributivo. </a:t>
            </a:r>
          </a:p>
          <a:p>
            <a:pPr algn="just"/>
            <a:r>
              <a:rPr lang="it-IT" sz="1600" dirty="0">
                <a:latin typeface="Comic Sans MS"/>
                <a:cs typeface="Comic Sans MS"/>
              </a:rPr>
              <a:t>247. Per i casi di esercizio della facoltà di ricongiunzione di cui agli articoli 1 e 2 della legge 7 febbraio 1979, n. 29, da parte dei soggetti, titolari di più periodi assicurativi, che consentono l'accesso al trattamento pensionistico previsto al comma 239 nonché per i soggetti di cui al comma 238, la cui domanda sia stata presentata a decorrere dal 1° luglio 2010 e non abbia già  dato titolo alla liquidazione del trattamento pensionistico, è consentito, su richiesta degli interessati, il recesso e la restituzione di quanto già versato. Il recesso di cui al periodo precedente non può, comunque, essere esercitato oltre il termine di un anno dalla data di entrata in vigore della presente legge.</a:t>
            </a:r>
          </a:p>
        </p:txBody>
      </p:sp>
    </p:spTree>
    <p:extLst>
      <p:ext uri="{BB962C8B-B14F-4D97-AF65-F5344CB8AC3E}">
        <p14:creationId xmlns:p14="http://schemas.microsoft.com/office/powerpoint/2010/main" xmlns="" val="229156372"/>
      </p:ext>
    </p:extLst>
  </p:cSld>
  <p:clrMapOvr>
    <a:masterClrMapping/>
  </p:clrMapOvr>
  <p:transition spd="slow">
    <p:randomBar dir="vert"/>
  </p:transition>
</p:sld>
</file>

<file path=ppt/slides/slide3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pPr algn="ctr"/>
            <a:r>
              <a:rPr lang="it-IT" dirty="0">
                <a:solidFill>
                  <a:srgbClr val="FF0000"/>
                </a:solidFill>
                <a:latin typeface="Comic Sans MS"/>
                <a:cs typeface="Comic Sans MS"/>
              </a:rPr>
              <a:t>Il nuovo testo della 228/2012</a:t>
            </a:r>
          </a:p>
        </p:txBody>
      </p:sp>
      <p:sp>
        <p:nvSpPr>
          <p:cNvPr id="3" name="Segnaposto contenuto 2"/>
          <p:cNvSpPr>
            <a:spLocks noGrp="1"/>
          </p:cNvSpPr>
          <p:nvPr>
            <p:ph idx="1"/>
          </p:nvPr>
        </p:nvSpPr>
        <p:spPr>
          <a:xfrm>
            <a:off x="2063553" y="1916832"/>
            <a:ext cx="8280921" cy="4224528"/>
          </a:xfrm>
        </p:spPr>
        <p:txBody>
          <a:bodyPr>
            <a:noAutofit/>
          </a:bodyPr>
          <a:lstStyle/>
          <a:p>
            <a:pPr algn="ctr"/>
            <a:endParaRPr lang="it-IT" dirty="0">
              <a:latin typeface="Comic Sans MS"/>
              <a:cs typeface="Comic Sans MS"/>
            </a:endParaRPr>
          </a:p>
          <a:p>
            <a:pPr algn="just"/>
            <a:r>
              <a:rPr lang="it-IT" sz="2400" dirty="0">
                <a:latin typeface="Comic Sans MS"/>
                <a:cs typeface="Comic Sans MS"/>
              </a:rPr>
              <a:t>248. I soggetti titolari di più periodi assicurativi che consentono l'accesso al trattamento pensionistico previsto al comma 239 nonché i soggetti di cui al comma 238, che abbiano presentato domanda di pensione in totalizzazione ai sensi del decreto legislativo 2 febbraio 2006, n. 42, anteriormente alla data di entrata in vigore del presente articolo e il cui procedimento amministrativo non sia stato ancora concluso, possono, previa rinuncia alla domanda in totalizzazione, accedere al trattamento pensionistico previsto al comma 239 e al comma 238.</a:t>
            </a:r>
          </a:p>
        </p:txBody>
      </p:sp>
    </p:spTree>
    <p:extLst>
      <p:ext uri="{BB962C8B-B14F-4D97-AF65-F5344CB8AC3E}">
        <p14:creationId xmlns:p14="http://schemas.microsoft.com/office/powerpoint/2010/main" xmlns="" val="1664689409"/>
      </p:ext>
    </p:extLst>
  </p:cSld>
  <p:clrMapOvr>
    <a:masterClrMapping/>
  </p:clrMapOvr>
  <p:transition spd="slow">
    <p:randomBar dir="vert"/>
  </p:transition>
</p:sld>
</file>

<file path=ppt/slides/slide3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1185333" y="832556"/>
            <a:ext cx="10018889" cy="4444999"/>
          </a:xfrm>
        </p:spPr>
        <p:txBody>
          <a:bodyPr>
            <a:normAutofit/>
          </a:bodyPr>
          <a:lstStyle/>
          <a:p>
            <a:r>
              <a:rPr lang="it-IT" sz="4600">
                <a:solidFill>
                  <a:schemeClr val="accent2"/>
                </a:solidFill>
              </a:rPr>
              <a:t>La pensione di inabilità erogata dall’INPS e la pensione di vecchiaia anticipata</a:t>
            </a:r>
            <a:endParaRPr lang="en-US" sz="4600">
              <a:solidFill>
                <a:schemeClr val="accent2"/>
              </a:solidFill>
            </a:endParaRPr>
          </a:p>
        </p:txBody>
      </p:sp>
    </p:spTree>
    <p:extLst>
      <p:ext uri="{BB962C8B-B14F-4D97-AF65-F5344CB8AC3E}">
        <p14:creationId xmlns:p14="http://schemas.microsoft.com/office/powerpoint/2010/main" xmlns="" val="1884563149"/>
      </p:ext>
    </p:extLst>
  </p:cSld>
  <p:clrMapOvr>
    <a:masterClrMapping/>
  </p:clrMapOvr>
  <p:transition spd="slow">
    <p:randomBar dir="vert"/>
  </p:transition>
</p:sld>
</file>

<file path=ppt/slides/slide3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2"/>
          <p:cNvSpPr>
            <a:spLocks noGrp="1"/>
          </p:cNvSpPr>
          <p:nvPr>
            <p:ph type="title"/>
          </p:nvPr>
        </p:nvSpPr>
        <p:spPr>
          <a:prstGeom prst="rect">
            <a:avLst/>
          </a:prstGeom>
        </p:spPr>
        <p:txBody>
          <a:bodyPr wrap="none">
            <a:spAutoFit/>
          </a:bodyPr>
          <a:lstStyle/>
          <a:p>
            <a:r>
              <a:rPr lang="it-IT" dirty="0"/>
              <a:t>Caratteri generali</a:t>
            </a:r>
          </a:p>
        </p:txBody>
      </p:sp>
      <p:sp>
        <p:nvSpPr>
          <p:cNvPr id="4" name="Rectangle 3"/>
          <p:cNvSpPr txBox="1">
            <a:spLocks noChangeArrowheads="1"/>
          </p:cNvSpPr>
          <p:nvPr/>
        </p:nvSpPr>
        <p:spPr>
          <a:xfrm>
            <a:off x="1202091" y="2647301"/>
            <a:ext cx="10171465" cy="2912477"/>
          </a:xfrm>
          <a:prstGeom prst="rect">
            <a:avLst/>
          </a:prstGeom>
        </p:spPr>
        <p:txBody>
          <a:bodyPr/>
          <a:lst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a:lstStyle>
          <a:p>
            <a:pPr algn="just">
              <a:lnSpc>
                <a:spcPct val="90000"/>
              </a:lnSpc>
              <a:buFont typeface="Wingdings" charset="0"/>
              <a:buNone/>
            </a:pPr>
            <a:r>
              <a:rPr lang="en-US" sz="2100" dirty="0" err="1"/>
              <a:t>L'assicurato</a:t>
            </a:r>
            <a:r>
              <a:rPr lang="en-US" sz="2100" dirty="0"/>
              <a:t> o </a:t>
            </a:r>
            <a:r>
              <a:rPr lang="en-US" sz="2100" dirty="0" err="1"/>
              <a:t>titolare</a:t>
            </a:r>
            <a:r>
              <a:rPr lang="en-US" sz="2100" dirty="0"/>
              <a:t> di </a:t>
            </a:r>
            <a:r>
              <a:rPr lang="en-US" sz="2100" dirty="0" err="1"/>
              <a:t>assegno</a:t>
            </a:r>
            <a:r>
              <a:rPr lang="en-US" sz="2100" dirty="0"/>
              <a:t> di </a:t>
            </a:r>
            <a:r>
              <a:rPr lang="en-US" sz="2100" dirty="0" err="1"/>
              <a:t>invalidità</a:t>
            </a:r>
            <a:r>
              <a:rPr lang="en-US" sz="2100" dirty="0"/>
              <a:t> </a:t>
            </a:r>
            <a:r>
              <a:rPr lang="en-US" sz="2100" dirty="0" err="1"/>
              <a:t>deve</a:t>
            </a:r>
            <a:r>
              <a:rPr lang="en-US" sz="2100" dirty="0"/>
              <a:t> </a:t>
            </a:r>
            <a:r>
              <a:rPr lang="en-US" sz="2100" dirty="0" err="1"/>
              <a:t>presentare</a:t>
            </a:r>
            <a:r>
              <a:rPr lang="en-US" sz="2100" dirty="0"/>
              <a:t>, </a:t>
            </a:r>
            <a:r>
              <a:rPr lang="en-US" sz="2100" dirty="0" err="1"/>
              <a:t>alla</a:t>
            </a:r>
            <a:r>
              <a:rPr lang="en-US" sz="2100" dirty="0"/>
              <a:t> </a:t>
            </a:r>
            <a:r>
              <a:rPr lang="en-US" sz="2100" b="1" dirty="0" err="1"/>
              <a:t>domanda</a:t>
            </a:r>
            <a:r>
              <a:rPr lang="en-US" sz="2100" dirty="0"/>
              <a:t>, </a:t>
            </a:r>
            <a:r>
              <a:rPr lang="en-US" sz="2100" dirty="0" err="1"/>
              <a:t>un'infermità</a:t>
            </a:r>
            <a:r>
              <a:rPr lang="en-US" sz="2100" dirty="0"/>
              <a:t> o </a:t>
            </a:r>
            <a:r>
              <a:rPr lang="en-US" sz="2100" dirty="0" err="1"/>
              <a:t>difetto</a:t>
            </a:r>
            <a:r>
              <a:rPr lang="en-US" sz="2100" dirty="0"/>
              <a:t> </a:t>
            </a:r>
            <a:r>
              <a:rPr lang="en-US" sz="2100" dirty="0" err="1"/>
              <a:t>fisico</a:t>
            </a:r>
            <a:r>
              <a:rPr lang="en-US" sz="2100" dirty="0"/>
              <a:t> o </a:t>
            </a:r>
            <a:r>
              <a:rPr lang="en-US" sz="2100" dirty="0" err="1"/>
              <a:t>mentale</a:t>
            </a:r>
            <a:r>
              <a:rPr lang="en-US" sz="2100" dirty="0"/>
              <a:t>, tale da </a:t>
            </a:r>
            <a:r>
              <a:rPr lang="en-US" sz="2100" dirty="0" err="1"/>
              <a:t>provocare</a:t>
            </a:r>
            <a:r>
              <a:rPr lang="en-US" sz="2100" dirty="0"/>
              <a:t> </a:t>
            </a:r>
            <a:r>
              <a:rPr lang="en-US" sz="2100" b="1" dirty="0" err="1"/>
              <a:t>un'assoluta</a:t>
            </a:r>
            <a:r>
              <a:rPr lang="en-US" sz="2100" b="1" dirty="0"/>
              <a:t> e </a:t>
            </a:r>
            <a:r>
              <a:rPr lang="en-US" sz="2100" b="1" dirty="0" err="1"/>
              <a:t>permanente</a:t>
            </a:r>
            <a:r>
              <a:rPr lang="en-US" sz="2100" b="1" dirty="0"/>
              <a:t> </a:t>
            </a:r>
            <a:r>
              <a:rPr lang="en-US" sz="2100" b="1" dirty="0" err="1"/>
              <a:t>impossibilità</a:t>
            </a:r>
            <a:r>
              <a:rPr lang="en-US" sz="2100" b="1" dirty="0"/>
              <a:t> a </a:t>
            </a:r>
            <a:r>
              <a:rPr lang="en-US" sz="2100" b="1" dirty="0" err="1"/>
              <a:t>svolgere</a:t>
            </a:r>
            <a:r>
              <a:rPr lang="en-US" sz="2100" b="1" dirty="0"/>
              <a:t> </a:t>
            </a:r>
            <a:r>
              <a:rPr lang="en-US" sz="2100" b="1" dirty="0" err="1"/>
              <a:t>qualsiasi</a:t>
            </a:r>
            <a:r>
              <a:rPr lang="en-US" sz="2100" b="1" dirty="0"/>
              <a:t> </a:t>
            </a:r>
            <a:r>
              <a:rPr lang="en-US" sz="2100" b="1" dirty="0" err="1"/>
              <a:t>attività</a:t>
            </a:r>
            <a:r>
              <a:rPr lang="en-US" sz="2100" b="1" dirty="0"/>
              <a:t> </a:t>
            </a:r>
            <a:r>
              <a:rPr lang="en-US" sz="2100" b="1" dirty="0" err="1"/>
              <a:t>lavorativa</a:t>
            </a:r>
            <a:r>
              <a:rPr lang="en-US" sz="2100" dirty="0"/>
              <a:t>. Lo </a:t>
            </a:r>
            <a:r>
              <a:rPr lang="en-US" sz="2100" dirty="0" err="1"/>
              <a:t>stato</a:t>
            </a:r>
            <a:r>
              <a:rPr lang="en-US" sz="2100" dirty="0"/>
              <a:t> </a:t>
            </a:r>
            <a:r>
              <a:rPr lang="en-US" sz="2100" dirty="0" err="1"/>
              <a:t>invalidante</a:t>
            </a:r>
            <a:r>
              <a:rPr lang="en-US" sz="2100" dirty="0"/>
              <a:t> </a:t>
            </a:r>
            <a:r>
              <a:rPr lang="en-US" sz="2100" dirty="0" err="1"/>
              <a:t>dovrà</a:t>
            </a:r>
            <a:r>
              <a:rPr lang="en-US" sz="2100" dirty="0"/>
              <a:t> </a:t>
            </a:r>
            <a:r>
              <a:rPr lang="en-US" sz="2100" dirty="0" err="1"/>
              <a:t>essere</a:t>
            </a:r>
            <a:r>
              <a:rPr lang="en-US" sz="2100" dirty="0"/>
              <a:t> </a:t>
            </a:r>
            <a:r>
              <a:rPr lang="en-US" sz="2100" dirty="0" err="1"/>
              <a:t>accertato</a:t>
            </a:r>
            <a:r>
              <a:rPr lang="en-US" sz="2100" dirty="0"/>
              <a:t> </a:t>
            </a:r>
            <a:r>
              <a:rPr lang="en-US" sz="2100" dirty="0" err="1"/>
              <a:t>dai</a:t>
            </a:r>
            <a:r>
              <a:rPr lang="en-US" sz="2100" dirty="0"/>
              <a:t> </a:t>
            </a:r>
            <a:r>
              <a:rPr lang="en-US" sz="2100" dirty="0" err="1"/>
              <a:t>medici</a:t>
            </a:r>
            <a:r>
              <a:rPr lang="en-US" sz="2100" dirty="0"/>
              <a:t> </a:t>
            </a:r>
            <a:r>
              <a:rPr lang="en-US" sz="2100" dirty="0" err="1"/>
              <a:t>dell'INPS</a:t>
            </a:r>
            <a:r>
              <a:rPr lang="en-US" sz="2100" dirty="0"/>
              <a:t>, </a:t>
            </a:r>
            <a:r>
              <a:rPr lang="en-US" sz="2100" dirty="0" err="1"/>
              <a:t>dietro</a:t>
            </a:r>
            <a:r>
              <a:rPr lang="en-US" sz="2100" dirty="0"/>
              <a:t> </a:t>
            </a:r>
            <a:r>
              <a:rPr lang="en-US" sz="2100" dirty="0" err="1"/>
              <a:t>presentazione</a:t>
            </a:r>
            <a:r>
              <a:rPr lang="en-US" sz="2100" dirty="0"/>
              <a:t> </a:t>
            </a:r>
            <a:r>
              <a:rPr lang="en-US" sz="2100" dirty="0" err="1"/>
              <a:t>della</a:t>
            </a:r>
            <a:r>
              <a:rPr lang="en-US" sz="2100" dirty="0"/>
              <a:t> </a:t>
            </a:r>
            <a:r>
              <a:rPr lang="en-US" sz="2100" dirty="0" err="1"/>
              <a:t>relativa</a:t>
            </a:r>
            <a:r>
              <a:rPr lang="en-US" sz="2100" dirty="0"/>
              <a:t> </a:t>
            </a:r>
            <a:r>
              <a:rPr lang="en-US" sz="2100" dirty="0" err="1"/>
              <a:t>documentazione</a:t>
            </a:r>
            <a:r>
              <a:rPr lang="en-US" sz="2100" dirty="0"/>
              <a:t> a </a:t>
            </a:r>
            <a:r>
              <a:rPr lang="en-US" sz="2100" dirty="0" err="1"/>
              <a:t>cura</a:t>
            </a:r>
            <a:r>
              <a:rPr lang="en-US" sz="2100" dirty="0"/>
              <a:t> del medico </a:t>
            </a:r>
            <a:r>
              <a:rPr lang="en-US" sz="2100" dirty="0" err="1"/>
              <a:t>curante</a:t>
            </a:r>
            <a:r>
              <a:rPr lang="en-US" sz="2100" dirty="0"/>
              <a:t> (</a:t>
            </a:r>
            <a:r>
              <a:rPr lang="en-US" sz="2100" dirty="0" err="1"/>
              <a:t>tramite</a:t>
            </a:r>
            <a:r>
              <a:rPr lang="en-US" sz="2100" dirty="0"/>
              <a:t> </a:t>
            </a:r>
            <a:r>
              <a:rPr lang="en-US" sz="2100" dirty="0" err="1"/>
              <a:t>modello</a:t>
            </a:r>
            <a:r>
              <a:rPr lang="en-US" sz="2100" dirty="0"/>
              <a:t> SS3). </a:t>
            </a:r>
          </a:p>
          <a:p>
            <a:pPr algn="just">
              <a:lnSpc>
                <a:spcPct val="90000"/>
              </a:lnSpc>
              <a:buFont typeface="Wingdings" charset="0"/>
              <a:buNone/>
            </a:pPr>
            <a:r>
              <a:rPr lang="en-US" sz="2100" dirty="0"/>
              <a:t>L</a:t>
            </a:r>
            <a:r>
              <a:rPr lang="ja-JP" altLang="en-US" sz="2100" dirty="0">
                <a:latin typeface="Arial"/>
              </a:rPr>
              <a:t>’</a:t>
            </a:r>
            <a:r>
              <a:rPr lang="en-US" sz="2100" dirty="0" err="1"/>
              <a:t>inabilità</a:t>
            </a:r>
            <a:r>
              <a:rPr lang="en-US" sz="2100" dirty="0"/>
              <a:t> </a:t>
            </a:r>
            <a:r>
              <a:rPr lang="en-US" sz="2100" dirty="0" err="1"/>
              <a:t>spetta</a:t>
            </a:r>
            <a:r>
              <a:rPr lang="en-US" sz="2100" dirty="0"/>
              <a:t> </a:t>
            </a:r>
            <a:r>
              <a:rPr lang="en-US" sz="2100" dirty="0" err="1"/>
              <a:t>quando</a:t>
            </a:r>
            <a:r>
              <a:rPr lang="en-US" sz="2100" dirty="0"/>
              <a:t> non </a:t>
            </a:r>
            <a:r>
              <a:rPr lang="en-US" sz="2100" dirty="0" err="1"/>
              <a:t>si</a:t>
            </a:r>
            <a:r>
              <a:rPr lang="en-US" sz="2100" dirty="0"/>
              <a:t> </a:t>
            </a:r>
            <a:r>
              <a:rPr lang="en-US" sz="2100" dirty="0" err="1"/>
              <a:t>è</a:t>
            </a:r>
            <a:r>
              <a:rPr lang="en-US" sz="2100" dirty="0"/>
              <a:t> </a:t>
            </a:r>
            <a:r>
              <a:rPr lang="en-US" sz="2100" dirty="0" err="1"/>
              <a:t>più</a:t>
            </a:r>
            <a:r>
              <a:rPr lang="en-US" sz="2100" dirty="0"/>
              <a:t> in </a:t>
            </a:r>
            <a:r>
              <a:rPr lang="en-US" sz="2100" dirty="0" err="1"/>
              <a:t>grado</a:t>
            </a:r>
            <a:r>
              <a:rPr lang="en-US" sz="2100" dirty="0"/>
              <a:t> di </a:t>
            </a:r>
            <a:r>
              <a:rPr lang="en-US" sz="2100" dirty="0" err="1"/>
              <a:t>espletare</a:t>
            </a:r>
            <a:r>
              <a:rPr lang="en-US" sz="2100" dirty="0"/>
              <a:t> in </a:t>
            </a:r>
            <a:r>
              <a:rPr lang="en-US" sz="2100" dirty="0" err="1"/>
              <a:t>lavoro</a:t>
            </a:r>
            <a:r>
              <a:rPr lang="en-US" sz="2100" dirty="0"/>
              <a:t> </a:t>
            </a:r>
            <a:r>
              <a:rPr lang="en-US" sz="2100" dirty="0" err="1"/>
              <a:t>che</a:t>
            </a:r>
            <a:r>
              <a:rPr lang="en-US" sz="2100" dirty="0"/>
              <a:t> </a:t>
            </a:r>
            <a:r>
              <a:rPr lang="en-US" sz="2100" dirty="0" err="1"/>
              <a:t>sia</a:t>
            </a:r>
            <a:r>
              <a:rPr lang="en-US" sz="2100" dirty="0"/>
              <a:t> </a:t>
            </a:r>
            <a:r>
              <a:rPr lang="en-US" sz="2100" dirty="0" err="1"/>
              <a:t>allo</a:t>
            </a:r>
            <a:r>
              <a:rPr lang="en-US" sz="2100" dirty="0"/>
              <a:t> </a:t>
            </a:r>
            <a:r>
              <a:rPr lang="en-US" sz="2100" dirty="0" err="1"/>
              <a:t>stesso</a:t>
            </a:r>
            <a:r>
              <a:rPr lang="en-US" sz="2100" dirty="0"/>
              <a:t> tempo </a:t>
            </a:r>
            <a:r>
              <a:rPr lang="en-US" sz="2100" dirty="0" err="1"/>
              <a:t>remunerativo</a:t>
            </a:r>
            <a:r>
              <a:rPr lang="en-US" sz="2100" dirty="0"/>
              <a:t> e </a:t>
            </a:r>
            <a:r>
              <a:rPr lang="en-US" sz="2100" dirty="0" err="1"/>
              <a:t>confacente</a:t>
            </a:r>
            <a:r>
              <a:rPr lang="en-US" sz="2100" dirty="0"/>
              <a:t> </a:t>
            </a:r>
            <a:r>
              <a:rPr lang="en-US" sz="2100" dirty="0" err="1"/>
              <a:t>alle</a:t>
            </a:r>
            <a:r>
              <a:rPr lang="en-US" sz="2100" dirty="0"/>
              <a:t> </a:t>
            </a:r>
            <a:r>
              <a:rPr lang="en-US" sz="2100" dirty="0" err="1"/>
              <a:t>attitudini</a:t>
            </a:r>
            <a:r>
              <a:rPr lang="en-US" sz="2100" dirty="0"/>
              <a:t>, tale </a:t>
            </a:r>
            <a:r>
              <a:rPr lang="en-US" sz="2100" dirty="0" err="1"/>
              <a:t>dunque</a:t>
            </a:r>
            <a:r>
              <a:rPr lang="en-US" sz="2100" dirty="0"/>
              <a:t> da </a:t>
            </a:r>
            <a:r>
              <a:rPr lang="en-US" sz="2100" dirty="0" err="1"/>
              <a:t>garantire</a:t>
            </a:r>
            <a:r>
              <a:rPr lang="en-US" sz="2100" dirty="0"/>
              <a:t> un</a:t>
            </a:r>
            <a:r>
              <a:rPr lang="ja-JP" altLang="en-US" sz="2100" dirty="0">
                <a:latin typeface="Arial"/>
              </a:rPr>
              <a:t>’</a:t>
            </a:r>
            <a:r>
              <a:rPr lang="en-US" sz="2100" dirty="0" err="1"/>
              <a:t>esistenza</a:t>
            </a:r>
            <a:r>
              <a:rPr lang="en-US" sz="2100" dirty="0"/>
              <a:t> </a:t>
            </a:r>
            <a:r>
              <a:rPr lang="en-US" sz="2100" dirty="0" err="1"/>
              <a:t>libera</a:t>
            </a:r>
            <a:r>
              <a:rPr lang="en-US" sz="2100" dirty="0"/>
              <a:t> e </a:t>
            </a:r>
            <a:r>
              <a:rPr lang="en-US" sz="2100" dirty="0" err="1"/>
              <a:t>dignitosa</a:t>
            </a:r>
            <a:r>
              <a:rPr lang="en-US" sz="2100" dirty="0"/>
              <a:t>, </a:t>
            </a:r>
            <a:r>
              <a:rPr lang="en-US" sz="2100" dirty="0" err="1"/>
              <a:t>avendo</a:t>
            </a:r>
            <a:r>
              <a:rPr lang="en-US" sz="2100" dirty="0"/>
              <a:t> </a:t>
            </a:r>
            <a:r>
              <a:rPr lang="en-US" sz="2100" dirty="0" err="1"/>
              <a:t>riguardo</a:t>
            </a:r>
            <a:r>
              <a:rPr lang="en-US" sz="2100" dirty="0"/>
              <a:t> al </a:t>
            </a:r>
            <a:r>
              <a:rPr lang="en-US" sz="2100" dirty="0" err="1"/>
              <a:t>grado</a:t>
            </a:r>
            <a:r>
              <a:rPr lang="en-US" sz="2100" dirty="0"/>
              <a:t> di </a:t>
            </a:r>
            <a:r>
              <a:rPr lang="en-US" sz="2100" dirty="0" err="1"/>
              <a:t>istruzione</a:t>
            </a:r>
            <a:r>
              <a:rPr lang="en-US" sz="2100" dirty="0"/>
              <a:t> e </a:t>
            </a:r>
            <a:r>
              <a:rPr lang="en-US" sz="2100" dirty="0" err="1"/>
              <a:t>alle</a:t>
            </a:r>
            <a:r>
              <a:rPr lang="en-US" sz="2100" dirty="0"/>
              <a:t> </a:t>
            </a:r>
            <a:r>
              <a:rPr lang="en-US" sz="2100" dirty="0" err="1"/>
              <a:t>attitudini</a:t>
            </a:r>
            <a:r>
              <a:rPr lang="en-US" sz="2100" dirty="0"/>
              <a:t> </a:t>
            </a:r>
            <a:r>
              <a:rPr lang="en-US" sz="2100" dirty="0" err="1"/>
              <a:t>fisiche</a:t>
            </a:r>
            <a:r>
              <a:rPr lang="en-US" sz="2100" dirty="0"/>
              <a:t> e </a:t>
            </a:r>
            <a:r>
              <a:rPr lang="en-US" sz="2100" dirty="0" err="1"/>
              <a:t>psicologiche</a:t>
            </a:r>
            <a:r>
              <a:rPr lang="en-US" sz="2100" dirty="0"/>
              <a:t> </a:t>
            </a:r>
            <a:r>
              <a:rPr lang="en-US" sz="2100" dirty="0" err="1"/>
              <a:t>generali</a:t>
            </a:r>
            <a:r>
              <a:rPr lang="en-US" sz="2100" dirty="0"/>
              <a:t> del </a:t>
            </a:r>
            <a:r>
              <a:rPr lang="en-US" sz="2100" dirty="0" err="1"/>
              <a:t>soggetto</a:t>
            </a:r>
            <a:r>
              <a:rPr lang="en-US" sz="2100" dirty="0"/>
              <a:t>.</a:t>
            </a:r>
          </a:p>
          <a:p>
            <a:pPr algn="just">
              <a:lnSpc>
                <a:spcPct val="90000"/>
              </a:lnSpc>
              <a:buFont typeface="Wingdings" charset="0"/>
              <a:buNone/>
            </a:pPr>
            <a:endParaRPr lang="en-US" sz="2700" dirty="0"/>
          </a:p>
          <a:p>
            <a:pPr>
              <a:lnSpc>
                <a:spcPct val="90000"/>
              </a:lnSpc>
              <a:buFont typeface="Wingdings" charset="0"/>
              <a:buNone/>
            </a:pPr>
            <a:endParaRPr lang="en-US" sz="2700" dirty="0"/>
          </a:p>
        </p:txBody>
      </p:sp>
    </p:spTree>
    <p:extLst>
      <p:ext uri="{BB962C8B-B14F-4D97-AF65-F5344CB8AC3E}">
        <p14:creationId xmlns:p14="http://schemas.microsoft.com/office/powerpoint/2010/main" xmlns="" val="2217265777"/>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20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20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3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a:spLocks noGrp="1" noChangeArrowheads="1"/>
          </p:cNvSpPr>
          <p:nvPr>
            <p:ph type="title"/>
          </p:nvPr>
        </p:nvSpPr>
        <p:spPr>
          <a:xfrm>
            <a:off x="1651000" y="1176338"/>
            <a:ext cx="8918222" cy="765175"/>
          </a:xfrm>
        </p:spPr>
        <p:txBody>
          <a:bodyPr>
            <a:normAutofit/>
          </a:bodyPr>
          <a:lstStyle/>
          <a:p>
            <a:r>
              <a:rPr lang="it-IT" dirty="0"/>
              <a:t>Requisito amministrativo</a:t>
            </a:r>
            <a:endParaRPr lang="en-US" dirty="0"/>
          </a:p>
        </p:txBody>
      </p:sp>
      <p:sp>
        <p:nvSpPr>
          <p:cNvPr id="2" name="Rettangolo 1"/>
          <p:cNvSpPr/>
          <p:nvPr/>
        </p:nvSpPr>
        <p:spPr>
          <a:xfrm>
            <a:off x="1354667" y="2274838"/>
            <a:ext cx="9722555" cy="2677656"/>
          </a:xfrm>
          <a:prstGeom prst="rect">
            <a:avLst/>
          </a:prstGeom>
        </p:spPr>
        <p:txBody>
          <a:bodyPr wrap="square">
            <a:spAutoFit/>
          </a:bodyPr>
          <a:lstStyle/>
          <a:p>
            <a:pPr algn="just"/>
            <a:r>
              <a:rPr lang="it-IT" sz="2400" dirty="0"/>
              <a:t>Il requisito contributivo è pari a 260 settimane (5 anni) di contribuzione da lavoro, di cui almeno 156 settimane (3 anni) versate nel quinquennio precedente la domanda di pensione; si tratta del medesimo requisito previsto per l’assegno ordinario di invalidità e si dovrà tenere conto di eventuali periodi neutri.</a:t>
            </a:r>
          </a:p>
          <a:p>
            <a:pPr algn="just"/>
            <a:endParaRPr lang="it-IT" sz="2400" dirty="0"/>
          </a:p>
          <a:p>
            <a:pPr algn="just"/>
            <a:r>
              <a:rPr lang="it-IT" sz="2400" dirty="0"/>
              <a:t>La pensione è reversibile ai superstiti.</a:t>
            </a:r>
          </a:p>
        </p:txBody>
      </p:sp>
    </p:spTree>
    <p:extLst>
      <p:ext uri="{BB962C8B-B14F-4D97-AF65-F5344CB8AC3E}">
        <p14:creationId xmlns:p14="http://schemas.microsoft.com/office/powerpoint/2010/main" xmlns="" val="2973050362"/>
      </p:ext>
    </p:extLst>
  </p:cSld>
  <p:clrMapOvr>
    <a:masterClrMapping/>
  </p:clrMapOvr>
  <p:transition spd="slow">
    <p:randomBar dir="vert"/>
  </p:transition>
</p:sld>
</file>

<file path=ppt/slides/slide3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a:spLocks noGrp="1" noChangeArrowheads="1"/>
          </p:cNvSpPr>
          <p:nvPr>
            <p:ph type="title"/>
          </p:nvPr>
        </p:nvSpPr>
        <p:spPr>
          <a:xfrm>
            <a:off x="1651000" y="1176338"/>
            <a:ext cx="8918222" cy="765175"/>
          </a:xfrm>
        </p:spPr>
        <p:txBody>
          <a:bodyPr>
            <a:normAutofit/>
          </a:bodyPr>
          <a:lstStyle/>
          <a:p>
            <a:r>
              <a:rPr lang="it-IT" dirty="0"/>
              <a:t>Requisito amministrativo</a:t>
            </a:r>
            <a:endParaRPr lang="en-US" dirty="0"/>
          </a:p>
        </p:txBody>
      </p:sp>
      <p:sp>
        <p:nvSpPr>
          <p:cNvPr id="3" name="Rettangolo 2"/>
          <p:cNvSpPr/>
          <p:nvPr/>
        </p:nvSpPr>
        <p:spPr>
          <a:xfrm>
            <a:off x="987778" y="2274838"/>
            <a:ext cx="9736666" cy="2677656"/>
          </a:xfrm>
          <a:prstGeom prst="rect">
            <a:avLst/>
          </a:prstGeom>
        </p:spPr>
        <p:txBody>
          <a:bodyPr wrap="square">
            <a:spAutoFit/>
          </a:bodyPr>
          <a:lstStyle/>
          <a:p>
            <a:pPr algn="ctr"/>
            <a:r>
              <a:rPr lang="it-IT" sz="2400" b="1" dirty="0"/>
              <a:t>E' necessario cessare l'attività lavorativa.</a:t>
            </a:r>
          </a:p>
          <a:p>
            <a:pPr algn="just"/>
            <a:r>
              <a:rPr lang="it-IT" sz="2400" dirty="0"/>
              <a:t>L’erogazione dell’indennità sostitutiva del preavviso, in caso di cessazione del rapporto di lavoro, non preclude il diritto alla pensione d’inabilità, avendo l’indennità carattere risarcitorio e non retributivo</a:t>
            </a:r>
          </a:p>
          <a:p>
            <a:pPr algn="just"/>
            <a:r>
              <a:rPr lang="it-IT" sz="2400" dirty="0"/>
              <a:t>La pensione di inabilità decorre dal primo giorno del mese successivo a quello di presentazione della domanda, </a:t>
            </a:r>
            <a:r>
              <a:rPr lang="it-IT" sz="2400" dirty="0" err="1"/>
              <a:t>semprechè</a:t>
            </a:r>
            <a:r>
              <a:rPr lang="it-IT" sz="2400" dirty="0"/>
              <a:t> a tale data risultino perfezionati i relativi requisiti</a:t>
            </a:r>
            <a:r>
              <a:rPr lang="it-IT" dirty="0"/>
              <a:t>. </a:t>
            </a:r>
          </a:p>
        </p:txBody>
      </p:sp>
    </p:spTree>
    <p:extLst>
      <p:ext uri="{BB962C8B-B14F-4D97-AF65-F5344CB8AC3E}">
        <p14:creationId xmlns:p14="http://schemas.microsoft.com/office/powerpoint/2010/main" xmlns="" val="2042755624"/>
      </p:ext>
    </p:extLst>
  </p:cSld>
  <p:clrMapOvr>
    <a:masterClrMapping/>
  </p:clrMapOvr>
  <p:transition spd="slow">
    <p:randomBar dir="vert"/>
  </p:transition>
</p:sld>
</file>

<file path=ppt/slides/slide3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a:spLocks noGrp="1" noChangeArrowheads="1"/>
          </p:cNvSpPr>
          <p:nvPr>
            <p:ph type="title"/>
          </p:nvPr>
        </p:nvSpPr>
        <p:spPr>
          <a:xfrm>
            <a:off x="1651000" y="1176338"/>
            <a:ext cx="8918222" cy="765175"/>
          </a:xfrm>
        </p:spPr>
        <p:txBody>
          <a:bodyPr>
            <a:normAutofit/>
          </a:bodyPr>
          <a:lstStyle/>
          <a:p>
            <a:r>
              <a:rPr lang="it-IT" dirty="0"/>
              <a:t>I</a:t>
            </a:r>
            <a:r>
              <a:rPr lang="en-US" dirty="0" err="1"/>
              <a:t>mporto</a:t>
            </a:r>
            <a:r>
              <a:rPr lang="en-US" dirty="0"/>
              <a:t> </a:t>
            </a:r>
            <a:r>
              <a:rPr lang="en-US" dirty="0" err="1"/>
              <a:t>della</a:t>
            </a:r>
            <a:r>
              <a:rPr lang="en-US" dirty="0"/>
              <a:t> </a:t>
            </a:r>
            <a:r>
              <a:rPr lang="en-US" dirty="0" err="1"/>
              <a:t>prestazione</a:t>
            </a:r>
            <a:endParaRPr lang="en-US" dirty="0"/>
          </a:p>
        </p:txBody>
      </p:sp>
      <p:sp>
        <p:nvSpPr>
          <p:cNvPr id="2" name="Rettangolo 1"/>
          <p:cNvSpPr/>
          <p:nvPr/>
        </p:nvSpPr>
        <p:spPr>
          <a:xfrm>
            <a:off x="1382889" y="2159422"/>
            <a:ext cx="9426222" cy="2862322"/>
          </a:xfrm>
          <a:prstGeom prst="rect">
            <a:avLst/>
          </a:prstGeom>
        </p:spPr>
        <p:txBody>
          <a:bodyPr wrap="square">
            <a:spAutoFit/>
          </a:bodyPr>
          <a:lstStyle/>
          <a:p>
            <a:pPr algn="just"/>
            <a:r>
              <a:rPr lang="it-IT" sz="2000" dirty="0"/>
              <a:t>L'importo della pensione di inabilità è pari a l'importo dell'assegno di invalidità calcolato secondo le norme in vigore nell‘assicurazione generale obbligatoria e da una maggiorazione convenzionale dell’anzianità contributiva determinata considerando i limiti di età pensionabile della previgente normativa (55 anni per le donne, 60 per gli uomini) e comunque non superiore a 40 anni.</a:t>
            </a:r>
          </a:p>
          <a:p>
            <a:pPr algn="just"/>
            <a:endParaRPr lang="it-IT" sz="2000" dirty="0"/>
          </a:p>
          <a:p>
            <a:pPr algn="just"/>
            <a:r>
              <a:rPr lang="it-IT" sz="2000" dirty="0"/>
              <a:t>Nel caso di pensione calcolata nel sistema contributivo, la maggiorazione si computa aggiungendo al montante individuale un’ ulteriore quota di contribuzione riferita al periodo mancante al raggiungimento del 60° anno d’età</a:t>
            </a:r>
            <a:r>
              <a:rPr lang="it-IT" dirty="0"/>
              <a:t>.</a:t>
            </a:r>
          </a:p>
        </p:txBody>
      </p:sp>
    </p:spTree>
    <p:extLst>
      <p:ext uri="{BB962C8B-B14F-4D97-AF65-F5344CB8AC3E}">
        <p14:creationId xmlns:p14="http://schemas.microsoft.com/office/powerpoint/2010/main" xmlns="" val="952597861"/>
      </p:ext>
    </p:extLst>
  </p:cSld>
  <p:clrMapOvr>
    <a:masterClrMapping/>
  </p:clrMapOvr>
  <p:transition spd="slow">
    <p:randomBar dir="vert"/>
  </p:transition>
</p:sld>
</file>

<file path=ppt/slides/slide3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a:spLocks noGrp="1" noChangeArrowheads="1"/>
          </p:cNvSpPr>
          <p:nvPr>
            <p:ph type="title"/>
          </p:nvPr>
        </p:nvSpPr>
        <p:spPr>
          <a:xfrm>
            <a:off x="1820333" y="411163"/>
            <a:ext cx="8918222" cy="765175"/>
          </a:xfrm>
        </p:spPr>
        <p:txBody>
          <a:bodyPr>
            <a:normAutofit/>
          </a:bodyPr>
          <a:lstStyle/>
          <a:p>
            <a:r>
              <a:rPr lang="it-IT" dirty="0"/>
              <a:t>C</a:t>
            </a:r>
            <a:r>
              <a:rPr lang="en-US" dirty="0" err="1"/>
              <a:t>ompatibilita</a:t>
            </a:r>
            <a:r>
              <a:rPr lang="en-US" dirty="0"/>
              <a:t>’</a:t>
            </a:r>
          </a:p>
        </p:txBody>
      </p:sp>
      <p:sp>
        <p:nvSpPr>
          <p:cNvPr id="4" name="Rectangle 3"/>
          <p:cNvSpPr txBox="1">
            <a:spLocks noChangeArrowheads="1"/>
          </p:cNvSpPr>
          <p:nvPr/>
        </p:nvSpPr>
        <p:spPr>
          <a:xfrm>
            <a:off x="1030111" y="1609550"/>
            <a:ext cx="10216445" cy="4530725"/>
          </a:xfrm>
          <a:prstGeom prst="rect">
            <a:avLst/>
          </a:prstGeom>
        </p:spPr>
        <p:txBody>
          <a:bodyPr/>
          <a:lst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a:lstStyle>
          <a:p>
            <a:pPr algn="just">
              <a:lnSpc>
                <a:spcPct val="80000"/>
              </a:lnSpc>
              <a:buFont typeface="Wingdings" charset="0"/>
              <a:buNone/>
            </a:pPr>
            <a:r>
              <a:rPr lang="it-IT" sz="2600" dirty="0"/>
              <a:t>La pensione di inabilità è incompatibile con attività di lavoro subordinato ed autonomo svolte in Italia o all'estero.</a:t>
            </a:r>
          </a:p>
          <a:p>
            <a:pPr algn="just">
              <a:lnSpc>
                <a:spcPct val="80000"/>
              </a:lnSpc>
              <a:buFont typeface="Wingdings" charset="0"/>
              <a:buNone/>
            </a:pPr>
            <a:endParaRPr lang="it-IT" sz="2600" dirty="0"/>
          </a:p>
          <a:p>
            <a:pPr algn="just">
              <a:lnSpc>
                <a:spcPct val="80000"/>
              </a:lnSpc>
              <a:buFont typeface="Wingdings" charset="0"/>
              <a:buNone/>
            </a:pPr>
            <a:r>
              <a:rPr lang="it-IT" sz="2600" dirty="0"/>
              <a:t> Dal 17 agosto 1995, secondo l'art. 1 comma 43 della Legge 335/1995, gli assegni di invalidità e le pensioni di inabilità liquidate a seguito di infortunio sul lavoro non sono cumulabili con la rendita INAIL che abbia ad oggetto lo stesso evento invalidante.</a:t>
            </a:r>
          </a:p>
          <a:p>
            <a:pPr algn="just">
              <a:lnSpc>
                <a:spcPct val="80000"/>
              </a:lnSpc>
              <a:buFont typeface="Wingdings" charset="0"/>
              <a:buNone/>
            </a:pPr>
            <a:endParaRPr lang="it-IT" sz="2600" dirty="0"/>
          </a:p>
          <a:p>
            <a:pPr algn="just">
              <a:lnSpc>
                <a:spcPct val="80000"/>
              </a:lnSpc>
              <a:buFont typeface="Wingdings" charset="0"/>
              <a:buNone/>
            </a:pPr>
            <a:endParaRPr lang="it-IT" sz="2600" dirty="0"/>
          </a:p>
          <a:p>
            <a:pPr algn="just">
              <a:lnSpc>
                <a:spcPct val="80000"/>
              </a:lnSpc>
              <a:buFont typeface="Wingdings" charset="0"/>
              <a:buNone/>
            </a:pPr>
            <a:r>
              <a:rPr lang="it-IT" sz="2600" dirty="0"/>
              <a:t>E’ invece cumulabile con la rendita INAIL liquidata in conto capitale.</a:t>
            </a:r>
          </a:p>
        </p:txBody>
      </p:sp>
    </p:spTree>
    <p:extLst>
      <p:ext uri="{BB962C8B-B14F-4D97-AF65-F5344CB8AC3E}">
        <p14:creationId xmlns:p14="http://schemas.microsoft.com/office/powerpoint/2010/main" xmlns="" val="4286634107"/>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20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Effect transition="in" filter="fade">
                                      <p:cBhvr>
                                        <p:cTn id="12" dur="2000"/>
                                        <p:tgtEl>
                                          <p:spTgt spid="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xEl>
                                              <p:pRg st="5" end="5"/>
                                            </p:txEl>
                                          </p:spTgt>
                                        </p:tgtEl>
                                        <p:attrNameLst>
                                          <p:attrName>style.visibility</p:attrName>
                                        </p:attrNameLst>
                                      </p:cBhvr>
                                      <p:to>
                                        <p:strVal val="visible"/>
                                      </p:to>
                                    </p:set>
                                    <p:animEffect transition="in" filter="fade">
                                      <p:cBhvr>
                                        <p:cTn id="17" dur="2000"/>
                                        <p:tgtEl>
                                          <p:spTgt spid="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3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2231136" y="370332"/>
            <a:ext cx="7729728" cy="1188720"/>
          </a:xfrm>
        </p:spPr>
        <p:txBody>
          <a:bodyPr/>
          <a:lstStyle/>
          <a:p>
            <a:r>
              <a:rPr lang="it-IT" dirty="0" err="1"/>
              <a:t>Compatibilita’</a:t>
            </a:r>
            <a:r>
              <a:rPr lang="it-IT" dirty="0"/>
              <a:t> </a:t>
            </a:r>
          </a:p>
        </p:txBody>
      </p:sp>
      <p:sp>
        <p:nvSpPr>
          <p:cNvPr id="3" name="Rectangle 3"/>
          <p:cNvSpPr txBox="1">
            <a:spLocks noChangeArrowheads="1"/>
          </p:cNvSpPr>
          <p:nvPr/>
        </p:nvSpPr>
        <p:spPr>
          <a:xfrm flipH="1">
            <a:off x="465276" y="1559052"/>
            <a:ext cx="10893778" cy="4530725"/>
          </a:xfrm>
          <a:prstGeom prst="rect">
            <a:avLst/>
          </a:prstGeom>
        </p:spPr>
        <p:txBody>
          <a:bodyPr/>
          <a:lst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a:lstStyle>
          <a:p>
            <a:pPr algn="just">
              <a:lnSpc>
                <a:spcPct val="80000"/>
              </a:lnSpc>
              <a:buFont typeface="Wingdings" charset="0"/>
              <a:buNone/>
            </a:pPr>
            <a:r>
              <a:rPr lang="en-US" sz="2400" dirty="0"/>
              <a:t>L</a:t>
            </a:r>
            <a:r>
              <a:rPr lang="ja-JP" altLang="en-US" sz="2400" dirty="0">
                <a:latin typeface="Arial"/>
              </a:rPr>
              <a:t>’</a:t>
            </a:r>
            <a:r>
              <a:rPr lang="en-US" sz="2400" dirty="0" err="1"/>
              <a:t>Inps</a:t>
            </a:r>
            <a:r>
              <a:rPr lang="en-US" sz="2400" dirty="0"/>
              <a:t> </a:t>
            </a:r>
            <a:r>
              <a:rPr lang="en-US" sz="2400" dirty="0" err="1"/>
              <a:t>può</a:t>
            </a:r>
            <a:r>
              <a:rPr lang="en-US" sz="2400" dirty="0"/>
              <a:t> </a:t>
            </a:r>
            <a:r>
              <a:rPr lang="en-US" sz="2400" dirty="0" err="1"/>
              <a:t>disporre</a:t>
            </a:r>
            <a:r>
              <a:rPr lang="en-US" sz="2400" dirty="0"/>
              <a:t> la </a:t>
            </a:r>
            <a:r>
              <a:rPr lang="en-US" sz="2400" dirty="0" err="1"/>
              <a:t>revisione</a:t>
            </a:r>
            <a:r>
              <a:rPr lang="en-US" sz="2400" dirty="0"/>
              <a:t> in </a:t>
            </a:r>
            <a:r>
              <a:rPr lang="en-US" sz="2400" dirty="0" err="1"/>
              <a:t>qualsiasi</a:t>
            </a:r>
            <a:r>
              <a:rPr lang="en-US" sz="2400" dirty="0"/>
              <a:t> </a:t>
            </a:r>
            <a:r>
              <a:rPr lang="en-US" sz="2400" dirty="0" err="1"/>
              <a:t>momento</a:t>
            </a:r>
            <a:r>
              <a:rPr lang="en-US" sz="2400" dirty="0"/>
              <a:t>. In </a:t>
            </a:r>
            <a:r>
              <a:rPr lang="en-US" sz="2400" dirty="0" err="1"/>
              <a:t>caso</a:t>
            </a:r>
            <a:r>
              <a:rPr lang="en-US" sz="2400" dirty="0"/>
              <a:t> di </a:t>
            </a:r>
            <a:r>
              <a:rPr lang="en-US" sz="2400" b="1" dirty="0" err="1"/>
              <a:t>revoca</a:t>
            </a:r>
            <a:r>
              <a:rPr lang="en-US" sz="2400" dirty="0"/>
              <a:t> </a:t>
            </a:r>
            <a:r>
              <a:rPr lang="en-US" sz="2400" dirty="0" err="1"/>
              <a:t>della</a:t>
            </a:r>
            <a:r>
              <a:rPr lang="en-US" sz="2400" dirty="0"/>
              <a:t> </a:t>
            </a:r>
            <a:r>
              <a:rPr lang="en-US" sz="2400" dirty="0" err="1"/>
              <a:t>pensione</a:t>
            </a:r>
            <a:r>
              <a:rPr lang="en-US" sz="2400" dirty="0"/>
              <a:t> di </a:t>
            </a:r>
            <a:r>
              <a:rPr lang="en-US" sz="2400" dirty="0" err="1"/>
              <a:t>inabilità</a:t>
            </a:r>
            <a:r>
              <a:rPr lang="en-US" sz="2400" dirty="0"/>
              <a:t>, a </a:t>
            </a:r>
            <a:r>
              <a:rPr lang="en-US" sz="2400" dirty="0" err="1"/>
              <a:t>seguito</a:t>
            </a:r>
            <a:r>
              <a:rPr lang="en-US" sz="2400" dirty="0"/>
              <a:t> di </a:t>
            </a:r>
            <a:r>
              <a:rPr lang="en-US" sz="2400" dirty="0" err="1"/>
              <a:t>recupero</a:t>
            </a:r>
            <a:r>
              <a:rPr lang="en-US" sz="2400" dirty="0"/>
              <a:t> </a:t>
            </a:r>
            <a:r>
              <a:rPr lang="en-US" sz="2400" dirty="0" err="1"/>
              <a:t>delle</a:t>
            </a:r>
            <a:r>
              <a:rPr lang="en-US" sz="2400" dirty="0"/>
              <a:t> </a:t>
            </a:r>
            <a:r>
              <a:rPr lang="en-US" sz="2400" dirty="0" err="1"/>
              <a:t>capacità</a:t>
            </a:r>
            <a:r>
              <a:rPr lang="en-US" sz="2400" dirty="0"/>
              <a:t> </a:t>
            </a:r>
            <a:r>
              <a:rPr lang="en-US" sz="2400" dirty="0" err="1"/>
              <a:t>lavorative</a:t>
            </a:r>
            <a:r>
              <a:rPr lang="en-US" sz="2400" dirty="0"/>
              <a:t>, </a:t>
            </a:r>
            <a:r>
              <a:rPr lang="en-US" sz="2400" dirty="0" err="1"/>
              <a:t>il</a:t>
            </a:r>
            <a:r>
              <a:rPr lang="en-US" sz="2400" dirty="0"/>
              <a:t> </a:t>
            </a:r>
            <a:r>
              <a:rPr lang="en-US" sz="2400" dirty="0" err="1"/>
              <a:t>periodo</a:t>
            </a:r>
            <a:r>
              <a:rPr lang="en-US" sz="2400" dirty="0"/>
              <a:t> di </a:t>
            </a:r>
            <a:r>
              <a:rPr lang="en-US" sz="2400" dirty="0" err="1"/>
              <a:t>percezione</a:t>
            </a:r>
            <a:r>
              <a:rPr lang="en-US" sz="2400" dirty="0"/>
              <a:t> </a:t>
            </a:r>
            <a:r>
              <a:rPr lang="en-US" sz="2400" dirty="0" err="1"/>
              <a:t>della</a:t>
            </a:r>
            <a:r>
              <a:rPr lang="en-US" sz="2400" dirty="0"/>
              <a:t> </a:t>
            </a:r>
            <a:r>
              <a:rPr lang="en-US" sz="2400" dirty="0" err="1"/>
              <a:t>contribuzione</a:t>
            </a:r>
            <a:r>
              <a:rPr lang="en-US" sz="2400" dirty="0"/>
              <a:t> </a:t>
            </a:r>
            <a:r>
              <a:rPr lang="en-US" sz="2400" dirty="0" err="1"/>
              <a:t>figurativa</a:t>
            </a:r>
            <a:r>
              <a:rPr lang="en-US" sz="2400" dirty="0"/>
              <a:t> </a:t>
            </a:r>
            <a:r>
              <a:rPr lang="en-US" sz="2400" dirty="0" err="1"/>
              <a:t>avviene</a:t>
            </a:r>
            <a:r>
              <a:rPr lang="en-US" sz="2400" dirty="0"/>
              <a:t> </a:t>
            </a:r>
            <a:r>
              <a:rPr lang="en-US" sz="2400" dirty="0" err="1"/>
              <a:t>d'ufficio</a:t>
            </a:r>
            <a:r>
              <a:rPr lang="en-US" sz="2400" dirty="0"/>
              <a:t> e </a:t>
            </a:r>
            <a:r>
              <a:rPr lang="en-US" sz="2400" dirty="0" err="1"/>
              <a:t>questi</a:t>
            </a:r>
            <a:r>
              <a:rPr lang="en-US" sz="2400" dirty="0"/>
              <a:t> </a:t>
            </a:r>
            <a:r>
              <a:rPr lang="en-US" sz="2400" dirty="0" err="1"/>
              <a:t>contributi</a:t>
            </a:r>
            <a:r>
              <a:rPr lang="en-US" sz="2400" dirty="0"/>
              <a:t> </a:t>
            </a:r>
            <a:r>
              <a:rPr lang="en-US" sz="2400" dirty="0" err="1"/>
              <a:t>sono</a:t>
            </a:r>
            <a:r>
              <a:rPr lang="en-US" sz="2400" dirty="0"/>
              <a:t> </a:t>
            </a:r>
            <a:r>
              <a:rPr lang="en-US" sz="2400" dirty="0" err="1"/>
              <a:t>validi</a:t>
            </a:r>
            <a:r>
              <a:rPr lang="en-US" sz="2400" dirty="0"/>
              <a:t> </a:t>
            </a:r>
            <a:r>
              <a:rPr lang="en-US" sz="2400" dirty="0" err="1"/>
              <a:t>ai</a:t>
            </a:r>
            <a:r>
              <a:rPr lang="en-US" sz="2400" dirty="0"/>
              <a:t> </a:t>
            </a:r>
            <a:r>
              <a:rPr lang="en-US" sz="2400" dirty="0" err="1"/>
              <a:t>fini</a:t>
            </a:r>
            <a:r>
              <a:rPr lang="en-US" sz="2400" dirty="0"/>
              <a:t> del </a:t>
            </a:r>
            <a:r>
              <a:rPr lang="en-US" sz="2400" dirty="0" err="1"/>
              <a:t>diritto</a:t>
            </a:r>
            <a:r>
              <a:rPr lang="en-US" sz="2400" dirty="0"/>
              <a:t> e </a:t>
            </a:r>
            <a:r>
              <a:rPr lang="en-US" sz="2400" dirty="0" err="1"/>
              <a:t>della</a:t>
            </a:r>
            <a:r>
              <a:rPr lang="en-US" sz="2400" dirty="0"/>
              <a:t> </a:t>
            </a:r>
            <a:r>
              <a:rPr lang="en-US" sz="2400" dirty="0" err="1"/>
              <a:t>misura</a:t>
            </a:r>
            <a:r>
              <a:rPr lang="en-US" sz="2400" dirty="0"/>
              <a:t> di </a:t>
            </a:r>
            <a:r>
              <a:rPr lang="en-US" sz="2400" dirty="0" err="1"/>
              <a:t>tutte</a:t>
            </a:r>
            <a:r>
              <a:rPr lang="en-US" sz="2400" dirty="0"/>
              <a:t> le </a:t>
            </a:r>
            <a:r>
              <a:rPr lang="en-US" sz="2400" dirty="0" err="1"/>
              <a:t>prestazioni</a:t>
            </a:r>
            <a:r>
              <a:rPr lang="en-US" sz="2400" dirty="0"/>
              <a:t>. </a:t>
            </a:r>
          </a:p>
          <a:p>
            <a:pPr algn="just">
              <a:lnSpc>
                <a:spcPct val="80000"/>
              </a:lnSpc>
              <a:buFont typeface="Wingdings" charset="0"/>
              <a:buNone/>
            </a:pPr>
            <a:endParaRPr lang="en-US" sz="2400" dirty="0"/>
          </a:p>
          <a:p>
            <a:pPr algn="just">
              <a:lnSpc>
                <a:spcPct val="80000"/>
              </a:lnSpc>
              <a:buFont typeface="Wingdings" charset="0"/>
              <a:buNone/>
            </a:pPr>
            <a:r>
              <a:rPr lang="it-IT" sz="2400" dirty="0"/>
              <a:t>La pensione di inabilità non si trasforma in pensione di vecchiaia come invece nel caso dell'assegno ordinario di invalidità. La trasformazione avviene se il pensionato può far valere i requisiti di età e contributivi previsti per tale prestazione e presenti domanda a INPS. Ai fini del raggiungimento del requisito contributivo per la pensione di vecchiaia (20 anni), nelle ipotesi di trasformazione, non possono essere considerati come contributi figurativi i periodi di godimento della pensione di inabilità. L’art. 4, comma 4 della legge 222/1984 prevede però che se la pensione di inabilità cessa in seguito a recupero della capacità lavorativa da parte del titolare, i periodi di godimento della pensione di inabilità sono considerati come contribuzione figurativa. L’accredito figurativo NON vale per la pensione anticipata.</a:t>
            </a:r>
          </a:p>
          <a:p>
            <a:pPr algn="just">
              <a:lnSpc>
                <a:spcPct val="80000"/>
              </a:lnSpc>
              <a:buFont typeface="Wingdings" charset="0"/>
              <a:buNone/>
            </a:pPr>
            <a:endParaRPr lang="it-IT" sz="2600" dirty="0"/>
          </a:p>
        </p:txBody>
      </p:sp>
    </p:spTree>
    <p:extLst>
      <p:ext uri="{BB962C8B-B14F-4D97-AF65-F5344CB8AC3E}">
        <p14:creationId xmlns:p14="http://schemas.microsoft.com/office/powerpoint/2010/main" xmlns="" val="4172252047"/>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2231136" y="370332"/>
            <a:ext cx="7729728" cy="1188720"/>
          </a:xfrm>
        </p:spPr>
        <p:txBody>
          <a:bodyPr/>
          <a:lstStyle/>
          <a:p>
            <a:r>
              <a:rPr lang="it-IT" dirty="0"/>
              <a:t>Modulo della domanda </a:t>
            </a:r>
          </a:p>
        </p:txBody>
      </p:sp>
      <p:pic>
        <p:nvPicPr>
          <p:cNvPr id="3" name="Picture 5"/>
          <p:cNvPicPr>
            <a:picLocks noChangeAspect="1" noChangeArrowheads="1"/>
          </p:cNvPicPr>
          <p:nvPr/>
        </p:nvPicPr>
        <p:blipFill>
          <a:blip r:embed="rId2">
            <a:extLst>
              <a:ext uri="{28A0092B-C50C-407E-A947-70E740481C1C}">
                <a14:useLocalDpi xmlns:a14="http://schemas.microsoft.com/office/drawing/2010/main" xmlns=""/>
              </a:ext>
            </a:extLst>
          </a:blip>
          <a:srcRect/>
          <a:stretch>
            <a:fillRect/>
          </a:stretch>
        </p:blipFill>
        <p:spPr bwMode="auto">
          <a:xfrm>
            <a:off x="738493" y="1721555"/>
            <a:ext cx="4609617" cy="492477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sp>
        <p:nvSpPr>
          <p:cNvPr id="4" name="Text Box 6"/>
          <p:cNvSpPr txBox="1">
            <a:spLocks noChangeArrowheads="1"/>
          </p:cNvSpPr>
          <p:nvPr/>
        </p:nvSpPr>
        <p:spPr bwMode="auto">
          <a:xfrm>
            <a:off x="6535893" y="1797049"/>
            <a:ext cx="3546164" cy="175432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algn="just"/>
            <a:r>
              <a:rPr lang="it-IT" dirty="0"/>
              <a:t>Alla domanda vanno allegati:</a:t>
            </a:r>
          </a:p>
          <a:p>
            <a:pPr algn="just"/>
            <a:endParaRPr lang="it-IT" dirty="0"/>
          </a:p>
          <a:p>
            <a:pPr algn="just">
              <a:buFontTx/>
              <a:buChar char="-"/>
            </a:pPr>
            <a:r>
              <a:rPr lang="it-IT" dirty="0"/>
              <a:t>Modelli CU.</a:t>
            </a:r>
          </a:p>
          <a:p>
            <a:pPr algn="just">
              <a:buFontTx/>
              <a:buChar char="-"/>
            </a:pPr>
            <a:r>
              <a:rPr lang="it-IT" dirty="0"/>
              <a:t> Autocertificazione</a:t>
            </a:r>
          </a:p>
          <a:p>
            <a:pPr algn="just">
              <a:buFontTx/>
              <a:buChar char="-"/>
            </a:pPr>
            <a:r>
              <a:rPr lang="it-IT" dirty="0"/>
              <a:t> Modello SS3 compilato dal medico</a:t>
            </a:r>
          </a:p>
          <a:p>
            <a:pPr algn="just"/>
            <a:r>
              <a:rPr lang="it-IT" dirty="0"/>
              <a:t>curante</a:t>
            </a:r>
            <a:endParaRPr lang="en-US" dirty="0"/>
          </a:p>
        </p:txBody>
      </p:sp>
      <p:sp>
        <p:nvSpPr>
          <p:cNvPr id="5" name="Text Box 7"/>
          <p:cNvSpPr txBox="1">
            <a:spLocks noChangeArrowheads="1"/>
          </p:cNvSpPr>
          <p:nvPr/>
        </p:nvSpPr>
        <p:spPr bwMode="auto">
          <a:xfrm>
            <a:off x="5817496" y="4078111"/>
            <a:ext cx="5567165" cy="120032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algn="just"/>
            <a:r>
              <a:rPr lang="it-IT" dirty="0"/>
              <a:t>La domanda redatta va presentata</a:t>
            </a:r>
          </a:p>
          <a:p>
            <a:pPr algn="just"/>
            <a:r>
              <a:rPr lang="it-IT" dirty="0"/>
              <a:t>all’INPS anche tramite patronato o call center. </a:t>
            </a:r>
          </a:p>
          <a:p>
            <a:pPr algn="just"/>
            <a:r>
              <a:rPr lang="it-IT" dirty="0"/>
              <a:t>Avverso la reiezione è esperibile il ricorso amministrativo</a:t>
            </a:r>
          </a:p>
          <a:p>
            <a:pPr algn="just"/>
            <a:r>
              <a:rPr lang="it-IT" dirty="0"/>
              <a:t>(anche online)</a:t>
            </a:r>
            <a:endParaRPr lang="en-US" dirty="0"/>
          </a:p>
        </p:txBody>
      </p:sp>
    </p:spTree>
    <p:extLst>
      <p:ext uri="{BB962C8B-B14F-4D97-AF65-F5344CB8AC3E}">
        <p14:creationId xmlns:p14="http://schemas.microsoft.com/office/powerpoint/2010/main" xmlns="" val="1042261481"/>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20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3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2231136" y="370332"/>
            <a:ext cx="7729728" cy="1188720"/>
          </a:xfrm>
        </p:spPr>
        <p:txBody>
          <a:bodyPr>
            <a:normAutofit/>
          </a:bodyPr>
          <a:lstStyle/>
          <a:p>
            <a:r>
              <a:rPr lang="it-IT" dirty="0"/>
              <a:t>La pensione di vecchiaia anticipata per invalidi e per non vedenti</a:t>
            </a:r>
          </a:p>
        </p:txBody>
      </p:sp>
      <p:sp>
        <p:nvSpPr>
          <p:cNvPr id="6" name="Rettangolo 5"/>
          <p:cNvSpPr/>
          <p:nvPr/>
        </p:nvSpPr>
        <p:spPr>
          <a:xfrm>
            <a:off x="832556" y="1922137"/>
            <a:ext cx="10244665" cy="4534575"/>
          </a:xfrm>
          <a:prstGeom prst="rect">
            <a:avLst/>
          </a:prstGeom>
        </p:spPr>
        <p:txBody>
          <a:bodyPr wrap="square">
            <a:spAutoFit/>
          </a:bodyPr>
          <a:lstStyle/>
          <a:p>
            <a:pPr algn="just">
              <a:lnSpc>
                <a:spcPct val="80000"/>
              </a:lnSpc>
              <a:buFont typeface="Wingdings" charset="0"/>
              <a:buNone/>
            </a:pPr>
            <a:r>
              <a:rPr lang="it-IT" sz="2000" dirty="0"/>
              <a:t>Per i lavoratori dipendenti invalidi in misura non inferiore all’80% l’età per la pensione di vecchiaia resta ancora stabilita a 55 anni, se donne, e a 60 se uomini; il riconoscimento deve avvenire da parte dell’Inps e l’eventuale accertamento già effettuato da altro ente (ad esempio dall’ASL) serve solo come elemento di valutazione per l’espressione del giudizio medico-legale degli uffici sanitari dell’Inps.</a:t>
            </a:r>
          </a:p>
          <a:p>
            <a:pPr algn="just">
              <a:lnSpc>
                <a:spcPct val="80000"/>
              </a:lnSpc>
              <a:buFont typeface="Wingdings" charset="0"/>
              <a:buNone/>
            </a:pPr>
            <a:endParaRPr lang="it-IT" sz="2000" dirty="0"/>
          </a:p>
          <a:p>
            <a:pPr algn="just">
              <a:lnSpc>
                <a:spcPct val="80000"/>
              </a:lnSpc>
              <a:buFont typeface="Wingdings" charset="0"/>
              <a:buNone/>
            </a:pPr>
            <a:endParaRPr lang="it-IT" sz="2000" dirty="0"/>
          </a:p>
          <a:p>
            <a:pPr algn="just">
              <a:lnSpc>
                <a:spcPct val="80000"/>
              </a:lnSpc>
              <a:buFont typeface="Wingdings" charset="0"/>
              <a:buNone/>
            </a:pPr>
            <a:r>
              <a:rPr lang="it-IT" sz="2000" dirty="0"/>
              <a:t>Per i lavoratori dipendenti non vedenti l’età per la pensione di vecchiaia è fissata in 50 anni per le donne e in 55 per gli uomini, mentre il requisito contributivo è di 10 anni; tali requisiti ridotti sono applicabili ai lavoratori ciechi dalla nascita  o divenuti tali prima dell’insorgere del rapporto assicurativo e per quelli che, pur divenuti ciechi dopo l’insorgere del rapporto assicurativo, possano far valere almeno 10 anni per lavoro svolto dopo l’insorgere della cecità.</a:t>
            </a:r>
          </a:p>
          <a:p>
            <a:pPr algn="just">
              <a:lnSpc>
                <a:spcPct val="80000"/>
              </a:lnSpc>
              <a:buFont typeface="Wingdings" charset="0"/>
              <a:buNone/>
            </a:pPr>
            <a:endParaRPr lang="it-IT" sz="2000" dirty="0"/>
          </a:p>
          <a:p>
            <a:pPr algn="just">
              <a:lnSpc>
                <a:spcPct val="80000"/>
              </a:lnSpc>
              <a:buFont typeface="Wingdings" charset="0"/>
              <a:buNone/>
            </a:pPr>
            <a:endParaRPr lang="it-IT" sz="2000" dirty="0"/>
          </a:p>
          <a:p>
            <a:pPr algn="just">
              <a:lnSpc>
                <a:spcPct val="80000"/>
              </a:lnSpc>
              <a:buFont typeface="Wingdings" charset="0"/>
              <a:buNone/>
            </a:pPr>
            <a:endParaRPr lang="it-IT" sz="2000" dirty="0"/>
          </a:p>
          <a:p>
            <a:pPr algn="just">
              <a:lnSpc>
                <a:spcPct val="80000"/>
              </a:lnSpc>
              <a:buFont typeface="Wingdings" charset="0"/>
              <a:buNone/>
            </a:pPr>
            <a:r>
              <a:rPr lang="it-IT" sz="2000" dirty="0"/>
              <a:t>Per gli altri lavoratori dipendenti non vedenti (ciechi assoluti non dalla nascita, ciechi </a:t>
            </a:r>
            <a:r>
              <a:rPr lang="it-IT" sz="2000" dirty="0" err="1"/>
              <a:t>decimisti</a:t>
            </a:r>
            <a:r>
              <a:rPr lang="it-IT" sz="2000" dirty="0"/>
              <a:t>) rimangono i requisiti di contributi (15 anni) e di età (55 se donne, 60 se uomini) previsti dalla previgente normativa.</a:t>
            </a:r>
          </a:p>
        </p:txBody>
      </p:sp>
    </p:spTree>
    <p:extLst>
      <p:ext uri="{BB962C8B-B14F-4D97-AF65-F5344CB8AC3E}">
        <p14:creationId xmlns:p14="http://schemas.microsoft.com/office/powerpoint/2010/main" xmlns="" val="3646537895"/>
      </p:ext>
    </p:extLst>
  </p:cSld>
  <p:clrMapOvr>
    <a:masterClrMapping/>
  </p:clrMapOvr>
  <p:transition spd="slow">
    <p:randomBar dir="vert"/>
  </p:transition>
</p:sld>
</file>

<file path=ppt/slides/slide3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ctrTitle"/>
          </p:nvPr>
        </p:nvSpPr>
        <p:spPr/>
        <p:txBody>
          <a:bodyPr/>
          <a:lstStyle/>
          <a:p>
            <a:r>
              <a:rPr lang="it-IT">
                <a:solidFill>
                  <a:schemeClr val="accent2"/>
                </a:solidFill>
              </a:rPr>
              <a:t>L’assegno ordinario di invalidità erogato dall’INPS</a:t>
            </a:r>
            <a:endParaRPr lang="en-US">
              <a:solidFill>
                <a:schemeClr val="accent2"/>
              </a:solidFill>
            </a:endParaRPr>
          </a:p>
        </p:txBody>
      </p:sp>
    </p:spTree>
    <p:extLst>
      <p:ext uri="{BB962C8B-B14F-4D97-AF65-F5344CB8AC3E}">
        <p14:creationId xmlns:p14="http://schemas.microsoft.com/office/powerpoint/2010/main" xmlns="" val="989437638"/>
      </p:ext>
    </p:extLst>
  </p:cSld>
  <p:clrMapOvr>
    <a:masterClrMapping/>
  </p:clrMapOvr>
  <p:transition spd="slow">
    <p:randomBar dir="vert"/>
  </p:transition>
</p:sld>
</file>

<file path=ppt/slides/slide3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t>Caratteri generali </a:t>
            </a:r>
          </a:p>
        </p:txBody>
      </p:sp>
      <p:sp>
        <p:nvSpPr>
          <p:cNvPr id="3" name="Rettangolo 2"/>
          <p:cNvSpPr/>
          <p:nvPr/>
        </p:nvSpPr>
        <p:spPr>
          <a:xfrm>
            <a:off x="973667" y="2615157"/>
            <a:ext cx="10442222" cy="3650231"/>
          </a:xfrm>
          <a:prstGeom prst="rect">
            <a:avLst/>
          </a:prstGeom>
        </p:spPr>
        <p:txBody>
          <a:bodyPr wrap="square">
            <a:spAutoFit/>
          </a:bodyPr>
          <a:lstStyle/>
          <a:p>
            <a:pPr algn="just">
              <a:lnSpc>
                <a:spcPct val="80000"/>
              </a:lnSpc>
              <a:buFont typeface="Wingdings" charset="0"/>
              <a:buNone/>
            </a:pPr>
            <a:r>
              <a:rPr lang="en-US" sz="2400" dirty="0" err="1"/>
              <a:t>L'assegno</a:t>
            </a:r>
            <a:r>
              <a:rPr lang="en-US" sz="2400" dirty="0"/>
              <a:t> </a:t>
            </a:r>
            <a:r>
              <a:rPr lang="en-US" sz="2400" dirty="0" err="1"/>
              <a:t>ordinario</a:t>
            </a:r>
            <a:r>
              <a:rPr lang="en-US" sz="2400" dirty="0"/>
              <a:t> di </a:t>
            </a:r>
            <a:r>
              <a:rPr lang="en-US" sz="2400" dirty="0" err="1"/>
              <a:t>invalidità</a:t>
            </a:r>
            <a:r>
              <a:rPr lang="en-US" sz="2400" dirty="0"/>
              <a:t> </a:t>
            </a:r>
            <a:r>
              <a:rPr lang="en-US" sz="2400" dirty="0" err="1"/>
              <a:t>è</a:t>
            </a:r>
            <a:r>
              <a:rPr lang="en-US" sz="2400" dirty="0"/>
              <a:t> </a:t>
            </a:r>
            <a:r>
              <a:rPr lang="en-US" sz="2400" dirty="0" err="1"/>
              <a:t>stato</a:t>
            </a:r>
            <a:r>
              <a:rPr lang="en-US" sz="2400" dirty="0"/>
              <a:t> </a:t>
            </a:r>
            <a:r>
              <a:rPr lang="en-US" sz="2400" dirty="0" err="1"/>
              <a:t>introdotto</a:t>
            </a:r>
            <a:r>
              <a:rPr lang="en-US" sz="2400" dirty="0"/>
              <a:t>  </a:t>
            </a:r>
            <a:r>
              <a:rPr lang="en-US" sz="2400" dirty="0" err="1"/>
              <a:t>dall'art</a:t>
            </a:r>
            <a:r>
              <a:rPr lang="en-US" sz="2400" dirty="0"/>
              <a:t>. 1 </a:t>
            </a:r>
            <a:r>
              <a:rPr lang="en-US" sz="2400" dirty="0" err="1"/>
              <a:t>della</a:t>
            </a:r>
            <a:r>
              <a:rPr lang="en-US" sz="2400" dirty="0"/>
              <a:t> </a:t>
            </a:r>
            <a:r>
              <a:rPr lang="en-US" sz="2400" dirty="0" err="1"/>
              <a:t>Legge</a:t>
            </a:r>
            <a:r>
              <a:rPr lang="en-US" sz="2400" dirty="0"/>
              <a:t>  222/1984 </a:t>
            </a:r>
            <a:r>
              <a:rPr lang="en-US" sz="2400" dirty="0" err="1"/>
              <a:t>che</a:t>
            </a:r>
            <a:r>
              <a:rPr lang="en-US" sz="2400" dirty="0"/>
              <a:t>, </a:t>
            </a:r>
            <a:r>
              <a:rPr lang="en-US" sz="2400" dirty="0" err="1"/>
              <a:t>riformando</a:t>
            </a:r>
            <a:r>
              <a:rPr lang="en-US" sz="2400" dirty="0"/>
              <a:t> la </a:t>
            </a:r>
            <a:r>
              <a:rPr lang="en-US" sz="2400" dirty="0" err="1"/>
              <a:t>materia</a:t>
            </a:r>
            <a:r>
              <a:rPr lang="en-US" sz="2400" dirty="0"/>
              <a:t> </a:t>
            </a:r>
            <a:r>
              <a:rPr lang="en-US" sz="2400" dirty="0" err="1"/>
              <a:t>delle</a:t>
            </a:r>
            <a:r>
              <a:rPr lang="en-US" sz="2400" dirty="0"/>
              <a:t> </a:t>
            </a:r>
            <a:r>
              <a:rPr lang="en-US" sz="2400" dirty="0" err="1"/>
              <a:t>pensioni</a:t>
            </a:r>
            <a:r>
              <a:rPr lang="en-US" sz="2400" dirty="0"/>
              <a:t> di </a:t>
            </a:r>
            <a:r>
              <a:rPr lang="en-US" sz="2400" dirty="0" err="1"/>
              <a:t>invalidità</a:t>
            </a:r>
            <a:r>
              <a:rPr lang="en-US" sz="2400" dirty="0"/>
              <a:t>, ha </a:t>
            </a:r>
            <a:r>
              <a:rPr lang="en-US" sz="2400" dirty="0" err="1"/>
              <a:t>introdotto</a:t>
            </a:r>
            <a:r>
              <a:rPr lang="en-US" sz="2400" dirty="0"/>
              <a:t> </a:t>
            </a:r>
            <a:r>
              <a:rPr lang="en-US" sz="2400" dirty="0" err="1"/>
              <a:t>il</a:t>
            </a:r>
            <a:r>
              <a:rPr lang="en-US" sz="2400" dirty="0"/>
              <a:t> </a:t>
            </a:r>
            <a:r>
              <a:rPr lang="en-US" sz="2400" dirty="0" err="1"/>
              <a:t>concetto</a:t>
            </a:r>
            <a:r>
              <a:rPr lang="en-US" sz="2400" dirty="0"/>
              <a:t> di </a:t>
            </a:r>
            <a:r>
              <a:rPr lang="en-US" sz="2400" dirty="0" err="1"/>
              <a:t>inabilità</a:t>
            </a:r>
            <a:r>
              <a:rPr lang="en-US" sz="2400" dirty="0"/>
              <a:t> al </a:t>
            </a:r>
            <a:r>
              <a:rPr lang="en-US" sz="2400" dirty="0" err="1"/>
              <a:t>lavoro</a:t>
            </a:r>
            <a:r>
              <a:rPr lang="en-US" sz="2400" dirty="0"/>
              <a:t>, </a:t>
            </a:r>
            <a:r>
              <a:rPr lang="en-US" sz="2400" dirty="0" err="1"/>
              <a:t>differente</a:t>
            </a:r>
            <a:r>
              <a:rPr lang="en-US" sz="2400" dirty="0"/>
              <a:t> da </a:t>
            </a:r>
            <a:r>
              <a:rPr lang="en-US" sz="2400" dirty="0" err="1"/>
              <a:t>quello</a:t>
            </a:r>
            <a:r>
              <a:rPr lang="en-US" sz="2400" dirty="0"/>
              <a:t> di </a:t>
            </a:r>
            <a:r>
              <a:rPr lang="en-US" sz="2400" dirty="0" err="1"/>
              <a:t>inabilità</a:t>
            </a:r>
            <a:r>
              <a:rPr lang="en-US" sz="2400" dirty="0"/>
              <a:t> al </a:t>
            </a:r>
            <a:r>
              <a:rPr lang="en-US" sz="2400" dirty="0" err="1"/>
              <a:t>guadagno</a:t>
            </a:r>
            <a:r>
              <a:rPr lang="en-US" sz="2400" dirty="0"/>
              <a:t>, in </a:t>
            </a:r>
            <a:r>
              <a:rPr lang="en-US" sz="2400" dirty="0" err="1"/>
              <a:t>vigore</a:t>
            </a:r>
            <a:r>
              <a:rPr lang="en-US" sz="2400" dirty="0"/>
              <a:t> </a:t>
            </a:r>
            <a:r>
              <a:rPr lang="en-US" sz="2400" dirty="0" err="1"/>
              <a:t>fino</a:t>
            </a:r>
            <a:r>
              <a:rPr lang="en-US" sz="2400" dirty="0"/>
              <a:t> a </a:t>
            </a:r>
            <a:r>
              <a:rPr lang="en-US" sz="2400" dirty="0" err="1"/>
              <a:t>quel</a:t>
            </a:r>
            <a:r>
              <a:rPr lang="en-US" sz="2400" dirty="0"/>
              <a:t> </a:t>
            </a:r>
            <a:r>
              <a:rPr lang="en-US" sz="2400" dirty="0" err="1"/>
              <a:t>momento</a:t>
            </a:r>
            <a:r>
              <a:rPr lang="en-US" sz="2400" dirty="0"/>
              <a:t>. </a:t>
            </a:r>
          </a:p>
          <a:p>
            <a:pPr algn="just">
              <a:lnSpc>
                <a:spcPct val="80000"/>
              </a:lnSpc>
              <a:buFont typeface="Wingdings" charset="0"/>
              <a:buNone/>
            </a:pPr>
            <a:endParaRPr lang="en-US" sz="2400" dirty="0"/>
          </a:p>
          <a:p>
            <a:pPr algn="just">
              <a:lnSpc>
                <a:spcPct val="80000"/>
              </a:lnSpc>
              <a:buFont typeface="Wingdings" charset="0"/>
              <a:buNone/>
            </a:pPr>
            <a:r>
              <a:rPr lang="en-US" sz="2400" dirty="0" err="1"/>
              <a:t>Rispetto</a:t>
            </a:r>
            <a:r>
              <a:rPr lang="en-US" sz="2400" dirty="0"/>
              <a:t> al </a:t>
            </a:r>
            <a:r>
              <a:rPr lang="en-US" sz="2400" dirty="0" err="1"/>
              <a:t>precedente</a:t>
            </a:r>
            <a:r>
              <a:rPr lang="en-US" sz="2400" dirty="0"/>
              <a:t> </a:t>
            </a:r>
            <a:r>
              <a:rPr lang="en-US" sz="2400" dirty="0" err="1"/>
              <a:t>criterio</a:t>
            </a:r>
            <a:r>
              <a:rPr lang="en-US" sz="2400" dirty="0"/>
              <a:t> </a:t>
            </a:r>
            <a:r>
              <a:rPr lang="en-US" sz="2400" dirty="0" err="1"/>
              <a:t>della</a:t>
            </a:r>
            <a:r>
              <a:rPr lang="en-US" sz="2400" dirty="0"/>
              <a:t> </a:t>
            </a:r>
            <a:r>
              <a:rPr lang="en-US" sz="2400" dirty="0" err="1"/>
              <a:t>capacità</a:t>
            </a:r>
            <a:r>
              <a:rPr lang="en-US" sz="2400" dirty="0"/>
              <a:t> di  </a:t>
            </a:r>
            <a:r>
              <a:rPr lang="en-US" sz="2400" dirty="0" err="1"/>
              <a:t>guadagno</a:t>
            </a:r>
            <a:r>
              <a:rPr lang="en-US" sz="2400" dirty="0"/>
              <a:t> </a:t>
            </a:r>
            <a:r>
              <a:rPr lang="en-US" sz="2400" dirty="0" err="1"/>
              <a:t>è</a:t>
            </a:r>
            <a:r>
              <a:rPr lang="en-US" sz="2400" dirty="0"/>
              <a:t> </a:t>
            </a:r>
            <a:r>
              <a:rPr lang="en-US" sz="2400" dirty="0" err="1"/>
              <a:t>escluso</a:t>
            </a:r>
            <a:r>
              <a:rPr lang="en-US" sz="2400" dirty="0"/>
              <a:t> </a:t>
            </a:r>
            <a:r>
              <a:rPr lang="en-US" sz="2400" dirty="0" err="1"/>
              <a:t>ogni</a:t>
            </a:r>
            <a:r>
              <a:rPr lang="en-US" sz="2400" dirty="0"/>
              <a:t> </a:t>
            </a:r>
            <a:r>
              <a:rPr lang="en-US" sz="2400" dirty="0" err="1"/>
              <a:t>riferimento</a:t>
            </a:r>
            <a:r>
              <a:rPr lang="en-US" sz="2400" dirty="0"/>
              <a:t> </a:t>
            </a:r>
            <a:r>
              <a:rPr lang="en-US" sz="2400" dirty="0" err="1"/>
              <a:t>ai</a:t>
            </a:r>
            <a:r>
              <a:rPr lang="en-US" sz="2400" dirty="0"/>
              <a:t> </a:t>
            </a:r>
            <a:r>
              <a:rPr lang="en-US" sz="2400" dirty="0" err="1"/>
              <a:t>fattori</a:t>
            </a:r>
            <a:r>
              <a:rPr lang="en-US" sz="2400" dirty="0"/>
              <a:t> socio-</a:t>
            </a:r>
            <a:r>
              <a:rPr lang="en-US" sz="2400" dirty="0" err="1"/>
              <a:t>economici</a:t>
            </a:r>
            <a:r>
              <a:rPr lang="en-US" sz="2400" dirty="0"/>
              <a:t> e al </a:t>
            </a:r>
            <a:r>
              <a:rPr lang="en-US" sz="2400" dirty="0" err="1"/>
              <a:t>mercato</a:t>
            </a:r>
            <a:r>
              <a:rPr lang="en-US" sz="2400" dirty="0"/>
              <a:t> del </a:t>
            </a:r>
            <a:r>
              <a:rPr lang="en-US" sz="2400" dirty="0" err="1"/>
              <a:t>lavoro</a:t>
            </a:r>
            <a:r>
              <a:rPr lang="en-US" sz="2400" dirty="0"/>
              <a:t>.</a:t>
            </a:r>
          </a:p>
          <a:p>
            <a:pPr algn="just">
              <a:lnSpc>
                <a:spcPct val="80000"/>
              </a:lnSpc>
              <a:buFont typeface="Wingdings" charset="0"/>
              <a:buNone/>
            </a:pPr>
            <a:endParaRPr lang="en-US" sz="2400" dirty="0"/>
          </a:p>
          <a:p>
            <a:pPr algn="just">
              <a:lnSpc>
                <a:spcPct val="80000"/>
              </a:lnSpc>
              <a:buFont typeface="Wingdings" charset="0"/>
              <a:buNone/>
            </a:pPr>
            <a:r>
              <a:rPr lang="en-US" sz="2400" dirty="0"/>
              <a:t>Il </a:t>
            </a:r>
            <a:r>
              <a:rPr lang="en-US" sz="2400" dirty="0" err="1"/>
              <a:t>nuovo</a:t>
            </a:r>
            <a:r>
              <a:rPr lang="en-US" sz="2400" dirty="0"/>
              <a:t> </a:t>
            </a:r>
            <a:r>
              <a:rPr lang="en-US" sz="2400" dirty="0" err="1"/>
              <a:t>criterio</a:t>
            </a:r>
            <a:r>
              <a:rPr lang="en-US" sz="2400" dirty="0"/>
              <a:t> di </a:t>
            </a:r>
            <a:r>
              <a:rPr lang="en-US" sz="2400" dirty="0" err="1"/>
              <a:t>inabilità</a:t>
            </a:r>
            <a:r>
              <a:rPr lang="en-US" sz="2400" dirty="0"/>
              <a:t> al </a:t>
            </a:r>
            <a:r>
              <a:rPr lang="en-US" sz="2400" dirty="0" err="1"/>
              <a:t>lavoro</a:t>
            </a:r>
            <a:r>
              <a:rPr lang="en-US" sz="2400" dirty="0"/>
              <a:t> </a:t>
            </a:r>
            <a:r>
              <a:rPr lang="en-US" sz="2400" dirty="0" err="1"/>
              <a:t>comporta</a:t>
            </a:r>
            <a:r>
              <a:rPr lang="en-US" sz="2400" dirty="0"/>
              <a:t> un </a:t>
            </a:r>
            <a:r>
              <a:rPr lang="en-US" sz="2400" dirty="0" err="1"/>
              <a:t>giudizio</a:t>
            </a:r>
            <a:r>
              <a:rPr lang="en-US" sz="2400" dirty="0"/>
              <a:t> medico-</a:t>
            </a:r>
            <a:r>
              <a:rPr lang="en-US" sz="2400" dirty="0" err="1"/>
              <a:t>legale</a:t>
            </a:r>
            <a:r>
              <a:rPr lang="en-US" sz="2400" dirty="0"/>
              <a:t> </a:t>
            </a:r>
            <a:r>
              <a:rPr lang="en-US" sz="2400" dirty="0" err="1"/>
              <a:t>fortemente</a:t>
            </a:r>
            <a:r>
              <a:rPr lang="en-US" sz="2400" dirty="0"/>
              <a:t> </a:t>
            </a:r>
            <a:r>
              <a:rPr lang="en-US" sz="2400" dirty="0" err="1"/>
              <a:t>individualizzato</a:t>
            </a:r>
            <a:r>
              <a:rPr lang="en-US" sz="2400" dirty="0"/>
              <a:t>; </a:t>
            </a:r>
            <a:r>
              <a:rPr lang="en-US" sz="2400" dirty="0" err="1"/>
              <a:t>si</a:t>
            </a:r>
            <a:r>
              <a:rPr lang="en-US" sz="2400" dirty="0"/>
              <a:t> </a:t>
            </a:r>
            <a:r>
              <a:rPr lang="en-US" sz="2400" dirty="0" err="1"/>
              <a:t>dovrà</a:t>
            </a:r>
            <a:r>
              <a:rPr lang="en-US" sz="2400" dirty="0"/>
              <a:t> </a:t>
            </a:r>
            <a:r>
              <a:rPr lang="en-US" sz="2400" dirty="0" err="1"/>
              <a:t>tener</a:t>
            </a:r>
            <a:r>
              <a:rPr lang="en-US" sz="2400" dirty="0"/>
              <a:t> </a:t>
            </a:r>
            <a:r>
              <a:rPr lang="en-US" sz="2400" dirty="0" err="1"/>
              <a:t>conto</a:t>
            </a:r>
            <a:r>
              <a:rPr lang="en-US" sz="2400" dirty="0"/>
              <a:t> non solo del </a:t>
            </a:r>
            <a:r>
              <a:rPr lang="en-US" sz="2400" dirty="0" err="1"/>
              <a:t>danno</a:t>
            </a:r>
            <a:r>
              <a:rPr lang="en-US" sz="2400" dirty="0"/>
              <a:t> </a:t>
            </a:r>
            <a:r>
              <a:rPr lang="en-US" sz="2400" dirty="0" err="1"/>
              <a:t>biologico</a:t>
            </a:r>
            <a:r>
              <a:rPr lang="en-US" sz="2400" dirty="0"/>
              <a:t>, ma </a:t>
            </a:r>
            <a:r>
              <a:rPr lang="en-US" sz="2400" dirty="0" err="1"/>
              <a:t>anche</a:t>
            </a:r>
            <a:r>
              <a:rPr lang="en-US" sz="2400" dirty="0"/>
              <a:t> </a:t>
            </a:r>
            <a:r>
              <a:rPr lang="en-US" sz="2400" dirty="0" err="1"/>
              <a:t>dei</a:t>
            </a:r>
            <a:r>
              <a:rPr lang="en-US" sz="2400" dirty="0"/>
              <a:t> </a:t>
            </a:r>
            <a:r>
              <a:rPr lang="en-US" sz="2400" dirty="0" err="1"/>
              <a:t>vari</a:t>
            </a:r>
            <a:r>
              <a:rPr lang="en-US" sz="2400" dirty="0"/>
              <a:t> </a:t>
            </a:r>
            <a:r>
              <a:rPr lang="en-US" sz="2400" dirty="0" err="1"/>
              <a:t>aspetti</a:t>
            </a:r>
            <a:r>
              <a:rPr lang="en-US" sz="2400" dirty="0"/>
              <a:t> del </a:t>
            </a:r>
            <a:r>
              <a:rPr lang="en-US" sz="2400" dirty="0" err="1"/>
              <a:t>lavoratore</a:t>
            </a:r>
            <a:r>
              <a:rPr lang="en-US" sz="2400" dirty="0"/>
              <a:t> (</a:t>
            </a:r>
            <a:r>
              <a:rPr lang="en-US" sz="2400" dirty="0" err="1"/>
              <a:t>età</a:t>
            </a:r>
            <a:r>
              <a:rPr lang="en-US" sz="2400" dirty="0"/>
              <a:t>, </a:t>
            </a:r>
            <a:r>
              <a:rPr lang="en-US" sz="2400" dirty="0" err="1"/>
              <a:t>sesso</a:t>
            </a:r>
            <a:r>
              <a:rPr lang="en-US" sz="2400" dirty="0"/>
              <a:t>, </a:t>
            </a:r>
            <a:r>
              <a:rPr lang="en-US" sz="2400" dirty="0" err="1"/>
              <a:t>abitudini</a:t>
            </a:r>
            <a:r>
              <a:rPr lang="en-US" sz="2400" dirty="0"/>
              <a:t>, </a:t>
            </a:r>
            <a:r>
              <a:rPr lang="en-US" sz="2400" dirty="0" err="1"/>
              <a:t>qualifica</a:t>
            </a:r>
            <a:r>
              <a:rPr lang="en-US" sz="2400" dirty="0"/>
              <a:t> </a:t>
            </a:r>
            <a:r>
              <a:rPr lang="en-US" sz="2400" dirty="0" err="1"/>
              <a:t>lavorativa</a:t>
            </a:r>
            <a:r>
              <a:rPr lang="en-US" sz="2400" dirty="0"/>
              <a:t> </a:t>
            </a:r>
            <a:r>
              <a:rPr lang="en-US" sz="2400" dirty="0" err="1"/>
              <a:t>raggiunta</a:t>
            </a:r>
            <a:r>
              <a:rPr lang="en-US" sz="2400" dirty="0"/>
              <a:t>, </a:t>
            </a:r>
            <a:r>
              <a:rPr lang="en-US" sz="2400" dirty="0" err="1"/>
              <a:t>usura</a:t>
            </a:r>
            <a:r>
              <a:rPr lang="en-US" sz="2400" dirty="0"/>
              <a:t> </a:t>
            </a:r>
            <a:r>
              <a:rPr lang="en-US" sz="2400" dirty="0" err="1"/>
              <a:t>lavorativa</a:t>
            </a:r>
            <a:r>
              <a:rPr lang="en-US" sz="2400" dirty="0"/>
              <a:t>).</a:t>
            </a:r>
          </a:p>
        </p:txBody>
      </p:sp>
    </p:spTree>
    <p:extLst>
      <p:ext uri="{BB962C8B-B14F-4D97-AF65-F5344CB8AC3E}">
        <p14:creationId xmlns:p14="http://schemas.microsoft.com/office/powerpoint/2010/main" xmlns="" val="3966676050"/>
      </p:ext>
    </p:extLst>
  </p:cSld>
  <p:clrMapOvr>
    <a:masterClrMapping/>
  </p:clrMapOvr>
  <p:transition spd="slow">
    <p:randomBar dir="vert"/>
  </p:transition>
</p:sld>
</file>

<file path=ppt/slides/slide3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t>Requisiti “amministrativi”</a:t>
            </a:r>
          </a:p>
        </p:txBody>
      </p:sp>
      <p:sp>
        <p:nvSpPr>
          <p:cNvPr id="3" name="Rectangle 3"/>
          <p:cNvSpPr txBox="1">
            <a:spLocks noChangeArrowheads="1"/>
          </p:cNvSpPr>
          <p:nvPr/>
        </p:nvSpPr>
        <p:spPr>
          <a:xfrm>
            <a:off x="1044223" y="2587978"/>
            <a:ext cx="9708444" cy="2940050"/>
          </a:xfrm>
          <a:prstGeom prst="rect">
            <a:avLst/>
          </a:prstGeom>
        </p:spPr>
        <p:txBody>
          <a:bodyPr/>
          <a:lst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a:lstStyle>
          <a:p>
            <a:pPr algn="just"/>
            <a:r>
              <a:rPr lang="en-US" sz="2600" dirty="0"/>
              <a:t>La </a:t>
            </a:r>
            <a:r>
              <a:rPr lang="en-US" sz="2600" dirty="0" err="1"/>
              <a:t>prestazione</a:t>
            </a:r>
            <a:r>
              <a:rPr lang="en-US" sz="2600" dirty="0"/>
              <a:t> </a:t>
            </a:r>
            <a:r>
              <a:rPr lang="en-US" sz="2600" dirty="0" err="1"/>
              <a:t>spetta</a:t>
            </a:r>
            <a:r>
              <a:rPr lang="en-US" sz="2600" dirty="0"/>
              <a:t> a </a:t>
            </a:r>
            <a:r>
              <a:rPr lang="en-US" sz="2600" dirty="0" err="1"/>
              <a:t>tutti</a:t>
            </a:r>
            <a:r>
              <a:rPr lang="en-US" sz="2600" dirty="0"/>
              <a:t> </a:t>
            </a:r>
            <a:r>
              <a:rPr lang="en-US" sz="2600" dirty="0" err="1"/>
              <a:t>i</a:t>
            </a:r>
            <a:r>
              <a:rPr lang="en-US" sz="2600" dirty="0"/>
              <a:t> </a:t>
            </a:r>
            <a:r>
              <a:rPr lang="en-US" sz="2600" dirty="0" err="1"/>
              <a:t>lavoratori</a:t>
            </a:r>
            <a:r>
              <a:rPr lang="en-US" sz="2600" dirty="0"/>
              <a:t> </a:t>
            </a:r>
            <a:r>
              <a:rPr lang="en-US" sz="2600" dirty="0" err="1"/>
              <a:t>assicurati</a:t>
            </a:r>
            <a:r>
              <a:rPr lang="en-US" sz="2600" dirty="0"/>
              <a:t> </a:t>
            </a:r>
            <a:r>
              <a:rPr lang="en-US" sz="2600" dirty="0" err="1"/>
              <a:t>all'INPS</a:t>
            </a:r>
            <a:r>
              <a:rPr lang="en-US" sz="2600" dirty="0"/>
              <a:t> </a:t>
            </a:r>
            <a:r>
              <a:rPr lang="en-US" sz="2600" dirty="0" err="1"/>
              <a:t>che</a:t>
            </a:r>
            <a:r>
              <a:rPr lang="en-US" sz="2600" dirty="0"/>
              <a:t> </a:t>
            </a:r>
            <a:r>
              <a:rPr lang="en-US" sz="2600" dirty="0" err="1"/>
              <a:t>possano</a:t>
            </a:r>
            <a:r>
              <a:rPr lang="en-US" sz="2600" dirty="0"/>
              <a:t> far </a:t>
            </a:r>
            <a:r>
              <a:rPr lang="en-US" sz="2600" dirty="0" err="1"/>
              <a:t>valere</a:t>
            </a:r>
            <a:r>
              <a:rPr lang="en-US" sz="2600" dirty="0"/>
              <a:t> </a:t>
            </a:r>
            <a:r>
              <a:rPr lang="en-US" sz="2600" dirty="0" err="1"/>
              <a:t>almeno</a:t>
            </a:r>
            <a:r>
              <a:rPr lang="en-US" sz="2600" dirty="0"/>
              <a:t> </a:t>
            </a:r>
            <a:r>
              <a:rPr lang="en-US" sz="2600" b="1" dirty="0" err="1"/>
              <a:t>cinque</a:t>
            </a:r>
            <a:r>
              <a:rPr lang="en-US" sz="2600" b="1" dirty="0"/>
              <a:t> </a:t>
            </a:r>
            <a:r>
              <a:rPr lang="en-US" sz="2600" b="1" dirty="0" err="1"/>
              <a:t>anni</a:t>
            </a:r>
            <a:r>
              <a:rPr lang="en-US" sz="2600" b="1" dirty="0"/>
              <a:t> </a:t>
            </a:r>
            <a:r>
              <a:rPr lang="en-US" sz="2600" b="1" dirty="0" err="1"/>
              <a:t>effettivi</a:t>
            </a:r>
            <a:r>
              <a:rPr lang="en-US" sz="2600" dirty="0"/>
              <a:t> di </a:t>
            </a:r>
            <a:r>
              <a:rPr lang="en-US" sz="2600" dirty="0" err="1"/>
              <a:t>contribuzione</a:t>
            </a:r>
            <a:r>
              <a:rPr lang="en-US" sz="2600" dirty="0"/>
              <a:t>, di cui </a:t>
            </a:r>
            <a:r>
              <a:rPr lang="en-US" sz="2600" b="1" dirty="0" err="1"/>
              <a:t>tre</a:t>
            </a:r>
            <a:r>
              <a:rPr lang="en-US" sz="2600" b="1" dirty="0"/>
              <a:t> </a:t>
            </a:r>
            <a:r>
              <a:rPr lang="en-US" sz="2600" b="1" dirty="0" err="1"/>
              <a:t>anni</a:t>
            </a:r>
            <a:r>
              <a:rPr lang="en-US" sz="2600" dirty="0"/>
              <a:t> in </a:t>
            </a:r>
            <a:r>
              <a:rPr lang="en-US" sz="2600" dirty="0" err="1"/>
              <a:t>costanza</a:t>
            </a:r>
            <a:r>
              <a:rPr lang="en-US" sz="2600" dirty="0"/>
              <a:t> di </a:t>
            </a:r>
            <a:r>
              <a:rPr lang="en-US" sz="2600" dirty="0" err="1"/>
              <a:t>lavoro</a:t>
            </a:r>
            <a:r>
              <a:rPr lang="en-US" sz="2600" dirty="0"/>
              <a:t>, </a:t>
            </a:r>
            <a:r>
              <a:rPr lang="en-US" sz="2600" b="1" dirty="0" err="1"/>
              <a:t>nei</a:t>
            </a:r>
            <a:r>
              <a:rPr lang="en-US" sz="2600" b="1" dirty="0"/>
              <a:t> </a:t>
            </a:r>
            <a:r>
              <a:rPr lang="en-US" sz="2600" b="1" dirty="0" err="1"/>
              <a:t>cinque</a:t>
            </a:r>
            <a:r>
              <a:rPr lang="en-US" sz="2600" b="1" dirty="0"/>
              <a:t> </a:t>
            </a:r>
            <a:r>
              <a:rPr lang="en-US" sz="2600" b="1" dirty="0" err="1"/>
              <a:t>precedenti</a:t>
            </a:r>
            <a:r>
              <a:rPr lang="en-US" sz="2600" dirty="0"/>
              <a:t> la </a:t>
            </a:r>
            <a:r>
              <a:rPr lang="en-US" sz="2600" dirty="0" err="1"/>
              <a:t>domanda</a:t>
            </a:r>
            <a:r>
              <a:rPr lang="en-US" sz="2600" dirty="0"/>
              <a:t> di </a:t>
            </a:r>
            <a:r>
              <a:rPr lang="en-US" sz="2600" dirty="0" err="1"/>
              <a:t>prestazione</a:t>
            </a:r>
            <a:r>
              <a:rPr lang="en-US" sz="2600" dirty="0"/>
              <a:t>. </a:t>
            </a:r>
            <a:r>
              <a:rPr lang="it-IT" sz="2600" dirty="0"/>
              <a:t>E’ possibile raggiungere il requisito prescritto anche attraverso i </a:t>
            </a:r>
            <a:r>
              <a:rPr lang="it-IT" sz="2600" b="1" dirty="0"/>
              <a:t>versamenti volontari</a:t>
            </a:r>
            <a:r>
              <a:rPr lang="it-IT" sz="2600" dirty="0"/>
              <a:t>.</a:t>
            </a:r>
            <a:endParaRPr lang="en-US" sz="2600" dirty="0"/>
          </a:p>
        </p:txBody>
      </p:sp>
    </p:spTree>
    <p:extLst>
      <p:ext uri="{BB962C8B-B14F-4D97-AF65-F5344CB8AC3E}">
        <p14:creationId xmlns:p14="http://schemas.microsoft.com/office/powerpoint/2010/main" xmlns="" val="1375244109"/>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t>Requisiti “amministrativi”</a:t>
            </a:r>
          </a:p>
        </p:txBody>
      </p:sp>
      <p:sp>
        <p:nvSpPr>
          <p:cNvPr id="4" name="Rettangolo 3"/>
          <p:cNvSpPr/>
          <p:nvPr/>
        </p:nvSpPr>
        <p:spPr>
          <a:xfrm>
            <a:off x="1100667" y="2383112"/>
            <a:ext cx="9934222" cy="4243213"/>
          </a:xfrm>
          <a:prstGeom prst="rect">
            <a:avLst/>
          </a:prstGeom>
        </p:spPr>
        <p:txBody>
          <a:bodyPr wrap="square">
            <a:spAutoFit/>
          </a:bodyPr>
          <a:lstStyle/>
          <a:p>
            <a:pPr>
              <a:lnSpc>
                <a:spcPct val="80000"/>
              </a:lnSpc>
              <a:buFont typeface="Wingdings" charset="0"/>
              <a:buNone/>
            </a:pPr>
            <a:r>
              <a:rPr lang="en-US" sz="2800" dirty="0"/>
              <a:t>Ai </a:t>
            </a:r>
            <a:r>
              <a:rPr lang="en-US" sz="2800" dirty="0" err="1"/>
              <a:t>fini</a:t>
            </a:r>
            <a:r>
              <a:rPr lang="en-US" sz="2800" dirty="0"/>
              <a:t> dell</a:t>
            </a:r>
            <a:r>
              <a:rPr lang="ja-JP" altLang="en-US" sz="2800" dirty="0">
                <a:latin typeface="Arial"/>
              </a:rPr>
              <a:t>’</a:t>
            </a:r>
            <a:r>
              <a:rPr lang="en-US" sz="2800" dirty="0" err="1"/>
              <a:t>individuazione</a:t>
            </a:r>
            <a:r>
              <a:rPr lang="en-US" sz="2800" dirty="0"/>
              <a:t> </a:t>
            </a:r>
            <a:r>
              <a:rPr lang="en-US" sz="2800" dirty="0" err="1"/>
              <a:t>dei</a:t>
            </a:r>
            <a:r>
              <a:rPr lang="en-US" sz="2800" dirty="0"/>
              <a:t> 3 </a:t>
            </a:r>
            <a:r>
              <a:rPr lang="en-US" sz="2800" dirty="0" err="1"/>
              <a:t>anni</a:t>
            </a:r>
            <a:r>
              <a:rPr lang="en-US" sz="2800" dirty="0"/>
              <a:t> </a:t>
            </a:r>
            <a:r>
              <a:rPr lang="en-US" sz="2800" dirty="0" err="1"/>
              <a:t>nel</a:t>
            </a:r>
            <a:r>
              <a:rPr lang="en-US" sz="2800" dirty="0"/>
              <a:t> </a:t>
            </a:r>
            <a:r>
              <a:rPr lang="en-US" sz="2800" dirty="0" err="1"/>
              <a:t>quinquennio</a:t>
            </a:r>
            <a:r>
              <a:rPr lang="en-US" sz="2800" dirty="0"/>
              <a:t>, </a:t>
            </a:r>
            <a:r>
              <a:rPr lang="en-US" sz="2800" dirty="0" err="1"/>
              <a:t>si</a:t>
            </a:r>
            <a:r>
              <a:rPr lang="en-US" sz="2800" dirty="0"/>
              <a:t> </a:t>
            </a:r>
            <a:r>
              <a:rPr lang="en-US" sz="2800" dirty="0" err="1"/>
              <a:t>considerano</a:t>
            </a:r>
            <a:r>
              <a:rPr lang="en-US" sz="2800" dirty="0"/>
              <a:t> come </a:t>
            </a:r>
            <a:r>
              <a:rPr lang="en-US" sz="2800" dirty="0" err="1"/>
              <a:t>parentesi</a:t>
            </a:r>
            <a:r>
              <a:rPr lang="en-US" sz="2800" dirty="0"/>
              <a:t> </a:t>
            </a:r>
            <a:r>
              <a:rPr lang="en-US" sz="2800" dirty="0" err="1"/>
              <a:t>neutra</a:t>
            </a:r>
            <a:r>
              <a:rPr lang="en-US" sz="2800" dirty="0"/>
              <a:t> </a:t>
            </a:r>
            <a:r>
              <a:rPr lang="en-US" sz="2800" dirty="0" err="1"/>
              <a:t>i</a:t>
            </a:r>
            <a:r>
              <a:rPr lang="en-US" sz="2800" dirty="0"/>
              <a:t> </a:t>
            </a:r>
            <a:r>
              <a:rPr lang="en-US" sz="2800" dirty="0" err="1"/>
              <a:t>periodi</a:t>
            </a:r>
            <a:r>
              <a:rPr lang="en-US" sz="2800" dirty="0"/>
              <a:t> di: </a:t>
            </a:r>
          </a:p>
          <a:p>
            <a:pPr marL="285750" indent="-285750">
              <a:lnSpc>
                <a:spcPct val="80000"/>
              </a:lnSpc>
              <a:buFont typeface="Arial"/>
              <a:buChar char="•"/>
            </a:pPr>
            <a:r>
              <a:rPr lang="en-US" sz="2800" dirty="0" err="1"/>
              <a:t>assenza</a:t>
            </a:r>
            <a:r>
              <a:rPr lang="en-US" sz="2800" dirty="0"/>
              <a:t> </a:t>
            </a:r>
            <a:r>
              <a:rPr lang="en-US" sz="2800" dirty="0" err="1"/>
              <a:t>facoltativa</a:t>
            </a:r>
            <a:r>
              <a:rPr lang="en-US" sz="2800" dirty="0"/>
              <a:t> dal </a:t>
            </a:r>
            <a:r>
              <a:rPr lang="en-US" sz="2800" dirty="0" err="1"/>
              <a:t>lavoro</a:t>
            </a:r>
            <a:r>
              <a:rPr lang="en-US" sz="2800" dirty="0"/>
              <a:t> </a:t>
            </a:r>
            <a:r>
              <a:rPr lang="en-US" sz="2800" dirty="0" err="1"/>
              <a:t>dopo</a:t>
            </a:r>
            <a:r>
              <a:rPr lang="en-US" sz="2800" dirty="0"/>
              <a:t> </a:t>
            </a:r>
            <a:r>
              <a:rPr lang="en-US" sz="2800" dirty="0" err="1"/>
              <a:t>il</a:t>
            </a:r>
            <a:r>
              <a:rPr lang="en-US" sz="2800" dirty="0"/>
              <a:t> </a:t>
            </a:r>
            <a:r>
              <a:rPr lang="en-US" sz="2800" dirty="0" err="1"/>
              <a:t>parto</a:t>
            </a:r>
            <a:r>
              <a:rPr lang="en-US" sz="2800" dirty="0"/>
              <a:t>; </a:t>
            </a:r>
          </a:p>
          <a:p>
            <a:pPr marL="285750" indent="-285750">
              <a:lnSpc>
                <a:spcPct val="80000"/>
              </a:lnSpc>
              <a:buFont typeface="Arial"/>
              <a:buChar char="•"/>
            </a:pPr>
            <a:r>
              <a:rPr lang="en-US" sz="2800" dirty="0" err="1"/>
              <a:t>iscrizione</a:t>
            </a:r>
            <a:r>
              <a:rPr lang="en-US" sz="2800" dirty="0"/>
              <a:t> a </a:t>
            </a:r>
            <a:r>
              <a:rPr lang="en-US" sz="2800" dirty="0" err="1"/>
              <a:t>fondi</a:t>
            </a:r>
            <a:r>
              <a:rPr lang="en-US" sz="2800" dirty="0"/>
              <a:t> di </a:t>
            </a:r>
            <a:r>
              <a:rPr lang="en-US" sz="2800" dirty="0" err="1"/>
              <a:t>previdenza</a:t>
            </a:r>
            <a:r>
              <a:rPr lang="en-US" sz="2800" dirty="0"/>
              <a:t> </a:t>
            </a:r>
            <a:r>
              <a:rPr lang="en-US" sz="2800" dirty="0" err="1"/>
              <a:t>sostitutivi</a:t>
            </a:r>
            <a:r>
              <a:rPr lang="en-US" sz="2800" dirty="0"/>
              <a:t>, </a:t>
            </a:r>
            <a:r>
              <a:rPr lang="en-US" sz="2800" dirty="0" err="1"/>
              <a:t>esclusivi</a:t>
            </a:r>
            <a:r>
              <a:rPr lang="en-US" sz="2800" dirty="0"/>
              <a:t> e </a:t>
            </a:r>
            <a:r>
              <a:rPr lang="en-US" sz="2800" dirty="0" err="1"/>
              <a:t>esonerativi</a:t>
            </a:r>
            <a:r>
              <a:rPr lang="en-US" sz="2800" dirty="0"/>
              <a:t> dell</a:t>
            </a:r>
            <a:r>
              <a:rPr lang="ja-JP" altLang="en-US" sz="2800" dirty="0">
                <a:latin typeface="Arial"/>
              </a:rPr>
              <a:t>’</a:t>
            </a:r>
            <a:r>
              <a:rPr lang="en-US" sz="2800" dirty="0"/>
              <a:t> </a:t>
            </a:r>
            <a:r>
              <a:rPr lang="en-US" sz="2800" dirty="0" err="1"/>
              <a:t>assicurazione</a:t>
            </a:r>
            <a:r>
              <a:rPr lang="en-US" sz="2800" dirty="0"/>
              <a:t> </a:t>
            </a:r>
            <a:r>
              <a:rPr lang="en-US" sz="2800" dirty="0" err="1"/>
              <a:t>generale</a:t>
            </a:r>
            <a:r>
              <a:rPr lang="en-US" sz="2800" dirty="0"/>
              <a:t> </a:t>
            </a:r>
            <a:r>
              <a:rPr lang="en-US" sz="2800" dirty="0" err="1"/>
              <a:t>obbligatoria</a:t>
            </a:r>
            <a:r>
              <a:rPr lang="en-US" sz="2800" dirty="0"/>
              <a:t>; </a:t>
            </a:r>
          </a:p>
          <a:p>
            <a:pPr marL="285750" indent="-285750">
              <a:lnSpc>
                <a:spcPct val="80000"/>
              </a:lnSpc>
              <a:buFont typeface="Arial"/>
              <a:buChar char="•"/>
            </a:pPr>
            <a:r>
              <a:rPr lang="en-US" sz="2800" dirty="0" err="1"/>
              <a:t>lavoro</a:t>
            </a:r>
            <a:r>
              <a:rPr lang="en-US" sz="2800" dirty="0"/>
              <a:t> </a:t>
            </a:r>
            <a:r>
              <a:rPr lang="en-US" sz="2800" dirty="0" err="1"/>
              <a:t>prestato</a:t>
            </a:r>
            <a:r>
              <a:rPr lang="en-US" sz="2800" dirty="0"/>
              <a:t> all</a:t>
            </a:r>
            <a:r>
              <a:rPr lang="ja-JP" altLang="en-US" sz="2800" dirty="0">
                <a:latin typeface="Arial"/>
              </a:rPr>
              <a:t>’</a:t>
            </a:r>
            <a:r>
              <a:rPr lang="en-US" sz="2800" dirty="0" err="1"/>
              <a:t>estero</a:t>
            </a:r>
            <a:r>
              <a:rPr lang="en-US" sz="2800" dirty="0"/>
              <a:t> in </a:t>
            </a:r>
            <a:r>
              <a:rPr lang="en-US" sz="2800" dirty="0" err="1"/>
              <a:t>paesi</a:t>
            </a:r>
            <a:r>
              <a:rPr lang="en-US" sz="2800" dirty="0"/>
              <a:t> non </a:t>
            </a:r>
            <a:r>
              <a:rPr lang="en-US" sz="2800" dirty="0" err="1"/>
              <a:t>convenzionati</a:t>
            </a:r>
            <a:r>
              <a:rPr lang="en-US" sz="2800" dirty="0"/>
              <a:t>; </a:t>
            </a:r>
          </a:p>
          <a:p>
            <a:pPr marL="285750" indent="-285750">
              <a:lnSpc>
                <a:spcPct val="80000"/>
              </a:lnSpc>
              <a:buFont typeface="Arial"/>
              <a:buChar char="•"/>
            </a:pPr>
            <a:r>
              <a:rPr lang="en-US" sz="2800" dirty="0" err="1"/>
              <a:t>malattia</a:t>
            </a:r>
            <a:r>
              <a:rPr lang="en-US" sz="2800" dirty="0"/>
              <a:t> </a:t>
            </a:r>
            <a:r>
              <a:rPr lang="en-US" sz="2800" dirty="0" err="1"/>
              <a:t>eccedente</a:t>
            </a:r>
            <a:r>
              <a:rPr lang="en-US" sz="2800" dirty="0"/>
              <a:t> l</a:t>
            </a:r>
            <a:r>
              <a:rPr lang="ja-JP" altLang="en-US" sz="2800" dirty="0">
                <a:latin typeface="Arial"/>
              </a:rPr>
              <a:t>’</a:t>
            </a:r>
            <a:r>
              <a:rPr lang="en-US" sz="2800" dirty="0"/>
              <a:t>anno (o </a:t>
            </a:r>
            <a:r>
              <a:rPr lang="en-US" sz="2800" dirty="0" err="1"/>
              <a:t>più</a:t>
            </a:r>
            <a:r>
              <a:rPr lang="en-US" sz="2800" dirty="0"/>
              <a:t> dal 1997) di </a:t>
            </a:r>
            <a:r>
              <a:rPr lang="en-US" sz="2800" dirty="0" err="1"/>
              <a:t>contribuzione</a:t>
            </a:r>
            <a:r>
              <a:rPr lang="en-US" sz="2800" dirty="0"/>
              <a:t> </a:t>
            </a:r>
            <a:r>
              <a:rPr lang="en-US" sz="2800" dirty="0" err="1"/>
              <a:t>accreditabile</a:t>
            </a:r>
            <a:r>
              <a:rPr lang="en-US" sz="2800" dirty="0"/>
              <a:t>.</a:t>
            </a:r>
          </a:p>
          <a:p>
            <a:pPr>
              <a:lnSpc>
                <a:spcPct val="80000"/>
              </a:lnSpc>
              <a:buFont typeface="Wingdings" charset="0"/>
              <a:buNone/>
            </a:pPr>
            <a:endParaRPr lang="en-US" sz="2800" dirty="0"/>
          </a:p>
          <a:p>
            <a:pPr>
              <a:lnSpc>
                <a:spcPct val="80000"/>
              </a:lnSpc>
              <a:buFont typeface="Wingdings" charset="0"/>
              <a:buNone/>
            </a:pPr>
            <a:r>
              <a:rPr lang="en-US" sz="2800" dirty="0" err="1"/>
              <a:t>Parentesi</a:t>
            </a:r>
            <a:r>
              <a:rPr lang="en-US" sz="2800" dirty="0"/>
              <a:t> </a:t>
            </a:r>
            <a:r>
              <a:rPr lang="en-US" sz="2800" dirty="0" err="1"/>
              <a:t>neutra</a:t>
            </a:r>
            <a:r>
              <a:rPr lang="en-US" sz="2800" dirty="0"/>
              <a:t> </a:t>
            </a:r>
            <a:r>
              <a:rPr lang="en-US" sz="2800" dirty="0" err="1"/>
              <a:t>significa</a:t>
            </a:r>
            <a:r>
              <a:rPr lang="en-US" sz="2800" dirty="0"/>
              <a:t> </a:t>
            </a:r>
            <a:r>
              <a:rPr lang="en-US" sz="2800" dirty="0" err="1"/>
              <a:t>che</a:t>
            </a:r>
            <a:r>
              <a:rPr lang="en-US" sz="2800" dirty="0"/>
              <a:t>, </a:t>
            </a:r>
            <a:r>
              <a:rPr lang="en-US" sz="2800" dirty="0" err="1"/>
              <a:t>nei</a:t>
            </a:r>
            <a:r>
              <a:rPr lang="en-US" sz="2800" dirty="0"/>
              <a:t> </a:t>
            </a:r>
            <a:r>
              <a:rPr lang="en-US" sz="2800" dirty="0" err="1"/>
              <a:t>casi</a:t>
            </a:r>
            <a:r>
              <a:rPr lang="en-US" sz="2800" dirty="0"/>
              <a:t> </a:t>
            </a:r>
            <a:r>
              <a:rPr lang="en-US" sz="2800" dirty="0" err="1"/>
              <a:t>menzionati</a:t>
            </a:r>
            <a:r>
              <a:rPr lang="en-US" sz="2800" dirty="0"/>
              <a:t>, </a:t>
            </a:r>
            <a:r>
              <a:rPr lang="en-US" sz="2800" dirty="0" err="1"/>
              <a:t>il</a:t>
            </a:r>
            <a:r>
              <a:rPr lang="en-US" sz="2800" dirty="0"/>
              <a:t> </a:t>
            </a:r>
            <a:r>
              <a:rPr lang="en-US" sz="2800" dirty="0" err="1"/>
              <a:t>triennio</a:t>
            </a:r>
            <a:r>
              <a:rPr lang="en-US" sz="2800" dirty="0"/>
              <a:t> </a:t>
            </a:r>
            <a:r>
              <a:rPr lang="en-US" sz="2800" dirty="0" err="1"/>
              <a:t>va</a:t>
            </a:r>
            <a:r>
              <a:rPr lang="en-US" sz="2800" dirty="0"/>
              <a:t> </a:t>
            </a:r>
            <a:r>
              <a:rPr lang="en-US" sz="2800" dirty="0" err="1"/>
              <a:t>ricercato</a:t>
            </a:r>
            <a:r>
              <a:rPr lang="en-US" sz="2800" dirty="0"/>
              <a:t> </a:t>
            </a:r>
            <a:r>
              <a:rPr lang="en-US" sz="2800" dirty="0" err="1"/>
              <a:t>nel</a:t>
            </a:r>
            <a:r>
              <a:rPr lang="en-US" sz="2800" dirty="0"/>
              <a:t> </a:t>
            </a:r>
            <a:r>
              <a:rPr lang="en-US" sz="2800" dirty="0" err="1"/>
              <a:t>periodo</a:t>
            </a:r>
            <a:r>
              <a:rPr lang="en-US" sz="2800" dirty="0"/>
              <a:t> </a:t>
            </a:r>
            <a:r>
              <a:rPr lang="en-US" sz="2800" dirty="0" err="1"/>
              <a:t>che</a:t>
            </a:r>
            <a:r>
              <a:rPr lang="en-US" sz="2800" dirty="0"/>
              <a:t> </a:t>
            </a:r>
            <a:r>
              <a:rPr lang="en-US" sz="2800" dirty="0" err="1"/>
              <a:t>si</a:t>
            </a:r>
            <a:r>
              <a:rPr lang="en-US" sz="2800" dirty="0"/>
              <a:t> </a:t>
            </a:r>
            <a:r>
              <a:rPr lang="en-US" sz="2800" dirty="0" err="1"/>
              <a:t>ottiene</a:t>
            </a:r>
            <a:r>
              <a:rPr lang="en-US" sz="2800" dirty="0"/>
              <a:t> </a:t>
            </a:r>
            <a:r>
              <a:rPr lang="en-US" sz="2800" dirty="0" err="1"/>
              <a:t>aggiungendo</a:t>
            </a:r>
            <a:r>
              <a:rPr lang="en-US" sz="2800" dirty="0"/>
              <a:t> I </a:t>
            </a:r>
            <a:r>
              <a:rPr lang="en-US" sz="2800" dirty="0" err="1"/>
              <a:t>periodi</a:t>
            </a:r>
            <a:r>
              <a:rPr lang="en-US" sz="2800" dirty="0"/>
              <a:t> </a:t>
            </a:r>
            <a:r>
              <a:rPr lang="en-US" sz="2800" dirty="0" err="1"/>
              <a:t>neutri</a:t>
            </a:r>
            <a:r>
              <a:rPr lang="en-US" sz="2800" dirty="0"/>
              <a:t> al </a:t>
            </a:r>
            <a:r>
              <a:rPr lang="en-US" sz="2800" dirty="0" err="1"/>
              <a:t>quinquennio</a:t>
            </a:r>
            <a:r>
              <a:rPr lang="en-US" sz="2800" dirty="0"/>
              <a:t> </a:t>
            </a:r>
            <a:r>
              <a:rPr lang="en-US" sz="2800" dirty="0" err="1"/>
              <a:t>che</a:t>
            </a:r>
            <a:r>
              <a:rPr lang="en-US" sz="2800" dirty="0"/>
              <a:t> precede la </a:t>
            </a:r>
            <a:r>
              <a:rPr lang="en-US" sz="2800" dirty="0" err="1"/>
              <a:t>domanda</a:t>
            </a:r>
            <a:r>
              <a:rPr lang="en-US" sz="2800" dirty="0"/>
              <a:t>.</a:t>
            </a:r>
          </a:p>
        </p:txBody>
      </p:sp>
    </p:spTree>
    <p:extLst>
      <p:ext uri="{BB962C8B-B14F-4D97-AF65-F5344CB8AC3E}">
        <p14:creationId xmlns:p14="http://schemas.microsoft.com/office/powerpoint/2010/main" xmlns="" val="2975384436"/>
      </p:ext>
    </p:extLst>
  </p:cSld>
  <p:clrMapOvr>
    <a:masterClrMapping/>
  </p:clrMapOvr>
  <p:transition spd="slow">
    <p:randomBar dir="vert"/>
  </p:transition>
</p:sld>
</file>

<file path=ppt/slides/slide3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t>Requisiti “amministrativi”</a:t>
            </a:r>
          </a:p>
        </p:txBody>
      </p:sp>
      <p:sp>
        <p:nvSpPr>
          <p:cNvPr id="5" name="Rectangle 3"/>
          <p:cNvSpPr txBox="1">
            <a:spLocks noChangeArrowheads="1"/>
          </p:cNvSpPr>
          <p:nvPr/>
        </p:nvSpPr>
        <p:spPr>
          <a:xfrm>
            <a:off x="863424" y="2353204"/>
            <a:ext cx="10764131" cy="4733925"/>
          </a:xfrm>
          <a:prstGeom prst="rect">
            <a:avLst/>
          </a:prstGeom>
        </p:spPr>
        <p:txBody>
          <a:bodyPr/>
          <a:lst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a:lstStyle>
          <a:p>
            <a:pPr algn="just">
              <a:lnSpc>
                <a:spcPct val="80000"/>
              </a:lnSpc>
              <a:buFont typeface="Wingdings" charset="0"/>
              <a:buNone/>
            </a:pPr>
            <a:r>
              <a:rPr lang="en-US" sz="2600" dirty="0" err="1"/>
              <a:t>Condizione</a:t>
            </a:r>
            <a:r>
              <a:rPr lang="en-US" sz="2600" dirty="0"/>
              <a:t> </a:t>
            </a:r>
            <a:r>
              <a:rPr lang="en-US" sz="2600" dirty="0" err="1"/>
              <a:t>necessaria</a:t>
            </a:r>
            <a:r>
              <a:rPr lang="en-US" sz="2600" dirty="0"/>
              <a:t> per </a:t>
            </a:r>
            <a:r>
              <a:rPr lang="en-US" sz="2600" dirty="0" err="1"/>
              <a:t>ottenere</a:t>
            </a:r>
            <a:r>
              <a:rPr lang="en-US" sz="2600" dirty="0"/>
              <a:t> la </a:t>
            </a:r>
            <a:r>
              <a:rPr lang="en-US" sz="2600" dirty="0" err="1"/>
              <a:t>prestazione</a:t>
            </a:r>
            <a:r>
              <a:rPr lang="en-US" sz="2600" dirty="0"/>
              <a:t>, </a:t>
            </a:r>
            <a:r>
              <a:rPr lang="en-US" sz="2600" dirty="0" err="1"/>
              <a:t>è</a:t>
            </a:r>
            <a:r>
              <a:rPr lang="en-US" sz="2600" dirty="0"/>
              <a:t> la </a:t>
            </a:r>
            <a:r>
              <a:rPr lang="en-US" sz="2600" dirty="0" err="1"/>
              <a:t>presentazione</a:t>
            </a:r>
            <a:r>
              <a:rPr lang="en-US" sz="2600" dirty="0"/>
              <a:t> </a:t>
            </a:r>
            <a:r>
              <a:rPr lang="en-US" sz="2600" dirty="0" err="1"/>
              <a:t>della</a:t>
            </a:r>
            <a:r>
              <a:rPr lang="en-US" sz="2600" dirty="0"/>
              <a:t> </a:t>
            </a:r>
            <a:r>
              <a:rPr lang="en-US" sz="2600" b="1" dirty="0" err="1"/>
              <a:t>domanda</a:t>
            </a:r>
            <a:r>
              <a:rPr lang="en-US" sz="2600" dirty="0"/>
              <a:t>. </a:t>
            </a:r>
          </a:p>
          <a:p>
            <a:pPr algn="just">
              <a:lnSpc>
                <a:spcPct val="80000"/>
              </a:lnSpc>
              <a:buFont typeface="Wingdings" charset="0"/>
              <a:buNone/>
            </a:pPr>
            <a:r>
              <a:rPr lang="en-US" sz="2600" dirty="0" err="1"/>
              <a:t>L'assegno</a:t>
            </a:r>
            <a:r>
              <a:rPr lang="en-US" sz="2600" dirty="0"/>
              <a:t>, </a:t>
            </a:r>
            <a:r>
              <a:rPr lang="en-US" sz="2600" dirty="0" err="1"/>
              <a:t>una</a:t>
            </a:r>
            <a:r>
              <a:rPr lang="en-US" sz="2600" dirty="0"/>
              <a:t> </a:t>
            </a:r>
            <a:r>
              <a:rPr lang="en-US" sz="2600" dirty="0" err="1"/>
              <a:t>volta</a:t>
            </a:r>
            <a:r>
              <a:rPr lang="en-US" sz="2600" dirty="0"/>
              <a:t> </a:t>
            </a:r>
            <a:r>
              <a:rPr lang="en-US" sz="2600" dirty="0" err="1"/>
              <a:t>riconosciuto</a:t>
            </a:r>
            <a:r>
              <a:rPr lang="en-US" sz="2600" dirty="0"/>
              <a:t>, </a:t>
            </a:r>
            <a:r>
              <a:rPr lang="en-US" sz="2600" b="1" dirty="0" err="1"/>
              <a:t>decorre</a:t>
            </a:r>
            <a:r>
              <a:rPr lang="en-US" sz="2600" b="1" dirty="0"/>
              <a:t> dal primo </a:t>
            </a:r>
            <a:r>
              <a:rPr lang="en-US" sz="2600" b="1" dirty="0" err="1"/>
              <a:t>giorno</a:t>
            </a:r>
            <a:r>
              <a:rPr lang="en-US" sz="2600" b="1" dirty="0"/>
              <a:t> del </a:t>
            </a:r>
            <a:r>
              <a:rPr lang="en-US" sz="2600" b="1" dirty="0" err="1"/>
              <a:t>mese</a:t>
            </a:r>
            <a:r>
              <a:rPr lang="en-US" sz="2600" b="1" dirty="0"/>
              <a:t> </a:t>
            </a:r>
            <a:r>
              <a:rPr lang="en-US" sz="2600" b="1" dirty="0" err="1"/>
              <a:t>successivo</a:t>
            </a:r>
            <a:r>
              <a:rPr lang="en-US" sz="2600" b="1" dirty="0"/>
              <a:t> </a:t>
            </a:r>
            <a:r>
              <a:rPr lang="en-US" sz="2600" b="1" dirty="0" err="1"/>
              <a:t>alla</a:t>
            </a:r>
            <a:r>
              <a:rPr lang="en-US" sz="2600" b="1" dirty="0"/>
              <a:t> </a:t>
            </a:r>
            <a:r>
              <a:rPr lang="en-US" sz="2600" b="1" dirty="0" err="1"/>
              <a:t>presentazione</a:t>
            </a:r>
            <a:r>
              <a:rPr lang="en-US" sz="2600" b="1" dirty="0"/>
              <a:t> </a:t>
            </a:r>
            <a:r>
              <a:rPr lang="en-US" sz="2600" b="1" dirty="0" err="1"/>
              <a:t>della</a:t>
            </a:r>
            <a:r>
              <a:rPr lang="en-US" sz="2600" b="1" dirty="0"/>
              <a:t> </a:t>
            </a:r>
            <a:r>
              <a:rPr lang="en-US" sz="2600" b="1" dirty="0" err="1"/>
              <a:t>domanda</a:t>
            </a:r>
            <a:r>
              <a:rPr lang="en-US" sz="2600" dirty="0"/>
              <a:t>, in </a:t>
            </a:r>
            <a:r>
              <a:rPr lang="en-US" sz="2600" dirty="0" err="1"/>
              <a:t>presenza</a:t>
            </a:r>
            <a:r>
              <a:rPr lang="en-US" sz="2600" dirty="0"/>
              <a:t> </a:t>
            </a:r>
            <a:r>
              <a:rPr lang="en-US" sz="2600" dirty="0" err="1"/>
              <a:t>dei</a:t>
            </a:r>
            <a:r>
              <a:rPr lang="en-US" sz="2600" dirty="0"/>
              <a:t> </a:t>
            </a:r>
            <a:r>
              <a:rPr lang="en-US" sz="2600" dirty="0" err="1"/>
              <a:t>requisiti</a:t>
            </a:r>
            <a:r>
              <a:rPr lang="en-US" sz="2600" dirty="0"/>
              <a:t> </a:t>
            </a:r>
            <a:r>
              <a:rPr lang="en-US" sz="2600" dirty="0" err="1"/>
              <a:t>amministrativo</a:t>
            </a:r>
            <a:r>
              <a:rPr lang="en-US" sz="2600" dirty="0"/>
              <a:t> e </a:t>
            </a:r>
            <a:r>
              <a:rPr lang="en-US" sz="2600" dirty="0" err="1"/>
              <a:t>sanitario</a:t>
            </a:r>
            <a:r>
              <a:rPr lang="en-US" sz="2600" dirty="0"/>
              <a:t>. </a:t>
            </a:r>
          </a:p>
          <a:p>
            <a:pPr algn="just">
              <a:lnSpc>
                <a:spcPct val="80000"/>
              </a:lnSpc>
              <a:buFont typeface="Wingdings" charset="0"/>
              <a:buNone/>
            </a:pPr>
            <a:r>
              <a:rPr lang="en-US" sz="2600" dirty="0" err="1"/>
              <a:t>Quando</a:t>
            </a:r>
            <a:r>
              <a:rPr lang="en-US" sz="2600" dirty="0"/>
              <a:t> la </a:t>
            </a:r>
            <a:r>
              <a:rPr lang="en-US" sz="2600" dirty="0" err="1"/>
              <a:t>decorrenza</a:t>
            </a:r>
            <a:r>
              <a:rPr lang="en-US" sz="2600" dirty="0"/>
              <a:t> </a:t>
            </a:r>
            <a:r>
              <a:rPr lang="en-US" sz="2600" dirty="0" err="1"/>
              <a:t>della</a:t>
            </a:r>
            <a:r>
              <a:rPr lang="en-US" sz="2600" dirty="0"/>
              <a:t> </a:t>
            </a:r>
            <a:r>
              <a:rPr lang="en-US" sz="2600" dirty="0" err="1"/>
              <a:t>prestazione</a:t>
            </a:r>
            <a:r>
              <a:rPr lang="en-US" sz="2600" dirty="0"/>
              <a:t> </a:t>
            </a:r>
            <a:r>
              <a:rPr lang="en-US" sz="2600" dirty="0" err="1"/>
              <a:t>viene</a:t>
            </a:r>
            <a:r>
              <a:rPr lang="en-US" sz="2600" dirty="0"/>
              <a:t> </a:t>
            </a:r>
            <a:r>
              <a:rPr lang="en-US" sz="2600" dirty="0" err="1"/>
              <a:t>posticipata</a:t>
            </a:r>
            <a:r>
              <a:rPr lang="en-US" sz="2600" dirty="0"/>
              <a:t>, </a:t>
            </a:r>
            <a:r>
              <a:rPr lang="en-US" sz="2600" dirty="0" err="1"/>
              <a:t>perchè</a:t>
            </a:r>
            <a:r>
              <a:rPr lang="en-US" sz="2600" dirty="0"/>
              <a:t> </a:t>
            </a:r>
            <a:r>
              <a:rPr lang="en-US" sz="2600" dirty="0" err="1"/>
              <a:t>si</a:t>
            </a:r>
            <a:r>
              <a:rPr lang="en-US" sz="2600" dirty="0"/>
              <a:t> </a:t>
            </a:r>
            <a:r>
              <a:rPr lang="en-US" sz="2600" dirty="0" err="1"/>
              <a:t>raggiunge</a:t>
            </a:r>
            <a:r>
              <a:rPr lang="en-US" sz="2600" dirty="0"/>
              <a:t> lo </a:t>
            </a:r>
            <a:r>
              <a:rPr lang="en-US" sz="2600" dirty="0" err="1"/>
              <a:t>stato</a:t>
            </a:r>
            <a:r>
              <a:rPr lang="en-US" sz="2600" dirty="0"/>
              <a:t> di </a:t>
            </a:r>
            <a:r>
              <a:rPr lang="en-US" sz="2600" dirty="0" err="1"/>
              <a:t>invalidità</a:t>
            </a:r>
            <a:r>
              <a:rPr lang="en-US" sz="2600" dirty="0"/>
              <a:t> solo in </a:t>
            </a:r>
            <a:r>
              <a:rPr lang="en-US" sz="2600" dirty="0" err="1"/>
              <a:t>epoca</a:t>
            </a:r>
            <a:r>
              <a:rPr lang="en-US" sz="2600" dirty="0"/>
              <a:t> </a:t>
            </a:r>
            <a:r>
              <a:rPr lang="en-US" sz="2600" dirty="0" err="1"/>
              <a:t>successiva</a:t>
            </a:r>
            <a:r>
              <a:rPr lang="en-US" sz="2600" dirty="0"/>
              <a:t> </a:t>
            </a:r>
            <a:r>
              <a:rPr lang="en-US" sz="2600" dirty="0" err="1"/>
              <a:t>alla</a:t>
            </a:r>
            <a:r>
              <a:rPr lang="en-US" sz="2600" dirty="0"/>
              <a:t> </a:t>
            </a:r>
            <a:r>
              <a:rPr lang="en-US" sz="2600" dirty="0" err="1"/>
              <a:t>domanda</a:t>
            </a:r>
            <a:r>
              <a:rPr lang="en-US" sz="2600" dirty="0"/>
              <a:t>, </a:t>
            </a:r>
            <a:r>
              <a:rPr lang="en-US" sz="2600" dirty="0" err="1"/>
              <a:t>il</a:t>
            </a:r>
            <a:r>
              <a:rPr lang="en-US" sz="2600" dirty="0"/>
              <a:t> </a:t>
            </a:r>
            <a:r>
              <a:rPr lang="en-US" sz="2600" dirty="0" err="1"/>
              <a:t>requisito</a:t>
            </a:r>
            <a:r>
              <a:rPr lang="en-US" sz="2600" dirty="0"/>
              <a:t> </a:t>
            </a:r>
            <a:r>
              <a:rPr lang="en-US" sz="2600" dirty="0" err="1"/>
              <a:t>contibutivo</a:t>
            </a:r>
            <a:r>
              <a:rPr lang="en-US" sz="2600" dirty="0"/>
              <a:t> </a:t>
            </a:r>
            <a:r>
              <a:rPr lang="en-US" sz="2600" dirty="0" err="1"/>
              <a:t>è</a:t>
            </a:r>
            <a:r>
              <a:rPr lang="en-US" sz="2600" dirty="0"/>
              <a:t> </a:t>
            </a:r>
            <a:r>
              <a:rPr lang="en-US" sz="2600" dirty="0" err="1"/>
              <a:t>richiesto</a:t>
            </a:r>
            <a:r>
              <a:rPr lang="en-US" sz="2600" dirty="0"/>
              <a:t> solo al </a:t>
            </a:r>
            <a:r>
              <a:rPr lang="en-US" sz="2600" dirty="0" err="1"/>
              <a:t>momento</a:t>
            </a:r>
            <a:r>
              <a:rPr lang="en-US" sz="2600" dirty="0"/>
              <a:t> del </a:t>
            </a:r>
            <a:r>
              <a:rPr lang="en-US" sz="2600" dirty="0" err="1"/>
              <a:t>domanda</a:t>
            </a:r>
            <a:r>
              <a:rPr lang="en-US" sz="2600" dirty="0"/>
              <a:t>, non </a:t>
            </a:r>
            <a:r>
              <a:rPr lang="en-US" sz="2600" dirty="0" err="1"/>
              <a:t>rilevando</a:t>
            </a:r>
            <a:r>
              <a:rPr lang="en-US" sz="2600" dirty="0"/>
              <a:t> </a:t>
            </a:r>
            <a:r>
              <a:rPr lang="en-US" sz="2600" dirty="0" err="1"/>
              <a:t>che</a:t>
            </a:r>
            <a:r>
              <a:rPr lang="en-US" sz="2600" dirty="0"/>
              <a:t> </a:t>
            </a:r>
            <a:r>
              <a:rPr lang="en-US" sz="2600" dirty="0" err="1"/>
              <a:t>venga</a:t>
            </a:r>
            <a:r>
              <a:rPr lang="en-US" sz="2600" dirty="0"/>
              <a:t> </a:t>
            </a:r>
            <a:r>
              <a:rPr lang="en-US" sz="2600" dirty="0" err="1"/>
              <a:t>eventualmente</a:t>
            </a:r>
            <a:r>
              <a:rPr lang="en-US" sz="2600" dirty="0"/>
              <a:t> a </a:t>
            </a:r>
            <a:r>
              <a:rPr lang="en-US" sz="2600" dirty="0" err="1"/>
              <a:t>mancare</a:t>
            </a:r>
            <a:r>
              <a:rPr lang="en-US" sz="2600" dirty="0"/>
              <a:t> al </a:t>
            </a:r>
            <a:r>
              <a:rPr lang="en-US" sz="2600" dirty="0" err="1"/>
              <a:t>momento</a:t>
            </a:r>
            <a:r>
              <a:rPr lang="en-US" sz="2600" dirty="0"/>
              <a:t> </a:t>
            </a:r>
            <a:r>
              <a:rPr lang="en-US" sz="2600" dirty="0" err="1"/>
              <a:t>della</a:t>
            </a:r>
            <a:r>
              <a:rPr lang="en-US" sz="2600" dirty="0"/>
              <a:t> </a:t>
            </a:r>
            <a:r>
              <a:rPr lang="en-US" sz="2600" dirty="0" err="1"/>
              <a:t>decorrenza</a:t>
            </a:r>
            <a:r>
              <a:rPr lang="en-US" sz="2600" dirty="0"/>
              <a:t>.</a:t>
            </a:r>
          </a:p>
        </p:txBody>
      </p:sp>
    </p:spTree>
    <p:extLst>
      <p:ext uri="{BB962C8B-B14F-4D97-AF65-F5344CB8AC3E}">
        <p14:creationId xmlns:p14="http://schemas.microsoft.com/office/powerpoint/2010/main" xmlns="" val="230352113"/>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20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fade">
                                      <p:cBhvr>
                                        <p:cTn id="12" dur="20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fade">
                                      <p:cBhvr>
                                        <p:cTn id="17" dur="200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3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p:txBody>
          <a:bodyPr/>
          <a:lstStyle/>
          <a:p>
            <a:r>
              <a:rPr lang="it-IT"/>
              <a:t>Requisito sanitario</a:t>
            </a:r>
            <a:endParaRPr lang="en-US"/>
          </a:p>
        </p:txBody>
      </p:sp>
      <p:sp>
        <p:nvSpPr>
          <p:cNvPr id="47107" name="Rectangle 3"/>
          <p:cNvSpPr>
            <a:spLocks noGrp="1" noChangeArrowheads="1"/>
          </p:cNvSpPr>
          <p:nvPr>
            <p:ph idx="1"/>
          </p:nvPr>
        </p:nvSpPr>
        <p:spPr>
          <a:xfrm>
            <a:off x="920751" y="2386542"/>
            <a:ext cx="10382249" cy="3483681"/>
          </a:xfrm>
        </p:spPr>
        <p:txBody>
          <a:bodyPr/>
          <a:lstStyle/>
          <a:p>
            <a:pPr algn="just">
              <a:lnSpc>
                <a:spcPct val="80000"/>
              </a:lnSpc>
              <a:buFont typeface="Wingdings" charset="0"/>
              <a:buNone/>
            </a:pPr>
            <a:r>
              <a:rPr lang="en-US" sz="2600" dirty="0"/>
              <a:t>La </a:t>
            </a:r>
            <a:r>
              <a:rPr lang="en-US" sz="2600" dirty="0" err="1"/>
              <a:t>capacità</a:t>
            </a:r>
            <a:r>
              <a:rPr lang="en-US" sz="2600" dirty="0"/>
              <a:t> di </a:t>
            </a:r>
            <a:r>
              <a:rPr lang="en-US" sz="2600" dirty="0" err="1"/>
              <a:t>lavoro</a:t>
            </a:r>
            <a:r>
              <a:rPr lang="en-US" sz="2600" dirty="0"/>
              <a:t>, in </a:t>
            </a:r>
            <a:r>
              <a:rPr lang="en-US" sz="2600" dirty="0" err="1"/>
              <a:t>occupazioni</a:t>
            </a:r>
            <a:r>
              <a:rPr lang="en-US" sz="2600" dirty="0"/>
              <a:t> </a:t>
            </a:r>
            <a:r>
              <a:rPr lang="en-US" sz="2600" dirty="0" err="1"/>
              <a:t>confacenti</a:t>
            </a:r>
            <a:r>
              <a:rPr lang="en-US" sz="2600" dirty="0"/>
              <a:t> </a:t>
            </a:r>
            <a:r>
              <a:rPr lang="en-US" sz="2600" dirty="0" err="1"/>
              <a:t>alle</a:t>
            </a:r>
            <a:r>
              <a:rPr lang="en-US" sz="2600" dirty="0"/>
              <a:t> sue </a:t>
            </a:r>
            <a:r>
              <a:rPr lang="en-US" sz="2600" dirty="0" err="1"/>
              <a:t>attitudini</a:t>
            </a:r>
            <a:r>
              <a:rPr lang="en-US" sz="2600" dirty="0"/>
              <a:t>, </a:t>
            </a:r>
            <a:r>
              <a:rPr lang="en-US" sz="2600" dirty="0" err="1"/>
              <a:t>deve</a:t>
            </a:r>
            <a:r>
              <a:rPr lang="en-US" sz="2600" dirty="0"/>
              <a:t> </a:t>
            </a:r>
            <a:r>
              <a:rPr lang="en-US" sz="2600" dirty="0" err="1"/>
              <a:t>essere</a:t>
            </a:r>
            <a:r>
              <a:rPr lang="en-US" sz="2600" dirty="0"/>
              <a:t> </a:t>
            </a:r>
            <a:r>
              <a:rPr lang="en-US" sz="2600" dirty="0" err="1"/>
              <a:t>ridotta</a:t>
            </a:r>
            <a:r>
              <a:rPr lang="en-US" sz="2600" dirty="0"/>
              <a:t> in </a:t>
            </a:r>
            <a:r>
              <a:rPr lang="en-US" sz="2600" dirty="0" err="1"/>
              <a:t>modo</a:t>
            </a:r>
            <a:r>
              <a:rPr lang="en-US" sz="2600" dirty="0"/>
              <a:t> </a:t>
            </a:r>
            <a:r>
              <a:rPr lang="en-US" sz="2600" dirty="0" err="1"/>
              <a:t>permanente</a:t>
            </a:r>
            <a:r>
              <a:rPr lang="en-US" sz="2600" dirty="0"/>
              <a:t>, a </a:t>
            </a:r>
            <a:r>
              <a:rPr lang="en-US" sz="2600" dirty="0" err="1"/>
              <a:t>causa</a:t>
            </a:r>
            <a:r>
              <a:rPr lang="en-US" sz="2600" dirty="0"/>
              <a:t> di </a:t>
            </a:r>
            <a:r>
              <a:rPr lang="en-US" sz="2600" dirty="0" err="1"/>
              <a:t>infermità</a:t>
            </a:r>
            <a:r>
              <a:rPr lang="en-US" sz="2600" dirty="0"/>
              <a:t> o </a:t>
            </a:r>
            <a:r>
              <a:rPr lang="en-US" sz="2600" dirty="0" err="1"/>
              <a:t>difetto</a:t>
            </a:r>
            <a:r>
              <a:rPr lang="en-US" sz="2600" dirty="0"/>
              <a:t> </a:t>
            </a:r>
            <a:r>
              <a:rPr lang="en-US" sz="2600" dirty="0" err="1"/>
              <a:t>fisico</a:t>
            </a:r>
            <a:r>
              <a:rPr lang="en-US" sz="2600" dirty="0"/>
              <a:t> o </a:t>
            </a:r>
            <a:r>
              <a:rPr lang="en-US" sz="2600" dirty="0" err="1"/>
              <a:t>mentale</a:t>
            </a:r>
            <a:r>
              <a:rPr lang="en-US" sz="2600" dirty="0"/>
              <a:t>, a </a:t>
            </a:r>
            <a:r>
              <a:rPr lang="en-US" sz="2600" b="1" dirty="0" err="1"/>
              <a:t>meno</a:t>
            </a:r>
            <a:r>
              <a:rPr lang="en-US" sz="2600" b="1" dirty="0"/>
              <a:t> di un </a:t>
            </a:r>
            <a:r>
              <a:rPr lang="en-US" sz="2600" b="1" dirty="0" err="1"/>
              <a:t>terzo</a:t>
            </a:r>
            <a:r>
              <a:rPr lang="en-US" sz="2600" dirty="0"/>
              <a:t>. </a:t>
            </a:r>
          </a:p>
          <a:p>
            <a:pPr algn="just">
              <a:lnSpc>
                <a:spcPct val="80000"/>
              </a:lnSpc>
              <a:buFont typeface="Wingdings" charset="0"/>
              <a:buNone/>
            </a:pPr>
            <a:r>
              <a:rPr lang="en-US" sz="2600" dirty="0"/>
              <a:t>Il </a:t>
            </a:r>
            <a:r>
              <a:rPr lang="en-US" sz="2600" dirty="0" err="1"/>
              <a:t>diritto</a:t>
            </a:r>
            <a:r>
              <a:rPr lang="en-US" sz="2600" dirty="0"/>
              <a:t> </a:t>
            </a:r>
            <a:r>
              <a:rPr lang="en-US" sz="2600" dirty="0" err="1"/>
              <a:t>all'assegno</a:t>
            </a:r>
            <a:r>
              <a:rPr lang="en-US" sz="2600" dirty="0"/>
              <a:t> </a:t>
            </a:r>
            <a:r>
              <a:rPr lang="en-US" sz="2600" dirty="0" err="1"/>
              <a:t>sussiste</a:t>
            </a:r>
            <a:r>
              <a:rPr lang="en-US" sz="2600" dirty="0"/>
              <a:t> </a:t>
            </a:r>
            <a:r>
              <a:rPr lang="en-US" sz="2600" dirty="0" err="1"/>
              <a:t>anche</a:t>
            </a:r>
            <a:r>
              <a:rPr lang="en-US" sz="2600" dirty="0"/>
              <a:t> </a:t>
            </a:r>
            <a:r>
              <a:rPr lang="en-US" sz="2600" dirty="0" err="1"/>
              <a:t>nei</a:t>
            </a:r>
            <a:r>
              <a:rPr lang="en-US" sz="2600" dirty="0"/>
              <a:t> </a:t>
            </a:r>
            <a:r>
              <a:rPr lang="en-US" sz="2600" dirty="0" err="1"/>
              <a:t>casi</a:t>
            </a:r>
            <a:r>
              <a:rPr lang="en-US" sz="2600" dirty="0"/>
              <a:t> in cui la </a:t>
            </a:r>
            <a:r>
              <a:rPr lang="en-US" sz="2600" dirty="0" err="1"/>
              <a:t>riduzione</a:t>
            </a:r>
            <a:r>
              <a:rPr lang="en-US" sz="2600" dirty="0"/>
              <a:t> </a:t>
            </a:r>
            <a:r>
              <a:rPr lang="en-US" sz="2600" dirty="0" err="1"/>
              <a:t>della</a:t>
            </a:r>
            <a:r>
              <a:rPr lang="en-US" sz="2600" dirty="0"/>
              <a:t> </a:t>
            </a:r>
            <a:r>
              <a:rPr lang="en-US" sz="2600" dirty="0" err="1"/>
              <a:t>capacità</a:t>
            </a:r>
            <a:r>
              <a:rPr lang="en-US" sz="2600" dirty="0"/>
              <a:t> </a:t>
            </a:r>
            <a:r>
              <a:rPr lang="en-US" sz="2600" dirty="0" err="1"/>
              <a:t>lavorativa</a:t>
            </a:r>
            <a:r>
              <a:rPr lang="en-US" sz="2600" dirty="0"/>
              <a:t> a </a:t>
            </a:r>
            <a:r>
              <a:rPr lang="en-US" sz="2600" dirty="0" err="1"/>
              <a:t>meno</a:t>
            </a:r>
            <a:r>
              <a:rPr lang="en-US" sz="2600" dirty="0"/>
              <a:t> di un </a:t>
            </a:r>
            <a:r>
              <a:rPr lang="en-US" sz="2600" dirty="0" err="1"/>
              <a:t>terzo</a:t>
            </a:r>
            <a:r>
              <a:rPr lang="en-US" sz="2600" dirty="0"/>
              <a:t> </a:t>
            </a:r>
            <a:r>
              <a:rPr lang="en-US" sz="2600" b="1" dirty="0" err="1"/>
              <a:t>preesista</a:t>
            </a:r>
            <a:r>
              <a:rPr lang="en-US" sz="2600" dirty="0"/>
              <a:t> </a:t>
            </a:r>
            <a:r>
              <a:rPr lang="en-US" sz="2600" dirty="0" err="1"/>
              <a:t>all'inizio</a:t>
            </a:r>
            <a:r>
              <a:rPr lang="en-US" sz="2600" dirty="0"/>
              <a:t> del </a:t>
            </a:r>
            <a:r>
              <a:rPr lang="en-US" sz="2600" dirty="0" err="1"/>
              <a:t>rapporto</a:t>
            </a:r>
            <a:r>
              <a:rPr lang="en-US" sz="2600" dirty="0"/>
              <a:t> </a:t>
            </a:r>
            <a:r>
              <a:rPr lang="en-US" sz="2600" dirty="0" err="1"/>
              <a:t>assicurativo</a:t>
            </a:r>
            <a:r>
              <a:rPr lang="en-US" sz="2600" dirty="0"/>
              <a:t> (c.d. </a:t>
            </a:r>
            <a:r>
              <a:rPr lang="en-US" sz="2600" dirty="0" err="1"/>
              <a:t>rischio</a:t>
            </a:r>
            <a:r>
              <a:rPr lang="en-US" sz="2600" dirty="0"/>
              <a:t> </a:t>
            </a:r>
            <a:r>
              <a:rPr lang="en-US" sz="2600" dirty="0" err="1"/>
              <a:t>precostituito</a:t>
            </a:r>
            <a:r>
              <a:rPr lang="en-US" sz="2600" dirty="0"/>
              <a:t>) </a:t>
            </a:r>
            <a:r>
              <a:rPr lang="en-US" sz="2600" dirty="0" err="1"/>
              <a:t>purchè</a:t>
            </a:r>
            <a:r>
              <a:rPr lang="en-US" sz="2600" dirty="0"/>
              <a:t> vi </a:t>
            </a:r>
            <a:r>
              <a:rPr lang="en-US" sz="2600" dirty="0" err="1"/>
              <a:t>sia</a:t>
            </a:r>
            <a:r>
              <a:rPr lang="en-US" sz="2600" dirty="0"/>
              <a:t> </a:t>
            </a:r>
            <a:r>
              <a:rPr lang="en-US" sz="2600" dirty="0" err="1"/>
              <a:t>stato</a:t>
            </a:r>
            <a:r>
              <a:rPr lang="en-US" sz="2600" dirty="0"/>
              <a:t> un </a:t>
            </a:r>
            <a:r>
              <a:rPr lang="en-US" sz="2600" dirty="0" err="1"/>
              <a:t>aggravamento</a:t>
            </a:r>
            <a:r>
              <a:rPr lang="en-US" sz="2600" dirty="0"/>
              <a:t>, </a:t>
            </a:r>
            <a:r>
              <a:rPr lang="en-US" sz="2600" dirty="0" err="1"/>
              <a:t>anche</a:t>
            </a:r>
            <a:r>
              <a:rPr lang="en-US" sz="2600" dirty="0"/>
              <a:t> </a:t>
            </a:r>
            <a:r>
              <a:rPr lang="en-US" sz="2600" dirty="0" err="1"/>
              <a:t>lieve</a:t>
            </a:r>
            <a:r>
              <a:rPr lang="en-US" sz="2600" dirty="0"/>
              <a:t>, </a:t>
            </a:r>
            <a:r>
              <a:rPr lang="en-US" sz="2600" dirty="0" err="1"/>
              <a:t>successivo</a:t>
            </a:r>
            <a:r>
              <a:rPr lang="en-US" sz="2600" dirty="0"/>
              <a:t> o </a:t>
            </a:r>
            <a:r>
              <a:rPr lang="en-US" sz="2600" dirty="0" err="1"/>
              <a:t>siano</a:t>
            </a:r>
            <a:r>
              <a:rPr lang="en-US" sz="2600" dirty="0"/>
              <a:t> </a:t>
            </a:r>
            <a:r>
              <a:rPr lang="en-US" sz="2600" dirty="0" err="1"/>
              <a:t>sopraggiunte</a:t>
            </a:r>
            <a:r>
              <a:rPr lang="en-US" sz="2600" dirty="0"/>
              <a:t> </a:t>
            </a:r>
            <a:r>
              <a:rPr lang="en-US" sz="2600" dirty="0" err="1"/>
              <a:t>nuove</a:t>
            </a:r>
            <a:r>
              <a:rPr lang="en-US" sz="2600" dirty="0"/>
              <a:t> </a:t>
            </a:r>
            <a:r>
              <a:rPr lang="en-US" sz="2600" dirty="0" err="1"/>
              <a:t>infermità</a:t>
            </a:r>
            <a:r>
              <a:rPr lang="en-US" sz="2600" dirty="0"/>
              <a:t>. Ha </a:t>
            </a:r>
            <a:r>
              <a:rPr lang="en-US" sz="2600" dirty="0" err="1"/>
              <a:t>rilevanza</a:t>
            </a:r>
            <a:r>
              <a:rPr lang="en-US" sz="2600" dirty="0"/>
              <a:t> </a:t>
            </a:r>
            <a:r>
              <a:rPr lang="en-US" sz="2600" dirty="0" err="1"/>
              <a:t>quindi</a:t>
            </a:r>
            <a:r>
              <a:rPr lang="en-US" sz="2600" dirty="0"/>
              <a:t> </a:t>
            </a:r>
            <a:r>
              <a:rPr lang="en-US" sz="2600" dirty="0" err="1"/>
              <a:t>ogni</a:t>
            </a:r>
            <a:r>
              <a:rPr lang="en-US" sz="2600" dirty="0"/>
              <a:t> </a:t>
            </a:r>
            <a:r>
              <a:rPr lang="en-US" sz="2600" dirty="0" err="1"/>
              <a:t>circostanza</a:t>
            </a:r>
            <a:r>
              <a:rPr lang="en-US" sz="2600" dirty="0"/>
              <a:t> la quale, </a:t>
            </a:r>
            <a:r>
              <a:rPr lang="en-US" sz="2600" dirty="0" err="1"/>
              <a:t>successivamente</a:t>
            </a:r>
            <a:r>
              <a:rPr lang="en-US" sz="2600" dirty="0"/>
              <a:t> all</a:t>
            </a:r>
            <a:r>
              <a:rPr lang="ja-JP" altLang="en-US" sz="2600" dirty="0">
                <a:latin typeface="Arial"/>
              </a:rPr>
              <a:t>’</a:t>
            </a:r>
            <a:r>
              <a:rPr lang="en-US" sz="2600" dirty="0" err="1"/>
              <a:t>instaurarsi</a:t>
            </a:r>
            <a:r>
              <a:rPr lang="en-US" sz="2600" dirty="0"/>
              <a:t> del </a:t>
            </a:r>
            <a:r>
              <a:rPr lang="en-US" sz="2600" dirty="0" err="1"/>
              <a:t>rapporto</a:t>
            </a:r>
            <a:r>
              <a:rPr lang="en-US" sz="2600" dirty="0"/>
              <a:t> </a:t>
            </a:r>
            <a:r>
              <a:rPr lang="en-US" sz="2600" dirty="0" err="1"/>
              <a:t>assicurativo</a:t>
            </a:r>
            <a:r>
              <a:rPr lang="en-US" sz="2600" dirty="0"/>
              <a:t>, </a:t>
            </a:r>
            <a:r>
              <a:rPr lang="en-US" sz="2600" dirty="0" err="1"/>
              <a:t>incida</a:t>
            </a:r>
            <a:r>
              <a:rPr lang="en-US" sz="2600" dirty="0"/>
              <a:t> in </a:t>
            </a:r>
            <a:r>
              <a:rPr lang="en-US" sz="2600" dirty="0" err="1"/>
              <a:t>modo</a:t>
            </a:r>
            <a:r>
              <a:rPr lang="en-US" sz="2600" dirty="0"/>
              <a:t> </a:t>
            </a:r>
            <a:r>
              <a:rPr lang="en-US" sz="2600" dirty="0" err="1"/>
              <a:t>ulteriormente</a:t>
            </a:r>
            <a:r>
              <a:rPr lang="en-US" sz="2600" dirty="0"/>
              <a:t> </a:t>
            </a:r>
            <a:r>
              <a:rPr lang="en-US" sz="2600" dirty="0" err="1"/>
              <a:t>peggiorativo</a:t>
            </a:r>
            <a:r>
              <a:rPr lang="en-US" sz="2600" dirty="0"/>
              <a:t> </a:t>
            </a:r>
            <a:r>
              <a:rPr lang="en-US" sz="2600" dirty="0" err="1"/>
              <a:t>sulla</a:t>
            </a:r>
            <a:r>
              <a:rPr lang="en-US" sz="2600" dirty="0"/>
              <a:t> </a:t>
            </a:r>
            <a:r>
              <a:rPr lang="en-US" sz="2600" dirty="0" err="1"/>
              <a:t>capacità</a:t>
            </a:r>
            <a:r>
              <a:rPr lang="en-US" sz="2600" dirty="0"/>
              <a:t> di </a:t>
            </a:r>
            <a:r>
              <a:rPr lang="en-US" sz="2600" dirty="0" err="1"/>
              <a:t>lavoro</a:t>
            </a:r>
            <a:r>
              <a:rPr lang="en-US" sz="2600" dirty="0"/>
              <a:t>.</a:t>
            </a:r>
          </a:p>
        </p:txBody>
      </p:sp>
    </p:spTree>
    <p:extLst>
      <p:ext uri="{BB962C8B-B14F-4D97-AF65-F5344CB8AC3E}">
        <p14:creationId xmlns:p14="http://schemas.microsoft.com/office/powerpoint/2010/main" xmlns="" val="1203246994"/>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7107">
                                            <p:txEl>
                                              <p:pRg st="0" end="0"/>
                                            </p:txEl>
                                          </p:spTgt>
                                        </p:tgtEl>
                                        <p:attrNameLst>
                                          <p:attrName>style.visibility</p:attrName>
                                        </p:attrNameLst>
                                      </p:cBhvr>
                                      <p:to>
                                        <p:strVal val="visible"/>
                                      </p:to>
                                    </p:set>
                                    <p:animEffect transition="in" filter="fade">
                                      <p:cBhvr>
                                        <p:cTn id="7" dur="2000"/>
                                        <p:tgtEl>
                                          <p:spTgt spid="47107">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7107">
                                            <p:txEl>
                                              <p:pRg st="1" end="1"/>
                                            </p:txEl>
                                          </p:spTgt>
                                        </p:tgtEl>
                                        <p:attrNameLst>
                                          <p:attrName>style.visibility</p:attrName>
                                        </p:attrNameLst>
                                      </p:cBhvr>
                                      <p:to>
                                        <p:strVal val="visible"/>
                                      </p:to>
                                    </p:set>
                                    <p:animEffect transition="in" filter="fade">
                                      <p:cBhvr>
                                        <p:cTn id="12" dur="2000"/>
                                        <p:tgtEl>
                                          <p:spTgt spid="4710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107" grpId="0" build="p"/>
    </p:bldLst>
  </p:timing>
</p:sld>
</file>

<file path=ppt/slides/slide3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p:txBody>
          <a:bodyPr/>
          <a:lstStyle/>
          <a:p>
            <a:r>
              <a:rPr lang="it-IT"/>
              <a:t>Importo dell’assegno</a:t>
            </a:r>
            <a:endParaRPr lang="en-US"/>
          </a:p>
        </p:txBody>
      </p:sp>
      <p:sp>
        <p:nvSpPr>
          <p:cNvPr id="48131" name="Rectangle 3"/>
          <p:cNvSpPr>
            <a:spLocks noGrp="1" noChangeArrowheads="1"/>
          </p:cNvSpPr>
          <p:nvPr>
            <p:ph idx="1"/>
          </p:nvPr>
        </p:nvSpPr>
        <p:spPr>
          <a:xfrm>
            <a:off x="793044" y="2467153"/>
            <a:ext cx="10382251" cy="3247847"/>
          </a:xfrm>
        </p:spPr>
        <p:txBody>
          <a:bodyPr/>
          <a:lstStyle/>
          <a:p>
            <a:pPr algn="just">
              <a:lnSpc>
                <a:spcPct val="90000"/>
              </a:lnSpc>
              <a:buFont typeface="Wingdings" charset="0"/>
              <a:buNone/>
            </a:pPr>
            <a:r>
              <a:rPr lang="en-US" sz="2700" dirty="0" err="1"/>
              <a:t>L'assegno</a:t>
            </a:r>
            <a:r>
              <a:rPr lang="en-US" sz="2700" dirty="0"/>
              <a:t> </a:t>
            </a:r>
            <a:r>
              <a:rPr lang="en-US" sz="2700" dirty="0" err="1"/>
              <a:t>viene</a:t>
            </a:r>
            <a:r>
              <a:rPr lang="en-US" sz="2700" dirty="0"/>
              <a:t> </a:t>
            </a:r>
            <a:r>
              <a:rPr lang="en-US" sz="2700" dirty="0" err="1"/>
              <a:t>commisurato</a:t>
            </a:r>
            <a:r>
              <a:rPr lang="en-US" sz="2700" dirty="0"/>
              <a:t> </a:t>
            </a:r>
            <a:r>
              <a:rPr lang="en-US" sz="2700" b="1" dirty="0" err="1"/>
              <a:t>all'effettiva</a:t>
            </a:r>
            <a:r>
              <a:rPr lang="en-US" sz="2700" b="1" dirty="0"/>
              <a:t> </a:t>
            </a:r>
            <a:r>
              <a:rPr lang="en-US" sz="2700" b="1" dirty="0" err="1"/>
              <a:t>contribuzione</a:t>
            </a:r>
            <a:r>
              <a:rPr lang="en-US" sz="2700" b="1" dirty="0"/>
              <a:t> del </a:t>
            </a:r>
            <a:r>
              <a:rPr lang="en-US" sz="2700" b="1" dirty="0" err="1"/>
              <a:t>richiedente</a:t>
            </a:r>
            <a:r>
              <a:rPr lang="en-US" sz="2700" b="1" dirty="0"/>
              <a:t> </a:t>
            </a:r>
            <a:r>
              <a:rPr lang="en-US" sz="2700" b="1" dirty="0" err="1"/>
              <a:t>alla</a:t>
            </a:r>
            <a:r>
              <a:rPr lang="en-US" sz="2700" b="1" dirty="0"/>
              <a:t> data </a:t>
            </a:r>
            <a:r>
              <a:rPr lang="en-US" sz="2700" b="1" dirty="0" err="1"/>
              <a:t>della</a:t>
            </a:r>
            <a:r>
              <a:rPr lang="en-US" sz="2700" b="1" dirty="0"/>
              <a:t> </a:t>
            </a:r>
            <a:r>
              <a:rPr lang="en-US" sz="2700" b="1" dirty="0" err="1"/>
              <a:t>domanda</a:t>
            </a:r>
            <a:r>
              <a:rPr lang="en-US" sz="2700" dirty="0"/>
              <a:t>, e </a:t>
            </a:r>
            <a:r>
              <a:rPr lang="en-US" sz="2700" dirty="0" err="1"/>
              <a:t>il</a:t>
            </a:r>
            <a:r>
              <a:rPr lang="en-US" sz="2700" dirty="0"/>
              <a:t> </a:t>
            </a:r>
            <a:r>
              <a:rPr lang="en-US" sz="2700" dirty="0" err="1"/>
              <a:t>metodo</a:t>
            </a:r>
            <a:r>
              <a:rPr lang="en-US" sz="2700" dirty="0"/>
              <a:t> di </a:t>
            </a:r>
            <a:r>
              <a:rPr lang="en-US" sz="2700" dirty="0" err="1"/>
              <a:t>calcolo</a:t>
            </a:r>
            <a:r>
              <a:rPr lang="en-US" sz="2700" dirty="0"/>
              <a:t> </a:t>
            </a:r>
            <a:r>
              <a:rPr lang="en-US" sz="2700" dirty="0" err="1"/>
              <a:t>varia</a:t>
            </a:r>
            <a:r>
              <a:rPr lang="en-US" sz="2700" dirty="0"/>
              <a:t> in base </a:t>
            </a:r>
            <a:r>
              <a:rPr lang="en-US" sz="2700" dirty="0" err="1"/>
              <a:t>alla</a:t>
            </a:r>
            <a:r>
              <a:rPr lang="en-US" sz="2700" dirty="0"/>
              <a:t> </a:t>
            </a:r>
            <a:r>
              <a:rPr lang="en-US" sz="2700" dirty="0" err="1"/>
              <a:t>collocazione</a:t>
            </a:r>
            <a:r>
              <a:rPr lang="en-US" sz="2700" dirty="0"/>
              <a:t> </a:t>
            </a:r>
            <a:r>
              <a:rPr lang="en-US" sz="2700" dirty="0" err="1"/>
              <a:t>dei</a:t>
            </a:r>
            <a:r>
              <a:rPr lang="en-US" sz="2700" dirty="0"/>
              <a:t> </a:t>
            </a:r>
            <a:r>
              <a:rPr lang="en-US" sz="2700" dirty="0" err="1"/>
              <a:t>periodi</a:t>
            </a:r>
            <a:r>
              <a:rPr lang="en-US" sz="2700" dirty="0"/>
              <a:t> (</a:t>
            </a:r>
            <a:r>
              <a:rPr lang="en-US" sz="2700" dirty="0" err="1"/>
              <a:t>retributivo</a:t>
            </a:r>
            <a:r>
              <a:rPr lang="en-US" sz="2700" dirty="0"/>
              <a:t>, </a:t>
            </a:r>
            <a:r>
              <a:rPr lang="en-US" sz="2700" dirty="0" err="1"/>
              <a:t>contributivo</a:t>
            </a:r>
            <a:r>
              <a:rPr lang="en-US" sz="2700" dirty="0"/>
              <a:t> o </a:t>
            </a:r>
            <a:r>
              <a:rPr lang="en-US" sz="2700" dirty="0" err="1"/>
              <a:t>misto</a:t>
            </a:r>
            <a:r>
              <a:rPr lang="en-US" sz="2700" dirty="0"/>
              <a:t>). </a:t>
            </a:r>
          </a:p>
          <a:p>
            <a:pPr algn="just">
              <a:lnSpc>
                <a:spcPct val="90000"/>
              </a:lnSpc>
              <a:buFont typeface="Wingdings" charset="0"/>
              <a:buNone/>
            </a:pPr>
            <a:r>
              <a:rPr lang="en-US" sz="2700" dirty="0"/>
              <a:t>Al </a:t>
            </a:r>
            <a:r>
              <a:rPr lang="en-US" sz="2700" dirty="0" err="1"/>
              <a:t>compimento</a:t>
            </a:r>
            <a:r>
              <a:rPr lang="en-US" sz="2700" dirty="0"/>
              <a:t> dell</a:t>
            </a:r>
            <a:r>
              <a:rPr lang="ja-JP" altLang="en-US" sz="2700" dirty="0">
                <a:latin typeface="Arial"/>
              </a:rPr>
              <a:t>’</a:t>
            </a:r>
            <a:r>
              <a:rPr lang="en-US" sz="2700" dirty="0" err="1"/>
              <a:t>età</a:t>
            </a:r>
            <a:r>
              <a:rPr lang="en-US" sz="2700" dirty="0"/>
              <a:t> </a:t>
            </a:r>
            <a:r>
              <a:rPr lang="en-US" sz="2700" dirty="0" err="1"/>
              <a:t>pensionabile</a:t>
            </a:r>
            <a:r>
              <a:rPr lang="en-US" sz="2700" dirty="0"/>
              <a:t> l</a:t>
            </a:r>
            <a:r>
              <a:rPr lang="ja-JP" altLang="en-US" sz="2700" dirty="0">
                <a:latin typeface="Arial"/>
              </a:rPr>
              <a:t>’</a:t>
            </a:r>
            <a:r>
              <a:rPr lang="en-US" sz="2700" dirty="0" err="1"/>
              <a:t>assegno</a:t>
            </a:r>
            <a:r>
              <a:rPr lang="en-US" sz="2700" dirty="0"/>
              <a:t> </a:t>
            </a:r>
            <a:r>
              <a:rPr lang="en-US" sz="2700" dirty="0" err="1"/>
              <a:t>si</a:t>
            </a:r>
            <a:r>
              <a:rPr lang="en-US" sz="2700" dirty="0"/>
              <a:t> </a:t>
            </a:r>
            <a:r>
              <a:rPr lang="en-US" sz="2700" dirty="0" err="1"/>
              <a:t>trsforma</a:t>
            </a:r>
            <a:r>
              <a:rPr lang="en-US" sz="2700" dirty="0"/>
              <a:t> in </a:t>
            </a:r>
            <a:r>
              <a:rPr lang="en-US" sz="2700" dirty="0" err="1"/>
              <a:t>pensione</a:t>
            </a:r>
            <a:r>
              <a:rPr lang="en-US" sz="2700" dirty="0"/>
              <a:t> di </a:t>
            </a:r>
            <a:r>
              <a:rPr lang="en-US" sz="2700" dirty="0" err="1"/>
              <a:t>vecchiaia</a:t>
            </a:r>
            <a:r>
              <a:rPr lang="en-US" sz="2700" dirty="0"/>
              <a:t>, se </a:t>
            </a:r>
            <a:r>
              <a:rPr lang="en-US" sz="2700" dirty="0" err="1"/>
              <a:t>perfezionati</a:t>
            </a:r>
            <a:r>
              <a:rPr lang="en-US" sz="2700" dirty="0"/>
              <a:t> </a:t>
            </a:r>
            <a:r>
              <a:rPr lang="en-US" sz="2700" dirty="0" err="1"/>
              <a:t>i</a:t>
            </a:r>
            <a:r>
              <a:rPr lang="en-US" sz="2700" dirty="0"/>
              <a:t> </a:t>
            </a:r>
            <a:r>
              <a:rPr lang="en-US" sz="2700" dirty="0" err="1"/>
              <a:t>previsti</a:t>
            </a:r>
            <a:r>
              <a:rPr lang="en-US" sz="2700" dirty="0"/>
              <a:t> </a:t>
            </a:r>
            <a:r>
              <a:rPr lang="en-US" sz="2700" dirty="0" err="1"/>
              <a:t>requisiti</a:t>
            </a:r>
            <a:r>
              <a:rPr lang="en-US" sz="2700" dirty="0"/>
              <a:t> </a:t>
            </a:r>
            <a:r>
              <a:rPr lang="en-US" sz="2700" dirty="0" err="1"/>
              <a:t>contributivi</a:t>
            </a:r>
            <a:r>
              <a:rPr lang="en-US" sz="2700" dirty="0"/>
              <a:t>; l</a:t>
            </a:r>
            <a:r>
              <a:rPr lang="ja-JP" altLang="en-US" sz="2700" dirty="0">
                <a:latin typeface="Arial"/>
              </a:rPr>
              <a:t>’</a:t>
            </a:r>
            <a:r>
              <a:rPr lang="en-US" sz="2700" dirty="0" err="1"/>
              <a:t>importo</a:t>
            </a:r>
            <a:r>
              <a:rPr lang="en-US" sz="2700" dirty="0"/>
              <a:t> </a:t>
            </a:r>
            <a:r>
              <a:rPr lang="en-US" sz="2700" dirty="0" err="1"/>
              <a:t>della</a:t>
            </a:r>
            <a:r>
              <a:rPr lang="en-US" sz="2700" dirty="0"/>
              <a:t> </a:t>
            </a:r>
            <a:r>
              <a:rPr lang="en-US" sz="2700" dirty="0" err="1"/>
              <a:t>pensione</a:t>
            </a:r>
            <a:r>
              <a:rPr lang="en-US" sz="2700" dirty="0"/>
              <a:t> non </a:t>
            </a:r>
            <a:r>
              <a:rPr lang="en-US" sz="2700" dirty="0" err="1"/>
              <a:t>potrà</a:t>
            </a:r>
            <a:r>
              <a:rPr lang="en-US" sz="2700" dirty="0"/>
              <a:t>, </a:t>
            </a:r>
            <a:r>
              <a:rPr lang="en-US" sz="2700" dirty="0" err="1"/>
              <a:t>comunque</a:t>
            </a:r>
            <a:r>
              <a:rPr lang="en-US" sz="2700" dirty="0"/>
              <a:t>, </a:t>
            </a:r>
            <a:r>
              <a:rPr lang="en-US" sz="2700" dirty="0" err="1"/>
              <a:t>essere</a:t>
            </a:r>
            <a:r>
              <a:rPr lang="en-US" sz="2700" dirty="0"/>
              <a:t> </a:t>
            </a:r>
            <a:r>
              <a:rPr lang="en-US" sz="2700" dirty="0" err="1"/>
              <a:t>inferiore</a:t>
            </a:r>
            <a:r>
              <a:rPr lang="en-US" sz="2700" dirty="0"/>
              <a:t> a </a:t>
            </a:r>
            <a:r>
              <a:rPr lang="en-US" sz="2700" dirty="0" err="1"/>
              <a:t>quello</a:t>
            </a:r>
            <a:r>
              <a:rPr lang="en-US" sz="2700" dirty="0"/>
              <a:t> dell</a:t>
            </a:r>
            <a:r>
              <a:rPr lang="ja-JP" altLang="en-US" sz="2700" dirty="0">
                <a:latin typeface="Arial"/>
              </a:rPr>
              <a:t>’</a:t>
            </a:r>
            <a:r>
              <a:rPr lang="en-US" sz="2700" dirty="0" err="1"/>
              <a:t>assegno</a:t>
            </a:r>
            <a:r>
              <a:rPr lang="en-US" sz="2700" dirty="0"/>
              <a:t> in </a:t>
            </a:r>
            <a:r>
              <a:rPr lang="en-US" sz="2700" dirty="0" err="1"/>
              <a:t>pagamento</a:t>
            </a:r>
            <a:r>
              <a:rPr lang="en-US" sz="2700" dirty="0"/>
              <a:t> a </a:t>
            </a:r>
            <a:r>
              <a:rPr lang="en-US" sz="2700" dirty="0" err="1"/>
              <a:t>quel</a:t>
            </a:r>
            <a:r>
              <a:rPr lang="en-US" sz="2700" dirty="0"/>
              <a:t> </a:t>
            </a:r>
            <a:r>
              <a:rPr lang="en-US" sz="2700" dirty="0" err="1"/>
              <a:t>momento</a:t>
            </a:r>
            <a:r>
              <a:rPr lang="en-US" sz="2700" dirty="0"/>
              <a:t>.</a:t>
            </a:r>
          </a:p>
        </p:txBody>
      </p:sp>
    </p:spTree>
    <p:extLst>
      <p:ext uri="{BB962C8B-B14F-4D97-AF65-F5344CB8AC3E}">
        <p14:creationId xmlns:p14="http://schemas.microsoft.com/office/powerpoint/2010/main" xmlns="" val="2767371311"/>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8131">
                                            <p:txEl>
                                              <p:pRg st="0" end="0"/>
                                            </p:txEl>
                                          </p:spTgt>
                                        </p:tgtEl>
                                        <p:attrNameLst>
                                          <p:attrName>style.visibility</p:attrName>
                                        </p:attrNameLst>
                                      </p:cBhvr>
                                      <p:to>
                                        <p:strVal val="visible"/>
                                      </p:to>
                                    </p:set>
                                    <p:animEffect transition="in" filter="fade">
                                      <p:cBhvr>
                                        <p:cTn id="7" dur="2000"/>
                                        <p:tgtEl>
                                          <p:spTgt spid="48131">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8131">
                                            <p:txEl>
                                              <p:pRg st="1" end="1"/>
                                            </p:txEl>
                                          </p:spTgt>
                                        </p:tgtEl>
                                        <p:attrNameLst>
                                          <p:attrName>style.visibility</p:attrName>
                                        </p:attrNameLst>
                                      </p:cBhvr>
                                      <p:to>
                                        <p:strVal val="visible"/>
                                      </p:to>
                                    </p:set>
                                    <p:animEffect transition="in" filter="fade">
                                      <p:cBhvr>
                                        <p:cTn id="12" dur="2000"/>
                                        <p:tgtEl>
                                          <p:spTgt spid="48131">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131" grpId="0" build="p"/>
    </p:bldLst>
  </p:timing>
</p:sld>
</file>

<file path=ppt/slides/slide3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a:xfrm>
            <a:off x="2231136" y="370332"/>
            <a:ext cx="7729728" cy="1188720"/>
          </a:xfrm>
        </p:spPr>
        <p:txBody>
          <a:bodyPr/>
          <a:lstStyle/>
          <a:p>
            <a:r>
              <a:rPr lang="it-IT" dirty="0"/>
              <a:t>Durata dell’assegno</a:t>
            </a:r>
            <a:endParaRPr lang="en-US" dirty="0"/>
          </a:p>
        </p:txBody>
      </p:sp>
      <p:sp>
        <p:nvSpPr>
          <p:cNvPr id="59395" name="Rectangle 3"/>
          <p:cNvSpPr>
            <a:spLocks noGrp="1" noChangeArrowheads="1"/>
          </p:cNvSpPr>
          <p:nvPr>
            <p:ph idx="1"/>
          </p:nvPr>
        </p:nvSpPr>
        <p:spPr>
          <a:xfrm>
            <a:off x="624418" y="1989666"/>
            <a:ext cx="10833804" cy="3626555"/>
          </a:xfrm>
        </p:spPr>
        <p:txBody>
          <a:bodyPr>
            <a:normAutofit/>
          </a:bodyPr>
          <a:lstStyle/>
          <a:p>
            <a:pPr algn="just">
              <a:lnSpc>
                <a:spcPct val="80000"/>
              </a:lnSpc>
              <a:buFont typeface="Wingdings" charset="0"/>
              <a:buNone/>
            </a:pPr>
            <a:r>
              <a:rPr lang="en-US" sz="2000" dirty="0" err="1"/>
              <a:t>L'assegno</a:t>
            </a:r>
            <a:r>
              <a:rPr lang="en-US" sz="2000" dirty="0"/>
              <a:t> ha </a:t>
            </a:r>
            <a:r>
              <a:rPr lang="en-US" sz="2000" dirty="0" err="1"/>
              <a:t>durata</a:t>
            </a:r>
            <a:r>
              <a:rPr lang="en-US" sz="2000" dirty="0"/>
              <a:t> </a:t>
            </a:r>
            <a:r>
              <a:rPr lang="en-US" sz="2000" b="1" dirty="0" err="1"/>
              <a:t>triennale</a:t>
            </a:r>
            <a:r>
              <a:rPr lang="en-US" sz="2000" b="1" dirty="0"/>
              <a:t> </a:t>
            </a:r>
            <a:r>
              <a:rPr lang="en-US" sz="2000" dirty="0" err="1"/>
              <a:t>ed</a:t>
            </a:r>
            <a:r>
              <a:rPr lang="en-US" sz="2000" dirty="0"/>
              <a:t> </a:t>
            </a:r>
            <a:r>
              <a:rPr lang="en-US" sz="2000" dirty="0" err="1"/>
              <a:t>è</a:t>
            </a:r>
            <a:r>
              <a:rPr lang="en-US" sz="2000" dirty="0"/>
              <a:t> </a:t>
            </a:r>
            <a:r>
              <a:rPr lang="en-US" sz="2000" b="1" dirty="0" err="1"/>
              <a:t>rinnovabile</a:t>
            </a:r>
            <a:r>
              <a:rPr lang="en-US" sz="2000" dirty="0"/>
              <a:t>, </a:t>
            </a:r>
            <a:r>
              <a:rPr lang="en-US" sz="2000" dirty="0" err="1"/>
              <a:t>su</a:t>
            </a:r>
            <a:r>
              <a:rPr lang="en-US" sz="2000" dirty="0"/>
              <a:t> </a:t>
            </a:r>
            <a:r>
              <a:rPr lang="en-US" sz="2000" b="1" dirty="0" err="1"/>
              <a:t>domanda</a:t>
            </a:r>
            <a:r>
              <a:rPr lang="en-US" sz="2000" dirty="0"/>
              <a:t>, </a:t>
            </a:r>
            <a:r>
              <a:rPr lang="en-US" sz="2000" dirty="0" err="1"/>
              <a:t>nel</a:t>
            </a:r>
            <a:r>
              <a:rPr lang="en-US" sz="2000" dirty="0"/>
              <a:t> </a:t>
            </a:r>
            <a:r>
              <a:rPr lang="en-US" sz="2000" dirty="0" err="1"/>
              <a:t>semestre</a:t>
            </a:r>
            <a:r>
              <a:rPr lang="en-US" sz="2000" dirty="0"/>
              <a:t> </a:t>
            </a:r>
            <a:r>
              <a:rPr lang="en-US" sz="2000" dirty="0" err="1"/>
              <a:t>che</a:t>
            </a:r>
            <a:r>
              <a:rPr lang="en-US" sz="2000" dirty="0"/>
              <a:t> precede la </a:t>
            </a:r>
            <a:r>
              <a:rPr lang="en-US" sz="2000" dirty="0" err="1"/>
              <a:t>scadenza</a:t>
            </a:r>
            <a:r>
              <a:rPr lang="en-US" sz="2000" dirty="0"/>
              <a:t>. </a:t>
            </a:r>
          </a:p>
          <a:p>
            <a:pPr algn="just">
              <a:lnSpc>
                <a:spcPct val="80000"/>
              </a:lnSpc>
              <a:buFont typeface="Wingdings" charset="0"/>
              <a:buNone/>
            </a:pPr>
            <a:endParaRPr lang="en-US" sz="2000" dirty="0"/>
          </a:p>
          <a:p>
            <a:pPr algn="just">
              <a:lnSpc>
                <a:spcPct val="80000"/>
              </a:lnSpc>
              <a:buFont typeface="Wingdings" charset="0"/>
              <a:buNone/>
            </a:pPr>
            <a:r>
              <a:rPr lang="en-US" sz="2000" dirty="0" err="1"/>
              <a:t>Dopo</a:t>
            </a:r>
            <a:r>
              <a:rPr lang="en-US" sz="2000" dirty="0"/>
              <a:t> </a:t>
            </a:r>
            <a:r>
              <a:rPr lang="en-US" sz="2000" b="1" dirty="0"/>
              <a:t>due </a:t>
            </a:r>
            <a:r>
              <a:rPr lang="en-US" sz="2000" b="1" dirty="0" err="1"/>
              <a:t>rinnovi</a:t>
            </a:r>
            <a:r>
              <a:rPr lang="en-US" sz="2000" dirty="0"/>
              <a:t>, </a:t>
            </a:r>
            <a:r>
              <a:rPr lang="en-US" sz="2000" dirty="0" err="1"/>
              <a:t>l'assegno</a:t>
            </a:r>
            <a:r>
              <a:rPr lang="en-US" sz="2000" dirty="0"/>
              <a:t> </a:t>
            </a:r>
            <a:r>
              <a:rPr lang="en-US" sz="2000" dirty="0" err="1"/>
              <a:t>diviene</a:t>
            </a:r>
            <a:r>
              <a:rPr lang="en-US" sz="2000" dirty="0"/>
              <a:t> </a:t>
            </a:r>
            <a:r>
              <a:rPr lang="en-US" sz="2000" b="1" dirty="0" err="1"/>
              <a:t>definitivo</a:t>
            </a:r>
            <a:r>
              <a:rPr lang="en-US" sz="2000" dirty="0"/>
              <a:t>. </a:t>
            </a:r>
          </a:p>
          <a:p>
            <a:pPr algn="just">
              <a:lnSpc>
                <a:spcPct val="80000"/>
              </a:lnSpc>
              <a:buFont typeface="Wingdings" charset="0"/>
              <a:buNone/>
            </a:pPr>
            <a:endParaRPr lang="en-US" sz="2000" dirty="0"/>
          </a:p>
          <a:p>
            <a:pPr algn="just">
              <a:lnSpc>
                <a:spcPct val="80000"/>
              </a:lnSpc>
              <a:buFont typeface="Wingdings" charset="0"/>
              <a:buNone/>
            </a:pPr>
            <a:r>
              <a:rPr lang="en-US" sz="2000" dirty="0"/>
              <a:t>La </a:t>
            </a:r>
            <a:r>
              <a:rPr lang="en-US" sz="2000" b="1" dirty="0" err="1"/>
              <a:t>conferma</a:t>
            </a:r>
            <a:r>
              <a:rPr lang="en-US" sz="2000" dirty="0"/>
              <a:t> </a:t>
            </a:r>
            <a:r>
              <a:rPr lang="en-US" sz="2000" dirty="0" err="1"/>
              <a:t>dell'assegno</a:t>
            </a:r>
            <a:r>
              <a:rPr lang="en-US" sz="2000" dirty="0"/>
              <a:t> </a:t>
            </a:r>
            <a:r>
              <a:rPr lang="en-US" sz="2000" dirty="0" err="1"/>
              <a:t>deve</a:t>
            </a:r>
            <a:r>
              <a:rPr lang="en-US" sz="2000" dirty="0"/>
              <a:t> </a:t>
            </a:r>
            <a:r>
              <a:rPr lang="en-US" sz="2000" dirty="0" err="1"/>
              <a:t>essere</a:t>
            </a:r>
            <a:r>
              <a:rPr lang="en-US" sz="2000" dirty="0"/>
              <a:t> </a:t>
            </a:r>
            <a:r>
              <a:rPr lang="en-US" sz="2000" dirty="0" err="1"/>
              <a:t>richiesta</a:t>
            </a:r>
            <a:r>
              <a:rPr lang="en-US" sz="2000" dirty="0"/>
              <a:t> dal </a:t>
            </a:r>
            <a:r>
              <a:rPr lang="en-US" sz="2000" dirty="0" err="1"/>
              <a:t>titolare</a:t>
            </a:r>
            <a:r>
              <a:rPr lang="en-US" sz="2000" dirty="0"/>
              <a:t> con </a:t>
            </a:r>
            <a:r>
              <a:rPr lang="en-US" sz="2000" dirty="0" err="1"/>
              <a:t>specifica</a:t>
            </a:r>
            <a:r>
              <a:rPr lang="en-US" sz="2000" dirty="0"/>
              <a:t> </a:t>
            </a:r>
            <a:r>
              <a:rPr lang="en-US" sz="2000" dirty="0" err="1"/>
              <a:t>domanda</a:t>
            </a:r>
            <a:r>
              <a:rPr lang="en-US" sz="2000" dirty="0"/>
              <a:t>.</a:t>
            </a:r>
          </a:p>
          <a:p>
            <a:pPr algn="just">
              <a:lnSpc>
                <a:spcPct val="80000"/>
              </a:lnSpc>
              <a:buFont typeface="Wingdings" charset="0"/>
              <a:buNone/>
            </a:pPr>
            <a:r>
              <a:rPr lang="en-US" sz="2000" dirty="0"/>
              <a:t> </a:t>
            </a:r>
          </a:p>
          <a:p>
            <a:pPr algn="just">
              <a:lnSpc>
                <a:spcPct val="90000"/>
              </a:lnSpc>
              <a:buFont typeface="Wingdings" charset="0"/>
              <a:buNone/>
            </a:pPr>
            <a:r>
              <a:rPr lang="en-US" sz="2000" dirty="0"/>
              <a:t>La </a:t>
            </a:r>
            <a:r>
              <a:rPr lang="en-US" sz="2000" dirty="0" err="1"/>
              <a:t>permanenza</a:t>
            </a:r>
            <a:r>
              <a:rPr lang="en-US" sz="2000" dirty="0"/>
              <a:t> </a:t>
            </a:r>
            <a:r>
              <a:rPr lang="en-US" sz="2000" dirty="0" err="1"/>
              <a:t>dello</a:t>
            </a:r>
            <a:r>
              <a:rPr lang="en-US" sz="2000" dirty="0"/>
              <a:t> </a:t>
            </a:r>
            <a:r>
              <a:rPr lang="en-US" sz="2000" dirty="0" err="1"/>
              <a:t>stato</a:t>
            </a:r>
            <a:r>
              <a:rPr lang="en-US" sz="2000" dirty="0"/>
              <a:t> di </a:t>
            </a:r>
            <a:r>
              <a:rPr lang="en-US" sz="2000" dirty="0" err="1"/>
              <a:t>invalidità,che</a:t>
            </a:r>
            <a:r>
              <a:rPr lang="en-US" sz="2000" dirty="0"/>
              <a:t> non </a:t>
            </a:r>
            <a:r>
              <a:rPr lang="en-US" sz="2000" dirty="0" err="1"/>
              <a:t>significa</a:t>
            </a:r>
            <a:r>
              <a:rPr lang="en-US" sz="2000" dirty="0"/>
              <a:t> </a:t>
            </a:r>
            <a:r>
              <a:rPr lang="en-US" sz="2000" dirty="0" err="1"/>
              <a:t>irreversibilità</a:t>
            </a:r>
            <a:r>
              <a:rPr lang="en-US" sz="2000" dirty="0"/>
              <a:t> </a:t>
            </a:r>
            <a:r>
              <a:rPr lang="en-US" sz="2000" dirty="0" err="1"/>
              <a:t>della</a:t>
            </a:r>
            <a:r>
              <a:rPr lang="en-US" sz="2000" dirty="0"/>
              <a:t> </a:t>
            </a:r>
            <a:r>
              <a:rPr lang="en-US" sz="2000" dirty="0" err="1"/>
              <a:t>patologia</a:t>
            </a:r>
            <a:r>
              <a:rPr lang="en-US" sz="2000" dirty="0"/>
              <a:t>, ma solo </a:t>
            </a:r>
            <a:r>
              <a:rPr lang="en-US" sz="2000" dirty="0" err="1"/>
              <a:t>imprevedibilità</a:t>
            </a:r>
            <a:r>
              <a:rPr lang="en-US" sz="2000" dirty="0"/>
              <a:t> di </a:t>
            </a:r>
            <a:r>
              <a:rPr lang="en-US" sz="2000" dirty="0" err="1"/>
              <a:t>futuri</a:t>
            </a:r>
            <a:r>
              <a:rPr lang="en-US" sz="2000" dirty="0"/>
              <a:t> </a:t>
            </a:r>
            <a:r>
              <a:rPr lang="en-US" sz="2000" dirty="0" err="1"/>
              <a:t>miglioramenti</a:t>
            </a:r>
            <a:r>
              <a:rPr lang="en-US" sz="2000" dirty="0"/>
              <a:t>, </a:t>
            </a:r>
            <a:r>
              <a:rPr lang="en-US" sz="2000" dirty="0" err="1"/>
              <a:t>va</a:t>
            </a:r>
            <a:r>
              <a:rPr lang="en-US" sz="2000" dirty="0"/>
              <a:t> </a:t>
            </a:r>
            <a:r>
              <a:rPr lang="en-US" sz="2000" dirty="0" err="1"/>
              <a:t>commisurata</a:t>
            </a:r>
            <a:r>
              <a:rPr lang="en-US" sz="2000" dirty="0"/>
              <a:t> al </a:t>
            </a:r>
            <a:r>
              <a:rPr lang="en-US" sz="2000" dirty="0" err="1"/>
              <a:t>triennio</a:t>
            </a:r>
            <a:r>
              <a:rPr lang="en-US" sz="2000" dirty="0"/>
              <a:t>; la </a:t>
            </a:r>
            <a:r>
              <a:rPr lang="en-US" sz="2000" dirty="0" err="1"/>
              <a:t>permanenza</a:t>
            </a:r>
            <a:r>
              <a:rPr lang="en-US" sz="2000" dirty="0"/>
              <a:t> </a:t>
            </a:r>
            <a:r>
              <a:rPr lang="en-US" sz="2000" dirty="0" err="1"/>
              <a:t>va</a:t>
            </a:r>
            <a:r>
              <a:rPr lang="en-US" sz="2000" dirty="0"/>
              <a:t> </a:t>
            </a:r>
            <a:r>
              <a:rPr lang="en-US" sz="2000" dirty="0" err="1"/>
              <a:t>dunque</a:t>
            </a:r>
            <a:r>
              <a:rPr lang="en-US" sz="2000" dirty="0"/>
              <a:t> </a:t>
            </a:r>
            <a:r>
              <a:rPr lang="en-US" sz="2000" dirty="0" err="1"/>
              <a:t>intesa</a:t>
            </a:r>
            <a:r>
              <a:rPr lang="en-US" sz="2000" dirty="0"/>
              <a:t> non come </a:t>
            </a:r>
            <a:r>
              <a:rPr lang="en-US" sz="2000" dirty="0" err="1"/>
              <a:t>assoluta</a:t>
            </a:r>
            <a:r>
              <a:rPr lang="en-US" sz="2000" dirty="0"/>
              <a:t> </a:t>
            </a:r>
            <a:r>
              <a:rPr lang="en-US" sz="2000" dirty="0" err="1"/>
              <a:t>insanabilità</a:t>
            </a:r>
            <a:r>
              <a:rPr lang="en-US" sz="2000" dirty="0"/>
              <a:t> </a:t>
            </a:r>
            <a:r>
              <a:rPr lang="en-US" sz="2000" dirty="0" err="1"/>
              <a:t>della</a:t>
            </a:r>
            <a:r>
              <a:rPr lang="en-US" sz="2000" dirty="0"/>
              <a:t> </a:t>
            </a:r>
            <a:r>
              <a:rPr lang="en-US" sz="2000" dirty="0" err="1"/>
              <a:t>malattia</a:t>
            </a:r>
            <a:r>
              <a:rPr lang="en-US" sz="2000" dirty="0"/>
              <a:t>, ma come </a:t>
            </a:r>
            <a:r>
              <a:rPr lang="en-US" sz="2000" dirty="0" err="1"/>
              <a:t>oggettiva</a:t>
            </a:r>
            <a:r>
              <a:rPr lang="en-US" sz="2000" dirty="0"/>
              <a:t> </a:t>
            </a:r>
            <a:r>
              <a:rPr lang="en-US" sz="2000" dirty="0" err="1"/>
              <a:t>incertezza</a:t>
            </a:r>
            <a:r>
              <a:rPr lang="en-US" sz="2000" dirty="0"/>
              <a:t> </a:t>
            </a:r>
            <a:r>
              <a:rPr lang="en-US" sz="2000" dirty="0" err="1"/>
              <a:t>della</a:t>
            </a:r>
            <a:r>
              <a:rPr lang="en-US" sz="2000" dirty="0"/>
              <a:t> </a:t>
            </a:r>
            <a:r>
              <a:rPr lang="en-US" sz="2000" dirty="0" err="1"/>
              <a:t>sua</a:t>
            </a:r>
            <a:r>
              <a:rPr lang="en-US" sz="2000" dirty="0"/>
              <a:t> </a:t>
            </a:r>
            <a:r>
              <a:rPr lang="en-US" sz="2000" dirty="0" err="1"/>
              <a:t>durata</a:t>
            </a:r>
            <a:r>
              <a:rPr lang="en-US" sz="2000" dirty="0"/>
              <a:t>.</a:t>
            </a:r>
          </a:p>
        </p:txBody>
      </p:sp>
    </p:spTree>
    <p:extLst>
      <p:ext uri="{BB962C8B-B14F-4D97-AF65-F5344CB8AC3E}">
        <p14:creationId xmlns:p14="http://schemas.microsoft.com/office/powerpoint/2010/main" xmlns="" val="229606456"/>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9395">
                                            <p:txEl>
                                              <p:pRg st="0" end="0"/>
                                            </p:txEl>
                                          </p:spTgt>
                                        </p:tgtEl>
                                        <p:attrNameLst>
                                          <p:attrName>style.visibility</p:attrName>
                                        </p:attrNameLst>
                                      </p:cBhvr>
                                      <p:to>
                                        <p:strVal val="visible"/>
                                      </p:to>
                                    </p:set>
                                    <p:animEffect transition="in" filter="fade">
                                      <p:cBhvr>
                                        <p:cTn id="7" dur="2000"/>
                                        <p:tgtEl>
                                          <p:spTgt spid="59395">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9395">
                                            <p:txEl>
                                              <p:pRg st="2" end="2"/>
                                            </p:txEl>
                                          </p:spTgt>
                                        </p:tgtEl>
                                        <p:attrNameLst>
                                          <p:attrName>style.visibility</p:attrName>
                                        </p:attrNameLst>
                                      </p:cBhvr>
                                      <p:to>
                                        <p:strVal val="visible"/>
                                      </p:to>
                                    </p:set>
                                    <p:animEffect transition="in" filter="fade">
                                      <p:cBhvr>
                                        <p:cTn id="12" dur="2000"/>
                                        <p:tgtEl>
                                          <p:spTgt spid="59395">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9395">
                                            <p:txEl>
                                              <p:pRg st="4" end="4"/>
                                            </p:txEl>
                                          </p:spTgt>
                                        </p:tgtEl>
                                        <p:attrNameLst>
                                          <p:attrName>style.visibility</p:attrName>
                                        </p:attrNameLst>
                                      </p:cBhvr>
                                      <p:to>
                                        <p:strVal val="visible"/>
                                      </p:to>
                                    </p:set>
                                    <p:animEffect transition="in" filter="fade">
                                      <p:cBhvr>
                                        <p:cTn id="17" dur="2000"/>
                                        <p:tgtEl>
                                          <p:spTgt spid="59395">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9395">
                                            <p:txEl>
                                              <p:pRg st="5" end="5"/>
                                            </p:txEl>
                                          </p:spTgt>
                                        </p:tgtEl>
                                        <p:attrNameLst>
                                          <p:attrName>style.visibility</p:attrName>
                                        </p:attrNameLst>
                                      </p:cBhvr>
                                      <p:to>
                                        <p:strVal val="visible"/>
                                      </p:to>
                                    </p:set>
                                    <p:animEffect transition="in" filter="fade">
                                      <p:cBhvr>
                                        <p:cTn id="22" dur="2000"/>
                                        <p:tgtEl>
                                          <p:spTgt spid="59395">
                                            <p:txEl>
                                              <p:pRg st="5" end="5"/>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59395">
                                            <p:txEl>
                                              <p:pRg st="6" end="6"/>
                                            </p:txEl>
                                          </p:spTgt>
                                        </p:tgtEl>
                                        <p:attrNameLst>
                                          <p:attrName>style.visibility</p:attrName>
                                        </p:attrNameLst>
                                      </p:cBhvr>
                                      <p:to>
                                        <p:strVal val="visible"/>
                                      </p:to>
                                    </p:set>
                                    <p:animEffect transition="in" filter="fade">
                                      <p:cBhvr>
                                        <p:cTn id="27" dur="2000"/>
                                        <p:tgtEl>
                                          <p:spTgt spid="5939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395" grpId="0" build="p"/>
    </p:bldLst>
  </p:timing>
</p:sld>
</file>

<file path=ppt/slides/slide3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p:txBody>
          <a:bodyPr/>
          <a:lstStyle/>
          <a:p>
            <a:r>
              <a:rPr lang="it-IT"/>
              <a:t>Revoca e sospensione e dell’assegno</a:t>
            </a:r>
            <a:endParaRPr lang="en-US"/>
          </a:p>
        </p:txBody>
      </p:sp>
      <p:sp>
        <p:nvSpPr>
          <p:cNvPr id="60419" name="Rectangle 3"/>
          <p:cNvSpPr>
            <a:spLocks noGrp="1" noChangeArrowheads="1"/>
          </p:cNvSpPr>
          <p:nvPr>
            <p:ph idx="1"/>
          </p:nvPr>
        </p:nvSpPr>
        <p:spPr>
          <a:xfrm>
            <a:off x="527051" y="2480207"/>
            <a:ext cx="11150600" cy="3234794"/>
          </a:xfrm>
        </p:spPr>
        <p:txBody>
          <a:bodyPr>
            <a:normAutofit lnSpcReduction="10000"/>
          </a:bodyPr>
          <a:lstStyle/>
          <a:p>
            <a:pPr algn="just">
              <a:buFont typeface="Wingdings" charset="0"/>
              <a:buNone/>
            </a:pPr>
            <a:r>
              <a:rPr lang="en-US" sz="2400" dirty="0"/>
              <a:t>I </a:t>
            </a:r>
            <a:r>
              <a:rPr lang="en-US" sz="2400" dirty="0" err="1"/>
              <a:t>titolari</a:t>
            </a:r>
            <a:r>
              <a:rPr lang="en-US" sz="2400" dirty="0"/>
              <a:t> di </a:t>
            </a:r>
            <a:r>
              <a:rPr lang="en-US" sz="2400" dirty="0" err="1"/>
              <a:t>assegno</a:t>
            </a:r>
            <a:r>
              <a:rPr lang="en-US" sz="2400" dirty="0"/>
              <a:t> </a:t>
            </a:r>
            <a:r>
              <a:rPr lang="en-US" sz="2400" dirty="0" err="1"/>
              <a:t>ordinario</a:t>
            </a:r>
            <a:r>
              <a:rPr lang="en-US" sz="2400" dirty="0"/>
              <a:t> </a:t>
            </a:r>
            <a:r>
              <a:rPr lang="en-US" sz="2400" dirty="0" err="1"/>
              <a:t>possono</a:t>
            </a:r>
            <a:r>
              <a:rPr lang="en-US" sz="2400" dirty="0"/>
              <a:t>, in </a:t>
            </a:r>
            <a:r>
              <a:rPr lang="en-US" sz="2400" dirty="0" err="1"/>
              <a:t>qualsiasi</a:t>
            </a:r>
            <a:r>
              <a:rPr lang="en-US" sz="2400" dirty="0"/>
              <a:t> </a:t>
            </a:r>
            <a:r>
              <a:rPr lang="en-US" sz="2400" dirty="0" err="1"/>
              <a:t>momento</a:t>
            </a:r>
            <a:r>
              <a:rPr lang="en-US" sz="2400" dirty="0"/>
              <a:t>, </a:t>
            </a:r>
            <a:r>
              <a:rPr lang="en-US" sz="2400" dirty="0" err="1"/>
              <a:t>essere</a:t>
            </a:r>
            <a:r>
              <a:rPr lang="en-US" sz="2400" dirty="0"/>
              <a:t> </a:t>
            </a:r>
            <a:r>
              <a:rPr lang="en-US" sz="2400" dirty="0" err="1"/>
              <a:t>sottoposti</a:t>
            </a:r>
            <a:r>
              <a:rPr lang="en-US" sz="2400" dirty="0"/>
              <a:t> a </a:t>
            </a:r>
            <a:r>
              <a:rPr lang="en-US" sz="2400" dirty="0" err="1"/>
              <a:t>visita</a:t>
            </a:r>
            <a:r>
              <a:rPr lang="en-US" sz="2400" dirty="0"/>
              <a:t> di </a:t>
            </a:r>
            <a:r>
              <a:rPr lang="en-US" sz="2400" b="1" dirty="0" err="1"/>
              <a:t>revisione</a:t>
            </a:r>
            <a:r>
              <a:rPr lang="en-US" sz="2400" dirty="0"/>
              <a:t> </a:t>
            </a:r>
            <a:r>
              <a:rPr lang="en-US" sz="2400" dirty="0" err="1"/>
              <a:t>d'ufficio</a:t>
            </a:r>
            <a:r>
              <a:rPr lang="en-US" sz="2400" dirty="0"/>
              <a:t>, da parte </a:t>
            </a:r>
            <a:r>
              <a:rPr lang="en-US" sz="2400" dirty="0" err="1"/>
              <a:t>dell'Inps</a:t>
            </a:r>
            <a:r>
              <a:rPr lang="en-US" sz="2400" dirty="0"/>
              <a:t>, </a:t>
            </a:r>
            <a:r>
              <a:rPr lang="en-US" sz="2400" dirty="0" err="1"/>
              <a:t>ovvero</a:t>
            </a:r>
            <a:r>
              <a:rPr lang="en-US" sz="2400" dirty="0"/>
              <a:t> </a:t>
            </a:r>
            <a:r>
              <a:rPr lang="en-US" sz="2400" dirty="0" err="1"/>
              <a:t>su</a:t>
            </a:r>
            <a:r>
              <a:rPr lang="en-US" sz="2400" dirty="0"/>
              <a:t> </a:t>
            </a:r>
            <a:r>
              <a:rPr lang="en-US" sz="2400" dirty="0" err="1"/>
              <a:t>richiesta</a:t>
            </a:r>
            <a:r>
              <a:rPr lang="en-US" sz="2400" dirty="0"/>
              <a:t> </a:t>
            </a:r>
            <a:r>
              <a:rPr lang="en-US" sz="2400" dirty="0" err="1"/>
              <a:t>degli</a:t>
            </a:r>
            <a:r>
              <a:rPr lang="en-US" sz="2400" dirty="0"/>
              <a:t> </a:t>
            </a:r>
            <a:r>
              <a:rPr lang="en-US" sz="2400" dirty="0" err="1"/>
              <a:t>stessi</a:t>
            </a:r>
            <a:r>
              <a:rPr lang="en-US" sz="2400" dirty="0"/>
              <a:t>. </a:t>
            </a:r>
          </a:p>
          <a:p>
            <a:pPr algn="just">
              <a:buFont typeface="Wingdings" charset="0"/>
              <a:buNone/>
            </a:pPr>
            <a:r>
              <a:rPr lang="en-US" sz="2400" dirty="0" err="1"/>
              <a:t>Qualora</a:t>
            </a:r>
            <a:r>
              <a:rPr lang="en-US" sz="2400" dirty="0"/>
              <a:t> </a:t>
            </a:r>
            <a:r>
              <a:rPr lang="en-US" sz="2400" dirty="0" err="1"/>
              <a:t>dagli</a:t>
            </a:r>
            <a:r>
              <a:rPr lang="en-US" sz="2400" dirty="0"/>
              <a:t> </a:t>
            </a:r>
            <a:r>
              <a:rPr lang="en-US" sz="2400" dirty="0" err="1"/>
              <a:t>accertamenti</a:t>
            </a:r>
            <a:r>
              <a:rPr lang="en-US" sz="2400" dirty="0"/>
              <a:t> di </a:t>
            </a:r>
            <a:r>
              <a:rPr lang="en-US" sz="2400" dirty="0" err="1"/>
              <a:t>revisione</a:t>
            </a:r>
            <a:r>
              <a:rPr lang="en-US" sz="2400" dirty="0"/>
              <a:t> </a:t>
            </a:r>
            <a:r>
              <a:rPr lang="en-US" sz="2400" dirty="0" err="1"/>
              <a:t>risulti</a:t>
            </a:r>
            <a:r>
              <a:rPr lang="en-US" sz="2400" dirty="0"/>
              <a:t> </a:t>
            </a:r>
            <a:r>
              <a:rPr lang="en-US" sz="2400" dirty="0" err="1"/>
              <a:t>venuto</a:t>
            </a:r>
            <a:r>
              <a:rPr lang="en-US" sz="2400" dirty="0"/>
              <a:t> </a:t>
            </a:r>
            <a:r>
              <a:rPr lang="en-US" sz="2400" dirty="0" err="1"/>
              <a:t>meno</a:t>
            </a:r>
            <a:r>
              <a:rPr lang="en-US" sz="2400" dirty="0"/>
              <a:t> lo </a:t>
            </a:r>
            <a:r>
              <a:rPr lang="en-US" sz="2400" dirty="0" err="1"/>
              <a:t>stato</a:t>
            </a:r>
            <a:r>
              <a:rPr lang="en-US" sz="2400" dirty="0"/>
              <a:t> </a:t>
            </a:r>
            <a:r>
              <a:rPr lang="en-US" sz="2400" dirty="0" err="1"/>
              <a:t>invalidante</a:t>
            </a:r>
            <a:r>
              <a:rPr lang="en-US" sz="2400" dirty="0"/>
              <a:t>, </a:t>
            </a:r>
            <a:r>
              <a:rPr lang="en-US" sz="2400" dirty="0" err="1"/>
              <a:t>l'Inps</a:t>
            </a:r>
            <a:r>
              <a:rPr lang="en-US" sz="2400" dirty="0"/>
              <a:t> ne </a:t>
            </a:r>
            <a:r>
              <a:rPr lang="en-US" sz="2400" dirty="0" err="1"/>
              <a:t>dispone</a:t>
            </a:r>
            <a:r>
              <a:rPr lang="en-US" sz="2400" dirty="0"/>
              <a:t> la </a:t>
            </a:r>
            <a:r>
              <a:rPr lang="en-US" sz="2400" b="1" dirty="0" err="1"/>
              <a:t>revoca</a:t>
            </a:r>
            <a:r>
              <a:rPr lang="en-US" sz="2400" dirty="0"/>
              <a:t>; secondo un</a:t>
            </a:r>
            <a:r>
              <a:rPr lang="ja-JP" altLang="en-US" sz="2400" dirty="0">
                <a:latin typeface="Arial"/>
              </a:rPr>
              <a:t>’</a:t>
            </a:r>
            <a:r>
              <a:rPr lang="en-US" sz="2400" dirty="0"/>
              <a:t> </a:t>
            </a:r>
            <a:r>
              <a:rPr lang="en-US" sz="2400" dirty="0" err="1"/>
              <a:t>autorevole</a:t>
            </a:r>
            <a:r>
              <a:rPr lang="en-US" sz="2400" dirty="0"/>
              <a:t> </a:t>
            </a:r>
            <a:r>
              <a:rPr lang="en-US" sz="2400" dirty="0" err="1"/>
              <a:t>pronuncia</a:t>
            </a:r>
            <a:r>
              <a:rPr lang="en-US" sz="2400" dirty="0"/>
              <a:t> </a:t>
            </a:r>
            <a:r>
              <a:rPr lang="en-US" sz="2400" dirty="0" err="1"/>
              <a:t>della</a:t>
            </a:r>
            <a:r>
              <a:rPr lang="en-US" sz="2400" dirty="0"/>
              <a:t> Corte di </a:t>
            </a:r>
            <a:r>
              <a:rPr lang="en-US" sz="2400" dirty="0" err="1"/>
              <a:t>Cassazione</a:t>
            </a:r>
            <a:r>
              <a:rPr lang="en-US" sz="2400" dirty="0"/>
              <a:t>, </a:t>
            </a:r>
            <a:r>
              <a:rPr lang="en-US" sz="2400" dirty="0" err="1"/>
              <a:t>ai</a:t>
            </a:r>
            <a:r>
              <a:rPr lang="en-US" sz="2400" dirty="0"/>
              <a:t> </a:t>
            </a:r>
            <a:r>
              <a:rPr lang="en-US" sz="2400" dirty="0" err="1"/>
              <a:t>fini</a:t>
            </a:r>
            <a:r>
              <a:rPr lang="en-US" sz="2400" dirty="0"/>
              <a:t> di un</a:t>
            </a:r>
            <a:r>
              <a:rPr lang="ja-JP" altLang="en-US" sz="2400" dirty="0">
                <a:latin typeface="Arial"/>
              </a:rPr>
              <a:t>’</a:t>
            </a:r>
            <a:r>
              <a:rPr lang="en-US" sz="2400" dirty="0" err="1"/>
              <a:t>eventuale</a:t>
            </a:r>
            <a:r>
              <a:rPr lang="en-US" sz="2400" dirty="0"/>
              <a:t> </a:t>
            </a:r>
            <a:r>
              <a:rPr lang="en-US" sz="2400" dirty="0" err="1"/>
              <a:t>revoca</a:t>
            </a:r>
            <a:r>
              <a:rPr lang="en-US" sz="2400" dirty="0"/>
              <a:t> </a:t>
            </a:r>
            <a:r>
              <a:rPr lang="en-US" sz="2400" dirty="0" err="1"/>
              <a:t>è</a:t>
            </a:r>
            <a:r>
              <a:rPr lang="en-US" sz="2400" dirty="0"/>
              <a:t> </a:t>
            </a:r>
            <a:r>
              <a:rPr lang="en-US" sz="2400" dirty="0" err="1"/>
              <a:t>ininfluente</a:t>
            </a:r>
            <a:r>
              <a:rPr lang="en-US" sz="2400" dirty="0"/>
              <a:t> </a:t>
            </a:r>
            <a:r>
              <a:rPr lang="en-US" sz="2400" dirty="0" err="1"/>
              <a:t>che</a:t>
            </a:r>
            <a:r>
              <a:rPr lang="en-US" sz="2400" dirty="0"/>
              <a:t> </a:t>
            </a:r>
            <a:r>
              <a:rPr lang="en-US" sz="2400" dirty="0" err="1"/>
              <a:t>sia</a:t>
            </a:r>
            <a:r>
              <a:rPr lang="en-US" sz="2400" dirty="0"/>
              <a:t> </a:t>
            </a:r>
            <a:r>
              <a:rPr lang="en-US" sz="2400" dirty="0" err="1"/>
              <a:t>rimasto</a:t>
            </a:r>
            <a:r>
              <a:rPr lang="en-US" sz="2400" dirty="0"/>
              <a:t> </a:t>
            </a:r>
            <a:r>
              <a:rPr lang="en-US" sz="2400" dirty="0" err="1"/>
              <a:t>immutato</a:t>
            </a:r>
            <a:r>
              <a:rPr lang="en-US" sz="2400" dirty="0"/>
              <a:t> </a:t>
            </a:r>
            <a:r>
              <a:rPr lang="en-US" sz="2400" dirty="0" err="1"/>
              <a:t>il</a:t>
            </a:r>
            <a:r>
              <a:rPr lang="en-US" sz="2400" dirty="0"/>
              <a:t> </a:t>
            </a:r>
            <a:r>
              <a:rPr lang="en-US" sz="2400" dirty="0" err="1"/>
              <a:t>quadro</a:t>
            </a:r>
            <a:r>
              <a:rPr lang="en-US" sz="2400" dirty="0"/>
              <a:t> </a:t>
            </a:r>
            <a:r>
              <a:rPr lang="en-US" sz="2400" dirty="0" err="1"/>
              <a:t>patologico</a:t>
            </a:r>
            <a:r>
              <a:rPr lang="en-US" sz="2400" dirty="0"/>
              <a:t> e </a:t>
            </a:r>
            <a:r>
              <a:rPr lang="en-US" sz="2400" dirty="0" err="1"/>
              <a:t>che</a:t>
            </a:r>
            <a:r>
              <a:rPr lang="en-US" sz="2400" dirty="0"/>
              <a:t> </a:t>
            </a:r>
            <a:r>
              <a:rPr lang="en-US" sz="2400" dirty="0" err="1"/>
              <a:t>quindi</a:t>
            </a:r>
            <a:r>
              <a:rPr lang="en-US" sz="2400" dirty="0"/>
              <a:t> l</a:t>
            </a:r>
            <a:r>
              <a:rPr lang="ja-JP" altLang="en-US" sz="2400" dirty="0">
                <a:latin typeface="Arial"/>
              </a:rPr>
              <a:t>’</a:t>
            </a:r>
            <a:r>
              <a:rPr lang="en-US" sz="2400" dirty="0" err="1"/>
              <a:t>assegno</a:t>
            </a:r>
            <a:r>
              <a:rPr lang="en-US" sz="2400" dirty="0"/>
              <a:t> </a:t>
            </a:r>
            <a:r>
              <a:rPr lang="en-US" sz="2400" dirty="0" err="1"/>
              <a:t>sia</a:t>
            </a:r>
            <a:r>
              <a:rPr lang="en-US" sz="2400" dirty="0"/>
              <a:t> </a:t>
            </a:r>
            <a:r>
              <a:rPr lang="en-US" sz="2400" dirty="0" err="1"/>
              <a:t>stato</a:t>
            </a:r>
            <a:r>
              <a:rPr lang="en-US" sz="2400" dirty="0"/>
              <a:t> </a:t>
            </a:r>
            <a:r>
              <a:rPr lang="en-US" sz="2400" dirty="0" err="1"/>
              <a:t>attribuito</a:t>
            </a:r>
            <a:r>
              <a:rPr lang="en-US" sz="2400" dirty="0"/>
              <a:t> </a:t>
            </a:r>
            <a:r>
              <a:rPr lang="en-US" sz="2400" dirty="0" err="1"/>
              <a:t>erroneamente</a:t>
            </a:r>
            <a:r>
              <a:rPr lang="en-US" sz="2400" dirty="0"/>
              <a:t>.</a:t>
            </a:r>
          </a:p>
          <a:p>
            <a:pPr algn="just">
              <a:buFont typeface="Wingdings" charset="0"/>
              <a:buNone/>
            </a:pPr>
            <a:r>
              <a:rPr lang="en-US" sz="2400" dirty="0" err="1"/>
              <a:t>Nel</a:t>
            </a:r>
            <a:r>
              <a:rPr lang="en-US" sz="2400" dirty="0"/>
              <a:t> </a:t>
            </a:r>
            <a:r>
              <a:rPr lang="en-US" sz="2400" dirty="0" err="1"/>
              <a:t>caso</a:t>
            </a:r>
            <a:r>
              <a:rPr lang="en-US" sz="2400" dirty="0"/>
              <a:t> in cui </a:t>
            </a:r>
            <a:r>
              <a:rPr lang="en-US" sz="2400" dirty="0" err="1"/>
              <a:t>il</a:t>
            </a:r>
            <a:r>
              <a:rPr lang="en-US" sz="2400" dirty="0"/>
              <a:t> </a:t>
            </a:r>
            <a:r>
              <a:rPr lang="en-US" sz="2400" dirty="0" err="1"/>
              <a:t>titolare</a:t>
            </a:r>
            <a:r>
              <a:rPr lang="en-US" sz="2400" dirty="0"/>
              <a:t> </a:t>
            </a:r>
            <a:r>
              <a:rPr lang="en-US" sz="2400" dirty="0" err="1"/>
              <a:t>dell'assegno</a:t>
            </a:r>
            <a:r>
              <a:rPr lang="en-US" sz="2400" dirty="0"/>
              <a:t> </a:t>
            </a:r>
            <a:r>
              <a:rPr lang="en-US" sz="2400" dirty="0" err="1"/>
              <a:t>rifiuti</a:t>
            </a:r>
            <a:r>
              <a:rPr lang="en-US" sz="2400" dirty="0"/>
              <a:t>, </a:t>
            </a:r>
            <a:r>
              <a:rPr lang="en-US" sz="2400" dirty="0" err="1"/>
              <a:t>senza</a:t>
            </a:r>
            <a:r>
              <a:rPr lang="en-US" sz="2400" dirty="0"/>
              <a:t> </a:t>
            </a:r>
            <a:r>
              <a:rPr lang="en-US" sz="2400" dirty="0" err="1"/>
              <a:t>giustificato</a:t>
            </a:r>
            <a:r>
              <a:rPr lang="en-US" sz="2400" dirty="0"/>
              <a:t> </a:t>
            </a:r>
            <a:r>
              <a:rPr lang="en-US" sz="2400" dirty="0" err="1"/>
              <a:t>motivo</a:t>
            </a:r>
            <a:r>
              <a:rPr lang="en-US" sz="2400" dirty="0"/>
              <a:t>, di </a:t>
            </a:r>
            <a:r>
              <a:rPr lang="en-US" sz="2400" dirty="0" err="1"/>
              <a:t>sottoporsi</a:t>
            </a:r>
            <a:r>
              <a:rPr lang="en-US" sz="2400" dirty="0"/>
              <a:t> a </a:t>
            </a:r>
            <a:r>
              <a:rPr lang="en-US" sz="2400" dirty="0" err="1"/>
              <a:t>visita</a:t>
            </a:r>
            <a:r>
              <a:rPr lang="en-US" sz="2400" dirty="0"/>
              <a:t> di </a:t>
            </a:r>
            <a:r>
              <a:rPr lang="en-US" sz="2400" dirty="0" err="1"/>
              <a:t>revisione</a:t>
            </a:r>
            <a:r>
              <a:rPr lang="en-US" sz="2400" dirty="0"/>
              <a:t>, </a:t>
            </a:r>
            <a:r>
              <a:rPr lang="en-US" sz="2400" dirty="0" err="1"/>
              <a:t>si</a:t>
            </a:r>
            <a:r>
              <a:rPr lang="en-US" sz="2400" dirty="0"/>
              <a:t> </a:t>
            </a:r>
            <a:r>
              <a:rPr lang="en-US" sz="2400" dirty="0" err="1"/>
              <a:t>procede</a:t>
            </a:r>
            <a:r>
              <a:rPr lang="en-US" sz="2400" dirty="0"/>
              <a:t> </a:t>
            </a:r>
            <a:r>
              <a:rPr lang="en-US" sz="2400" dirty="0" err="1"/>
              <a:t>alla</a:t>
            </a:r>
            <a:r>
              <a:rPr lang="en-US" sz="2400" dirty="0"/>
              <a:t> </a:t>
            </a:r>
            <a:r>
              <a:rPr lang="en-US" sz="2400" b="1" dirty="0" err="1"/>
              <a:t>sospensione</a:t>
            </a:r>
            <a:r>
              <a:rPr lang="en-US" sz="2400" dirty="0"/>
              <a:t> </a:t>
            </a:r>
            <a:r>
              <a:rPr lang="en-US" sz="2400" dirty="0" err="1"/>
              <a:t>della</a:t>
            </a:r>
            <a:r>
              <a:rPr lang="en-US" sz="2400" dirty="0"/>
              <a:t> </a:t>
            </a:r>
            <a:r>
              <a:rPr lang="en-US" sz="2400" dirty="0" err="1"/>
              <a:t>prestazione</a:t>
            </a:r>
            <a:r>
              <a:rPr lang="en-US" sz="2400" dirty="0"/>
              <a:t>. </a:t>
            </a:r>
          </a:p>
        </p:txBody>
      </p:sp>
    </p:spTree>
    <p:extLst>
      <p:ext uri="{BB962C8B-B14F-4D97-AF65-F5344CB8AC3E}">
        <p14:creationId xmlns:p14="http://schemas.microsoft.com/office/powerpoint/2010/main" xmlns="" val="3966759368"/>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0419">
                                            <p:txEl>
                                              <p:pRg st="0" end="0"/>
                                            </p:txEl>
                                          </p:spTgt>
                                        </p:tgtEl>
                                        <p:attrNameLst>
                                          <p:attrName>style.visibility</p:attrName>
                                        </p:attrNameLst>
                                      </p:cBhvr>
                                      <p:to>
                                        <p:strVal val="visible"/>
                                      </p:to>
                                    </p:set>
                                    <p:animEffect transition="in" filter="fade">
                                      <p:cBhvr>
                                        <p:cTn id="7" dur="2000"/>
                                        <p:tgtEl>
                                          <p:spTgt spid="60419">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0419">
                                            <p:txEl>
                                              <p:pRg st="1" end="1"/>
                                            </p:txEl>
                                          </p:spTgt>
                                        </p:tgtEl>
                                        <p:attrNameLst>
                                          <p:attrName>style.visibility</p:attrName>
                                        </p:attrNameLst>
                                      </p:cBhvr>
                                      <p:to>
                                        <p:strVal val="visible"/>
                                      </p:to>
                                    </p:set>
                                    <p:animEffect transition="in" filter="fade">
                                      <p:cBhvr>
                                        <p:cTn id="12" dur="2000"/>
                                        <p:tgtEl>
                                          <p:spTgt spid="60419">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0419">
                                            <p:txEl>
                                              <p:pRg st="2" end="2"/>
                                            </p:txEl>
                                          </p:spTgt>
                                        </p:tgtEl>
                                        <p:attrNameLst>
                                          <p:attrName>style.visibility</p:attrName>
                                        </p:attrNameLst>
                                      </p:cBhvr>
                                      <p:to>
                                        <p:strVal val="visible"/>
                                      </p:to>
                                    </p:set>
                                    <p:animEffect transition="in" filter="fade">
                                      <p:cBhvr>
                                        <p:cTn id="17" dur="2000"/>
                                        <p:tgtEl>
                                          <p:spTgt spid="6041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419" grpId="0" build="p"/>
    </p:bldLst>
  </p:timing>
</p:sld>
</file>

<file path=ppt/slides/slide3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a:xfrm>
            <a:off x="2231136" y="370332"/>
            <a:ext cx="7729728" cy="1188720"/>
          </a:xfrm>
        </p:spPr>
        <p:txBody>
          <a:bodyPr/>
          <a:lstStyle/>
          <a:p>
            <a:r>
              <a:rPr lang="it-IT"/>
              <a:t>Assegno e attività lavorativa</a:t>
            </a:r>
            <a:endParaRPr lang="en-US"/>
          </a:p>
        </p:txBody>
      </p:sp>
      <p:sp>
        <p:nvSpPr>
          <p:cNvPr id="61443" name="Rectangle 3"/>
          <p:cNvSpPr>
            <a:spLocks noGrp="1" noChangeArrowheads="1"/>
          </p:cNvSpPr>
          <p:nvPr>
            <p:ph idx="1"/>
          </p:nvPr>
        </p:nvSpPr>
        <p:spPr>
          <a:xfrm>
            <a:off x="527051" y="1832859"/>
            <a:ext cx="11150600" cy="1667580"/>
          </a:xfrm>
        </p:spPr>
        <p:txBody>
          <a:bodyPr/>
          <a:lstStyle/>
          <a:p>
            <a:pPr algn="just">
              <a:lnSpc>
                <a:spcPct val="90000"/>
              </a:lnSpc>
              <a:buFont typeface="Wingdings" charset="0"/>
              <a:buNone/>
            </a:pPr>
            <a:r>
              <a:rPr lang="en-US" sz="2100" dirty="0" err="1"/>
              <a:t>L'assegno</a:t>
            </a:r>
            <a:r>
              <a:rPr lang="en-US" sz="2100" dirty="0"/>
              <a:t> </a:t>
            </a:r>
            <a:r>
              <a:rPr lang="en-US" sz="2100" dirty="0" err="1"/>
              <a:t>è</a:t>
            </a:r>
            <a:r>
              <a:rPr lang="en-US" sz="2100" dirty="0"/>
              <a:t> </a:t>
            </a:r>
            <a:r>
              <a:rPr lang="en-US" sz="2100" dirty="0" err="1"/>
              <a:t>compatibile</a:t>
            </a:r>
            <a:r>
              <a:rPr lang="en-US" sz="2100" dirty="0"/>
              <a:t> con </a:t>
            </a:r>
            <a:r>
              <a:rPr lang="en-US" sz="2100" dirty="0" err="1"/>
              <a:t>qualsiasi</a:t>
            </a:r>
            <a:r>
              <a:rPr lang="en-US" sz="2100" dirty="0"/>
              <a:t> </a:t>
            </a:r>
            <a:r>
              <a:rPr lang="en-US" sz="2100" dirty="0" err="1"/>
              <a:t>attività</a:t>
            </a:r>
            <a:r>
              <a:rPr lang="en-US" sz="2100" dirty="0"/>
              <a:t> </a:t>
            </a:r>
            <a:r>
              <a:rPr lang="en-US" sz="2100" dirty="0" err="1"/>
              <a:t>lavorativa</a:t>
            </a:r>
            <a:r>
              <a:rPr lang="en-US" sz="2100" dirty="0"/>
              <a:t>. </a:t>
            </a:r>
            <a:r>
              <a:rPr lang="en-US" sz="2100" dirty="0" err="1"/>
              <a:t>Sono</a:t>
            </a:r>
            <a:r>
              <a:rPr lang="en-US" sz="2100" dirty="0"/>
              <a:t> </a:t>
            </a:r>
            <a:r>
              <a:rPr lang="en-US" sz="2100" dirty="0" err="1"/>
              <a:t>previste</a:t>
            </a:r>
            <a:r>
              <a:rPr lang="en-US" sz="2100" dirty="0"/>
              <a:t> le </a:t>
            </a:r>
            <a:r>
              <a:rPr lang="en-US" sz="2100" dirty="0" err="1"/>
              <a:t>seguenti</a:t>
            </a:r>
            <a:r>
              <a:rPr lang="en-US" sz="2100" dirty="0"/>
              <a:t> </a:t>
            </a:r>
            <a:r>
              <a:rPr lang="en-US" sz="2100" b="1" dirty="0" err="1"/>
              <a:t>riduzioni</a:t>
            </a:r>
            <a:r>
              <a:rPr lang="en-US" sz="2100" dirty="0"/>
              <a:t> in </a:t>
            </a:r>
            <a:r>
              <a:rPr lang="en-US" sz="2100" dirty="0" err="1"/>
              <a:t>presenza</a:t>
            </a:r>
            <a:r>
              <a:rPr lang="en-US" sz="2100" dirty="0"/>
              <a:t> di un </a:t>
            </a:r>
            <a:r>
              <a:rPr lang="en-US" sz="2100" dirty="0" err="1"/>
              <a:t>reddito</a:t>
            </a:r>
            <a:r>
              <a:rPr lang="en-US" sz="2100" dirty="0"/>
              <a:t> da </a:t>
            </a:r>
            <a:r>
              <a:rPr lang="en-US" sz="2100" dirty="0" err="1"/>
              <a:t>lavororo</a:t>
            </a:r>
            <a:r>
              <a:rPr lang="en-US" sz="2100" dirty="0"/>
              <a:t>, </a:t>
            </a:r>
            <a:r>
              <a:rPr lang="en-US" sz="2100" dirty="0" err="1"/>
              <a:t>dipendente</a:t>
            </a:r>
            <a:r>
              <a:rPr lang="en-US" sz="2100" dirty="0"/>
              <a:t>, </a:t>
            </a:r>
            <a:r>
              <a:rPr lang="en-US" sz="2100" dirty="0" err="1"/>
              <a:t>autonomo</a:t>
            </a:r>
            <a:r>
              <a:rPr lang="en-US" sz="2100" dirty="0"/>
              <a:t> o d</a:t>
            </a:r>
            <a:r>
              <a:rPr lang="ja-JP" altLang="en-US" sz="2100" dirty="0">
                <a:latin typeface="Arial"/>
              </a:rPr>
              <a:t>’</a:t>
            </a:r>
            <a:r>
              <a:rPr lang="en-US" sz="2100" dirty="0" err="1"/>
              <a:t>impresa</a:t>
            </a:r>
            <a:r>
              <a:rPr lang="en-US" sz="2100" dirty="0"/>
              <a:t> (art. 1, comma 42,legge 335/95).</a:t>
            </a:r>
          </a:p>
          <a:p>
            <a:pPr>
              <a:lnSpc>
                <a:spcPct val="90000"/>
              </a:lnSpc>
              <a:buFont typeface="Wingdings" charset="0"/>
              <a:buNone/>
            </a:pPr>
            <a:r>
              <a:rPr lang="en-US" sz="2100" dirty="0"/>
              <a:t>E</a:t>
            </a:r>
            <a:r>
              <a:rPr lang="ja-JP" altLang="en-US" sz="2100" dirty="0">
                <a:latin typeface="Arial"/>
              </a:rPr>
              <a:t>’</a:t>
            </a:r>
            <a:r>
              <a:rPr lang="en-US" sz="2100" dirty="0"/>
              <a:t> </a:t>
            </a:r>
            <a:r>
              <a:rPr lang="en-US" sz="2100" dirty="0" err="1"/>
              <a:t>previsto</a:t>
            </a:r>
            <a:r>
              <a:rPr lang="en-US" sz="2100" dirty="0"/>
              <a:t> un </a:t>
            </a:r>
            <a:r>
              <a:rPr lang="en-US" sz="2100" dirty="0" err="1"/>
              <a:t>correttivo</a:t>
            </a:r>
            <a:r>
              <a:rPr lang="en-US" sz="2100" dirty="0"/>
              <a:t> in </a:t>
            </a:r>
            <a:r>
              <a:rPr lang="en-US" sz="2100" dirty="0" err="1"/>
              <a:t>modo</a:t>
            </a:r>
            <a:r>
              <a:rPr lang="en-US" sz="2100" dirty="0"/>
              <a:t> da non </a:t>
            </a:r>
            <a:r>
              <a:rPr lang="en-US" sz="2100" dirty="0" err="1"/>
              <a:t>penalizzare</a:t>
            </a:r>
            <a:r>
              <a:rPr lang="en-US" sz="2100" dirty="0"/>
              <a:t> I </a:t>
            </a:r>
            <a:r>
              <a:rPr lang="en-US" sz="2100" dirty="0" err="1"/>
              <a:t>lavoratori</a:t>
            </a:r>
            <a:r>
              <a:rPr lang="en-US" sz="2100" dirty="0"/>
              <a:t> </a:t>
            </a:r>
            <a:r>
              <a:rPr lang="en-US" sz="2100" dirty="0" err="1"/>
              <a:t>che</a:t>
            </a:r>
            <a:r>
              <a:rPr lang="en-US" sz="2100" dirty="0"/>
              <a:t> </a:t>
            </a:r>
            <a:r>
              <a:rPr lang="en-US" sz="2100" dirty="0" err="1"/>
              <a:t>superino</a:t>
            </a:r>
            <a:r>
              <a:rPr lang="en-US" sz="2100" dirty="0"/>
              <a:t> di </a:t>
            </a:r>
            <a:r>
              <a:rPr lang="en-US" sz="2100" dirty="0" err="1"/>
              <a:t>poco</a:t>
            </a:r>
            <a:r>
              <a:rPr lang="en-US" sz="2100" dirty="0"/>
              <a:t> </a:t>
            </a:r>
            <a:r>
              <a:rPr lang="en-US" sz="2100" dirty="0" err="1"/>
              <a:t>una</a:t>
            </a:r>
            <a:r>
              <a:rPr lang="en-US" sz="2100" dirty="0"/>
              <a:t> </a:t>
            </a:r>
            <a:r>
              <a:rPr lang="en-US" sz="2100" dirty="0" err="1"/>
              <a:t>delle</a:t>
            </a:r>
            <a:r>
              <a:rPr lang="en-US" sz="2100" dirty="0"/>
              <a:t> </a:t>
            </a:r>
            <a:r>
              <a:rPr lang="en-US" sz="2100" dirty="0" err="1"/>
              <a:t>fasce</a:t>
            </a:r>
            <a:r>
              <a:rPr lang="en-US" sz="2100" dirty="0"/>
              <a:t> di </a:t>
            </a:r>
            <a:r>
              <a:rPr lang="en-US" sz="2100" dirty="0" err="1"/>
              <a:t>reddito</a:t>
            </a:r>
            <a:r>
              <a:rPr lang="en-US" sz="2100" dirty="0"/>
              <a:t>.</a:t>
            </a:r>
          </a:p>
        </p:txBody>
      </p:sp>
      <p:graphicFrame>
        <p:nvGraphicFramePr>
          <p:cNvPr id="61495" name="Group 55"/>
          <p:cNvGraphicFramePr>
            <a:graphicFrameLocks noGrp="1"/>
          </p:cNvGraphicFramePr>
          <p:nvPr>
            <p:extLst/>
          </p:nvPr>
        </p:nvGraphicFramePr>
        <p:xfrm>
          <a:off x="527051" y="3500439"/>
          <a:ext cx="10945283" cy="2533968"/>
        </p:xfrm>
        <a:graphic>
          <a:graphicData uri="http://schemas.openxmlformats.org/drawingml/2006/table">
            <a:tbl>
              <a:tblPr/>
              <a:tblGrid>
                <a:gridCol w="5473700">
                  <a:extLst>
                    <a:ext uri="{9D8B030D-6E8A-4147-A177-3AD203B41FA5}">
                      <a16:colId xmlns="" xmlns:a16="http://schemas.microsoft.com/office/drawing/2014/main" val="20000"/>
                    </a:ext>
                  </a:extLst>
                </a:gridCol>
                <a:gridCol w="5471583">
                  <a:extLst>
                    <a:ext uri="{9D8B030D-6E8A-4147-A177-3AD203B41FA5}">
                      <a16:colId xmlns="" xmlns:a16="http://schemas.microsoft.com/office/drawing/2014/main" val="20001"/>
                    </a:ext>
                  </a:extLst>
                </a:gridCol>
              </a:tblGrid>
              <a:tr h="34766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1400" b="1" i="0" u="none" strike="noStrike" cap="none" normalizeH="0" baseline="0" dirty="0">
                        <a:ln>
                          <a:noFill/>
                        </a:ln>
                        <a:solidFill>
                          <a:srgbClr val="0000FF"/>
                        </a:solidFill>
                        <a:effectLst/>
                        <a:latin typeface="Verdana" charset="0"/>
                        <a:ea typeface="ＭＳ Ｐゴシック"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dirty="0" err="1">
                          <a:ln>
                            <a:noFill/>
                          </a:ln>
                          <a:solidFill>
                            <a:srgbClr val="0000FF"/>
                          </a:solidFill>
                          <a:effectLst/>
                          <a:latin typeface="Verdana" charset="0"/>
                          <a:ea typeface="ＭＳ Ｐゴシック" charset="0"/>
                        </a:rPr>
                        <a:t>Redditi</a:t>
                      </a:r>
                      <a:r>
                        <a:rPr kumimoji="0" lang="en-US" sz="1400" b="1" i="0" u="none" strike="noStrike" cap="none" normalizeH="0" baseline="0" dirty="0">
                          <a:ln>
                            <a:noFill/>
                          </a:ln>
                          <a:solidFill>
                            <a:srgbClr val="0000FF"/>
                          </a:solidFill>
                          <a:effectLst/>
                          <a:latin typeface="Verdana" charset="0"/>
                          <a:ea typeface="ＭＳ Ｐゴシック" charset="0"/>
                        </a:rPr>
                        <a:t> da </a:t>
                      </a:r>
                      <a:r>
                        <a:rPr kumimoji="0" lang="en-US" sz="1400" b="1" i="0" u="none" strike="noStrike" cap="none" normalizeH="0" baseline="0" dirty="0" err="1">
                          <a:ln>
                            <a:noFill/>
                          </a:ln>
                          <a:solidFill>
                            <a:srgbClr val="0000FF"/>
                          </a:solidFill>
                          <a:effectLst/>
                          <a:latin typeface="Verdana" charset="0"/>
                          <a:ea typeface="ＭＳ Ｐゴシック" charset="0"/>
                        </a:rPr>
                        <a:t>lavoro</a:t>
                      </a:r>
                      <a:endParaRPr kumimoji="0" lang="en-US" sz="1400" b="0" i="0" u="none" strike="noStrike" cap="none" normalizeH="0" baseline="0" dirty="0">
                        <a:ln>
                          <a:noFill/>
                        </a:ln>
                        <a:solidFill>
                          <a:schemeClr val="tx1"/>
                        </a:solidFill>
                        <a:effectLst/>
                        <a:latin typeface="Arial" charset="0"/>
                        <a:ea typeface="ＭＳ Ｐゴシック" charset="0"/>
                      </a:endParaRPr>
                    </a:p>
                  </a:txBody>
                  <a:tcPr marL="121920" marR="121920" anchor="ctr" horzOverflow="overflow">
                    <a:lnL w="9525" cap="flat" cmpd="sng" algn="ctr">
                      <a:solidFill>
                        <a:srgbClr val="111111"/>
                      </a:solidFill>
                      <a:prstDash val="solid"/>
                      <a:round/>
                      <a:headEnd type="none" w="med" len="med"/>
                      <a:tailEnd type="none" w="med" len="med"/>
                    </a:lnL>
                    <a:lnR w="9525" cap="flat" cmpd="sng" algn="ctr">
                      <a:solidFill>
                        <a:srgbClr val="111111"/>
                      </a:solidFill>
                      <a:prstDash val="solid"/>
                      <a:round/>
                      <a:headEnd type="none" w="med" len="med"/>
                      <a:tailEnd type="none" w="med" len="med"/>
                    </a:lnR>
                    <a:lnT w="9525" cap="flat" cmpd="sng" algn="ctr">
                      <a:solidFill>
                        <a:srgbClr val="111111"/>
                      </a:solidFill>
                      <a:prstDash val="solid"/>
                      <a:round/>
                      <a:headEnd type="none" w="med" len="med"/>
                      <a:tailEnd type="none" w="med" len="med"/>
                    </a:lnT>
                    <a:lnB w="9525" cap="flat" cmpd="sng" algn="ctr">
                      <a:solidFill>
                        <a:srgbClr val="11111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a:ln>
                            <a:noFill/>
                          </a:ln>
                          <a:solidFill>
                            <a:srgbClr val="0000FF"/>
                          </a:solidFill>
                          <a:effectLst/>
                          <a:latin typeface="Verdana" charset="0"/>
                          <a:ea typeface="ＭＳ Ｐゴシック" charset="0"/>
                        </a:rPr>
                        <a:t>Percentuale di riduzione</a:t>
                      </a:r>
                      <a:endParaRPr kumimoji="0" lang="en-US" sz="1400" b="0" i="0" u="none" strike="noStrike" cap="none" normalizeH="0" baseline="0">
                        <a:ln>
                          <a:noFill/>
                        </a:ln>
                        <a:solidFill>
                          <a:schemeClr val="tx1"/>
                        </a:solidFill>
                        <a:effectLst/>
                        <a:latin typeface="Arial" charset="0"/>
                        <a:ea typeface="ＭＳ Ｐゴシック" charset="0"/>
                      </a:endParaRPr>
                    </a:p>
                  </a:txBody>
                  <a:tcPr marL="121920" marR="121920" anchor="ctr" horzOverflow="overflow">
                    <a:lnL w="9525" cap="flat" cmpd="sng" algn="ctr">
                      <a:solidFill>
                        <a:srgbClr val="111111"/>
                      </a:solidFill>
                      <a:prstDash val="solid"/>
                      <a:round/>
                      <a:headEnd type="none" w="med" len="med"/>
                      <a:tailEnd type="none" w="med" len="med"/>
                    </a:lnL>
                    <a:lnR w="9525" cap="flat" cmpd="sng" algn="ctr">
                      <a:solidFill>
                        <a:srgbClr val="111111"/>
                      </a:solidFill>
                      <a:prstDash val="solid"/>
                      <a:round/>
                      <a:headEnd type="none" w="med" len="med"/>
                      <a:tailEnd type="none" w="med" len="med"/>
                    </a:lnR>
                    <a:lnT w="9525" cap="flat" cmpd="sng" algn="ctr">
                      <a:solidFill>
                        <a:srgbClr val="111111"/>
                      </a:solidFill>
                      <a:prstDash val="solid"/>
                      <a:round/>
                      <a:headEnd type="none" w="med" len="med"/>
                      <a:tailEnd type="none" w="med" len="med"/>
                    </a:lnT>
                    <a:lnB w="9525" cap="flat" cmpd="sng" algn="ctr">
                      <a:solidFill>
                        <a:srgbClr val="11111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0"/>
                  </a:ext>
                </a:extLst>
              </a:tr>
              <a:tr h="1284288">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err="1">
                          <a:ln>
                            <a:noFill/>
                          </a:ln>
                          <a:solidFill>
                            <a:schemeClr val="tx1"/>
                          </a:solidFill>
                          <a:effectLst/>
                          <a:latin typeface="Verdana" charset="0"/>
                          <a:ea typeface="ＭＳ Ｐゴシック" charset="0"/>
                        </a:rPr>
                        <a:t>Reddito</a:t>
                      </a:r>
                      <a:r>
                        <a:rPr kumimoji="0" lang="en-US" sz="1400" b="0" i="0" u="none" strike="noStrike" cap="none" normalizeH="0" baseline="0" dirty="0">
                          <a:ln>
                            <a:noFill/>
                          </a:ln>
                          <a:solidFill>
                            <a:schemeClr val="tx1"/>
                          </a:solidFill>
                          <a:effectLst/>
                          <a:latin typeface="Verdana" charset="0"/>
                          <a:ea typeface="ＭＳ Ｐゴシック" charset="0"/>
                        </a:rPr>
                        <a:t> </a:t>
                      </a:r>
                      <a:r>
                        <a:rPr kumimoji="0" lang="en-US" sz="1400" b="0" i="0" u="none" strike="noStrike" cap="none" normalizeH="0" baseline="0" dirty="0" err="1">
                          <a:ln>
                            <a:noFill/>
                          </a:ln>
                          <a:solidFill>
                            <a:schemeClr val="tx1"/>
                          </a:solidFill>
                          <a:effectLst/>
                          <a:latin typeface="Verdana" charset="0"/>
                          <a:ea typeface="ＭＳ Ｐゴシック" charset="0"/>
                        </a:rPr>
                        <a:t>superiore</a:t>
                      </a:r>
                      <a:r>
                        <a:rPr kumimoji="0" lang="en-US" sz="1400" b="0" i="0" u="none" strike="noStrike" cap="none" normalizeH="0" baseline="0" dirty="0">
                          <a:ln>
                            <a:noFill/>
                          </a:ln>
                          <a:solidFill>
                            <a:schemeClr val="tx1"/>
                          </a:solidFill>
                          <a:effectLst/>
                          <a:latin typeface="Verdana" charset="0"/>
                          <a:ea typeface="ＭＳ Ｐゴシック" charset="0"/>
                        </a:rPr>
                        <a:t> a 4 volte </a:t>
                      </a:r>
                      <a:r>
                        <a:rPr kumimoji="0" lang="en-US" sz="1400" b="0" i="0" u="none" strike="noStrike" cap="none" normalizeH="0" baseline="0" dirty="0" err="1">
                          <a:ln>
                            <a:noFill/>
                          </a:ln>
                          <a:solidFill>
                            <a:schemeClr val="tx1"/>
                          </a:solidFill>
                          <a:effectLst/>
                          <a:latin typeface="Verdana" charset="0"/>
                          <a:ea typeface="ＭＳ Ｐゴシック" charset="0"/>
                        </a:rPr>
                        <a:t>il</a:t>
                      </a:r>
                      <a:r>
                        <a:rPr kumimoji="0" lang="en-US" sz="1400" b="0" i="0" u="none" strike="noStrike" cap="none" normalizeH="0" baseline="0" dirty="0">
                          <a:ln>
                            <a:noFill/>
                          </a:ln>
                          <a:solidFill>
                            <a:schemeClr val="tx1"/>
                          </a:solidFill>
                          <a:effectLst/>
                          <a:latin typeface="Verdana" charset="0"/>
                          <a:ea typeface="ＭＳ Ｐゴシック" charset="0"/>
                        </a:rPr>
                        <a:t> </a:t>
                      </a:r>
                      <a:r>
                        <a:rPr kumimoji="0" lang="en-US" sz="1400" b="0" i="0" u="none" strike="noStrike" cap="none" normalizeH="0" baseline="0" dirty="0" err="1">
                          <a:ln>
                            <a:noFill/>
                          </a:ln>
                          <a:solidFill>
                            <a:schemeClr val="tx1"/>
                          </a:solidFill>
                          <a:effectLst/>
                          <a:latin typeface="Verdana" charset="0"/>
                          <a:ea typeface="ＭＳ Ｐゴシック" charset="0"/>
                        </a:rPr>
                        <a:t>trattamento</a:t>
                      </a:r>
                      <a:r>
                        <a:rPr kumimoji="0" lang="en-US" sz="1400" b="0" i="0" u="none" strike="noStrike" cap="none" normalizeH="0" baseline="0" dirty="0">
                          <a:ln>
                            <a:noFill/>
                          </a:ln>
                          <a:solidFill>
                            <a:schemeClr val="tx1"/>
                          </a:solidFill>
                          <a:effectLst/>
                          <a:latin typeface="Verdana" charset="0"/>
                          <a:ea typeface="ＭＳ Ｐゴシック" charset="0"/>
                        </a:rPr>
                        <a:t> </a:t>
                      </a:r>
                      <a:r>
                        <a:rPr kumimoji="0" lang="en-US" sz="1400" b="0" i="0" u="none" strike="noStrike" cap="none" normalizeH="0" baseline="0" dirty="0" err="1">
                          <a:ln>
                            <a:noFill/>
                          </a:ln>
                          <a:solidFill>
                            <a:schemeClr val="tx1"/>
                          </a:solidFill>
                          <a:effectLst/>
                          <a:latin typeface="Verdana" charset="0"/>
                          <a:ea typeface="ＭＳ Ｐゴシック" charset="0"/>
                        </a:rPr>
                        <a:t>minimo</a:t>
                      </a:r>
                      <a:r>
                        <a:rPr kumimoji="0" lang="en-US" sz="1400" b="0" i="0" u="none" strike="noStrike" cap="none" normalizeH="0" baseline="0" dirty="0">
                          <a:ln>
                            <a:noFill/>
                          </a:ln>
                          <a:solidFill>
                            <a:schemeClr val="tx1"/>
                          </a:solidFill>
                          <a:effectLst/>
                          <a:latin typeface="Verdana" charset="0"/>
                          <a:ea typeface="ＭＳ Ｐゴシック" charset="0"/>
                        </a:rPr>
                        <a:t> </a:t>
                      </a:r>
                      <a:r>
                        <a:rPr kumimoji="0" lang="en-US" sz="1400" b="0" i="0" u="none" strike="noStrike" cap="none" normalizeH="0" baseline="0" dirty="0" err="1">
                          <a:ln>
                            <a:noFill/>
                          </a:ln>
                          <a:solidFill>
                            <a:schemeClr val="tx1"/>
                          </a:solidFill>
                          <a:effectLst/>
                          <a:latin typeface="Verdana" charset="0"/>
                          <a:ea typeface="ＭＳ Ｐゴシック" charset="0"/>
                        </a:rPr>
                        <a:t>annuo</a:t>
                      </a:r>
                      <a:r>
                        <a:rPr kumimoji="0" lang="en-US" sz="1400" b="0" i="0" u="none" strike="noStrike" cap="none" normalizeH="0" baseline="0" dirty="0">
                          <a:ln>
                            <a:noFill/>
                          </a:ln>
                          <a:solidFill>
                            <a:schemeClr val="tx1"/>
                          </a:solidFill>
                          <a:effectLst/>
                          <a:latin typeface="Verdana" charset="0"/>
                          <a:ea typeface="ＭＳ Ｐゴシック" charset="0"/>
                        </a:rPr>
                        <a:t> del </a:t>
                      </a:r>
                      <a:r>
                        <a:rPr kumimoji="0" lang="en-US" sz="1400" b="0" i="0" u="none" strike="noStrike" cap="none" normalizeH="0" baseline="0" dirty="0" err="1">
                          <a:ln>
                            <a:noFill/>
                          </a:ln>
                          <a:solidFill>
                            <a:schemeClr val="tx1"/>
                          </a:solidFill>
                          <a:effectLst/>
                          <a:latin typeface="Verdana" charset="0"/>
                          <a:ea typeface="ＭＳ Ｐゴシック" charset="0"/>
                        </a:rPr>
                        <a:t>Fpld</a:t>
                      </a:r>
                      <a:r>
                        <a:rPr kumimoji="0" lang="en-US" sz="1400" b="0" i="0" u="none" strike="noStrike" cap="none" normalizeH="0" baseline="0" dirty="0">
                          <a:ln>
                            <a:noFill/>
                          </a:ln>
                          <a:solidFill>
                            <a:schemeClr val="tx1"/>
                          </a:solidFill>
                          <a:effectLst/>
                          <a:latin typeface="Verdana" charset="0"/>
                          <a:ea typeface="ＭＳ Ｐゴシック" charset="0"/>
                        </a:rPr>
                        <a:t>, </a:t>
                      </a:r>
                      <a:r>
                        <a:rPr kumimoji="0" lang="en-US" sz="1400" b="0" i="0" u="none" strike="noStrike" cap="none" normalizeH="0" baseline="0" dirty="0" err="1">
                          <a:ln>
                            <a:noFill/>
                          </a:ln>
                          <a:solidFill>
                            <a:schemeClr val="tx1"/>
                          </a:solidFill>
                          <a:effectLst/>
                          <a:latin typeface="Verdana" charset="0"/>
                          <a:ea typeface="ＭＳ Ｐゴシック" charset="0"/>
                        </a:rPr>
                        <a:t>calcolato</a:t>
                      </a:r>
                      <a:r>
                        <a:rPr kumimoji="0" lang="en-US" sz="1400" b="0" i="0" u="none" strike="noStrike" cap="none" normalizeH="0" baseline="0" dirty="0">
                          <a:ln>
                            <a:noFill/>
                          </a:ln>
                          <a:solidFill>
                            <a:schemeClr val="tx1"/>
                          </a:solidFill>
                          <a:effectLst/>
                          <a:latin typeface="Verdana" charset="0"/>
                          <a:ea typeface="ＭＳ Ｐゴシック" charset="0"/>
                        </a:rPr>
                        <a:t> in </a:t>
                      </a:r>
                      <a:r>
                        <a:rPr kumimoji="0" lang="en-US" sz="1400" b="0" i="0" u="none" strike="noStrike" cap="none" normalizeH="0" baseline="0" dirty="0" err="1">
                          <a:ln>
                            <a:noFill/>
                          </a:ln>
                          <a:solidFill>
                            <a:schemeClr val="tx1"/>
                          </a:solidFill>
                          <a:effectLst/>
                          <a:latin typeface="Verdana" charset="0"/>
                          <a:ea typeface="ＭＳ Ｐゴシック" charset="0"/>
                        </a:rPr>
                        <a:t>misura</a:t>
                      </a:r>
                      <a:r>
                        <a:rPr kumimoji="0" lang="en-US" sz="1400" b="0" i="0" u="none" strike="noStrike" cap="none" normalizeH="0" baseline="0" dirty="0">
                          <a:ln>
                            <a:noFill/>
                          </a:ln>
                          <a:solidFill>
                            <a:schemeClr val="tx1"/>
                          </a:solidFill>
                          <a:effectLst/>
                          <a:latin typeface="Verdana" charset="0"/>
                          <a:ea typeface="ＭＳ Ｐゴシック" charset="0"/>
                        </a:rPr>
                        <a:t> </a:t>
                      </a:r>
                      <a:r>
                        <a:rPr kumimoji="0" lang="en-US" sz="1400" b="0" i="0" u="none" strike="noStrike" cap="none" normalizeH="0" baseline="0" dirty="0" err="1">
                          <a:ln>
                            <a:noFill/>
                          </a:ln>
                          <a:solidFill>
                            <a:schemeClr val="tx1"/>
                          </a:solidFill>
                          <a:effectLst/>
                          <a:latin typeface="Verdana" charset="0"/>
                          <a:ea typeface="ＭＳ Ｐゴシック" charset="0"/>
                        </a:rPr>
                        <a:t>pari</a:t>
                      </a:r>
                      <a:r>
                        <a:rPr kumimoji="0" lang="en-US" sz="1400" b="0" i="0" u="none" strike="noStrike" cap="none" normalizeH="0" baseline="0" dirty="0">
                          <a:ln>
                            <a:noFill/>
                          </a:ln>
                          <a:solidFill>
                            <a:schemeClr val="tx1"/>
                          </a:solidFill>
                          <a:effectLst/>
                          <a:latin typeface="Verdana" charset="0"/>
                          <a:ea typeface="ＭＳ Ｐゴシック" charset="0"/>
                        </a:rPr>
                        <a:t> a 13 volte </a:t>
                      </a:r>
                      <a:r>
                        <a:rPr kumimoji="0" lang="en-US" sz="1400" b="0" i="0" u="none" strike="noStrike" cap="none" normalizeH="0" baseline="0" dirty="0" err="1">
                          <a:ln>
                            <a:noFill/>
                          </a:ln>
                          <a:solidFill>
                            <a:schemeClr val="tx1"/>
                          </a:solidFill>
                          <a:effectLst/>
                          <a:latin typeface="Verdana" charset="0"/>
                          <a:ea typeface="ＭＳ Ｐゴシック" charset="0"/>
                        </a:rPr>
                        <a:t>l'importo</a:t>
                      </a:r>
                      <a:r>
                        <a:rPr kumimoji="0" lang="en-US" sz="1400" b="0" i="0" u="none" strike="noStrike" cap="none" normalizeH="0" baseline="0" dirty="0">
                          <a:ln>
                            <a:noFill/>
                          </a:ln>
                          <a:solidFill>
                            <a:schemeClr val="tx1"/>
                          </a:solidFill>
                          <a:effectLst/>
                          <a:latin typeface="Verdana" charset="0"/>
                          <a:ea typeface="ＭＳ Ｐゴシック" charset="0"/>
                        </a:rPr>
                        <a:t> in </a:t>
                      </a:r>
                      <a:r>
                        <a:rPr kumimoji="0" lang="en-US" sz="1400" b="0" i="0" u="none" strike="noStrike" cap="none" normalizeH="0" baseline="0" dirty="0" err="1">
                          <a:ln>
                            <a:noFill/>
                          </a:ln>
                          <a:solidFill>
                            <a:schemeClr val="tx1"/>
                          </a:solidFill>
                          <a:effectLst/>
                          <a:latin typeface="Verdana" charset="0"/>
                          <a:ea typeface="ＭＳ Ｐゴシック" charset="0"/>
                        </a:rPr>
                        <a:t>vigore</a:t>
                      </a:r>
                      <a:r>
                        <a:rPr kumimoji="0" lang="en-US" sz="1400" b="0" i="0" u="none" strike="noStrike" cap="none" normalizeH="0" baseline="0" dirty="0">
                          <a:ln>
                            <a:noFill/>
                          </a:ln>
                          <a:solidFill>
                            <a:schemeClr val="tx1"/>
                          </a:solidFill>
                          <a:effectLst/>
                          <a:latin typeface="Verdana" charset="0"/>
                          <a:ea typeface="ＭＳ Ｐゴシック" charset="0"/>
                        </a:rPr>
                        <a:t> al 1° </a:t>
                      </a:r>
                      <a:r>
                        <a:rPr kumimoji="0" lang="en-US" sz="1400" b="0" i="0" u="none" strike="noStrike" cap="none" normalizeH="0" baseline="0" dirty="0" err="1">
                          <a:ln>
                            <a:noFill/>
                          </a:ln>
                          <a:solidFill>
                            <a:schemeClr val="tx1"/>
                          </a:solidFill>
                          <a:effectLst/>
                          <a:latin typeface="Verdana" charset="0"/>
                          <a:ea typeface="ＭＳ Ｐゴシック" charset="0"/>
                        </a:rPr>
                        <a:t>gennaio</a:t>
                      </a:r>
                      <a:r>
                        <a:rPr kumimoji="0" lang="en-US" sz="1400" b="0" i="0" u="none" strike="noStrike" cap="none" normalizeH="0" baseline="0" dirty="0">
                          <a:ln>
                            <a:noFill/>
                          </a:ln>
                          <a:solidFill>
                            <a:schemeClr val="tx1"/>
                          </a:solidFill>
                          <a:effectLst/>
                          <a:latin typeface="Verdana" charset="0"/>
                          <a:ea typeface="ＭＳ Ｐゴシック" charset="0"/>
                        </a:rPr>
                        <a:t> (per </a:t>
                      </a:r>
                      <a:r>
                        <a:rPr kumimoji="0" lang="en-US" sz="1400" b="0" i="0" u="none" strike="noStrike" cap="none" normalizeH="0" baseline="0" dirty="0" err="1">
                          <a:ln>
                            <a:noFill/>
                          </a:ln>
                          <a:solidFill>
                            <a:schemeClr val="tx1"/>
                          </a:solidFill>
                          <a:effectLst/>
                          <a:latin typeface="Verdana" charset="0"/>
                          <a:ea typeface="ＭＳ Ｐゴシック" charset="0"/>
                        </a:rPr>
                        <a:t>il</a:t>
                      </a:r>
                      <a:r>
                        <a:rPr kumimoji="0" lang="en-US" sz="1400" b="0" i="0" u="none" strike="noStrike" cap="none" normalizeH="0" baseline="0" dirty="0">
                          <a:ln>
                            <a:noFill/>
                          </a:ln>
                          <a:solidFill>
                            <a:schemeClr val="tx1"/>
                          </a:solidFill>
                          <a:effectLst/>
                          <a:latin typeface="Verdana" charset="0"/>
                          <a:ea typeface="ＭＳ Ｐゴシック" charset="0"/>
                        </a:rPr>
                        <a:t> </a:t>
                      </a:r>
                      <a:r>
                        <a:rPr kumimoji="0" lang="en-US" sz="1400" b="1" i="0" u="none" strike="noStrike" cap="none" normalizeH="0" baseline="0" dirty="0">
                          <a:ln>
                            <a:noFill/>
                          </a:ln>
                          <a:solidFill>
                            <a:srgbClr val="0000FF"/>
                          </a:solidFill>
                          <a:effectLst/>
                          <a:latin typeface="Verdana" charset="0"/>
                          <a:ea typeface="ＭＳ Ｐゴシック" charset="0"/>
                        </a:rPr>
                        <a:t>2017</a:t>
                      </a:r>
                      <a:r>
                        <a:rPr kumimoji="0" lang="en-US" sz="1400" b="0" i="0" u="none" strike="noStrike" cap="none" normalizeH="0" baseline="0" dirty="0">
                          <a:ln>
                            <a:noFill/>
                          </a:ln>
                          <a:solidFill>
                            <a:schemeClr val="tx1"/>
                          </a:solidFill>
                          <a:effectLst/>
                          <a:latin typeface="Verdana" charset="0"/>
                          <a:ea typeface="ＭＳ Ｐゴシック" charset="0"/>
                        </a:rPr>
                        <a:t> </a:t>
                      </a:r>
                      <a:r>
                        <a:rPr kumimoji="0" lang="en-US" sz="1400" b="0" i="0" u="none" strike="noStrike" cap="none" normalizeH="0" baseline="0" dirty="0" err="1">
                          <a:ln>
                            <a:noFill/>
                          </a:ln>
                          <a:solidFill>
                            <a:schemeClr val="tx1"/>
                          </a:solidFill>
                          <a:effectLst/>
                          <a:latin typeface="Verdana" charset="0"/>
                          <a:ea typeface="ＭＳ Ｐゴシック" charset="0"/>
                        </a:rPr>
                        <a:t>pari</a:t>
                      </a:r>
                      <a:r>
                        <a:rPr kumimoji="0" lang="en-US" sz="1400" b="0" i="0" u="none" strike="noStrike" cap="none" normalizeH="0" baseline="0" dirty="0">
                          <a:ln>
                            <a:noFill/>
                          </a:ln>
                          <a:solidFill>
                            <a:schemeClr val="tx1"/>
                          </a:solidFill>
                          <a:effectLst/>
                          <a:latin typeface="Verdana" charset="0"/>
                          <a:ea typeface="ＭＳ Ｐゴシック" charset="0"/>
                        </a:rPr>
                        <a:t> a </a:t>
                      </a:r>
                      <a:r>
                        <a:rPr kumimoji="0" lang="en-US" sz="1400" b="1" i="0" u="none" strike="noStrike" cap="none" normalizeH="0" baseline="0" dirty="0">
                          <a:ln>
                            <a:noFill/>
                          </a:ln>
                          <a:solidFill>
                            <a:srgbClr val="0000FF"/>
                          </a:solidFill>
                          <a:effectLst/>
                          <a:latin typeface="Verdana" charset="0"/>
                          <a:ea typeface="ＭＳ Ｐゴシック" charset="0"/>
                        </a:rPr>
                        <a:t>€ 26098,28)</a:t>
                      </a:r>
                      <a:endParaRPr kumimoji="0" lang="en-US" sz="1400" b="0" i="0" u="none" strike="noStrike" cap="none" normalizeH="0" baseline="0" dirty="0">
                        <a:ln>
                          <a:noFill/>
                        </a:ln>
                        <a:solidFill>
                          <a:schemeClr val="tx1"/>
                        </a:solidFill>
                        <a:effectLst/>
                        <a:latin typeface="Arial" charset="0"/>
                        <a:ea typeface="ＭＳ Ｐゴシック" charset="0"/>
                      </a:endParaRPr>
                    </a:p>
                  </a:txBody>
                  <a:tcPr marL="121920" marR="121920" anchor="ctr" horzOverflow="overflow">
                    <a:lnL w="9525" cap="flat" cmpd="sng" algn="ctr">
                      <a:solidFill>
                        <a:srgbClr val="111111"/>
                      </a:solidFill>
                      <a:prstDash val="solid"/>
                      <a:round/>
                      <a:headEnd type="none" w="med" len="med"/>
                      <a:tailEnd type="none" w="med" len="med"/>
                    </a:lnL>
                    <a:lnR w="9525" cap="flat" cmpd="sng" algn="ctr">
                      <a:solidFill>
                        <a:srgbClr val="111111"/>
                      </a:solidFill>
                      <a:prstDash val="solid"/>
                      <a:round/>
                      <a:headEnd type="none" w="med" len="med"/>
                      <a:tailEnd type="none" w="med" len="med"/>
                    </a:lnR>
                    <a:lnT w="9525" cap="flat" cmpd="sng" algn="ctr">
                      <a:solidFill>
                        <a:srgbClr val="111111"/>
                      </a:solidFill>
                      <a:prstDash val="solid"/>
                      <a:round/>
                      <a:headEnd type="none" w="med" len="med"/>
                      <a:tailEnd type="none" w="med" len="med"/>
                    </a:lnT>
                    <a:lnB w="9525" cap="flat" cmpd="sng" algn="ctr">
                      <a:solidFill>
                        <a:srgbClr val="11111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a:ln>
                            <a:noFill/>
                          </a:ln>
                          <a:solidFill>
                            <a:srgbClr val="0000FF"/>
                          </a:solidFill>
                          <a:effectLst/>
                          <a:latin typeface="Verdana" charset="0"/>
                          <a:ea typeface="ＭＳ Ｐゴシック" charset="0"/>
                        </a:rPr>
                        <a:t>25%</a:t>
                      </a:r>
                      <a:r>
                        <a:rPr kumimoji="0" lang="en-US" sz="1400" b="0" i="0" u="none" strike="noStrike" cap="none" normalizeH="0" baseline="0">
                          <a:ln>
                            <a:noFill/>
                          </a:ln>
                          <a:solidFill>
                            <a:schemeClr val="tx1"/>
                          </a:solidFill>
                          <a:effectLst/>
                          <a:latin typeface="Verdana" charset="0"/>
                          <a:ea typeface="ＭＳ Ｐゴシック" charset="0"/>
                        </a:rPr>
                        <a:t> dell'importo dell'assegno</a:t>
                      </a:r>
                      <a:endParaRPr kumimoji="0" lang="en-US" sz="1400" b="0" i="0" u="none" strike="noStrike" cap="none" normalizeH="0" baseline="0">
                        <a:ln>
                          <a:noFill/>
                        </a:ln>
                        <a:solidFill>
                          <a:schemeClr val="tx1"/>
                        </a:solidFill>
                        <a:effectLst/>
                        <a:latin typeface="Arial" charset="0"/>
                        <a:ea typeface="ＭＳ Ｐゴシック" charset="0"/>
                      </a:endParaRPr>
                    </a:p>
                  </a:txBody>
                  <a:tcPr marL="121920" marR="121920" anchor="ctr" horzOverflow="overflow">
                    <a:lnL w="9525" cap="flat" cmpd="sng" algn="ctr">
                      <a:solidFill>
                        <a:srgbClr val="111111"/>
                      </a:solidFill>
                      <a:prstDash val="solid"/>
                      <a:round/>
                      <a:headEnd type="none" w="med" len="med"/>
                      <a:tailEnd type="none" w="med" len="med"/>
                    </a:lnL>
                    <a:lnR w="9525" cap="flat" cmpd="sng" algn="ctr">
                      <a:solidFill>
                        <a:srgbClr val="111111"/>
                      </a:solidFill>
                      <a:prstDash val="solid"/>
                      <a:round/>
                      <a:headEnd type="none" w="med" len="med"/>
                      <a:tailEnd type="none" w="med" len="med"/>
                    </a:lnR>
                    <a:lnT w="9525" cap="flat" cmpd="sng" algn="ctr">
                      <a:solidFill>
                        <a:srgbClr val="111111"/>
                      </a:solidFill>
                      <a:prstDash val="solid"/>
                      <a:round/>
                      <a:headEnd type="none" w="med" len="med"/>
                      <a:tailEnd type="none" w="med" len="med"/>
                    </a:lnT>
                    <a:lnB w="9525" cap="flat" cmpd="sng" algn="ctr">
                      <a:solidFill>
                        <a:srgbClr val="11111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1"/>
                  </a:ext>
                </a:extLst>
              </a:tr>
              <a:tr h="33972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err="1">
                          <a:ln>
                            <a:noFill/>
                          </a:ln>
                          <a:solidFill>
                            <a:schemeClr val="tx1"/>
                          </a:solidFill>
                          <a:effectLst/>
                          <a:latin typeface="Verdana" charset="0"/>
                          <a:ea typeface="ＭＳ Ｐゴシック" charset="0"/>
                        </a:rPr>
                        <a:t>Reddito</a:t>
                      </a:r>
                      <a:r>
                        <a:rPr kumimoji="0" lang="en-US" sz="1400" b="0" i="0" u="none" strike="noStrike" cap="none" normalizeH="0" baseline="0" dirty="0">
                          <a:ln>
                            <a:noFill/>
                          </a:ln>
                          <a:solidFill>
                            <a:schemeClr val="tx1"/>
                          </a:solidFill>
                          <a:effectLst/>
                          <a:latin typeface="Verdana" charset="0"/>
                          <a:ea typeface="ＭＳ Ｐゴシック" charset="0"/>
                        </a:rPr>
                        <a:t> </a:t>
                      </a:r>
                      <a:r>
                        <a:rPr kumimoji="0" lang="en-US" sz="1400" b="0" i="0" u="none" strike="noStrike" cap="none" normalizeH="0" baseline="0" dirty="0" err="1">
                          <a:ln>
                            <a:noFill/>
                          </a:ln>
                          <a:solidFill>
                            <a:schemeClr val="tx1"/>
                          </a:solidFill>
                          <a:effectLst/>
                          <a:latin typeface="Verdana" charset="0"/>
                          <a:ea typeface="ＭＳ Ｐゴシック" charset="0"/>
                        </a:rPr>
                        <a:t>superiore</a:t>
                      </a:r>
                      <a:r>
                        <a:rPr kumimoji="0" lang="en-US" sz="1400" b="0" i="0" u="none" strike="noStrike" cap="none" normalizeH="0" baseline="0" dirty="0">
                          <a:ln>
                            <a:noFill/>
                          </a:ln>
                          <a:solidFill>
                            <a:schemeClr val="tx1"/>
                          </a:solidFill>
                          <a:effectLst/>
                          <a:latin typeface="Verdana" charset="0"/>
                          <a:ea typeface="ＭＳ Ｐゴシック" charset="0"/>
                        </a:rPr>
                        <a:t> a 5 volte </a:t>
                      </a:r>
                      <a:r>
                        <a:rPr kumimoji="0" lang="en-US" sz="1400" b="0" i="0" u="none" strike="noStrike" cap="none" normalizeH="0" baseline="0" dirty="0" err="1">
                          <a:ln>
                            <a:noFill/>
                          </a:ln>
                          <a:solidFill>
                            <a:schemeClr val="tx1"/>
                          </a:solidFill>
                          <a:effectLst/>
                          <a:latin typeface="Verdana" charset="0"/>
                          <a:ea typeface="ＭＳ Ｐゴシック" charset="0"/>
                        </a:rPr>
                        <a:t>il</a:t>
                      </a:r>
                      <a:r>
                        <a:rPr kumimoji="0" lang="en-US" sz="1400" b="0" i="0" u="none" strike="noStrike" cap="none" normalizeH="0" baseline="0" dirty="0">
                          <a:ln>
                            <a:noFill/>
                          </a:ln>
                          <a:solidFill>
                            <a:schemeClr val="tx1"/>
                          </a:solidFill>
                          <a:effectLst/>
                          <a:latin typeface="Verdana" charset="0"/>
                          <a:ea typeface="ＭＳ Ｐゴシック" charset="0"/>
                        </a:rPr>
                        <a:t> </a:t>
                      </a:r>
                      <a:r>
                        <a:rPr kumimoji="0" lang="en-US" sz="1400" b="0" i="0" u="none" strike="noStrike" cap="none" normalizeH="0" baseline="0" dirty="0" err="1">
                          <a:ln>
                            <a:noFill/>
                          </a:ln>
                          <a:solidFill>
                            <a:schemeClr val="tx1"/>
                          </a:solidFill>
                          <a:effectLst/>
                          <a:latin typeface="Verdana" charset="0"/>
                          <a:ea typeface="ＭＳ Ｐゴシック" charset="0"/>
                        </a:rPr>
                        <a:t>trattamento</a:t>
                      </a:r>
                      <a:r>
                        <a:rPr kumimoji="0" lang="en-US" sz="1400" b="0" i="0" u="none" strike="noStrike" cap="none" normalizeH="0" baseline="0" dirty="0">
                          <a:ln>
                            <a:noFill/>
                          </a:ln>
                          <a:solidFill>
                            <a:schemeClr val="tx1"/>
                          </a:solidFill>
                          <a:effectLst/>
                          <a:latin typeface="Verdana" charset="0"/>
                          <a:ea typeface="ＭＳ Ｐゴシック" charset="0"/>
                        </a:rPr>
                        <a:t> </a:t>
                      </a:r>
                      <a:r>
                        <a:rPr kumimoji="0" lang="en-US" sz="1400" b="0" i="0" u="none" strike="noStrike" cap="none" normalizeH="0" baseline="0" dirty="0" err="1">
                          <a:ln>
                            <a:noFill/>
                          </a:ln>
                          <a:solidFill>
                            <a:schemeClr val="tx1"/>
                          </a:solidFill>
                          <a:effectLst/>
                          <a:latin typeface="Verdana" charset="0"/>
                          <a:ea typeface="ＭＳ Ｐゴシック" charset="0"/>
                        </a:rPr>
                        <a:t>minimo</a:t>
                      </a:r>
                      <a:r>
                        <a:rPr kumimoji="0" lang="en-US" sz="1400" b="0" i="0" u="none" strike="noStrike" cap="none" normalizeH="0" baseline="0" dirty="0">
                          <a:ln>
                            <a:noFill/>
                          </a:ln>
                          <a:solidFill>
                            <a:schemeClr val="tx1"/>
                          </a:solidFill>
                          <a:effectLst/>
                          <a:latin typeface="Verdana" charset="0"/>
                          <a:ea typeface="ＭＳ Ｐゴシック" charset="0"/>
                        </a:rPr>
                        <a:t> </a:t>
                      </a:r>
                      <a:r>
                        <a:rPr kumimoji="0" lang="en-US" sz="1400" b="0" i="0" u="none" strike="noStrike" cap="none" normalizeH="0" baseline="0" dirty="0" err="1">
                          <a:ln>
                            <a:noFill/>
                          </a:ln>
                          <a:solidFill>
                            <a:schemeClr val="tx1"/>
                          </a:solidFill>
                          <a:effectLst/>
                          <a:latin typeface="Verdana" charset="0"/>
                          <a:ea typeface="ＭＳ Ｐゴシック" charset="0"/>
                        </a:rPr>
                        <a:t>annuo</a:t>
                      </a:r>
                      <a:r>
                        <a:rPr kumimoji="0" lang="en-US" sz="1400" b="0" i="0" u="none" strike="noStrike" cap="none" normalizeH="0" baseline="0" dirty="0">
                          <a:ln>
                            <a:noFill/>
                          </a:ln>
                          <a:solidFill>
                            <a:schemeClr val="tx1"/>
                          </a:solidFill>
                          <a:effectLst/>
                          <a:latin typeface="Verdana" charset="0"/>
                          <a:ea typeface="ＭＳ Ｐゴシック" charset="0"/>
                        </a:rPr>
                        <a:t> del </a:t>
                      </a:r>
                      <a:r>
                        <a:rPr kumimoji="0" lang="en-US" sz="1400" b="0" i="0" u="none" strike="noStrike" cap="none" normalizeH="0" baseline="0" dirty="0" err="1">
                          <a:ln>
                            <a:noFill/>
                          </a:ln>
                          <a:solidFill>
                            <a:schemeClr val="tx1"/>
                          </a:solidFill>
                          <a:effectLst/>
                          <a:latin typeface="Verdana" charset="0"/>
                          <a:ea typeface="ＭＳ Ｐゴシック" charset="0"/>
                        </a:rPr>
                        <a:t>Fpld</a:t>
                      </a:r>
                      <a:r>
                        <a:rPr kumimoji="0" lang="en-US" sz="1400" b="0" i="0" u="none" strike="noStrike" cap="none" normalizeH="0" baseline="0" dirty="0">
                          <a:ln>
                            <a:noFill/>
                          </a:ln>
                          <a:solidFill>
                            <a:schemeClr val="tx1"/>
                          </a:solidFill>
                          <a:effectLst/>
                          <a:latin typeface="Verdana" charset="0"/>
                          <a:ea typeface="ＭＳ Ｐゴシック" charset="0"/>
                        </a:rPr>
                        <a:t>, </a:t>
                      </a:r>
                      <a:r>
                        <a:rPr kumimoji="0" lang="en-US" sz="1400" b="0" i="0" u="none" strike="noStrike" cap="none" normalizeH="0" baseline="0" dirty="0" err="1">
                          <a:ln>
                            <a:noFill/>
                          </a:ln>
                          <a:solidFill>
                            <a:schemeClr val="tx1"/>
                          </a:solidFill>
                          <a:effectLst/>
                          <a:latin typeface="Verdana" charset="0"/>
                          <a:ea typeface="ＭＳ Ｐゴシック" charset="0"/>
                        </a:rPr>
                        <a:t>calcolato</a:t>
                      </a:r>
                      <a:r>
                        <a:rPr kumimoji="0" lang="en-US" sz="1400" b="0" i="0" u="none" strike="noStrike" cap="none" normalizeH="0" baseline="0" dirty="0">
                          <a:ln>
                            <a:noFill/>
                          </a:ln>
                          <a:solidFill>
                            <a:schemeClr val="tx1"/>
                          </a:solidFill>
                          <a:effectLst/>
                          <a:latin typeface="Verdana" charset="0"/>
                          <a:ea typeface="ＭＳ Ｐゴシック" charset="0"/>
                        </a:rPr>
                        <a:t> in </a:t>
                      </a:r>
                      <a:r>
                        <a:rPr kumimoji="0" lang="en-US" sz="1400" b="0" i="0" u="none" strike="noStrike" cap="none" normalizeH="0" baseline="0" dirty="0" err="1">
                          <a:ln>
                            <a:noFill/>
                          </a:ln>
                          <a:solidFill>
                            <a:schemeClr val="tx1"/>
                          </a:solidFill>
                          <a:effectLst/>
                          <a:latin typeface="Verdana" charset="0"/>
                          <a:ea typeface="ＭＳ Ｐゴシック" charset="0"/>
                        </a:rPr>
                        <a:t>misura</a:t>
                      </a:r>
                      <a:r>
                        <a:rPr kumimoji="0" lang="en-US" sz="1400" b="0" i="0" u="none" strike="noStrike" cap="none" normalizeH="0" baseline="0" dirty="0">
                          <a:ln>
                            <a:noFill/>
                          </a:ln>
                          <a:solidFill>
                            <a:schemeClr val="tx1"/>
                          </a:solidFill>
                          <a:effectLst/>
                          <a:latin typeface="Verdana" charset="0"/>
                          <a:ea typeface="ＭＳ Ｐゴシック" charset="0"/>
                        </a:rPr>
                        <a:t> </a:t>
                      </a:r>
                      <a:r>
                        <a:rPr kumimoji="0" lang="en-US" sz="1400" b="0" i="0" u="none" strike="noStrike" cap="none" normalizeH="0" baseline="0" dirty="0" err="1">
                          <a:ln>
                            <a:noFill/>
                          </a:ln>
                          <a:solidFill>
                            <a:schemeClr val="tx1"/>
                          </a:solidFill>
                          <a:effectLst/>
                          <a:latin typeface="Verdana" charset="0"/>
                          <a:ea typeface="ＭＳ Ｐゴシック" charset="0"/>
                        </a:rPr>
                        <a:t>pari</a:t>
                      </a:r>
                      <a:r>
                        <a:rPr kumimoji="0" lang="en-US" sz="1400" b="0" i="0" u="none" strike="noStrike" cap="none" normalizeH="0" baseline="0" dirty="0">
                          <a:ln>
                            <a:noFill/>
                          </a:ln>
                          <a:solidFill>
                            <a:schemeClr val="tx1"/>
                          </a:solidFill>
                          <a:effectLst/>
                          <a:latin typeface="Verdana" charset="0"/>
                          <a:ea typeface="ＭＳ Ｐゴシック" charset="0"/>
                        </a:rPr>
                        <a:t> a 13 volte </a:t>
                      </a:r>
                      <a:r>
                        <a:rPr kumimoji="0" lang="en-US" sz="1400" b="0" i="0" u="none" strike="noStrike" cap="none" normalizeH="0" baseline="0" dirty="0" err="1">
                          <a:ln>
                            <a:noFill/>
                          </a:ln>
                          <a:solidFill>
                            <a:schemeClr val="tx1"/>
                          </a:solidFill>
                          <a:effectLst/>
                          <a:latin typeface="Verdana" charset="0"/>
                          <a:ea typeface="ＭＳ Ｐゴシック" charset="0"/>
                        </a:rPr>
                        <a:t>l'importo</a:t>
                      </a:r>
                      <a:r>
                        <a:rPr kumimoji="0" lang="en-US" sz="1400" b="0" i="0" u="none" strike="noStrike" cap="none" normalizeH="0" baseline="0" dirty="0">
                          <a:ln>
                            <a:noFill/>
                          </a:ln>
                          <a:solidFill>
                            <a:schemeClr val="tx1"/>
                          </a:solidFill>
                          <a:effectLst/>
                          <a:latin typeface="Verdana" charset="0"/>
                          <a:ea typeface="ＭＳ Ｐゴシック" charset="0"/>
                        </a:rPr>
                        <a:t> in </a:t>
                      </a:r>
                      <a:r>
                        <a:rPr kumimoji="0" lang="en-US" sz="1400" b="0" i="0" u="none" strike="noStrike" cap="none" normalizeH="0" baseline="0" dirty="0" err="1">
                          <a:ln>
                            <a:noFill/>
                          </a:ln>
                          <a:solidFill>
                            <a:schemeClr val="tx1"/>
                          </a:solidFill>
                          <a:effectLst/>
                          <a:latin typeface="Verdana" charset="0"/>
                          <a:ea typeface="ＭＳ Ｐゴシック" charset="0"/>
                        </a:rPr>
                        <a:t>vigore</a:t>
                      </a:r>
                      <a:r>
                        <a:rPr kumimoji="0" lang="en-US" sz="1400" b="0" i="0" u="none" strike="noStrike" cap="none" normalizeH="0" baseline="0" dirty="0">
                          <a:ln>
                            <a:noFill/>
                          </a:ln>
                          <a:solidFill>
                            <a:schemeClr val="tx1"/>
                          </a:solidFill>
                          <a:effectLst/>
                          <a:latin typeface="Verdana" charset="0"/>
                          <a:ea typeface="ＭＳ Ｐゴシック" charset="0"/>
                        </a:rPr>
                        <a:t> al 1° </a:t>
                      </a:r>
                      <a:r>
                        <a:rPr kumimoji="0" lang="en-US" sz="1400" b="0" i="0" u="none" strike="noStrike" cap="none" normalizeH="0" baseline="0" dirty="0" err="1">
                          <a:ln>
                            <a:noFill/>
                          </a:ln>
                          <a:solidFill>
                            <a:schemeClr val="tx1"/>
                          </a:solidFill>
                          <a:effectLst/>
                          <a:latin typeface="Verdana" charset="0"/>
                          <a:ea typeface="ＭＳ Ｐゴシック" charset="0"/>
                        </a:rPr>
                        <a:t>gennaio</a:t>
                      </a:r>
                      <a:r>
                        <a:rPr kumimoji="0" lang="en-US" sz="1400" b="0" i="0" u="none" strike="noStrike" cap="none" normalizeH="0" baseline="0" dirty="0">
                          <a:ln>
                            <a:noFill/>
                          </a:ln>
                          <a:solidFill>
                            <a:schemeClr val="tx1"/>
                          </a:solidFill>
                          <a:effectLst/>
                          <a:latin typeface="Verdana" charset="0"/>
                          <a:ea typeface="ＭＳ Ｐゴシック" charset="0"/>
                        </a:rPr>
                        <a:t> (per </a:t>
                      </a:r>
                      <a:r>
                        <a:rPr kumimoji="0" lang="en-US" sz="1400" b="0" i="0" u="none" strike="noStrike" cap="none" normalizeH="0" baseline="0" dirty="0" err="1">
                          <a:ln>
                            <a:noFill/>
                          </a:ln>
                          <a:solidFill>
                            <a:schemeClr val="tx1"/>
                          </a:solidFill>
                          <a:effectLst/>
                          <a:latin typeface="Verdana" charset="0"/>
                          <a:ea typeface="ＭＳ Ｐゴシック" charset="0"/>
                        </a:rPr>
                        <a:t>il</a:t>
                      </a:r>
                      <a:r>
                        <a:rPr kumimoji="0" lang="en-US" sz="1400" b="0" i="0" u="none" strike="noStrike" cap="none" normalizeH="0" baseline="0" dirty="0">
                          <a:ln>
                            <a:noFill/>
                          </a:ln>
                          <a:solidFill>
                            <a:schemeClr val="tx1"/>
                          </a:solidFill>
                          <a:effectLst/>
                          <a:latin typeface="Verdana" charset="0"/>
                          <a:ea typeface="ＭＳ Ｐゴシック" charset="0"/>
                        </a:rPr>
                        <a:t> </a:t>
                      </a:r>
                      <a:r>
                        <a:rPr kumimoji="0" lang="en-US" sz="1400" b="1" i="0" u="none" strike="noStrike" cap="none" normalizeH="0" baseline="0" dirty="0">
                          <a:ln>
                            <a:noFill/>
                          </a:ln>
                          <a:solidFill>
                            <a:srgbClr val="0000FF"/>
                          </a:solidFill>
                          <a:effectLst/>
                          <a:latin typeface="Verdana" charset="0"/>
                          <a:ea typeface="ＭＳ Ｐゴシック" charset="0"/>
                        </a:rPr>
                        <a:t>2017</a:t>
                      </a:r>
                      <a:r>
                        <a:rPr kumimoji="0" lang="en-US" sz="1400" b="0" i="0" u="none" strike="noStrike" cap="none" normalizeH="0" baseline="0" dirty="0">
                          <a:ln>
                            <a:noFill/>
                          </a:ln>
                          <a:solidFill>
                            <a:schemeClr val="tx1"/>
                          </a:solidFill>
                          <a:effectLst/>
                          <a:latin typeface="Verdana" charset="0"/>
                          <a:ea typeface="ＭＳ Ｐゴシック" charset="0"/>
                        </a:rPr>
                        <a:t> </a:t>
                      </a:r>
                      <a:r>
                        <a:rPr kumimoji="0" lang="en-US" sz="1400" b="0" i="0" u="none" strike="noStrike" cap="none" normalizeH="0" baseline="0" dirty="0" err="1">
                          <a:ln>
                            <a:noFill/>
                          </a:ln>
                          <a:solidFill>
                            <a:schemeClr val="tx1"/>
                          </a:solidFill>
                          <a:effectLst/>
                          <a:latin typeface="Verdana" charset="0"/>
                          <a:ea typeface="ＭＳ Ｐゴシック" charset="0"/>
                        </a:rPr>
                        <a:t>pari</a:t>
                      </a:r>
                      <a:r>
                        <a:rPr kumimoji="0" lang="en-US" sz="1400" b="0" i="0" u="none" strike="noStrike" cap="none" normalizeH="0" baseline="0" dirty="0">
                          <a:ln>
                            <a:noFill/>
                          </a:ln>
                          <a:solidFill>
                            <a:schemeClr val="tx1"/>
                          </a:solidFill>
                          <a:effectLst/>
                          <a:latin typeface="Verdana" charset="0"/>
                          <a:ea typeface="ＭＳ Ｐゴシック" charset="0"/>
                        </a:rPr>
                        <a:t> a </a:t>
                      </a:r>
                      <a:r>
                        <a:rPr kumimoji="0" lang="en-US" sz="1400" b="1" i="0" u="none" strike="noStrike" cap="none" normalizeH="0" baseline="0" dirty="0">
                          <a:ln>
                            <a:noFill/>
                          </a:ln>
                          <a:solidFill>
                            <a:srgbClr val="0000FF"/>
                          </a:solidFill>
                          <a:effectLst/>
                          <a:latin typeface="Verdana" charset="0"/>
                          <a:ea typeface="ＭＳ Ｐゴシック" charset="0"/>
                        </a:rPr>
                        <a:t>€ 32622,85</a:t>
                      </a:r>
                      <a:r>
                        <a:rPr kumimoji="0" lang="en-US" sz="1400" b="0" i="0" u="none" strike="noStrike" cap="none" normalizeH="0" baseline="0" dirty="0">
                          <a:ln>
                            <a:noFill/>
                          </a:ln>
                          <a:solidFill>
                            <a:schemeClr val="tx1"/>
                          </a:solidFill>
                          <a:effectLst/>
                          <a:latin typeface="Verdana" charset="0"/>
                          <a:ea typeface="ＭＳ Ｐゴシック" charset="0"/>
                        </a:rPr>
                        <a:t>)</a:t>
                      </a:r>
                      <a:endParaRPr kumimoji="0" lang="en-US" sz="1400" b="0" i="0" u="none" strike="noStrike" cap="none" normalizeH="0" baseline="0" dirty="0">
                        <a:ln>
                          <a:noFill/>
                        </a:ln>
                        <a:solidFill>
                          <a:schemeClr val="tx1"/>
                        </a:solidFill>
                        <a:effectLst/>
                        <a:latin typeface="Arial" charset="0"/>
                        <a:ea typeface="ＭＳ Ｐゴシック" charset="0"/>
                      </a:endParaRPr>
                    </a:p>
                  </a:txBody>
                  <a:tcPr marL="121920" marR="121920" anchor="ctr" horzOverflow="overflow">
                    <a:lnL w="9525" cap="flat" cmpd="sng" algn="ctr">
                      <a:solidFill>
                        <a:srgbClr val="111111"/>
                      </a:solidFill>
                      <a:prstDash val="solid"/>
                      <a:round/>
                      <a:headEnd type="none" w="med" len="med"/>
                      <a:tailEnd type="none" w="med" len="med"/>
                    </a:lnL>
                    <a:lnR w="9525" cap="flat" cmpd="sng" algn="ctr">
                      <a:solidFill>
                        <a:srgbClr val="111111"/>
                      </a:solidFill>
                      <a:prstDash val="solid"/>
                      <a:round/>
                      <a:headEnd type="none" w="med" len="med"/>
                      <a:tailEnd type="none" w="med" len="med"/>
                    </a:lnR>
                    <a:lnT w="9525" cap="flat" cmpd="sng" algn="ctr">
                      <a:solidFill>
                        <a:srgbClr val="111111"/>
                      </a:solidFill>
                      <a:prstDash val="solid"/>
                      <a:round/>
                      <a:headEnd type="none" w="med" len="med"/>
                      <a:tailEnd type="none" w="med" len="med"/>
                    </a:lnT>
                    <a:lnB w="9525" cap="flat" cmpd="sng" algn="ctr">
                      <a:solidFill>
                        <a:srgbClr val="11111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a:ln>
                            <a:noFill/>
                          </a:ln>
                          <a:solidFill>
                            <a:srgbClr val="0000FF"/>
                          </a:solidFill>
                          <a:effectLst/>
                          <a:latin typeface="Verdana" charset="0"/>
                          <a:ea typeface="ＭＳ Ｐゴシック" charset="0"/>
                        </a:rPr>
                        <a:t>50%</a:t>
                      </a:r>
                      <a:r>
                        <a:rPr kumimoji="0" lang="en-US" sz="1400" b="0" i="0" u="none" strike="noStrike" cap="none" normalizeH="0" baseline="0" dirty="0">
                          <a:ln>
                            <a:noFill/>
                          </a:ln>
                          <a:solidFill>
                            <a:schemeClr val="tx1"/>
                          </a:solidFill>
                          <a:effectLst/>
                          <a:latin typeface="Verdana" charset="0"/>
                          <a:ea typeface="ＭＳ Ｐゴシック" charset="0"/>
                        </a:rPr>
                        <a:t> </a:t>
                      </a:r>
                      <a:r>
                        <a:rPr kumimoji="0" lang="en-US" sz="1400" b="0" i="0" u="none" strike="noStrike" cap="none" normalizeH="0" baseline="0" dirty="0" err="1">
                          <a:ln>
                            <a:noFill/>
                          </a:ln>
                          <a:solidFill>
                            <a:schemeClr val="tx1"/>
                          </a:solidFill>
                          <a:effectLst/>
                          <a:latin typeface="Verdana" charset="0"/>
                          <a:ea typeface="ＭＳ Ｐゴシック" charset="0"/>
                        </a:rPr>
                        <a:t>dell'importo</a:t>
                      </a:r>
                      <a:r>
                        <a:rPr kumimoji="0" lang="en-US" sz="1400" b="0" i="0" u="none" strike="noStrike" cap="none" normalizeH="0" baseline="0" dirty="0">
                          <a:ln>
                            <a:noFill/>
                          </a:ln>
                          <a:solidFill>
                            <a:schemeClr val="tx1"/>
                          </a:solidFill>
                          <a:effectLst/>
                          <a:latin typeface="Verdana" charset="0"/>
                          <a:ea typeface="ＭＳ Ｐゴシック" charset="0"/>
                        </a:rPr>
                        <a:t> </a:t>
                      </a:r>
                      <a:r>
                        <a:rPr kumimoji="0" lang="en-US" sz="1400" b="0" i="0" u="none" strike="noStrike" cap="none" normalizeH="0" baseline="0" dirty="0" err="1">
                          <a:ln>
                            <a:noFill/>
                          </a:ln>
                          <a:solidFill>
                            <a:schemeClr val="tx1"/>
                          </a:solidFill>
                          <a:effectLst/>
                          <a:latin typeface="Verdana" charset="0"/>
                          <a:ea typeface="ＭＳ Ｐゴシック" charset="0"/>
                        </a:rPr>
                        <a:t>dell'assegno</a:t>
                      </a:r>
                      <a:endParaRPr kumimoji="0" lang="en-US" sz="1400" b="0" i="0" u="none" strike="noStrike" cap="none" normalizeH="0" baseline="0" dirty="0">
                        <a:ln>
                          <a:noFill/>
                        </a:ln>
                        <a:solidFill>
                          <a:schemeClr val="tx1"/>
                        </a:solidFill>
                        <a:effectLst/>
                        <a:latin typeface="Arial" charset="0"/>
                        <a:ea typeface="ＭＳ Ｐゴシック" charset="0"/>
                      </a:endParaRPr>
                    </a:p>
                  </a:txBody>
                  <a:tcPr marL="121920" marR="121920" anchor="ctr" horzOverflow="overflow">
                    <a:lnL w="9525" cap="flat" cmpd="sng" algn="ctr">
                      <a:solidFill>
                        <a:srgbClr val="111111"/>
                      </a:solidFill>
                      <a:prstDash val="solid"/>
                      <a:round/>
                      <a:headEnd type="none" w="med" len="med"/>
                      <a:tailEnd type="none" w="med" len="med"/>
                    </a:lnL>
                    <a:lnR w="9525" cap="flat" cmpd="sng" algn="ctr">
                      <a:solidFill>
                        <a:srgbClr val="111111"/>
                      </a:solidFill>
                      <a:prstDash val="solid"/>
                      <a:round/>
                      <a:headEnd type="none" w="med" len="med"/>
                      <a:tailEnd type="none" w="med" len="med"/>
                    </a:lnR>
                    <a:lnT w="9525" cap="flat" cmpd="sng" algn="ctr">
                      <a:solidFill>
                        <a:srgbClr val="111111"/>
                      </a:solidFill>
                      <a:prstDash val="solid"/>
                      <a:round/>
                      <a:headEnd type="none" w="med" len="med"/>
                      <a:tailEnd type="none" w="med" len="med"/>
                    </a:lnT>
                    <a:lnB w="9525" cap="flat" cmpd="sng" algn="ctr">
                      <a:solidFill>
                        <a:srgbClr val="11111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2"/>
                  </a:ext>
                </a:extLst>
              </a:tr>
            </a:tbl>
          </a:graphicData>
        </a:graphic>
      </p:graphicFrame>
      <p:sp>
        <p:nvSpPr>
          <p:cNvPr id="61484" name="Rectangle 44"/>
          <p:cNvSpPr>
            <a:spLocks noChangeArrowheads="1"/>
          </p:cNvSpPr>
          <p:nvPr/>
        </p:nvSpPr>
        <p:spPr bwMode="auto">
          <a:xfrm>
            <a:off x="-893233" y="5348567"/>
            <a:ext cx="184666" cy="3693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spAutoFit/>
          </a:bodyPr>
          <a:lstStyle/>
          <a:p>
            <a:r>
              <a:rPr lang="en-US"/>
              <a:t> </a:t>
            </a:r>
          </a:p>
        </p:txBody>
      </p:sp>
    </p:spTree>
    <p:extLst>
      <p:ext uri="{BB962C8B-B14F-4D97-AF65-F5344CB8AC3E}">
        <p14:creationId xmlns:p14="http://schemas.microsoft.com/office/powerpoint/2010/main" xmlns="" val="1017009548"/>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1443">
                                            <p:txEl>
                                              <p:pRg st="0" end="0"/>
                                            </p:txEl>
                                          </p:spTgt>
                                        </p:tgtEl>
                                        <p:attrNameLst>
                                          <p:attrName>style.visibility</p:attrName>
                                        </p:attrNameLst>
                                      </p:cBhvr>
                                      <p:to>
                                        <p:strVal val="visible"/>
                                      </p:to>
                                    </p:set>
                                    <p:animEffect transition="in" filter="fade">
                                      <p:cBhvr>
                                        <p:cTn id="7" dur="2000"/>
                                        <p:tgtEl>
                                          <p:spTgt spid="6144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1443">
                                            <p:txEl>
                                              <p:pRg st="1" end="1"/>
                                            </p:txEl>
                                          </p:spTgt>
                                        </p:tgtEl>
                                        <p:attrNameLst>
                                          <p:attrName>style.visibility</p:attrName>
                                        </p:attrNameLst>
                                      </p:cBhvr>
                                      <p:to>
                                        <p:strVal val="visible"/>
                                      </p:to>
                                    </p:set>
                                    <p:animEffect transition="in" filter="fade">
                                      <p:cBhvr>
                                        <p:cTn id="12" dur="2000"/>
                                        <p:tgtEl>
                                          <p:spTgt spid="61443">
                                            <p:txEl>
                                              <p:pRg st="1" end="1"/>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61495"/>
                                        </p:tgtEl>
                                        <p:attrNameLst>
                                          <p:attrName>style.visibility</p:attrName>
                                        </p:attrNameLst>
                                      </p:cBhvr>
                                      <p:to>
                                        <p:strVal val="visible"/>
                                      </p:to>
                                    </p:set>
                                    <p:animEffect transition="in" filter="fade">
                                      <p:cBhvr>
                                        <p:cTn id="15" dur="2000"/>
                                        <p:tgtEl>
                                          <p:spTgt spid="614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43" grpId="0" build="p"/>
    </p:bldLst>
  </p:timing>
</p:sld>
</file>

<file path=ppt/slides/slide3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a:xfrm>
            <a:off x="2231136" y="370332"/>
            <a:ext cx="7729728" cy="1188720"/>
          </a:xfrm>
        </p:spPr>
        <p:txBody>
          <a:bodyPr/>
          <a:lstStyle/>
          <a:p>
            <a:r>
              <a:rPr lang="it-IT"/>
              <a:t>Assegno e attività lavorativa</a:t>
            </a:r>
            <a:endParaRPr lang="en-US"/>
          </a:p>
        </p:txBody>
      </p:sp>
      <p:sp>
        <p:nvSpPr>
          <p:cNvPr id="61443" name="Rectangle 3"/>
          <p:cNvSpPr>
            <a:spLocks noGrp="1" noChangeArrowheads="1"/>
          </p:cNvSpPr>
          <p:nvPr>
            <p:ph idx="1"/>
          </p:nvPr>
        </p:nvSpPr>
        <p:spPr>
          <a:xfrm>
            <a:off x="527051" y="1832859"/>
            <a:ext cx="11150600" cy="1667580"/>
          </a:xfrm>
        </p:spPr>
        <p:txBody>
          <a:bodyPr/>
          <a:lstStyle/>
          <a:p>
            <a:pPr algn="just">
              <a:lnSpc>
                <a:spcPct val="90000"/>
              </a:lnSpc>
              <a:buFont typeface="Wingdings" charset="0"/>
              <a:buNone/>
            </a:pPr>
            <a:r>
              <a:rPr lang="en-US" sz="2100" dirty="0" err="1"/>
              <a:t>L'assegno</a:t>
            </a:r>
            <a:r>
              <a:rPr lang="en-US" sz="2100" dirty="0"/>
              <a:t> </a:t>
            </a:r>
            <a:r>
              <a:rPr lang="en-US" sz="2100" dirty="0" err="1"/>
              <a:t>è</a:t>
            </a:r>
            <a:r>
              <a:rPr lang="en-US" sz="2100" dirty="0"/>
              <a:t> </a:t>
            </a:r>
            <a:r>
              <a:rPr lang="en-US" sz="2100" dirty="0" err="1"/>
              <a:t>compatibile</a:t>
            </a:r>
            <a:r>
              <a:rPr lang="en-US" sz="2100" dirty="0"/>
              <a:t> con </a:t>
            </a:r>
            <a:r>
              <a:rPr lang="en-US" sz="2100" dirty="0" err="1"/>
              <a:t>qualsiasi</a:t>
            </a:r>
            <a:r>
              <a:rPr lang="en-US" sz="2100" dirty="0"/>
              <a:t> </a:t>
            </a:r>
            <a:r>
              <a:rPr lang="en-US" sz="2100" dirty="0" err="1"/>
              <a:t>attività</a:t>
            </a:r>
            <a:r>
              <a:rPr lang="en-US" sz="2100" dirty="0"/>
              <a:t> </a:t>
            </a:r>
            <a:r>
              <a:rPr lang="en-US" sz="2100" dirty="0" err="1"/>
              <a:t>lavorativa</a:t>
            </a:r>
            <a:r>
              <a:rPr lang="en-US" sz="2100" dirty="0"/>
              <a:t>. </a:t>
            </a:r>
            <a:r>
              <a:rPr lang="en-US" sz="2100" dirty="0" err="1"/>
              <a:t>Sono</a:t>
            </a:r>
            <a:r>
              <a:rPr lang="en-US" sz="2100" dirty="0"/>
              <a:t> </a:t>
            </a:r>
            <a:r>
              <a:rPr lang="en-US" sz="2100" dirty="0" err="1"/>
              <a:t>previste</a:t>
            </a:r>
            <a:r>
              <a:rPr lang="en-US" sz="2100" dirty="0"/>
              <a:t> le </a:t>
            </a:r>
            <a:r>
              <a:rPr lang="en-US" sz="2100" dirty="0" err="1"/>
              <a:t>seguenti</a:t>
            </a:r>
            <a:r>
              <a:rPr lang="en-US" sz="2100" dirty="0"/>
              <a:t> </a:t>
            </a:r>
            <a:r>
              <a:rPr lang="en-US" sz="2100" b="1" dirty="0" err="1"/>
              <a:t>riduzioni</a:t>
            </a:r>
            <a:r>
              <a:rPr lang="en-US" sz="2100" dirty="0"/>
              <a:t> in </a:t>
            </a:r>
            <a:r>
              <a:rPr lang="en-US" sz="2100" dirty="0" err="1"/>
              <a:t>presenza</a:t>
            </a:r>
            <a:r>
              <a:rPr lang="en-US" sz="2100" dirty="0"/>
              <a:t> di un </a:t>
            </a:r>
            <a:r>
              <a:rPr lang="en-US" sz="2100" dirty="0" err="1"/>
              <a:t>reddito</a:t>
            </a:r>
            <a:r>
              <a:rPr lang="en-US" sz="2100" dirty="0"/>
              <a:t> da </a:t>
            </a:r>
            <a:r>
              <a:rPr lang="en-US" sz="2100" dirty="0" err="1"/>
              <a:t>lavororo</a:t>
            </a:r>
            <a:r>
              <a:rPr lang="en-US" sz="2100" dirty="0"/>
              <a:t>, </a:t>
            </a:r>
            <a:r>
              <a:rPr lang="en-US" sz="2100" dirty="0" err="1"/>
              <a:t>dipendente</a:t>
            </a:r>
            <a:r>
              <a:rPr lang="en-US" sz="2100" dirty="0"/>
              <a:t>, </a:t>
            </a:r>
            <a:r>
              <a:rPr lang="en-US" sz="2100" dirty="0" err="1"/>
              <a:t>autonomo</a:t>
            </a:r>
            <a:r>
              <a:rPr lang="en-US" sz="2100" dirty="0"/>
              <a:t> o d</a:t>
            </a:r>
            <a:r>
              <a:rPr lang="ja-JP" altLang="en-US" sz="2100" dirty="0">
                <a:latin typeface="Arial"/>
              </a:rPr>
              <a:t>’</a:t>
            </a:r>
            <a:r>
              <a:rPr lang="en-US" sz="2100" dirty="0" err="1"/>
              <a:t>impresa</a:t>
            </a:r>
            <a:r>
              <a:rPr lang="en-US" sz="2100" dirty="0"/>
              <a:t> (art. 1, comma 42,legge 335/95).</a:t>
            </a:r>
          </a:p>
          <a:p>
            <a:pPr>
              <a:lnSpc>
                <a:spcPct val="90000"/>
              </a:lnSpc>
              <a:buFont typeface="Wingdings" charset="0"/>
              <a:buNone/>
            </a:pPr>
            <a:r>
              <a:rPr lang="en-US" sz="2100" dirty="0"/>
              <a:t>E</a:t>
            </a:r>
            <a:r>
              <a:rPr lang="ja-JP" altLang="en-US" sz="2100" dirty="0">
                <a:latin typeface="Arial"/>
              </a:rPr>
              <a:t>’</a:t>
            </a:r>
            <a:r>
              <a:rPr lang="en-US" sz="2100" dirty="0"/>
              <a:t> </a:t>
            </a:r>
            <a:r>
              <a:rPr lang="en-US" sz="2100" dirty="0" err="1"/>
              <a:t>previsto</a:t>
            </a:r>
            <a:r>
              <a:rPr lang="en-US" sz="2100" dirty="0"/>
              <a:t> un </a:t>
            </a:r>
            <a:r>
              <a:rPr lang="en-US" sz="2100" dirty="0" err="1"/>
              <a:t>correttivo</a:t>
            </a:r>
            <a:r>
              <a:rPr lang="en-US" sz="2100" dirty="0"/>
              <a:t> in </a:t>
            </a:r>
            <a:r>
              <a:rPr lang="en-US" sz="2100" dirty="0" err="1"/>
              <a:t>modo</a:t>
            </a:r>
            <a:r>
              <a:rPr lang="en-US" sz="2100" dirty="0"/>
              <a:t> da non </a:t>
            </a:r>
            <a:r>
              <a:rPr lang="en-US" sz="2100" dirty="0" err="1"/>
              <a:t>penalizzare</a:t>
            </a:r>
            <a:r>
              <a:rPr lang="en-US" sz="2100" dirty="0"/>
              <a:t> I </a:t>
            </a:r>
            <a:r>
              <a:rPr lang="en-US" sz="2100" dirty="0" err="1"/>
              <a:t>lavoratori</a:t>
            </a:r>
            <a:r>
              <a:rPr lang="en-US" sz="2100" dirty="0"/>
              <a:t> </a:t>
            </a:r>
            <a:r>
              <a:rPr lang="en-US" sz="2100" dirty="0" err="1"/>
              <a:t>che</a:t>
            </a:r>
            <a:r>
              <a:rPr lang="en-US" sz="2100" dirty="0"/>
              <a:t> </a:t>
            </a:r>
            <a:r>
              <a:rPr lang="en-US" sz="2100" dirty="0" err="1"/>
              <a:t>superino</a:t>
            </a:r>
            <a:r>
              <a:rPr lang="en-US" sz="2100" dirty="0"/>
              <a:t> di </a:t>
            </a:r>
            <a:r>
              <a:rPr lang="en-US" sz="2100" dirty="0" err="1"/>
              <a:t>poco</a:t>
            </a:r>
            <a:r>
              <a:rPr lang="en-US" sz="2100" dirty="0"/>
              <a:t> </a:t>
            </a:r>
            <a:r>
              <a:rPr lang="en-US" sz="2100" dirty="0" err="1"/>
              <a:t>una</a:t>
            </a:r>
            <a:r>
              <a:rPr lang="en-US" sz="2100" dirty="0"/>
              <a:t> </a:t>
            </a:r>
            <a:r>
              <a:rPr lang="en-US" sz="2100" dirty="0" err="1"/>
              <a:t>delle</a:t>
            </a:r>
            <a:r>
              <a:rPr lang="en-US" sz="2100" dirty="0"/>
              <a:t> </a:t>
            </a:r>
            <a:r>
              <a:rPr lang="en-US" sz="2100" dirty="0" err="1"/>
              <a:t>fasce</a:t>
            </a:r>
            <a:r>
              <a:rPr lang="en-US" sz="2100" dirty="0"/>
              <a:t> di </a:t>
            </a:r>
            <a:r>
              <a:rPr lang="en-US" sz="2100" dirty="0" err="1"/>
              <a:t>reddito</a:t>
            </a:r>
            <a:r>
              <a:rPr lang="en-US" sz="2100" dirty="0"/>
              <a:t>.</a:t>
            </a:r>
          </a:p>
        </p:txBody>
      </p:sp>
      <p:graphicFrame>
        <p:nvGraphicFramePr>
          <p:cNvPr id="61495" name="Group 55"/>
          <p:cNvGraphicFramePr>
            <a:graphicFrameLocks noGrp="1"/>
          </p:cNvGraphicFramePr>
          <p:nvPr/>
        </p:nvGraphicFramePr>
        <p:xfrm>
          <a:off x="527051" y="3500439"/>
          <a:ext cx="10945283" cy="2533968"/>
        </p:xfrm>
        <a:graphic>
          <a:graphicData uri="http://schemas.openxmlformats.org/drawingml/2006/table">
            <a:tbl>
              <a:tblPr/>
              <a:tblGrid>
                <a:gridCol w="5473700">
                  <a:extLst>
                    <a:ext uri="{9D8B030D-6E8A-4147-A177-3AD203B41FA5}">
                      <a16:colId xmlns="" xmlns:a16="http://schemas.microsoft.com/office/drawing/2014/main" val="20000"/>
                    </a:ext>
                  </a:extLst>
                </a:gridCol>
                <a:gridCol w="5471583">
                  <a:extLst>
                    <a:ext uri="{9D8B030D-6E8A-4147-A177-3AD203B41FA5}">
                      <a16:colId xmlns="" xmlns:a16="http://schemas.microsoft.com/office/drawing/2014/main" val="20001"/>
                    </a:ext>
                  </a:extLst>
                </a:gridCol>
              </a:tblGrid>
              <a:tr h="34766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1400" b="1" i="0" u="none" strike="noStrike" cap="none" normalizeH="0" baseline="0" dirty="0">
                        <a:ln>
                          <a:noFill/>
                        </a:ln>
                        <a:solidFill>
                          <a:srgbClr val="0000FF"/>
                        </a:solidFill>
                        <a:effectLst/>
                        <a:latin typeface="Verdana" charset="0"/>
                        <a:ea typeface="ＭＳ Ｐゴシック"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dirty="0" err="1">
                          <a:ln>
                            <a:noFill/>
                          </a:ln>
                          <a:solidFill>
                            <a:srgbClr val="0000FF"/>
                          </a:solidFill>
                          <a:effectLst/>
                          <a:latin typeface="Verdana" charset="0"/>
                          <a:ea typeface="ＭＳ Ｐゴシック" charset="0"/>
                        </a:rPr>
                        <a:t>Redditi</a:t>
                      </a:r>
                      <a:r>
                        <a:rPr kumimoji="0" lang="en-US" sz="1400" b="1" i="0" u="none" strike="noStrike" cap="none" normalizeH="0" baseline="0" dirty="0">
                          <a:ln>
                            <a:noFill/>
                          </a:ln>
                          <a:solidFill>
                            <a:srgbClr val="0000FF"/>
                          </a:solidFill>
                          <a:effectLst/>
                          <a:latin typeface="Verdana" charset="0"/>
                          <a:ea typeface="ＭＳ Ｐゴシック" charset="0"/>
                        </a:rPr>
                        <a:t> da </a:t>
                      </a:r>
                      <a:r>
                        <a:rPr kumimoji="0" lang="en-US" sz="1400" b="1" i="0" u="none" strike="noStrike" cap="none" normalizeH="0" baseline="0" dirty="0" err="1">
                          <a:ln>
                            <a:noFill/>
                          </a:ln>
                          <a:solidFill>
                            <a:srgbClr val="0000FF"/>
                          </a:solidFill>
                          <a:effectLst/>
                          <a:latin typeface="Verdana" charset="0"/>
                          <a:ea typeface="ＭＳ Ｐゴシック" charset="0"/>
                        </a:rPr>
                        <a:t>lavoro</a:t>
                      </a:r>
                      <a:endParaRPr kumimoji="0" lang="en-US" sz="1400" b="0" i="0" u="none" strike="noStrike" cap="none" normalizeH="0" baseline="0" dirty="0">
                        <a:ln>
                          <a:noFill/>
                        </a:ln>
                        <a:solidFill>
                          <a:schemeClr val="tx1"/>
                        </a:solidFill>
                        <a:effectLst/>
                        <a:latin typeface="Arial" charset="0"/>
                        <a:ea typeface="ＭＳ Ｐゴシック" charset="0"/>
                      </a:endParaRPr>
                    </a:p>
                  </a:txBody>
                  <a:tcPr marL="121920" marR="121920" anchor="ctr" horzOverflow="overflow">
                    <a:lnL w="9525" cap="flat" cmpd="sng" algn="ctr">
                      <a:solidFill>
                        <a:srgbClr val="111111"/>
                      </a:solidFill>
                      <a:prstDash val="solid"/>
                      <a:round/>
                      <a:headEnd type="none" w="med" len="med"/>
                      <a:tailEnd type="none" w="med" len="med"/>
                    </a:lnL>
                    <a:lnR w="9525" cap="flat" cmpd="sng" algn="ctr">
                      <a:solidFill>
                        <a:srgbClr val="111111"/>
                      </a:solidFill>
                      <a:prstDash val="solid"/>
                      <a:round/>
                      <a:headEnd type="none" w="med" len="med"/>
                      <a:tailEnd type="none" w="med" len="med"/>
                    </a:lnR>
                    <a:lnT w="9525" cap="flat" cmpd="sng" algn="ctr">
                      <a:solidFill>
                        <a:srgbClr val="111111"/>
                      </a:solidFill>
                      <a:prstDash val="solid"/>
                      <a:round/>
                      <a:headEnd type="none" w="med" len="med"/>
                      <a:tailEnd type="none" w="med" len="med"/>
                    </a:lnT>
                    <a:lnB w="9525" cap="flat" cmpd="sng" algn="ctr">
                      <a:solidFill>
                        <a:srgbClr val="11111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a:ln>
                            <a:noFill/>
                          </a:ln>
                          <a:solidFill>
                            <a:srgbClr val="0000FF"/>
                          </a:solidFill>
                          <a:effectLst/>
                          <a:latin typeface="Verdana" charset="0"/>
                          <a:ea typeface="ＭＳ Ｐゴシック" charset="0"/>
                        </a:rPr>
                        <a:t>Percentuale di riduzione</a:t>
                      </a:r>
                      <a:endParaRPr kumimoji="0" lang="en-US" sz="1400" b="0" i="0" u="none" strike="noStrike" cap="none" normalizeH="0" baseline="0">
                        <a:ln>
                          <a:noFill/>
                        </a:ln>
                        <a:solidFill>
                          <a:schemeClr val="tx1"/>
                        </a:solidFill>
                        <a:effectLst/>
                        <a:latin typeface="Arial" charset="0"/>
                        <a:ea typeface="ＭＳ Ｐゴシック" charset="0"/>
                      </a:endParaRPr>
                    </a:p>
                  </a:txBody>
                  <a:tcPr marL="121920" marR="121920" anchor="ctr" horzOverflow="overflow">
                    <a:lnL w="9525" cap="flat" cmpd="sng" algn="ctr">
                      <a:solidFill>
                        <a:srgbClr val="111111"/>
                      </a:solidFill>
                      <a:prstDash val="solid"/>
                      <a:round/>
                      <a:headEnd type="none" w="med" len="med"/>
                      <a:tailEnd type="none" w="med" len="med"/>
                    </a:lnL>
                    <a:lnR w="9525" cap="flat" cmpd="sng" algn="ctr">
                      <a:solidFill>
                        <a:srgbClr val="111111"/>
                      </a:solidFill>
                      <a:prstDash val="solid"/>
                      <a:round/>
                      <a:headEnd type="none" w="med" len="med"/>
                      <a:tailEnd type="none" w="med" len="med"/>
                    </a:lnR>
                    <a:lnT w="9525" cap="flat" cmpd="sng" algn="ctr">
                      <a:solidFill>
                        <a:srgbClr val="111111"/>
                      </a:solidFill>
                      <a:prstDash val="solid"/>
                      <a:round/>
                      <a:headEnd type="none" w="med" len="med"/>
                      <a:tailEnd type="none" w="med" len="med"/>
                    </a:lnT>
                    <a:lnB w="9525" cap="flat" cmpd="sng" algn="ctr">
                      <a:solidFill>
                        <a:srgbClr val="11111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0"/>
                  </a:ext>
                </a:extLst>
              </a:tr>
              <a:tr h="1284288">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err="1">
                          <a:ln>
                            <a:noFill/>
                          </a:ln>
                          <a:solidFill>
                            <a:schemeClr val="tx1"/>
                          </a:solidFill>
                          <a:effectLst/>
                          <a:latin typeface="Verdana" charset="0"/>
                          <a:ea typeface="ＭＳ Ｐゴシック" charset="0"/>
                        </a:rPr>
                        <a:t>Reddito</a:t>
                      </a:r>
                      <a:r>
                        <a:rPr kumimoji="0" lang="en-US" sz="1400" b="0" i="0" u="none" strike="noStrike" cap="none" normalizeH="0" baseline="0" dirty="0">
                          <a:ln>
                            <a:noFill/>
                          </a:ln>
                          <a:solidFill>
                            <a:schemeClr val="tx1"/>
                          </a:solidFill>
                          <a:effectLst/>
                          <a:latin typeface="Verdana" charset="0"/>
                          <a:ea typeface="ＭＳ Ｐゴシック" charset="0"/>
                        </a:rPr>
                        <a:t> </a:t>
                      </a:r>
                      <a:r>
                        <a:rPr kumimoji="0" lang="en-US" sz="1400" b="0" i="0" u="none" strike="noStrike" cap="none" normalizeH="0" baseline="0" dirty="0" err="1">
                          <a:ln>
                            <a:noFill/>
                          </a:ln>
                          <a:solidFill>
                            <a:schemeClr val="tx1"/>
                          </a:solidFill>
                          <a:effectLst/>
                          <a:latin typeface="Verdana" charset="0"/>
                          <a:ea typeface="ＭＳ Ｐゴシック" charset="0"/>
                        </a:rPr>
                        <a:t>superiore</a:t>
                      </a:r>
                      <a:r>
                        <a:rPr kumimoji="0" lang="en-US" sz="1400" b="0" i="0" u="none" strike="noStrike" cap="none" normalizeH="0" baseline="0" dirty="0">
                          <a:ln>
                            <a:noFill/>
                          </a:ln>
                          <a:solidFill>
                            <a:schemeClr val="tx1"/>
                          </a:solidFill>
                          <a:effectLst/>
                          <a:latin typeface="Verdana" charset="0"/>
                          <a:ea typeface="ＭＳ Ｐゴシック" charset="0"/>
                        </a:rPr>
                        <a:t> a 4 volte </a:t>
                      </a:r>
                      <a:r>
                        <a:rPr kumimoji="0" lang="en-US" sz="1400" b="0" i="0" u="none" strike="noStrike" cap="none" normalizeH="0" baseline="0" dirty="0" err="1">
                          <a:ln>
                            <a:noFill/>
                          </a:ln>
                          <a:solidFill>
                            <a:schemeClr val="tx1"/>
                          </a:solidFill>
                          <a:effectLst/>
                          <a:latin typeface="Verdana" charset="0"/>
                          <a:ea typeface="ＭＳ Ｐゴシック" charset="0"/>
                        </a:rPr>
                        <a:t>il</a:t>
                      </a:r>
                      <a:r>
                        <a:rPr kumimoji="0" lang="en-US" sz="1400" b="0" i="0" u="none" strike="noStrike" cap="none" normalizeH="0" baseline="0" dirty="0">
                          <a:ln>
                            <a:noFill/>
                          </a:ln>
                          <a:solidFill>
                            <a:schemeClr val="tx1"/>
                          </a:solidFill>
                          <a:effectLst/>
                          <a:latin typeface="Verdana" charset="0"/>
                          <a:ea typeface="ＭＳ Ｐゴシック" charset="0"/>
                        </a:rPr>
                        <a:t> </a:t>
                      </a:r>
                      <a:r>
                        <a:rPr kumimoji="0" lang="en-US" sz="1400" b="0" i="0" u="none" strike="noStrike" cap="none" normalizeH="0" baseline="0" dirty="0" err="1">
                          <a:ln>
                            <a:noFill/>
                          </a:ln>
                          <a:solidFill>
                            <a:schemeClr val="tx1"/>
                          </a:solidFill>
                          <a:effectLst/>
                          <a:latin typeface="Verdana" charset="0"/>
                          <a:ea typeface="ＭＳ Ｐゴシック" charset="0"/>
                        </a:rPr>
                        <a:t>trattamento</a:t>
                      </a:r>
                      <a:r>
                        <a:rPr kumimoji="0" lang="en-US" sz="1400" b="0" i="0" u="none" strike="noStrike" cap="none" normalizeH="0" baseline="0" dirty="0">
                          <a:ln>
                            <a:noFill/>
                          </a:ln>
                          <a:solidFill>
                            <a:schemeClr val="tx1"/>
                          </a:solidFill>
                          <a:effectLst/>
                          <a:latin typeface="Verdana" charset="0"/>
                          <a:ea typeface="ＭＳ Ｐゴシック" charset="0"/>
                        </a:rPr>
                        <a:t> </a:t>
                      </a:r>
                      <a:r>
                        <a:rPr kumimoji="0" lang="en-US" sz="1400" b="0" i="0" u="none" strike="noStrike" cap="none" normalizeH="0" baseline="0" dirty="0" err="1">
                          <a:ln>
                            <a:noFill/>
                          </a:ln>
                          <a:solidFill>
                            <a:schemeClr val="tx1"/>
                          </a:solidFill>
                          <a:effectLst/>
                          <a:latin typeface="Verdana" charset="0"/>
                          <a:ea typeface="ＭＳ Ｐゴシック" charset="0"/>
                        </a:rPr>
                        <a:t>minimo</a:t>
                      </a:r>
                      <a:r>
                        <a:rPr kumimoji="0" lang="en-US" sz="1400" b="0" i="0" u="none" strike="noStrike" cap="none" normalizeH="0" baseline="0" dirty="0">
                          <a:ln>
                            <a:noFill/>
                          </a:ln>
                          <a:solidFill>
                            <a:schemeClr val="tx1"/>
                          </a:solidFill>
                          <a:effectLst/>
                          <a:latin typeface="Verdana" charset="0"/>
                          <a:ea typeface="ＭＳ Ｐゴシック" charset="0"/>
                        </a:rPr>
                        <a:t> </a:t>
                      </a:r>
                      <a:r>
                        <a:rPr kumimoji="0" lang="en-US" sz="1400" b="0" i="0" u="none" strike="noStrike" cap="none" normalizeH="0" baseline="0" dirty="0" err="1">
                          <a:ln>
                            <a:noFill/>
                          </a:ln>
                          <a:solidFill>
                            <a:schemeClr val="tx1"/>
                          </a:solidFill>
                          <a:effectLst/>
                          <a:latin typeface="Verdana" charset="0"/>
                          <a:ea typeface="ＭＳ Ｐゴシック" charset="0"/>
                        </a:rPr>
                        <a:t>annuo</a:t>
                      </a:r>
                      <a:r>
                        <a:rPr kumimoji="0" lang="en-US" sz="1400" b="0" i="0" u="none" strike="noStrike" cap="none" normalizeH="0" baseline="0" dirty="0">
                          <a:ln>
                            <a:noFill/>
                          </a:ln>
                          <a:solidFill>
                            <a:schemeClr val="tx1"/>
                          </a:solidFill>
                          <a:effectLst/>
                          <a:latin typeface="Verdana" charset="0"/>
                          <a:ea typeface="ＭＳ Ｐゴシック" charset="0"/>
                        </a:rPr>
                        <a:t> del </a:t>
                      </a:r>
                      <a:r>
                        <a:rPr kumimoji="0" lang="en-US" sz="1400" b="0" i="0" u="none" strike="noStrike" cap="none" normalizeH="0" baseline="0" dirty="0" err="1">
                          <a:ln>
                            <a:noFill/>
                          </a:ln>
                          <a:solidFill>
                            <a:schemeClr val="tx1"/>
                          </a:solidFill>
                          <a:effectLst/>
                          <a:latin typeface="Verdana" charset="0"/>
                          <a:ea typeface="ＭＳ Ｐゴシック" charset="0"/>
                        </a:rPr>
                        <a:t>Fpld</a:t>
                      </a:r>
                      <a:r>
                        <a:rPr kumimoji="0" lang="en-US" sz="1400" b="0" i="0" u="none" strike="noStrike" cap="none" normalizeH="0" baseline="0" dirty="0">
                          <a:ln>
                            <a:noFill/>
                          </a:ln>
                          <a:solidFill>
                            <a:schemeClr val="tx1"/>
                          </a:solidFill>
                          <a:effectLst/>
                          <a:latin typeface="Verdana" charset="0"/>
                          <a:ea typeface="ＭＳ Ｐゴシック" charset="0"/>
                        </a:rPr>
                        <a:t>, </a:t>
                      </a:r>
                      <a:r>
                        <a:rPr kumimoji="0" lang="en-US" sz="1400" b="0" i="0" u="none" strike="noStrike" cap="none" normalizeH="0" baseline="0" dirty="0" err="1">
                          <a:ln>
                            <a:noFill/>
                          </a:ln>
                          <a:solidFill>
                            <a:schemeClr val="tx1"/>
                          </a:solidFill>
                          <a:effectLst/>
                          <a:latin typeface="Verdana" charset="0"/>
                          <a:ea typeface="ＭＳ Ｐゴシック" charset="0"/>
                        </a:rPr>
                        <a:t>calcolato</a:t>
                      </a:r>
                      <a:r>
                        <a:rPr kumimoji="0" lang="en-US" sz="1400" b="0" i="0" u="none" strike="noStrike" cap="none" normalizeH="0" baseline="0" dirty="0">
                          <a:ln>
                            <a:noFill/>
                          </a:ln>
                          <a:solidFill>
                            <a:schemeClr val="tx1"/>
                          </a:solidFill>
                          <a:effectLst/>
                          <a:latin typeface="Verdana" charset="0"/>
                          <a:ea typeface="ＭＳ Ｐゴシック" charset="0"/>
                        </a:rPr>
                        <a:t> in </a:t>
                      </a:r>
                      <a:r>
                        <a:rPr kumimoji="0" lang="en-US" sz="1400" b="0" i="0" u="none" strike="noStrike" cap="none" normalizeH="0" baseline="0" dirty="0" err="1">
                          <a:ln>
                            <a:noFill/>
                          </a:ln>
                          <a:solidFill>
                            <a:schemeClr val="tx1"/>
                          </a:solidFill>
                          <a:effectLst/>
                          <a:latin typeface="Verdana" charset="0"/>
                          <a:ea typeface="ＭＳ Ｐゴシック" charset="0"/>
                        </a:rPr>
                        <a:t>misura</a:t>
                      </a:r>
                      <a:r>
                        <a:rPr kumimoji="0" lang="en-US" sz="1400" b="0" i="0" u="none" strike="noStrike" cap="none" normalizeH="0" baseline="0" dirty="0">
                          <a:ln>
                            <a:noFill/>
                          </a:ln>
                          <a:solidFill>
                            <a:schemeClr val="tx1"/>
                          </a:solidFill>
                          <a:effectLst/>
                          <a:latin typeface="Verdana" charset="0"/>
                          <a:ea typeface="ＭＳ Ｐゴシック" charset="0"/>
                        </a:rPr>
                        <a:t> </a:t>
                      </a:r>
                      <a:r>
                        <a:rPr kumimoji="0" lang="en-US" sz="1400" b="0" i="0" u="none" strike="noStrike" cap="none" normalizeH="0" baseline="0" dirty="0" err="1">
                          <a:ln>
                            <a:noFill/>
                          </a:ln>
                          <a:solidFill>
                            <a:schemeClr val="tx1"/>
                          </a:solidFill>
                          <a:effectLst/>
                          <a:latin typeface="Verdana" charset="0"/>
                          <a:ea typeface="ＭＳ Ｐゴシック" charset="0"/>
                        </a:rPr>
                        <a:t>pari</a:t>
                      </a:r>
                      <a:r>
                        <a:rPr kumimoji="0" lang="en-US" sz="1400" b="0" i="0" u="none" strike="noStrike" cap="none" normalizeH="0" baseline="0" dirty="0">
                          <a:ln>
                            <a:noFill/>
                          </a:ln>
                          <a:solidFill>
                            <a:schemeClr val="tx1"/>
                          </a:solidFill>
                          <a:effectLst/>
                          <a:latin typeface="Verdana" charset="0"/>
                          <a:ea typeface="ＭＳ Ｐゴシック" charset="0"/>
                        </a:rPr>
                        <a:t> a 13 volte </a:t>
                      </a:r>
                      <a:r>
                        <a:rPr kumimoji="0" lang="en-US" sz="1400" b="0" i="0" u="none" strike="noStrike" cap="none" normalizeH="0" baseline="0" dirty="0" err="1">
                          <a:ln>
                            <a:noFill/>
                          </a:ln>
                          <a:solidFill>
                            <a:schemeClr val="tx1"/>
                          </a:solidFill>
                          <a:effectLst/>
                          <a:latin typeface="Verdana" charset="0"/>
                          <a:ea typeface="ＭＳ Ｐゴシック" charset="0"/>
                        </a:rPr>
                        <a:t>l'importo</a:t>
                      </a:r>
                      <a:r>
                        <a:rPr kumimoji="0" lang="en-US" sz="1400" b="0" i="0" u="none" strike="noStrike" cap="none" normalizeH="0" baseline="0" dirty="0">
                          <a:ln>
                            <a:noFill/>
                          </a:ln>
                          <a:solidFill>
                            <a:schemeClr val="tx1"/>
                          </a:solidFill>
                          <a:effectLst/>
                          <a:latin typeface="Verdana" charset="0"/>
                          <a:ea typeface="ＭＳ Ｐゴシック" charset="0"/>
                        </a:rPr>
                        <a:t> in </a:t>
                      </a:r>
                      <a:r>
                        <a:rPr kumimoji="0" lang="en-US" sz="1400" b="0" i="0" u="none" strike="noStrike" cap="none" normalizeH="0" baseline="0" dirty="0" err="1">
                          <a:ln>
                            <a:noFill/>
                          </a:ln>
                          <a:solidFill>
                            <a:schemeClr val="tx1"/>
                          </a:solidFill>
                          <a:effectLst/>
                          <a:latin typeface="Verdana" charset="0"/>
                          <a:ea typeface="ＭＳ Ｐゴシック" charset="0"/>
                        </a:rPr>
                        <a:t>vigore</a:t>
                      </a:r>
                      <a:r>
                        <a:rPr kumimoji="0" lang="en-US" sz="1400" b="0" i="0" u="none" strike="noStrike" cap="none" normalizeH="0" baseline="0" dirty="0">
                          <a:ln>
                            <a:noFill/>
                          </a:ln>
                          <a:solidFill>
                            <a:schemeClr val="tx1"/>
                          </a:solidFill>
                          <a:effectLst/>
                          <a:latin typeface="Verdana" charset="0"/>
                          <a:ea typeface="ＭＳ Ｐゴシック" charset="0"/>
                        </a:rPr>
                        <a:t> al 1° </a:t>
                      </a:r>
                      <a:r>
                        <a:rPr kumimoji="0" lang="en-US" sz="1400" b="0" i="0" u="none" strike="noStrike" cap="none" normalizeH="0" baseline="0" dirty="0" err="1">
                          <a:ln>
                            <a:noFill/>
                          </a:ln>
                          <a:solidFill>
                            <a:schemeClr val="tx1"/>
                          </a:solidFill>
                          <a:effectLst/>
                          <a:latin typeface="Verdana" charset="0"/>
                          <a:ea typeface="ＭＳ Ｐゴシック" charset="0"/>
                        </a:rPr>
                        <a:t>gennaio</a:t>
                      </a:r>
                      <a:r>
                        <a:rPr kumimoji="0" lang="en-US" sz="1400" b="0" i="0" u="none" strike="noStrike" cap="none" normalizeH="0" baseline="0" dirty="0">
                          <a:ln>
                            <a:noFill/>
                          </a:ln>
                          <a:solidFill>
                            <a:schemeClr val="tx1"/>
                          </a:solidFill>
                          <a:effectLst/>
                          <a:latin typeface="Verdana" charset="0"/>
                          <a:ea typeface="ＭＳ Ｐゴシック" charset="0"/>
                        </a:rPr>
                        <a:t> (per </a:t>
                      </a:r>
                      <a:r>
                        <a:rPr kumimoji="0" lang="en-US" sz="1400" b="0" i="0" u="none" strike="noStrike" cap="none" normalizeH="0" baseline="0" dirty="0" err="1">
                          <a:ln>
                            <a:noFill/>
                          </a:ln>
                          <a:solidFill>
                            <a:schemeClr val="tx1"/>
                          </a:solidFill>
                          <a:effectLst/>
                          <a:latin typeface="Verdana" charset="0"/>
                          <a:ea typeface="ＭＳ Ｐゴシック" charset="0"/>
                        </a:rPr>
                        <a:t>il</a:t>
                      </a:r>
                      <a:r>
                        <a:rPr kumimoji="0" lang="en-US" sz="1400" b="0" i="0" u="none" strike="noStrike" cap="none" normalizeH="0" baseline="0" dirty="0">
                          <a:ln>
                            <a:noFill/>
                          </a:ln>
                          <a:solidFill>
                            <a:schemeClr val="tx1"/>
                          </a:solidFill>
                          <a:effectLst/>
                          <a:latin typeface="Verdana" charset="0"/>
                          <a:ea typeface="ＭＳ Ｐゴシック" charset="0"/>
                        </a:rPr>
                        <a:t> </a:t>
                      </a:r>
                      <a:r>
                        <a:rPr kumimoji="0" lang="en-US" sz="1400" b="1" i="0" u="none" strike="noStrike" cap="none" normalizeH="0" baseline="0" dirty="0">
                          <a:ln>
                            <a:noFill/>
                          </a:ln>
                          <a:solidFill>
                            <a:srgbClr val="0000FF"/>
                          </a:solidFill>
                          <a:effectLst/>
                          <a:latin typeface="Verdana" charset="0"/>
                          <a:ea typeface="ＭＳ Ｐゴシック" charset="0"/>
                        </a:rPr>
                        <a:t>2018</a:t>
                      </a:r>
                      <a:r>
                        <a:rPr kumimoji="0" lang="en-US" sz="1400" b="0" i="0" u="none" strike="noStrike" cap="none" normalizeH="0" baseline="0" dirty="0">
                          <a:ln>
                            <a:noFill/>
                          </a:ln>
                          <a:solidFill>
                            <a:schemeClr val="tx1"/>
                          </a:solidFill>
                          <a:effectLst/>
                          <a:latin typeface="Verdana" charset="0"/>
                          <a:ea typeface="ＭＳ Ｐゴシック" charset="0"/>
                        </a:rPr>
                        <a:t> </a:t>
                      </a:r>
                      <a:r>
                        <a:rPr kumimoji="0" lang="en-US" sz="1400" b="0" i="0" u="none" strike="noStrike" cap="none" normalizeH="0" baseline="0" dirty="0" err="1">
                          <a:ln>
                            <a:noFill/>
                          </a:ln>
                          <a:solidFill>
                            <a:schemeClr val="tx1"/>
                          </a:solidFill>
                          <a:effectLst/>
                          <a:latin typeface="Verdana" charset="0"/>
                          <a:ea typeface="ＭＳ Ｐゴシック" charset="0"/>
                        </a:rPr>
                        <a:t>pari</a:t>
                      </a:r>
                      <a:r>
                        <a:rPr kumimoji="0" lang="en-US" sz="1400" b="0" i="0" u="none" strike="noStrike" cap="none" normalizeH="0" baseline="0" dirty="0">
                          <a:ln>
                            <a:noFill/>
                          </a:ln>
                          <a:solidFill>
                            <a:schemeClr val="tx1"/>
                          </a:solidFill>
                          <a:effectLst/>
                          <a:latin typeface="Verdana" charset="0"/>
                          <a:ea typeface="ＭＳ Ｐゴシック" charset="0"/>
                        </a:rPr>
                        <a:t> a </a:t>
                      </a:r>
                      <a:r>
                        <a:rPr kumimoji="0" lang="en-US" sz="1400" b="1" i="0" u="none" strike="noStrike" cap="none" normalizeH="0" baseline="0" dirty="0">
                          <a:ln>
                            <a:noFill/>
                          </a:ln>
                          <a:solidFill>
                            <a:srgbClr val="0000FF"/>
                          </a:solidFill>
                          <a:effectLst/>
                          <a:latin typeface="Verdana" charset="0"/>
                          <a:ea typeface="ＭＳ Ｐゴシック" charset="0"/>
                        </a:rPr>
                        <a:t>€ 26.387)</a:t>
                      </a:r>
                      <a:endParaRPr kumimoji="0" lang="en-US" sz="1400" b="0" i="0" u="none" strike="noStrike" cap="none" normalizeH="0" baseline="0" dirty="0">
                        <a:ln>
                          <a:noFill/>
                        </a:ln>
                        <a:solidFill>
                          <a:schemeClr val="tx1"/>
                        </a:solidFill>
                        <a:effectLst/>
                        <a:latin typeface="Arial" charset="0"/>
                        <a:ea typeface="ＭＳ Ｐゴシック" charset="0"/>
                      </a:endParaRPr>
                    </a:p>
                  </a:txBody>
                  <a:tcPr marL="121920" marR="121920" anchor="ctr" horzOverflow="overflow">
                    <a:lnL w="9525" cap="flat" cmpd="sng" algn="ctr">
                      <a:solidFill>
                        <a:srgbClr val="111111"/>
                      </a:solidFill>
                      <a:prstDash val="solid"/>
                      <a:round/>
                      <a:headEnd type="none" w="med" len="med"/>
                      <a:tailEnd type="none" w="med" len="med"/>
                    </a:lnL>
                    <a:lnR w="9525" cap="flat" cmpd="sng" algn="ctr">
                      <a:solidFill>
                        <a:srgbClr val="111111"/>
                      </a:solidFill>
                      <a:prstDash val="solid"/>
                      <a:round/>
                      <a:headEnd type="none" w="med" len="med"/>
                      <a:tailEnd type="none" w="med" len="med"/>
                    </a:lnR>
                    <a:lnT w="9525" cap="flat" cmpd="sng" algn="ctr">
                      <a:solidFill>
                        <a:srgbClr val="111111"/>
                      </a:solidFill>
                      <a:prstDash val="solid"/>
                      <a:round/>
                      <a:headEnd type="none" w="med" len="med"/>
                      <a:tailEnd type="none" w="med" len="med"/>
                    </a:lnT>
                    <a:lnB w="9525" cap="flat" cmpd="sng" algn="ctr">
                      <a:solidFill>
                        <a:srgbClr val="11111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a:ln>
                            <a:noFill/>
                          </a:ln>
                          <a:solidFill>
                            <a:srgbClr val="0000FF"/>
                          </a:solidFill>
                          <a:effectLst/>
                          <a:latin typeface="Verdana" charset="0"/>
                          <a:ea typeface="ＭＳ Ｐゴシック" charset="0"/>
                        </a:rPr>
                        <a:t>25%</a:t>
                      </a:r>
                      <a:r>
                        <a:rPr kumimoji="0" lang="en-US" sz="1400" b="0" i="0" u="none" strike="noStrike" cap="none" normalizeH="0" baseline="0">
                          <a:ln>
                            <a:noFill/>
                          </a:ln>
                          <a:solidFill>
                            <a:schemeClr val="tx1"/>
                          </a:solidFill>
                          <a:effectLst/>
                          <a:latin typeface="Verdana" charset="0"/>
                          <a:ea typeface="ＭＳ Ｐゴシック" charset="0"/>
                        </a:rPr>
                        <a:t> dell'importo dell'assegno</a:t>
                      </a:r>
                      <a:endParaRPr kumimoji="0" lang="en-US" sz="1400" b="0" i="0" u="none" strike="noStrike" cap="none" normalizeH="0" baseline="0">
                        <a:ln>
                          <a:noFill/>
                        </a:ln>
                        <a:solidFill>
                          <a:schemeClr val="tx1"/>
                        </a:solidFill>
                        <a:effectLst/>
                        <a:latin typeface="Arial" charset="0"/>
                        <a:ea typeface="ＭＳ Ｐゴシック" charset="0"/>
                      </a:endParaRPr>
                    </a:p>
                  </a:txBody>
                  <a:tcPr marL="121920" marR="121920" anchor="ctr" horzOverflow="overflow">
                    <a:lnL w="9525" cap="flat" cmpd="sng" algn="ctr">
                      <a:solidFill>
                        <a:srgbClr val="111111"/>
                      </a:solidFill>
                      <a:prstDash val="solid"/>
                      <a:round/>
                      <a:headEnd type="none" w="med" len="med"/>
                      <a:tailEnd type="none" w="med" len="med"/>
                    </a:lnL>
                    <a:lnR w="9525" cap="flat" cmpd="sng" algn="ctr">
                      <a:solidFill>
                        <a:srgbClr val="111111"/>
                      </a:solidFill>
                      <a:prstDash val="solid"/>
                      <a:round/>
                      <a:headEnd type="none" w="med" len="med"/>
                      <a:tailEnd type="none" w="med" len="med"/>
                    </a:lnR>
                    <a:lnT w="9525" cap="flat" cmpd="sng" algn="ctr">
                      <a:solidFill>
                        <a:srgbClr val="111111"/>
                      </a:solidFill>
                      <a:prstDash val="solid"/>
                      <a:round/>
                      <a:headEnd type="none" w="med" len="med"/>
                      <a:tailEnd type="none" w="med" len="med"/>
                    </a:lnT>
                    <a:lnB w="9525" cap="flat" cmpd="sng" algn="ctr">
                      <a:solidFill>
                        <a:srgbClr val="11111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1"/>
                  </a:ext>
                </a:extLst>
              </a:tr>
              <a:tr h="33972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err="1">
                          <a:ln>
                            <a:noFill/>
                          </a:ln>
                          <a:solidFill>
                            <a:schemeClr val="tx1"/>
                          </a:solidFill>
                          <a:effectLst/>
                          <a:latin typeface="Verdana" charset="0"/>
                          <a:ea typeface="ＭＳ Ｐゴシック" charset="0"/>
                        </a:rPr>
                        <a:t>Reddito</a:t>
                      </a:r>
                      <a:r>
                        <a:rPr kumimoji="0" lang="en-US" sz="1400" b="0" i="0" u="none" strike="noStrike" cap="none" normalizeH="0" baseline="0" dirty="0">
                          <a:ln>
                            <a:noFill/>
                          </a:ln>
                          <a:solidFill>
                            <a:schemeClr val="tx1"/>
                          </a:solidFill>
                          <a:effectLst/>
                          <a:latin typeface="Verdana" charset="0"/>
                          <a:ea typeface="ＭＳ Ｐゴシック" charset="0"/>
                        </a:rPr>
                        <a:t> </a:t>
                      </a:r>
                      <a:r>
                        <a:rPr kumimoji="0" lang="en-US" sz="1400" b="0" i="0" u="none" strike="noStrike" cap="none" normalizeH="0" baseline="0" dirty="0" err="1">
                          <a:ln>
                            <a:noFill/>
                          </a:ln>
                          <a:solidFill>
                            <a:schemeClr val="tx1"/>
                          </a:solidFill>
                          <a:effectLst/>
                          <a:latin typeface="Verdana" charset="0"/>
                          <a:ea typeface="ＭＳ Ｐゴシック" charset="0"/>
                        </a:rPr>
                        <a:t>superiore</a:t>
                      </a:r>
                      <a:r>
                        <a:rPr kumimoji="0" lang="en-US" sz="1400" b="0" i="0" u="none" strike="noStrike" cap="none" normalizeH="0" baseline="0" dirty="0">
                          <a:ln>
                            <a:noFill/>
                          </a:ln>
                          <a:solidFill>
                            <a:schemeClr val="tx1"/>
                          </a:solidFill>
                          <a:effectLst/>
                          <a:latin typeface="Verdana" charset="0"/>
                          <a:ea typeface="ＭＳ Ｐゴシック" charset="0"/>
                        </a:rPr>
                        <a:t> a 5 volte </a:t>
                      </a:r>
                      <a:r>
                        <a:rPr kumimoji="0" lang="en-US" sz="1400" b="0" i="0" u="none" strike="noStrike" cap="none" normalizeH="0" baseline="0" dirty="0" err="1">
                          <a:ln>
                            <a:noFill/>
                          </a:ln>
                          <a:solidFill>
                            <a:schemeClr val="tx1"/>
                          </a:solidFill>
                          <a:effectLst/>
                          <a:latin typeface="Verdana" charset="0"/>
                          <a:ea typeface="ＭＳ Ｐゴシック" charset="0"/>
                        </a:rPr>
                        <a:t>il</a:t>
                      </a:r>
                      <a:r>
                        <a:rPr kumimoji="0" lang="en-US" sz="1400" b="0" i="0" u="none" strike="noStrike" cap="none" normalizeH="0" baseline="0" dirty="0">
                          <a:ln>
                            <a:noFill/>
                          </a:ln>
                          <a:solidFill>
                            <a:schemeClr val="tx1"/>
                          </a:solidFill>
                          <a:effectLst/>
                          <a:latin typeface="Verdana" charset="0"/>
                          <a:ea typeface="ＭＳ Ｐゴシック" charset="0"/>
                        </a:rPr>
                        <a:t> </a:t>
                      </a:r>
                      <a:r>
                        <a:rPr kumimoji="0" lang="en-US" sz="1400" b="0" i="0" u="none" strike="noStrike" cap="none" normalizeH="0" baseline="0" dirty="0" err="1">
                          <a:ln>
                            <a:noFill/>
                          </a:ln>
                          <a:solidFill>
                            <a:schemeClr val="tx1"/>
                          </a:solidFill>
                          <a:effectLst/>
                          <a:latin typeface="Verdana" charset="0"/>
                          <a:ea typeface="ＭＳ Ｐゴシック" charset="0"/>
                        </a:rPr>
                        <a:t>trattamento</a:t>
                      </a:r>
                      <a:r>
                        <a:rPr kumimoji="0" lang="en-US" sz="1400" b="0" i="0" u="none" strike="noStrike" cap="none" normalizeH="0" baseline="0" dirty="0">
                          <a:ln>
                            <a:noFill/>
                          </a:ln>
                          <a:solidFill>
                            <a:schemeClr val="tx1"/>
                          </a:solidFill>
                          <a:effectLst/>
                          <a:latin typeface="Verdana" charset="0"/>
                          <a:ea typeface="ＭＳ Ｐゴシック" charset="0"/>
                        </a:rPr>
                        <a:t> </a:t>
                      </a:r>
                      <a:r>
                        <a:rPr kumimoji="0" lang="en-US" sz="1400" b="0" i="0" u="none" strike="noStrike" cap="none" normalizeH="0" baseline="0" dirty="0" err="1">
                          <a:ln>
                            <a:noFill/>
                          </a:ln>
                          <a:solidFill>
                            <a:schemeClr val="tx1"/>
                          </a:solidFill>
                          <a:effectLst/>
                          <a:latin typeface="Verdana" charset="0"/>
                          <a:ea typeface="ＭＳ Ｐゴシック" charset="0"/>
                        </a:rPr>
                        <a:t>minimo</a:t>
                      </a:r>
                      <a:r>
                        <a:rPr kumimoji="0" lang="en-US" sz="1400" b="0" i="0" u="none" strike="noStrike" cap="none" normalizeH="0" baseline="0" dirty="0">
                          <a:ln>
                            <a:noFill/>
                          </a:ln>
                          <a:solidFill>
                            <a:schemeClr val="tx1"/>
                          </a:solidFill>
                          <a:effectLst/>
                          <a:latin typeface="Verdana" charset="0"/>
                          <a:ea typeface="ＭＳ Ｐゴシック" charset="0"/>
                        </a:rPr>
                        <a:t> </a:t>
                      </a:r>
                      <a:r>
                        <a:rPr kumimoji="0" lang="en-US" sz="1400" b="0" i="0" u="none" strike="noStrike" cap="none" normalizeH="0" baseline="0" dirty="0" err="1">
                          <a:ln>
                            <a:noFill/>
                          </a:ln>
                          <a:solidFill>
                            <a:schemeClr val="tx1"/>
                          </a:solidFill>
                          <a:effectLst/>
                          <a:latin typeface="Verdana" charset="0"/>
                          <a:ea typeface="ＭＳ Ｐゴシック" charset="0"/>
                        </a:rPr>
                        <a:t>annuo</a:t>
                      </a:r>
                      <a:r>
                        <a:rPr kumimoji="0" lang="en-US" sz="1400" b="0" i="0" u="none" strike="noStrike" cap="none" normalizeH="0" baseline="0" dirty="0">
                          <a:ln>
                            <a:noFill/>
                          </a:ln>
                          <a:solidFill>
                            <a:schemeClr val="tx1"/>
                          </a:solidFill>
                          <a:effectLst/>
                          <a:latin typeface="Verdana" charset="0"/>
                          <a:ea typeface="ＭＳ Ｐゴシック" charset="0"/>
                        </a:rPr>
                        <a:t> del </a:t>
                      </a:r>
                      <a:r>
                        <a:rPr kumimoji="0" lang="en-US" sz="1400" b="0" i="0" u="none" strike="noStrike" cap="none" normalizeH="0" baseline="0" dirty="0" err="1">
                          <a:ln>
                            <a:noFill/>
                          </a:ln>
                          <a:solidFill>
                            <a:schemeClr val="tx1"/>
                          </a:solidFill>
                          <a:effectLst/>
                          <a:latin typeface="Verdana" charset="0"/>
                          <a:ea typeface="ＭＳ Ｐゴシック" charset="0"/>
                        </a:rPr>
                        <a:t>Fpld</a:t>
                      </a:r>
                      <a:r>
                        <a:rPr kumimoji="0" lang="en-US" sz="1400" b="0" i="0" u="none" strike="noStrike" cap="none" normalizeH="0" baseline="0" dirty="0">
                          <a:ln>
                            <a:noFill/>
                          </a:ln>
                          <a:solidFill>
                            <a:schemeClr val="tx1"/>
                          </a:solidFill>
                          <a:effectLst/>
                          <a:latin typeface="Verdana" charset="0"/>
                          <a:ea typeface="ＭＳ Ｐゴシック" charset="0"/>
                        </a:rPr>
                        <a:t>, </a:t>
                      </a:r>
                      <a:r>
                        <a:rPr kumimoji="0" lang="en-US" sz="1400" b="0" i="0" u="none" strike="noStrike" cap="none" normalizeH="0" baseline="0" dirty="0" err="1">
                          <a:ln>
                            <a:noFill/>
                          </a:ln>
                          <a:solidFill>
                            <a:schemeClr val="tx1"/>
                          </a:solidFill>
                          <a:effectLst/>
                          <a:latin typeface="Verdana" charset="0"/>
                          <a:ea typeface="ＭＳ Ｐゴシック" charset="0"/>
                        </a:rPr>
                        <a:t>calcolato</a:t>
                      </a:r>
                      <a:r>
                        <a:rPr kumimoji="0" lang="en-US" sz="1400" b="0" i="0" u="none" strike="noStrike" cap="none" normalizeH="0" baseline="0" dirty="0">
                          <a:ln>
                            <a:noFill/>
                          </a:ln>
                          <a:solidFill>
                            <a:schemeClr val="tx1"/>
                          </a:solidFill>
                          <a:effectLst/>
                          <a:latin typeface="Verdana" charset="0"/>
                          <a:ea typeface="ＭＳ Ｐゴシック" charset="0"/>
                        </a:rPr>
                        <a:t> in </a:t>
                      </a:r>
                      <a:r>
                        <a:rPr kumimoji="0" lang="en-US" sz="1400" b="0" i="0" u="none" strike="noStrike" cap="none" normalizeH="0" baseline="0" dirty="0" err="1">
                          <a:ln>
                            <a:noFill/>
                          </a:ln>
                          <a:solidFill>
                            <a:schemeClr val="tx1"/>
                          </a:solidFill>
                          <a:effectLst/>
                          <a:latin typeface="Verdana" charset="0"/>
                          <a:ea typeface="ＭＳ Ｐゴシック" charset="0"/>
                        </a:rPr>
                        <a:t>misura</a:t>
                      </a:r>
                      <a:r>
                        <a:rPr kumimoji="0" lang="en-US" sz="1400" b="0" i="0" u="none" strike="noStrike" cap="none" normalizeH="0" baseline="0" dirty="0">
                          <a:ln>
                            <a:noFill/>
                          </a:ln>
                          <a:solidFill>
                            <a:schemeClr val="tx1"/>
                          </a:solidFill>
                          <a:effectLst/>
                          <a:latin typeface="Verdana" charset="0"/>
                          <a:ea typeface="ＭＳ Ｐゴシック" charset="0"/>
                        </a:rPr>
                        <a:t> </a:t>
                      </a:r>
                      <a:r>
                        <a:rPr kumimoji="0" lang="en-US" sz="1400" b="0" i="0" u="none" strike="noStrike" cap="none" normalizeH="0" baseline="0" dirty="0" err="1">
                          <a:ln>
                            <a:noFill/>
                          </a:ln>
                          <a:solidFill>
                            <a:schemeClr val="tx1"/>
                          </a:solidFill>
                          <a:effectLst/>
                          <a:latin typeface="Verdana" charset="0"/>
                          <a:ea typeface="ＭＳ Ｐゴシック" charset="0"/>
                        </a:rPr>
                        <a:t>pari</a:t>
                      </a:r>
                      <a:r>
                        <a:rPr kumimoji="0" lang="en-US" sz="1400" b="0" i="0" u="none" strike="noStrike" cap="none" normalizeH="0" baseline="0" dirty="0">
                          <a:ln>
                            <a:noFill/>
                          </a:ln>
                          <a:solidFill>
                            <a:schemeClr val="tx1"/>
                          </a:solidFill>
                          <a:effectLst/>
                          <a:latin typeface="Verdana" charset="0"/>
                          <a:ea typeface="ＭＳ Ｐゴシック" charset="0"/>
                        </a:rPr>
                        <a:t> a 13 volte </a:t>
                      </a:r>
                      <a:r>
                        <a:rPr kumimoji="0" lang="en-US" sz="1400" b="0" i="0" u="none" strike="noStrike" cap="none" normalizeH="0" baseline="0" dirty="0" err="1">
                          <a:ln>
                            <a:noFill/>
                          </a:ln>
                          <a:solidFill>
                            <a:schemeClr val="tx1"/>
                          </a:solidFill>
                          <a:effectLst/>
                          <a:latin typeface="Verdana" charset="0"/>
                          <a:ea typeface="ＭＳ Ｐゴシック" charset="0"/>
                        </a:rPr>
                        <a:t>l'importo</a:t>
                      </a:r>
                      <a:r>
                        <a:rPr kumimoji="0" lang="en-US" sz="1400" b="0" i="0" u="none" strike="noStrike" cap="none" normalizeH="0" baseline="0" dirty="0">
                          <a:ln>
                            <a:noFill/>
                          </a:ln>
                          <a:solidFill>
                            <a:schemeClr val="tx1"/>
                          </a:solidFill>
                          <a:effectLst/>
                          <a:latin typeface="Verdana" charset="0"/>
                          <a:ea typeface="ＭＳ Ｐゴシック" charset="0"/>
                        </a:rPr>
                        <a:t> in </a:t>
                      </a:r>
                      <a:r>
                        <a:rPr kumimoji="0" lang="en-US" sz="1400" b="0" i="0" u="none" strike="noStrike" cap="none" normalizeH="0" baseline="0" dirty="0" err="1">
                          <a:ln>
                            <a:noFill/>
                          </a:ln>
                          <a:solidFill>
                            <a:schemeClr val="tx1"/>
                          </a:solidFill>
                          <a:effectLst/>
                          <a:latin typeface="Verdana" charset="0"/>
                          <a:ea typeface="ＭＳ Ｐゴシック" charset="0"/>
                        </a:rPr>
                        <a:t>vigore</a:t>
                      </a:r>
                      <a:r>
                        <a:rPr kumimoji="0" lang="en-US" sz="1400" b="0" i="0" u="none" strike="noStrike" cap="none" normalizeH="0" baseline="0" dirty="0">
                          <a:ln>
                            <a:noFill/>
                          </a:ln>
                          <a:solidFill>
                            <a:schemeClr val="tx1"/>
                          </a:solidFill>
                          <a:effectLst/>
                          <a:latin typeface="Verdana" charset="0"/>
                          <a:ea typeface="ＭＳ Ｐゴシック" charset="0"/>
                        </a:rPr>
                        <a:t> al 1° </a:t>
                      </a:r>
                      <a:r>
                        <a:rPr kumimoji="0" lang="en-US" sz="1400" b="0" i="0" u="none" strike="noStrike" cap="none" normalizeH="0" baseline="0" dirty="0" err="1">
                          <a:ln>
                            <a:noFill/>
                          </a:ln>
                          <a:solidFill>
                            <a:schemeClr val="tx1"/>
                          </a:solidFill>
                          <a:effectLst/>
                          <a:latin typeface="Verdana" charset="0"/>
                          <a:ea typeface="ＭＳ Ｐゴシック" charset="0"/>
                        </a:rPr>
                        <a:t>gennaio</a:t>
                      </a:r>
                      <a:r>
                        <a:rPr kumimoji="0" lang="en-US" sz="1400" b="0" i="0" u="none" strike="noStrike" cap="none" normalizeH="0" baseline="0" dirty="0">
                          <a:ln>
                            <a:noFill/>
                          </a:ln>
                          <a:solidFill>
                            <a:schemeClr val="tx1"/>
                          </a:solidFill>
                          <a:effectLst/>
                          <a:latin typeface="Verdana" charset="0"/>
                          <a:ea typeface="ＭＳ Ｐゴシック" charset="0"/>
                        </a:rPr>
                        <a:t> (per </a:t>
                      </a:r>
                      <a:r>
                        <a:rPr kumimoji="0" lang="en-US" sz="1400" b="0" i="0" u="none" strike="noStrike" cap="none" normalizeH="0" baseline="0" dirty="0" err="1">
                          <a:ln>
                            <a:noFill/>
                          </a:ln>
                          <a:solidFill>
                            <a:schemeClr val="tx1"/>
                          </a:solidFill>
                          <a:effectLst/>
                          <a:latin typeface="Verdana" charset="0"/>
                          <a:ea typeface="ＭＳ Ｐゴシック" charset="0"/>
                        </a:rPr>
                        <a:t>il</a:t>
                      </a:r>
                      <a:r>
                        <a:rPr kumimoji="0" lang="en-US" sz="1400" b="0" i="0" u="none" strike="noStrike" cap="none" normalizeH="0" baseline="0" dirty="0">
                          <a:ln>
                            <a:noFill/>
                          </a:ln>
                          <a:solidFill>
                            <a:schemeClr val="tx1"/>
                          </a:solidFill>
                          <a:effectLst/>
                          <a:latin typeface="Verdana" charset="0"/>
                          <a:ea typeface="ＭＳ Ｐゴシック" charset="0"/>
                        </a:rPr>
                        <a:t> </a:t>
                      </a:r>
                      <a:r>
                        <a:rPr kumimoji="0" lang="en-US" sz="1400" b="1" i="0" u="none" strike="noStrike" cap="none" normalizeH="0" baseline="0" dirty="0">
                          <a:ln>
                            <a:noFill/>
                          </a:ln>
                          <a:solidFill>
                            <a:srgbClr val="0000FF"/>
                          </a:solidFill>
                          <a:effectLst/>
                          <a:latin typeface="Verdana" charset="0"/>
                          <a:ea typeface="ＭＳ Ｐゴシック" charset="0"/>
                        </a:rPr>
                        <a:t>2018</a:t>
                      </a:r>
                      <a:r>
                        <a:rPr kumimoji="0" lang="en-US" sz="1400" b="0" i="0" u="none" strike="noStrike" cap="none" normalizeH="0" baseline="0" dirty="0">
                          <a:ln>
                            <a:noFill/>
                          </a:ln>
                          <a:solidFill>
                            <a:schemeClr val="tx1"/>
                          </a:solidFill>
                          <a:effectLst/>
                          <a:latin typeface="Verdana" charset="0"/>
                          <a:ea typeface="ＭＳ Ｐゴシック" charset="0"/>
                        </a:rPr>
                        <a:t> </a:t>
                      </a:r>
                      <a:r>
                        <a:rPr kumimoji="0" lang="en-US" sz="1400" b="0" i="0" u="none" strike="noStrike" cap="none" normalizeH="0" baseline="0" dirty="0" err="1">
                          <a:ln>
                            <a:noFill/>
                          </a:ln>
                          <a:solidFill>
                            <a:schemeClr val="tx1"/>
                          </a:solidFill>
                          <a:effectLst/>
                          <a:latin typeface="Verdana" charset="0"/>
                          <a:ea typeface="ＭＳ Ｐゴシック" charset="0"/>
                        </a:rPr>
                        <a:t>pari</a:t>
                      </a:r>
                      <a:r>
                        <a:rPr kumimoji="0" lang="en-US" sz="1400" b="0" i="0" u="none" strike="noStrike" cap="none" normalizeH="0" baseline="0" dirty="0">
                          <a:ln>
                            <a:noFill/>
                          </a:ln>
                          <a:solidFill>
                            <a:schemeClr val="tx1"/>
                          </a:solidFill>
                          <a:effectLst/>
                          <a:latin typeface="Verdana" charset="0"/>
                          <a:ea typeface="ＭＳ Ｐゴシック" charset="0"/>
                        </a:rPr>
                        <a:t> a </a:t>
                      </a:r>
                      <a:r>
                        <a:rPr kumimoji="0" lang="en-US" sz="1400" b="1" i="0" u="none" strike="noStrike" cap="none" normalizeH="0" baseline="0" dirty="0">
                          <a:ln>
                            <a:noFill/>
                          </a:ln>
                          <a:solidFill>
                            <a:srgbClr val="0000FF"/>
                          </a:solidFill>
                          <a:effectLst/>
                          <a:latin typeface="Verdana" charset="0"/>
                          <a:ea typeface="ＭＳ Ｐゴシック" charset="0"/>
                        </a:rPr>
                        <a:t>€ 32.984</a:t>
                      </a:r>
                      <a:r>
                        <a:rPr kumimoji="0" lang="en-US" sz="1400" b="0" i="0" u="none" strike="noStrike" cap="none" normalizeH="0" baseline="0" dirty="0">
                          <a:ln>
                            <a:noFill/>
                          </a:ln>
                          <a:solidFill>
                            <a:schemeClr val="tx1"/>
                          </a:solidFill>
                          <a:effectLst/>
                          <a:latin typeface="Verdana" charset="0"/>
                          <a:ea typeface="ＭＳ Ｐゴシック" charset="0"/>
                        </a:rPr>
                        <a:t>)</a:t>
                      </a:r>
                      <a:endParaRPr kumimoji="0" lang="en-US" sz="1400" b="0" i="0" u="none" strike="noStrike" cap="none" normalizeH="0" baseline="0" dirty="0">
                        <a:ln>
                          <a:noFill/>
                        </a:ln>
                        <a:solidFill>
                          <a:schemeClr val="tx1"/>
                        </a:solidFill>
                        <a:effectLst/>
                        <a:latin typeface="Arial" charset="0"/>
                        <a:ea typeface="ＭＳ Ｐゴシック" charset="0"/>
                      </a:endParaRPr>
                    </a:p>
                  </a:txBody>
                  <a:tcPr marL="121920" marR="121920" anchor="ctr" horzOverflow="overflow">
                    <a:lnL w="9525" cap="flat" cmpd="sng" algn="ctr">
                      <a:solidFill>
                        <a:srgbClr val="111111"/>
                      </a:solidFill>
                      <a:prstDash val="solid"/>
                      <a:round/>
                      <a:headEnd type="none" w="med" len="med"/>
                      <a:tailEnd type="none" w="med" len="med"/>
                    </a:lnL>
                    <a:lnR w="9525" cap="flat" cmpd="sng" algn="ctr">
                      <a:solidFill>
                        <a:srgbClr val="111111"/>
                      </a:solidFill>
                      <a:prstDash val="solid"/>
                      <a:round/>
                      <a:headEnd type="none" w="med" len="med"/>
                      <a:tailEnd type="none" w="med" len="med"/>
                    </a:lnR>
                    <a:lnT w="9525" cap="flat" cmpd="sng" algn="ctr">
                      <a:solidFill>
                        <a:srgbClr val="111111"/>
                      </a:solidFill>
                      <a:prstDash val="solid"/>
                      <a:round/>
                      <a:headEnd type="none" w="med" len="med"/>
                      <a:tailEnd type="none" w="med" len="med"/>
                    </a:lnT>
                    <a:lnB w="9525" cap="flat" cmpd="sng" algn="ctr">
                      <a:solidFill>
                        <a:srgbClr val="11111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a:ln>
                            <a:noFill/>
                          </a:ln>
                          <a:solidFill>
                            <a:srgbClr val="0000FF"/>
                          </a:solidFill>
                          <a:effectLst/>
                          <a:latin typeface="Verdana" charset="0"/>
                          <a:ea typeface="ＭＳ Ｐゴシック" charset="0"/>
                        </a:rPr>
                        <a:t>50%</a:t>
                      </a:r>
                      <a:r>
                        <a:rPr kumimoji="0" lang="en-US" sz="1400" b="0" i="0" u="none" strike="noStrike" cap="none" normalizeH="0" baseline="0" dirty="0">
                          <a:ln>
                            <a:noFill/>
                          </a:ln>
                          <a:solidFill>
                            <a:schemeClr val="tx1"/>
                          </a:solidFill>
                          <a:effectLst/>
                          <a:latin typeface="Verdana" charset="0"/>
                          <a:ea typeface="ＭＳ Ｐゴシック" charset="0"/>
                        </a:rPr>
                        <a:t> </a:t>
                      </a:r>
                      <a:r>
                        <a:rPr kumimoji="0" lang="en-US" sz="1400" b="0" i="0" u="none" strike="noStrike" cap="none" normalizeH="0" baseline="0" dirty="0" err="1">
                          <a:ln>
                            <a:noFill/>
                          </a:ln>
                          <a:solidFill>
                            <a:schemeClr val="tx1"/>
                          </a:solidFill>
                          <a:effectLst/>
                          <a:latin typeface="Verdana" charset="0"/>
                          <a:ea typeface="ＭＳ Ｐゴシック" charset="0"/>
                        </a:rPr>
                        <a:t>dell'importo</a:t>
                      </a:r>
                      <a:r>
                        <a:rPr kumimoji="0" lang="en-US" sz="1400" b="0" i="0" u="none" strike="noStrike" cap="none" normalizeH="0" baseline="0" dirty="0">
                          <a:ln>
                            <a:noFill/>
                          </a:ln>
                          <a:solidFill>
                            <a:schemeClr val="tx1"/>
                          </a:solidFill>
                          <a:effectLst/>
                          <a:latin typeface="Verdana" charset="0"/>
                          <a:ea typeface="ＭＳ Ｐゴシック" charset="0"/>
                        </a:rPr>
                        <a:t> </a:t>
                      </a:r>
                      <a:r>
                        <a:rPr kumimoji="0" lang="en-US" sz="1400" b="0" i="0" u="none" strike="noStrike" cap="none" normalizeH="0" baseline="0" dirty="0" err="1">
                          <a:ln>
                            <a:noFill/>
                          </a:ln>
                          <a:solidFill>
                            <a:schemeClr val="tx1"/>
                          </a:solidFill>
                          <a:effectLst/>
                          <a:latin typeface="Verdana" charset="0"/>
                          <a:ea typeface="ＭＳ Ｐゴシック" charset="0"/>
                        </a:rPr>
                        <a:t>dell'assegno</a:t>
                      </a:r>
                      <a:endParaRPr kumimoji="0" lang="en-US" sz="1400" b="0" i="0" u="none" strike="noStrike" cap="none" normalizeH="0" baseline="0" dirty="0">
                        <a:ln>
                          <a:noFill/>
                        </a:ln>
                        <a:solidFill>
                          <a:schemeClr val="tx1"/>
                        </a:solidFill>
                        <a:effectLst/>
                        <a:latin typeface="Arial" charset="0"/>
                        <a:ea typeface="ＭＳ Ｐゴシック" charset="0"/>
                      </a:endParaRPr>
                    </a:p>
                  </a:txBody>
                  <a:tcPr marL="121920" marR="121920" anchor="ctr" horzOverflow="overflow">
                    <a:lnL w="9525" cap="flat" cmpd="sng" algn="ctr">
                      <a:solidFill>
                        <a:srgbClr val="111111"/>
                      </a:solidFill>
                      <a:prstDash val="solid"/>
                      <a:round/>
                      <a:headEnd type="none" w="med" len="med"/>
                      <a:tailEnd type="none" w="med" len="med"/>
                    </a:lnL>
                    <a:lnR w="9525" cap="flat" cmpd="sng" algn="ctr">
                      <a:solidFill>
                        <a:srgbClr val="111111"/>
                      </a:solidFill>
                      <a:prstDash val="solid"/>
                      <a:round/>
                      <a:headEnd type="none" w="med" len="med"/>
                      <a:tailEnd type="none" w="med" len="med"/>
                    </a:lnR>
                    <a:lnT w="9525" cap="flat" cmpd="sng" algn="ctr">
                      <a:solidFill>
                        <a:srgbClr val="111111"/>
                      </a:solidFill>
                      <a:prstDash val="solid"/>
                      <a:round/>
                      <a:headEnd type="none" w="med" len="med"/>
                      <a:tailEnd type="none" w="med" len="med"/>
                    </a:lnT>
                    <a:lnB w="9525" cap="flat" cmpd="sng" algn="ctr">
                      <a:solidFill>
                        <a:srgbClr val="11111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2"/>
                  </a:ext>
                </a:extLst>
              </a:tr>
            </a:tbl>
          </a:graphicData>
        </a:graphic>
      </p:graphicFrame>
      <p:sp>
        <p:nvSpPr>
          <p:cNvPr id="61484" name="Rectangle 44"/>
          <p:cNvSpPr>
            <a:spLocks noChangeArrowheads="1"/>
          </p:cNvSpPr>
          <p:nvPr/>
        </p:nvSpPr>
        <p:spPr bwMode="auto">
          <a:xfrm>
            <a:off x="-893233" y="5348567"/>
            <a:ext cx="184666" cy="3693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spAutoFit/>
          </a:bodyPr>
          <a:lstStyle/>
          <a:p>
            <a:r>
              <a:rPr lang="en-US"/>
              <a:t> </a:t>
            </a:r>
          </a:p>
        </p:txBody>
      </p:sp>
    </p:spTree>
    <p:extLst>
      <p:ext uri="{BB962C8B-B14F-4D97-AF65-F5344CB8AC3E}">
        <p14:creationId xmlns:p14="http://schemas.microsoft.com/office/powerpoint/2010/main" xmlns="" val="851690337"/>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1443">
                                            <p:txEl>
                                              <p:pRg st="0" end="0"/>
                                            </p:txEl>
                                          </p:spTgt>
                                        </p:tgtEl>
                                        <p:attrNameLst>
                                          <p:attrName>style.visibility</p:attrName>
                                        </p:attrNameLst>
                                      </p:cBhvr>
                                      <p:to>
                                        <p:strVal val="visible"/>
                                      </p:to>
                                    </p:set>
                                    <p:animEffect transition="in" filter="fade">
                                      <p:cBhvr>
                                        <p:cTn id="7" dur="2000"/>
                                        <p:tgtEl>
                                          <p:spTgt spid="6144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1443">
                                            <p:txEl>
                                              <p:pRg st="1" end="1"/>
                                            </p:txEl>
                                          </p:spTgt>
                                        </p:tgtEl>
                                        <p:attrNameLst>
                                          <p:attrName>style.visibility</p:attrName>
                                        </p:attrNameLst>
                                      </p:cBhvr>
                                      <p:to>
                                        <p:strVal val="visible"/>
                                      </p:to>
                                    </p:set>
                                    <p:animEffect transition="in" filter="fade">
                                      <p:cBhvr>
                                        <p:cTn id="12" dur="2000"/>
                                        <p:tgtEl>
                                          <p:spTgt spid="61443">
                                            <p:txEl>
                                              <p:pRg st="1" end="1"/>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61495"/>
                                        </p:tgtEl>
                                        <p:attrNameLst>
                                          <p:attrName>style.visibility</p:attrName>
                                        </p:attrNameLst>
                                      </p:cBhvr>
                                      <p:to>
                                        <p:strVal val="visible"/>
                                      </p:to>
                                    </p:set>
                                    <p:animEffect transition="in" filter="fade">
                                      <p:cBhvr>
                                        <p:cTn id="15" dur="2000"/>
                                        <p:tgtEl>
                                          <p:spTgt spid="614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43" grpId="0" build="p"/>
    </p:bldLst>
  </p:timing>
</p:sld>
</file>

<file path=ppt/slides/slide3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a:xfrm>
            <a:off x="2231136" y="370332"/>
            <a:ext cx="7729728" cy="1188720"/>
          </a:xfrm>
        </p:spPr>
        <p:txBody>
          <a:bodyPr/>
          <a:lstStyle/>
          <a:p>
            <a:r>
              <a:rPr lang="it-IT"/>
              <a:t>Assegno e attività lavorativa</a:t>
            </a:r>
            <a:endParaRPr lang="en-US"/>
          </a:p>
        </p:txBody>
      </p:sp>
      <p:sp>
        <p:nvSpPr>
          <p:cNvPr id="61484" name="Rectangle 44"/>
          <p:cNvSpPr>
            <a:spLocks noChangeArrowheads="1"/>
          </p:cNvSpPr>
          <p:nvPr/>
        </p:nvSpPr>
        <p:spPr bwMode="auto">
          <a:xfrm>
            <a:off x="-893233" y="5348567"/>
            <a:ext cx="184666" cy="3693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spAutoFit/>
          </a:bodyPr>
          <a:lstStyle/>
          <a:p>
            <a:r>
              <a:rPr lang="en-US"/>
              <a:t> </a:t>
            </a:r>
          </a:p>
        </p:txBody>
      </p:sp>
      <p:graphicFrame>
        <p:nvGraphicFramePr>
          <p:cNvPr id="5" name="Tabella 4"/>
          <p:cNvGraphicFramePr>
            <a:graphicFrameLocks noGrp="1"/>
          </p:cNvGraphicFramePr>
          <p:nvPr>
            <p:extLst/>
          </p:nvPr>
        </p:nvGraphicFramePr>
        <p:xfrm>
          <a:off x="2239809" y="1972665"/>
          <a:ext cx="7567830" cy="1764730"/>
        </p:xfrm>
        <a:graphic>
          <a:graphicData uri="http://schemas.openxmlformats.org/drawingml/2006/table">
            <a:tbl>
              <a:tblPr/>
              <a:tblGrid>
                <a:gridCol w="4616376">
                  <a:extLst>
                    <a:ext uri="{9D8B030D-6E8A-4147-A177-3AD203B41FA5}">
                      <a16:colId xmlns="" xmlns:a16="http://schemas.microsoft.com/office/drawing/2014/main" val="3086789743"/>
                    </a:ext>
                  </a:extLst>
                </a:gridCol>
                <a:gridCol w="2951454">
                  <a:extLst>
                    <a:ext uri="{9D8B030D-6E8A-4147-A177-3AD203B41FA5}">
                      <a16:colId xmlns="" xmlns:a16="http://schemas.microsoft.com/office/drawing/2014/main" val="4237333013"/>
                    </a:ext>
                  </a:extLst>
                </a:gridCol>
              </a:tblGrid>
              <a:tr h="352946">
                <a:tc gridSpan="2">
                  <a:txBody>
                    <a:bodyPr/>
                    <a:lstStyle/>
                    <a:p>
                      <a:pPr algn="ctr" rtl="0"/>
                      <a:r>
                        <a:rPr lang="it-IT" sz="1050" b="1" dirty="0">
                          <a:effectLst/>
                          <a:latin typeface="Tahoma" panose="020B0604030504040204" pitchFamily="34" charset="0"/>
                        </a:rPr>
                        <a:t>IMPORTI DEI LIMITI DI REDDITO 2017</a:t>
                      </a:r>
                      <a:endParaRPr lang="it-IT" sz="1050" b="0" dirty="0">
                        <a:effectLst/>
                        <a:latin typeface="Tahoma" panose="020B0604030504040204" pitchFamily="34" charset="0"/>
                      </a:endParaRPr>
                    </a:p>
                  </a:txBody>
                  <a:tcPr marL="25400" marR="25400" marT="25400" marB="254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it-IT"/>
                    </a:p>
                  </a:txBody>
                  <a:tcPr/>
                </a:tc>
                <a:extLst>
                  <a:ext uri="{0D108BD9-81ED-4DB2-BD59-A6C34878D82A}">
                    <a16:rowId xmlns="" xmlns:a16="http://schemas.microsoft.com/office/drawing/2014/main" val="4186766217"/>
                  </a:ext>
                </a:extLst>
              </a:tr>
              <a:tr h="352946">
                <a:tc>
                  <a:txBody>
                    <a:bodyPr/>
                    <a:lstStyle/>
                    <a:p>
                      <a:pPr algn="ctr" rtl="0"/>
                      <a:r>
                        <a:rPr lang="it-IT" sz="1050" b="1" dirty="0">
                          <a:effectLst/>
                          <a:latin typeface="Tahoma" panose="020B0604030504040204" pitchFamily="34" charset="0"/>
                        </a:rPr>
                        <a:t>Ammontare dei redditi</a:t>
                      </a:r>
                      <a:r>
                        <a:rPr lang="it-IT" sz="1050" b="0" dirty="0">
                          <a:effectLst/>
                          <a:latin typeface="Tahoma" panose="020B0604030504040204" pitchFamily="34" charset="0"/>
                        </a:rPr>
                        <a:t> </a:t>
                      </a:r>
                    </a:p>
                  </a:txBody>
                  <a:tcPr marL="25400" marR="25400" marT="25400" marB="254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a:r>
                        <a:rPr lang="it-IT" sz="1050" b="1" dirty="0">
                          <a:effectLst/>
                          <a:latin typeface="Tahoma" panose="020B0604030504040204" pitchFamily="34" charset="0"/>
                        </a:rPr>
                        <a:t>Percentuale di riduzione</a:t>
                      </a:r>
                      <a:r>
                        <a:rPr lang="it-IT" sz="1050" b="0" dirty="0">
                          <a:effectLst/>
                          <a:latin typeface="Tahoma" panose="020B0604030504040204" pitchFamily="34" charset="0"/>
                        </a:rPr>
                        <a:t> </a:t>
                      </a:r>
                    </a:p>
                  </a:txBody>
                  <a:tcPr marL="25400" marR="25400" marT="25400" marB="254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 xmlns:a16="http://schemas.microsoft.com/office/drawing/2014/main" val="2931045410"/>
                  </a:ext>
                </a:extLst>
              </a:tr>
              <a:tr h="352946">
                <a:tc>
                  <a:txBody>
                    <a:bodyPr/>
                    <a:lstStyle/>
                    <a:p>
                      <a:pPr algn="l" rtl="0"/>
                      <a:r>
                        <a:rPr lang="it-IT" sz="1050" dirty="0">
                          <a:effectLst/>
                          <a:latin typeface="Tahoma" panose="020B0604030504040204" pitchFamily="34" charset="0"/>
                        </a:rPr>
                        <a:t>fino a 26.098,28 euro</a:t>
                      </a:r>
                    </a:p>
                  </a:txBody>
                  <a:tcPr marL="25400" marR="25400" marT="25400" marB="254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a:r>
                        <a:rPr lang="it-IT" sz="1050" b="0">
                          <a:effectLst/>
                          <a:latin typeface="Tahoma" panose="020B0604030504040204" pitchFamily="34" charset="0"/>
                        </a:rPr>
                        <a:t>nessuna</a:t>
                      </a:r>
                    </a:p>
                  </a:txBody>
                  <a:tcPr marL="25400" marR="25400" marT="25400" marB="254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 xmlns:a16="http://schemas.microsoft.com/office/drawing/2014/main" val="734111038"/>
                  </a:ext>
                </a:extLst>
              </a:tr>
              <a:tr h="352946">
                <a:tc>
                  <a:txBody>
                    <a:bodyPr/>
                    <a:lstStyle/>
                    <a:p>
                      <a:pPr algn="l" rtl="0"/>
                      <a:r>
                        <a:rPr lang="it-IT" sz="1050" dirty="0">
                          <a:effectLst/>
                          <a:latin typeface="Tahoma" panose="020B0604030504040204" pitchFamily="34" charset="0"/>
                        </a:rPr>
                        <a:t>oltre 26.098,28 euro fino a 32.622,85 euro</a:t>
                      </a:r>
                    </a:p>
                  </a:txBody>
                  <a:tcPr marL="25400" marR="25400" marT="25400" marB="254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a:r>
                        <a:rPr lang="it-IT" sz="1050" b="0" dirty="0">
                          <a:effectLst/>
                          <a:latin typeface="Tahoma" panose="020B0604030504040204" pitchFamily="34" charset="0"/>
                        </a:rPr>
                        <a:t>25%</a:t>
                      </a:r>
                    </a:p>
                  </a:txBody>
                  <a:tcPr marL="25400" marR="25400" marT="25400" marB="254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 xmlns:a16="http://schemas.microsoft.com/office/drawing/2014/main" val="3426919070"/>
                  </a:ext>
                </a:extLst>
              </a:tr>
              <a:tr h="352946">
                <a:tc>
                  <a:txBody>
                    <a:bodyPr/>
                    <a:lstStyle/>
                    <a:p>
                      <a:pPr algn="l" rtl="0"/>
                      <a:r>
                        <a:rPr lang="it-IT" sz="1050">
                          <a:effectLst/>
                          <a:latin typeface="Tahoma" panose="020B0604030504040204" pitchFamily="34" charset="0"/>
                        </a:rPr>
                        <a:t>oltre 32.622,85 euro</a:t>
                      </a:r>
                    </a:p>
                  </a:txBody>
                  <a:tcPr marL="25400" marR="25400" marT="25400" marB="254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a:r>
                        <a:rPr lang="it-IT" sz="1050" b="0" dirty="0">
                          <a:effectLst/>
                          <a:latin typeface="Tahoma" panose="020B0604030504040204" pitchFamily="34" charset="0"/>
                        </a:rPr>
                        <a:t>50%</a:t>
                      </a:r>
                    </a:p>
                  </a:txBody>
                  <a:tcPr marL="25400" marR="25400" marT="25400" marB="254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 xmlns:a16="http://schemas.microsoft.com/office/drawing/2014/main" val="1287047483"/>
                  </a:ext>
                </a:extLst>
              </a:tr>
            </a:tbl>
          </a:graphicData>
        </a:graphic>
      </p:graphicFrame>
      <p:graphicFrame>
        <p:nvGraphicFramePr>
          <p:cNvPr id="6" name="Tabella 5"/>
          <p:cNvGraphicFramePr>
            <a:graphicFrameLocks noGrp="1"/>
          </p:cNvGraphicFramePr>
          <p:nvPr>
            <p:extLst/>
          </p:nvPr>
        </p:nvGraphicFramePr>
        <p:xfrm>
          <a:off x="2231136" y="4816387"/>
          <a:ext cx="7280412" cy="660400"/>
        </p:xfrm>
        <a:graphic>
          <a:graphicData uri="http://schemas.openxmlformats.org/drawingml/2006/table">
            <a:tbl>
              <a:tblPr/>
              <a:tblGrid>
                <a:gridCol w="7280412">
                  <a:extLst>
                    <a:ext uri="{9D8B030D-6E8A-4147-A177-3AD203B41FA5}">
                      <a16:colId xmlns="" xmlns:a16="http://schemas.microsoft.com/office/drawing/2014/main" val="3024462452"/>
                    </a:ext>
                  </a:extLst>
                </a:gridCol>
              </a:tblGrid>
              <a:tr h="187348">
                <a:tc>
                  <a:txBody>
                    <a:bodyPr/>
                    <a:lstStyle/>
                    <a:p>
                      <a:pPr rtl="0"/>
                      <a:r>
                        <a:rPr lang="it-IT" sz="1000" dirty="0">
                          <a:effectLst/>
                          <a:latin typeface="Tahoma" panose="020B0604030504040204" pitchFamily="34" charset="0"/>
                        </a:rPr>
                        <a:t>- nei casi in cui i soggetti assicurati possano far valere un'anzianità contributiva </a:t>
                      </a:r>
                      <a:r>
                        <a:rPr lang="it-IT" sz="1000" b="1" dirty="0">
                          <a:effectLst/>
                          <a:latin typeface="Tahoma" panose="020B0604030504040204" pitchFamily="34" charset="0"/>
                        </a:rPr>
                        <a:t>inferiore a 40 anni</a:t>
                      </a:r>
                      <a:r>
                        <a:rPr lang="it-IT" sz="1000" dirty="0">
                          <a:effectLst/>
                          <a:latin typeface="Tahoma" panose="020B0604030504040204" pitchFamily="34" charset="0"/>
                        </a:rPr>
                        <a:t>, la trattenuta è del </a:t>
                      </a:r>
                      <a:r>
                        <a:rPr lang="it-IT" sz="1000" b="1" dirty="0">
                          <a:effectLst/>
                          <a:latin typeface="Tahoma" panose="020B0604030504040204" pitchFamily="34" charset="0"/>
                        </a:rPr>
                        <a:t>50%</a:t>
                      </a:r>
                      <a:r>
                        <a:rPr lang="it-IT" sz="1000" dirty="0">
                          <a:effectLst/>
                          <a:latin typeface="Tahoma" panose="020B0604030504040204" pitchFamily="34" charset="0"/>
                        </a:rPr>
                        <a:t> della quota eccedente il trattamento minimo nel caso di </a:t>
                      </a:r>
                      <a:r>
                        <a:rPr lang="it-IT" sz="1000" b="1" dirty="0">
                          <a:effectLst/>
                          <a:latin typeface="Tahoma" panose="020B0604030504040204" pitchFamily="34" charset="0"/>
                        </a:rPr>
                        <a:t>lavoro dipendente</a:t>
                      </a:r>
                      <a:r>
                        <a:rPr lang="it-IT" sz="1000" dirty="0">
                          <a:effectLst/>
                          <a:latin typeface="Tahoma" panose="020B0604030504040204" pitchFamily="34" charset="0"/>
                        </a:rPr>
                        <a:t> e del </a:t>
                      </a:r>
                      <a:r>
                        <a:rPr lang="it-IT" sz="1000" b="1" dirty="0">
                          <a:effectLst/>
                          <a:latin typeface="Tahoma" panose="020B0604030504040204" pitchFamily="34" charset="0"/>
                        </a:rPr>
                        <a:t>30%</a:t>
                      </a:r>
                      <a:r>
                        <a:rPr lang="it-IT" sz="1000" dirty="0">
                          <a:effectLst/>
                          <a:latin typeface="Tahoma" panose="020B0604030504040204" pitchFamily="34" charset="0"/>
                        </a:rPr>
                        <a:t> della quota eccedente il trattamento minimo nel caso di </a:t>
                      </a:r>
                      <a:r>
                        <a:rPr lang="it-IT" sz="1000" b="1" dirty="0">
                          <a:effectLst/>
                          <a:latin typeface="Tahoma" panose="020B0604030504040204" pitchFamily="34" charset="0"/>
                        </a:rPr>
                        <a:t>lavoro autonomo</a:t>
                      </a:r>
                      <a:r>
                        <a:rPr lang="it-IT" sz="1000" dirty="0">
                          <a:effectLst/>
                          <a:latin typeface="Tahoma" panose="020B0604030504040204" pitchFamily="34" charset="0"/>
                        </a:rPr>
                        <a:t> ed entro il limite del </a:t>
                      </a:r>
                      <a:r>
                        <a:rPr lang="it-IT" sz="1000" b="1" dirty="0">
                          <a:effectLst/>
                          <a:latin typeface="Tahoma" panose="020B0604030504040204" pitchFamily="34" charset="0"/>
                        </a:rPr>
                        <a:t>30%</a:t>
                      </a:r>
                      <a:r>
                        <a:rPr lang="it-IT" sz="1000" dirty="0">
                          <a:effectLst/>
                          <a:latin typeface="Tahoma" panose="020B0604030504040204" pitchFamily="34" charset="0"/>
                        </a:rPr>
                        <a:t> del reddito da lavoro percepito;</a:t>
                      </a:r>
                      <a:r>
                        <a:rPr lang="it-IT" sz="1000" b="0" dirty="0">
                          <a:effectLst/>
                          <a:latin typeface="Tahoma" panose="020B0604030504040204" pitchFamily="34" charset="0"/>
                        </a:rPr>
                        <a:t>- solo nei casi in cui l'anzianità contributiva sia </a:t>
                      </a:r>
                      <a:r>
                        <a:rPr lang="it-IT" sz="1000" b="1" dirty="0">
                          <a:effectLst/>
                          <a:latin typeface="Tahoma" panose="020B0604030504040204" pitchFamily="34" charset="0"/>
                        </a:rPr>
                        <a:t>pari o superiore a 40 anni</a:t>
                      </a:r>
                      <a:r>
                        <a:rPr lang="it-IT" sz="1000" b="0" dirty="0">
                          <a:effectLst/>
                          <a:latin typeface="Tahoma" panose="020B0604030504040204" pitchFamily="34" charset="0"/>
                        </a:rPr>
                        <a:t>, l'assegno ordinario di </a:t>
                      </a:r>
                      <a:r>
                        <a:rPr lang="it-IT" sz="1000" b="1" dirty="0">
                          <a:effectLst/>
                          <a:latin typeface="Tahoma" panose="020B0604030504040204" pitchFamily="34" charset="0"/>
                        </a:rPr>
                        <a:t>invalidità</a:t>
                      </a:r>
                      <a:r>
                        <a:rPr lang="it-IT" sz="1000" b="0" dirty="0">
                          <a:effectLst/>
                          <a:latin typeface="Tahoma" panose="020B0604030504040204" pitchFamily="34" charset="0"/>
                        </a:rPr>
                        <a:t> è totalmente </a:t>
                      </a:r>
                      <a:r>
                        <a:rPr lang="it-IT" sz="1000" b="1" dirty="0">
                          <a:effectLst/>
                          <a:latin typeface="Tahoma" panose="020B0604030504040204" pitchFamily="34" charset="0"/>
                        </a:rPr>
                        <a:t>cumulabile</a:t>
                      </a:r>
                      <a:r>
                        <a:rPr lang="it-IT" sz="1000" b="0" dirty="0">
                          <a:effectLst/>
                          <a:latin typeface="Tahoma" panose="020B0604030504040204" pitchFamily="34" charset="0"/>
                        </a:rPr>
                        <a:t>.</a:t>
                      </a:r>
                    </a:p>
                  </a:txBody>
                  <a:tcPr marL="25400" marR="25400" marT="25400" marB="254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 xmlns:a16="http://schemas.microsoft.com/office/drawing/2014/main" val="3243315524"/>
                  </a:ext>
                </a:extLst>
              </a:tr>
            </a:tbl>
          </a:graphicData>
        </a:graphic>
      </p:graphicFrame>
      <p:sp>
        <p:nvSpPr>
          <p:cNvPr id="7" name="Rectangle 1"/>
          <p:cNvSpPr>
            <a:spLocks noChangeArrowheads="1"/>
          </p:cNvSpPr>
          <p:nvPr/>
        </p:nvSpPr>
        <p:spPr bwMode="auto">
          <a:xfrm>
            <a:off x="2239809" y="5889397"/>
            <a:ext cx="8060474" cy="507831"/>
          </a:xfrm>
          <a:prstGeom prst="rect">
            <a:avLst/>
          </a:prstGeom>
          <a:solidFill>
            <a:srgbClr val="FFFFFF"/>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it-IT" altLang="it-IT" sz="900" b="0" i="0" u="none" strike="noStrike" cap="none" normalizeH="0" baseline="0">
                <a:ln>
                  <a:noFill/>
                </a:ln>
                <a:solidFill>
                  <a:srgbClr val="333333"/>
                </a:solidFill>
                <a:effectLst/>
                <a:latin typeface="Verdana" panose="020B0604030504040204" pitchFamily="34" charset="0"/>
              </a:rPr>
              <a:t> </a:t>
            </a:r>
            <a:endParaRPr kumimoji="0" lang="it-IT" altLang="it-IT" sz="8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it-IT" altLang="it-IT" sz="900" b="0" i="0" u="none" strike="noStrike" cap="none" normalizeH="0" baseline="0">
                <a:ln>
                  <a:noFill/>
                </a:ln>
                <a:solidFill>
                  <a:srgbClr val="333333"/>
                </a:solidFill>
                <a:effectLst/>
                <a:latin typeface="Verdana" panose="020B0604030504040204" pitchFamily="34" charset="0"/>
              </a:rPr>
              <a:t>Se l'assegno di </a:t>
            </a:r>
            <a:r>
              <a:rPr kumimoji="0" lang="it-IT" altLang="it-IT" sz="900" b="1" i="0" u="none" strike="noStrike" cap="none" normalizeH="0" baseline="0">
                <a:ln>
                  <a:noFill/>
                </a:ln>
                <a:solidFill>
                  <a:srgbClr val="333333"/>
                </a:solidFill>
                <a:effectLst/>
                <a:latin typeface="Verdana" panose="020B0604030504040204" pitchFamily="34" charset="0"/>
              </a:rPr>
              <a:t>invalidità</a:t>
            </a:r>
            <a:r>
              <a:rPr kumimoji="0" lang="it-IT" altLang="it-IT" sz="900" b="0" i="0" u="none" strike="noStrike" cap="none" normalizeH="0" baseline="0">
                <a:ln>
                  <a:noFill/>
                </a:ln>
                <a:solidFill>
                  <a:srgbClr val="333333"/>
                </a:solidFill>
                <a:effectLst/>
                <a:latin typeface="Verdana" panose="020B0604030504040204" pitchFamily="34" charset="0"/>
              </a:rPr>
              <a:t> così ridotto è comunque superiore all'importo del </a:t>
            </a:r>
            <a:r>
              <a:rPr kumimoji="0" lang="it-IT" altLang="it-IT" sz="900" b="1" i="0" u="none" strike="noStrike" cap="none" normalizeH="0" baseline="0">
                <a:ln>
                  <a:noFill/>
                </a:ln>
                <a:solidFill>
                  <a:srgbClr val="333333"/>
                </a:solidFill>
                <a:effectLst/>
                <a:latin typeface="Verdana" panose="020B0604030504040204" pitchFamily="34" charset="0"/>
              </a:rPr>
              <a:t>trattamento minimo</a:t>
            </a:r>
            <a:r>
              <a:rPr kumimoji="0" lang="it-IT" altLang="it-IT" sz="900" b="0" i="0" u="none" strike="noStrike" cap="none" normalizeH="0" baseline="0">
                <a:ln>
                  <a:noFill/>
                </a:ln>
                <a:solidFill>
                  <a:srgbClr val="333333"/>
                </a:solidFill>
                <a:effectLst/>
                <a:latin typeface="Verdana" panose="020B0604030504040204" pitchFamily="34" charset="0"/>
              </a:rPr>
              <a:t>, può subire un ulteriore taglio a seconda </a:t>
            </a:r>
            <a:r>
              <a:rPr kumimoji="0" lang="it-IT" altLang="it-IT" sz="900" b="1" i="0" u="none" strike="noStrike" cap="none" normalizeH="0" baseline="0">
                <a:ln>
                  <a:noFill/>
                </a:ln>
                <a:solidFill>
                  <a:srgbClr val="333333"/>
                </a:solidFill>
                <a:effectLst/>
                <a:latin typeface="Verdana" panose="020B0604030504040204" pitchFamily="34" charset="0"/>
              </a:rPr>
              <a:t>dell'anzianità contributiva raggiunta</a:t>
            </a:r>
            <a:r>
              <a:rPr kumimoji="0" lang="it-IT" altLang="it-IT" sz="900" b="0" i="0" u="none" strike="noStrike" cap="none" normalizeH="0" baseline="0">
                <a:ln>
                  <a:noFill/>
                </a:ln>
                <a:solidFill>
                  <a:srgbClr val="333333"/>
                </a:solidFill>
                <a:effectLst/>
                <a:latin typeface="Verdana" panose="020B0604030504040204" pitchFamily="34" charset="0"/>
              </a:rPr>
              <a:t> (</a:t>
            </a:r>
            <a:r>
              <a:rPr kumimoji="0" lang="it-IT" altLang="it-IT" sz="900" b="1" i="0" u="none" strike="noStrike" cap="none" normalizeH="0" baseline="0">
                <a:ln>
                  <a:noFill/>
                </a:ln>
                <a:solidFill>
                  <a:srgbClr val="FF0000"/>
                </a:solidFill>
                <a:effectLst/>
                <a:latin typeface="Verdana" panose="020B0604030504040204" pitchFamily="34" charset="0"/>
                <a:hlinkClick r:id="rId2"/>
              </a:rPr>
              <a:t>INPS, circ. 1/2009</a:t>
            </a:r>
            <a:r>
              <a:rPr kumimoji="0" lang="it-IT" altLang="it-IT" sz="900" b="0" i="0" u="none" strike="noStrike" cap="none" normalizeH="0" baseline="0">
                <a:ln>
                  <a:noFill/>
                </a:ln>
                <a:solidFill>
                  <a:srgbClr val="333333"/>
                </a:solidFill>
                <a:effectLst/>
                <a:latin typeface="Verdana" panose="020B0604030504040204" pitchFamily="34" charset="0"/>
              </a:rPr>
              <a:t>):</a:t>
            </a:r>
            <a:endParaRPr kumimoji="0" lang="it-IT" altLang="it-IT" sz="1800" b="0" i="0" u="none" strike="noStrike" cap="none" normalizeH="0" baseline="0">
              <a:ln>
                <a:noFill/>
              </a:ln>
              <a:solidFill>
                <a:schemeClr val="tx1"/>
              </a:solidFill>
              <a:effectLst/>
              <a:latin typeface="Arial" panose="020B0604020202020204" pitchFamily="34" charset="0"/>
            </a:endParaRPr>
          </a:p>
        </p:txBody>
      </p:sp>
      <p:sp>
        <p:nvSpPr>
          <p:cNvPr id="9" name="Segnaposto contenuto 8"/>
          <p:cNvSpPr>
            <a:spLocks noGrp="1"/>
          </p:cNvSpPr>
          <p:nvPr>
            <p:ph idx="1"/>
          </p:nvPr>
        </p:nvSpPr>
        <p:spPr/>
        <p:txBody>
          <a:bodyPr/>
          <a:lstStyle/>
          <a:p>
            <a:endParaRPr lang="it-IT" dirty="0"/>
          </a:p>
        </p:txBody>
      </p:sp>
    </p:spTree>
    <p:extLst>
      <p:ext uri="{BB962C8B-B14F-4D97-AF65-F5344CB8AC3E}">
        <p14:creationId xmlns:p14="http://schemas.microsoft.com/office/powerpoint/2010/main" xmlns="" val="393529986"/>
      </p:ext>
    </p:extLst>
  </p:cSld>
  <p:clrMapOvr>
    <a:masterClrMapping/>
  </p:clrMapOvr>
  <p:transition spd="slow">
    <p:randomBar dir="vert"/>
  </p:transition>
</p:sld>
</file>

<file path=ppt/slides/slide3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a:xfrm>
            <a:off x="2231136" y="522111"/>
            <a:ext cx="7729728" cy="1631301"/>
          </a:xfrm>
        </p:spPr>
        <p:txBody>
          <a:bodyPr>
            <a:normAutofit fontScale="90000"/>
          </a:bodyPr>
          <a:lstStyle/>
          <a:p>
            <a:r>
              <a:rPr lang="it-IT" sz="3800" dirty="0"/>
              <a:t>Assegno ordinario di invalidità e altre prestazioni.</a:t>
            </a:r>
            <a:endParaRPr lang="en-US" sz="3800" dirty="0"/>
          </a:p>
        </p:txBody>
      </p:sp>
      <p:sp>
        <p:nvSpPr>
          <p:cNvPr id="62467" name="Rectangle 3"/>
          <p:cNvSpPr>
            <a:spLocks noGrp="1" noChangeArrowheads="1"/>
          </p:cNvSpPr>
          <p:nvPr>
            <p:ph idx="1"/>
          </p:nvPr>
        </p:nvSpPr>
        <p:spPr>
          <a:xfrm>
            <a:off x="624417" y="2418116"/>
            <a:ext cx="11150600" cy="3522662"/>
          </a:xfrm>
        </p:spPr>
        <p:txBody>
          <a:bodyPr/>
          <a:lstStyle/>
          <a:p>
            <a:pPr algn="just">
              <a:buFont typeface="Wingdings" charset="0"/>
              <a:buNone/>
            </a:pPr>
            <a:r>
              <a:rPr lang="en-US" sz="2600" dirty="0"/>
              <a:t>L</a:t>
            </a:r>
            <a:r>
              <a:rPr lang="ja-JP" altLang="en-US" sz="2600" dirty="0">
                <a:latin typeface="Arial"/>
              </a:rPr>
              <a:t>’</a:t>
            </a:r>
            <a:r>
              <a:rPr lang="en-US" sz="2600" dirty="0" err="1"/>
              <a:t>assegno</a:t>
            </a:r>
            <a:r>
              <a:rPr lang="en-US" sz="2600" dirty="0"/>
              <a:t> </a:t>
            </a:r>
            <a:r>
              <a:rPr lang="en-US" sz="2600" dirty="0" err="1"/>
              <a:t>ordinario</a:t>
            </a:r>
            <a:r>
              <a:rPr lang="en-US" sz="2600" dirty="0"/>
              <a:t> di </a:t>
            </a:r>
            <a:r>
              <a:rPr lang="en-US" sz="2600" dirty="0" err="1"/>
              <a:t>invalidità</a:t>
            </a:r>
            <a:r>
              <a:rPr lang="en-US" sz="2600" dirty="0"/>
              <a:t> </a:t>
            </a:r>
            <a:r>
              <a:rPr lang="en-US" sz="2600" dirty="0" err="1"/>
              <a:t>è</a:t>
            </a:r>
            <a:r>
              <a:rPr lang="en-US" sz="2600" dirty="0"/>
              <a:t> </a:t>
            </a:r>
            <a:r>
              <a:rPr lang="en-US" sz="2600" dirty="0" err="1"/>
              <a:t>compatibile</a:t>
            </a:r>
            <a:r>
              <a:rPr lang="en-US" sz="2600" dirty="0"/>
              <a:t> con la </a:t>
            </a:r>
            <a:r>
              <a:rPr lang="en-US" sz="2600" dirty="0" err="1"/>
              <a:t>pensione</a:t>
            </a:r>
            <a:r>
              <a:rPr lang="en-US" sz="2600" dirty="0"/>
              <a:t> di </a:t>
            </a:r>
            <a:r>
              <a:rPr lang="en-US" sz="2600" dirty="0" err="1"/>
              <a:t>invalidità</a:t>
            </a:r>
            <a:r>
              <a:rPr lang="en-US" sz="2600" dirty="0"/>
              <a:t> </a:t>
            </a:r>
            <a:r>
              <a:rPr lang="en-US" sz="2600" dirty="0" err="1"/>
              <a:t>civile</a:t>
            </a:r>
            <a:r>
              <a:rPr lang="en-US" sz="2600" dirty="0"/>
              <a:t> </a:t>
            </a:r>
            <a:r>
              <a:rPr lang="en-US" sz="2600" dirty="0" err="1"/>
              <a:t>totale</a:t>
            </a:r>
            <a:r>
              <a:rPr lang="en-US" sz="2600" dirty="0"/>
              <a:t>, ma non con l</a:t>
            </a:r>
            <a:r>
              <a:rPr lang="ja-JP" altLang="en-US" sz="2600" dirty="0">
                <a:latin typeface="Arial"/>
              </a:rPr>
              <a:t>’</a:t>
            </a:r>
            <a:r>
              <a:rPr lang="en-US" sz="2600" dirty="0" err="1"/>
              <a:t>assegno</a:t>
            </a:r>
            <a:r>
              <a:rPr lang="en-US" sz="2600" dirty="0"/>
              <a:t> </a:t>
            </a:r>
            <a:r>
              <a:rPr lang="en-US" sz="2600" dirty="0" err="1"/>
              <a:t>mensile</a:t>
            </a:r>
            <a:r>
              <a:rPr lang="en-US" sz="2600" dirty="0"/>
              <a:t> per </a:t>
            </a:r>
            <a:r>
              <a:rPr lang="en-US" sz="2600" dirty="0" err="1"/>
              <a:t>invalidi</a:t>
            </a:r>
            <a:r>
              <a:rPr lang="en-US" sz="2600" dirty="0"/>
              <a:t> </a:t>
            </a:r>
            <a:r>
              <a:rPr lang="en-US" sz="2600" dirty="0" err="1"/>
              <a:t>civili</a:t>
            </a:r>
            <a:r>
              <a:rPr lang="en-US" sz="2600" dirty="0"/>
              <a:t> </a:t>
            </a:r>
            <a:r>
              <a:rPr lang="en-US" sz="2600" dirty="0" err="1"/>
              <a:t>parziali</a:t>
            </a:r>
            <a:r>
              <a:rPr lang="en-US" sz="2600" dirty="0"/>
              <a:t>.</a:t>
            </a:r>
          </a:p>
          <a:p>
            <a:pPr algn="just">
              <a:buFont typeface="Wingdings" charset="0"/>
              <a:buNone/>
            </a:pPr>
            <a:r>
              <a:rPr lang="en-US" sz="2600" dirty="0"/>
              <a:t>L</a:t>
            </a:r>
            <a:r>
              <a:rPr lang="ja-JP" altLang="en-US" sz="2600" dirty="0">
                <a:latin typeface="Arial"/>
              </a:rPr>
              <a:t>’</a:t>
            </a:r>
            <a:r>
              <a:rPr lang="en-US" sz="2600" dirty="0" err="1"/>
              <a:t>assegno</a:t>
            </a:r>
            <a:r>
              <a:rPr lang="en-US" sz="2600" dirty="0"/>
              <a:t> non </a:t>
            </a:r>
            <a:r>
              <a:rPr lang="en-US" sz="2600" dirty="0" err="1"/>
              <a:t>è</a:t>
            </a:r>
            <a:r>
              <a:rPr lang="en-US" sz="2600" dirty="0"/>
              <a:t> </a:t>
            </a:r>
            <a:r>
              <a:rPr lang="en-US" sz="2600" dirty="0" err="1"/>
              <a:t>reversibile</a:t>
            </a:r>
            <a:r>
              <a:rPr lang="en-US" sz="2600" dirty="0"/>
              <a:t> (</a:t>
            </a:r>
            <a:r>
              <a:rPr lang="en-US" sz="2600" dirty="0" err="1"/>
              <a:t>spetterà</a:t>
            </a:r>
            <a:r>
              <a:rPr lang="en-US" sz="2600" dirty="0"/>
              <a:t>, </a:t>
            </a:r>
            <a:r>
              <a:rPr lang="en-US" sz="2600" dirty="0" err="1"/>
              <a:t>eventualmente</a:t>
            </a:r>
            <a:r>
              <a:rPr lang="en-US" sz="2600" dirty="0"/>
              <a:t>, la </a:t>
            </a:r>
            <a:r>
              <a:rPr lang="en-US" sz="2600" dirty="0" err="1"/>
              <a:t>pensione</a:t>
            </a:r>
            <a:r>
              <a:rPr lang="en-US" sz="2600" dirty="0"/>
              <a:t> </a:t>
            </a:r>
            <a:r>
              <a:rPr lang="en-US" sz="2600" dirty="0" err="1"/>
              <a:t>indiretta</a:t>
            </a:r>
            <a:r>
              <a:rPr lang="en-US" sz="2600" dirty="0"/>
              <a:t>) </a:t>
            </a:r>
            <a:r>
              <a:rPr lang="en-US" sz="2600" dirty="0" err="1"/>
              <a:t>ed</a:t>
            </a:r>
            <a:r>
              <a:rPr lang="en-US" sz="2600" dirty="0"/>
              <a:t> </a:t>
            </a:r>
            <a:r>
              <a:rPr lang="en-US" sz="2600" dirty="0" err="1"/>
              <a:t>è</a:t>
            </a:r>
            <a:r>
              <a:rPr lang="en-US" sz="2600" dirty="0"/>
              <a:t> </a:t>
            </a:r>
            <a:r>
              <a:rPr lang="en-US" sz="2600" dirty="0" err="1"/>
              <a:t>cumulabile</a:t>
            </a:r>
            <a:r>
              <a:rPr lang="en-US" sz="2600" dirty="0"/>
              <a:t> con l</a:t>
            </a:r>
            <a:r>
              <a:rPr lang="ja-JP" altLang="en-US" sz="2600" dirty="0">
                <a:latin typeface="Arial"/>
              </a:rPr>
              <a:t>’</a:t>
            </a:r>
            <a:r>
              <a:rPr lang="en-US" sz="2600" dirty="0" err="1"/>
              <a:t>indennità</a:t>
            </a:r>
            <a:r>
              <a:rPr lang="en-US" sz="2600" dirty="0"/>
              <a:t> di </a:t>
            </a:r>
            <a:r>
              <a:rPr lang="en-US" sz="2600" dirty="0" err="1"/>
              <a:t>malattia</a:t>
            </a:r>
            <a:r>
              <a:rPr lang="en-US" sz="2600" dirty="0"/>
              <a:t>; non </a:t>
            </a:r>
            <a:r>
              <a:rPr lang="en-US" sz="2600" dirty="0" err="1"/>
              <a:t>è</a:t>
            </a:r>
            <a:r>
              <a:rPr lang="en-US" sz="2600" dirty="0"/>
              <a:t> </a:t>
            </a:r>
            <a:r>
              <a:rPr lang="en-US" sz="2600" dirty="0" err="1"/>
              <a:t>compatibile</a:t>
            </a:r>
            <a:r>
              <a:rPr lang="en-US" sz="2600" dirty="0"/>
              <a:t>, </a:t>
            </a:r>
            <a:r>
              <a:rPr lang="en-US" sz="2600" dirty="0" err="1"/>
              <a:t>invece</a:t>
            </a:r>
            <a:r>
              <a:rPr lang="en-US" sz="2600" dirty="0"/>
              <a:t>, con l</a:t>
            </a:r>
            <a:r>
              <a:rPr lang="ja-JP" altLang="en-US" sz="2600" dirty="0">
                <a:latin typeface="Arial"/>
              </a:rPr>
              <a:t>’</a:t>
            </a:r>
            <a:r>
              <a:rPr lang="en-US" sz="2600" dirty="0" err="1"/>
              <a:t>indennità</a:t>
            </a:r>
            <a:r>
              <a:rPr lang="en-US" sz="2600" dirty="0"/>
              <a:t> di </a:t>
            </a:r>
            <a:r>
              <a:rPr lang="en-US" sz="2600" dirty="0" err="1"/>
              <a:t>mobilità</a:t>
            </a:r>
            <a:r>
              <a:rPr lang="en-US" sz="2600" dirty="0"/>
              <a:t>.</a:t>
            </a:r>
          </a:p>
          <a:p>
            <a:pPr algn="just">
              <a:buFont typeface="Wingdings" charset="0"/>
              <a:buNone/>
            </a:pPr>
            <a:r>
              <a:rPr lang="en-US" sz="2600" dirty="0"/>
              <a:t>A </a:t>
            </a:r>
            <a:r>
              <a:rPr lang="en-US" sz="2600" dirty="0" err="1"/>
              <a:t>differenza</a:t>
            </a:r>
            <a:r>
              <a:rPr lang="en-US" sz="2600" dirty="0"/>
              <a:t> </a:t>
            </a:r>
            <a:r>
              <a:rPr lang="en-US" sz="2600" dirty="0" err="1"/>
              <a:t>degli</a:t>
            </a:r>
            <a:r>
              <a:rPr lang="en-US" sz="2600" dirty="0"/>
              <a:t> </a:t>
            </a:r>
            <a:r>
              <a:rPr lang="en-US" sz="2600" dirty="0" err="1"/>
              <a:t>altri</a:t>
            </a:r>
            <a:r>
              <a:rPr lang="en-US" sz="2600" dirty="0"/>
              <a:t> </a:t>
            </a:r>
            <a:r>
              <a:rPr lang="en-US" sz="2600" dirty="0" err="1"/>
              <a:t>trattamenti</a:t>
            </a:r>
            <a:r>
              <a:rPr lang="en-US" sz="2600" dirty="0"/>
              <a:t> </a:t>
            </a:r>
            <a:r>
              <a:rPr lang="en-US" sz="2600" dirty="0" err="1"/>
              <a:t>pensionistici</a:t>
            </a:r>
            <a:r>
              <a:rPr lang="en-US" sz="2600" dirty="0"/>
              <a:t> </a:t>
            </a:r>
            <a:r>
              <a:rPr lang="en-US" sz="2600" dirty="0" err="1"/>
              <a:t>diretti</a:t>
            </a:r>
            <a:r>
              <a:rPr lang="en-US" sz="2600" dirty="0"/>
              <a:t>, l</a:t>
            </a:r>
            <a:r>
              <a:rPr lang="ja-JP" altLang="en-US" sz="2600" dirty="0">
                <a:latin typeface="Arial"/>
              </a:rPr>
              <a:t>’</a:t>
            </a:r>
            <a:r>
              <a:rPr lang="en-US" sz="2600" dirty="0" err="1"/>
              <a:t>assegno</a:t>
            </a:r>
            <a:r>
              <a:rPr lang="en-US" sz="2600" dirty="0"/>
              <a:t> </a:t>
            </a:r>
            <a:r>
              <a:rPr lang="en-US" sz="2600" dirty="0" err="1"/>
              <a:t>ordinario</a:t>
            </a:r>
            <a:r>
              <a:rPr lang="en-US" sz="2600" dirty="0"/>
              <a:t> di </a:t>
            </a:r>
            <a:r>
              <a:rPr lang="en-US" sz="2600" dirty="0" err="1"/>
              <a:t>invalidità</a:t>
            </a:r>
            <a:r>
              <a:rPr lang="en-US" sz="2600" dirty="0"/>
              <a:t> non </a:t>
            </a:r>
            <a:r>
              <a:rPr lang="en-US" sz="2600" dirty="0" err="1"/>
              <a:t>impedisce</a:t>
            </a:r>
            <a:r>
              <a:rPr lang="en-US" sz="2600" dirty="0"/>
              <a:t> la </a:t>
            </a:r>
            <a:r>
              <a:rPr lang="en-US" sz="2600" dirty="0" err="1"/>
              <a:t>prosecuzione</a:t>
            </a:r>
            <a:r>
              <a:rPr lang="en-US" sz="2600" dirty="0"/>
              <a:t> </a:t>
            </a:r>
            <a:r>
              <a:rPr lang="en-US" sz="2600" dirty="0" err="1"/>
              <a:t>volontaria</a:t>
            </a:r>
            <a:r>
              <a:rPr lang="en-US" sz="2600" dirty="0"/>
              <a:t> </a:t>
            </a:r>
            <a:r>
              <a:rPr lang="en-US" sz="2600" dirty="0" err="1"/>
              <a:t>dei</a:t>
            </a:r>
            <a:r>
              <a:rPr lang="en-US" sz="2600" dirty="0"/>
              <a:t> </a:t>
            </a:r>
            <a:r>
              <a:rPr lang="en-US" sz="2600" dirty="0" err="1"/>
              <a:t>versamenti</a:t>
            </a:r>
            <a:r>
              <a:rPr lang="en-US" sz="2600" dirty="0"/>
              <a:t> </a:t>
            </a:r>
            <a:r>
              <a:rPr lang="en-US" sz="2600" dirty="0" err="1"/>
              <a:t>contributivi</a:t>
            </a:r>
            <a:r>
              <a:rPr lang="en-US" sz="2600" dirty="0"/>
              <a:t>. </a:t>
            </a:r>
          </a:p>
        </p:txBody>
      </p:sp>
      <p:sp>
        <p:nvSpPr>
          <p:cNvPr id="62483" name="Rectangle 19"/>
          <p:cNvSpPr>
            <a:spLocks noChangeArrowheads="1"/>
          </p:cNvSpPr>
          <p:nvPr/>
        </p:nvSpPr>
        <p:spPr bwMode="auto">
          <a:xfrm>
            <a:off x="-893233" y="5348567"/>
            <a:ext cx="184666" cy="3693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spAutoFit/>
          </a:bodyPr>
          <a:lstStyle/>
          <a:p>
            <a:r>
              <a:rPr lang="en-US"/>
              <a:t> </a:t>
            </a:r>
          </a:p>
        </p:txBody>
      </p:sp>
    </p:spTree>
    <p:extLst>
      <p:ext uri="{BB962C8B-B14F-4D97-AF65-F5344CB8AC3E}">
        <p14:creationId xmlns:p14="http://schemas.microsoft.com/office/powerpoint/2010/main" xmlns="" val="3405858331"/>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2467">
                                            <p:txEl>
                                              <p:pRg st="0" end="0"/>
                                            </p:txEl>
                                          </p:spTgt>
                                        </p:tgtEl>
                                        <p:attrNameLst>
                                          <p:attrName>style.visibility</p:attrName>
                                        </p:attrNameLst>
                                      </p:cBhvr>
                                      <p:to>
                                        <p:strVal val="visible"/>
                                      </p:to>
                                    </p:set>
                                    <p:animEffect transition="in" filter="fade">
                                      <p:cBhvr>
                                        <p:cTn id="7" dur="2000"/>
                                        <p:tgtEl>
                                          <p:spTgt spid="62467">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2467">
                                            <p:txEl>
                                              <p:pRg st="1" end="1"/>
                                            </p:txEl>
                                          </p:spTgt>
                                        </p:tgtEl>
                                        <p:attrNameLst>
                                          <p:attrName>style.visibility</p:attrName>
                                        </p:attrNameLst>
                                      </p:cBhvr>
                                      <p:to>
                                        <p:strVal val="visible"/>
                                      </p:to>
                                    </p:set>
                                    <p:animEffect transition="in" filter="fade">
                                      <p:cBhvr>
                                        <p:cTn id="12" dur="2000"/>
                                        <p:tgtEl>
                                          <p:spTgt spid="62467">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2467">
                                            <p:txEl>
                                              <p:pRg st="2" end="2"/>
                                            </p:txEl>
                                          </p:spTgt>
                                        </p:tgtEl>
                                        <p:attrNameLst>
                                          <p:attrName>style.visibility</p:attrName>
                                        </p:attrNameLst>
                                      </p:cBhvr>
                                      <p:to>
                                        <p:strVal val="visible"/>
                                      </p:to>
                                    </p:set>
                                    <p:animEffect transition="in" filter="fade">
                                      <p:cBhvr>
                                        <p:cTn id="17" dur="2000"/>
                                        <p:tgtEl>
                                          <p:spTgt spid="6246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467" grpId="0" build="p"/>
    </p:bldLst>
  </p:timing>
</p:sld>
</file>

<file path=ppt/slides/slide3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p:txBody>
          <a:bodyPr/>
          <a:lstStyle/>
          <a:p>
            <a:r>
              <a:rPr lang="it-IT"/>
              <a:t>Il modello di domanda</a:t>
            </a:r>
            <a:endParaRPr lang="en-US"/>
          </a:p>
        </p:txBody>
      </p:sp>
      <p:sp>
        <p:nvSpPr>
          <p:cNvPr id="66563" name="Rectangle 3"/>
          <p:cNvSpPr>
            <a:spLocks noChangeArrowheads="1"/>
          </p:cNvSpPr>
          <p:nvPr/>
        </p:nvSpPr>
        <p:spPr bwMode="auto">
          <a:xfrm>
            <a:off x="-893233" y="5348567"/>
            <a:ext cx="184666" cy="3693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spAutoFit/>
          </a:bodyPr>
          <a:lstStyle/>
          <a:p>
            <a:r>
              <a:rPr lang="en-US"/>
              <a:t> </a:t>
            </a:r>
          </a:p>
        </p:txBody>
      </p:sp>
      <p:sp>
        <p:nvSpPr>
          <p:cNvPr id="66610" name="Text Box 50"/>
          <p:cNvSpPr txBox="1">
            <a:spLocks noChangeArrowheads="1"/>
          </p:cNvSpPr>
          <p:nvPr/>
        </p:nvSpPr>
        <p:spPr bwMode="auto">
          <a:xfrm>
            <a:off x="6887624" y="1674605"/>
            <a:ext cx="5887047" cy="64633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pPr algn="just"/>
            <a:r>
              <a:rPr lang="it-IT" dirty="0"/>
              <a:t>Va sempre </a:t>
            </a:r>
            <a:r>
              <a:rPr lang="it-IT" dirty="0" err="1"/>
              <a:t>allegatoil</a:t>
            </a:r>
            <a:r>
              <a:rPr lang="it-IT" dirty="0"/>
              <a:t> modello SS3 predisposto dal</a:t>
            </a:r>
          </a:p>
          <a:p>
            <a:pPr algn="just"/>
            <a:r>
              <a:rPr lang="it-IT" dirty="0"/>
              <a:t>medico curante.</a:t>
            </a:r>
            <a:endParaRPr lang="en-US" dirty="0"/>
          </a:p>
        </p:txBody>
      </p:sp>
      <p:sp>
        <p:nvSpPr>
          <p:cNvPr id="66611" name="Text Box 51"/>
          <p:cNvSpPr txBox="1">
            <a:spLocks noChangeArrowheads="1"/>
          </p:cNvSpPr>
          <p:nvPr/>
        </p:nvSpPr>
        <p:spPr bwMode="auto">
          <a:xfrm>
            <a:off x="6814951" y="3295449"/>
            <a:ext cx="5132916" cy="258532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r>
              <a:rPr lang="it-IT" dirty="0"/>
              <a:t>L’INPS chiamerà a visita </a:t>
            </a:r>
          </a:p>
          <a:p>
            <a:r>
              <a:rPr lang="it-IT" dirty="0"/>
              <a:t>l’assicurato richiedente;</a:t>
            </a:r>
          </a:p>
          <a:p>
            <a:r>
              <a:rPr lang="it-IT" dirty="0"/>
              <a:t>una volta accertato il requisito sanitario,</a:t>
            </a:r>
          </a:p>
          <a:p>
            <a:r>
              <a:rPr lang="it-IT" dirty="0"/>
              <a:t>ed appurato quello amministrativo, </a:t>
            </a:r>
          </a:p>
          <a:p>
            <a:r>
              <a:rPr lang="it-IT" dirty="0"/>
              <a:t>erogherà l’assegno a decorrere dal primo</a:t>
            </a:r>
          </a:p>
          <a:p>
            <a:r>
              <a:rPr lang="it-IT" dirty="0"/>
              <a:t>giorno del mese successivo alla presenta-</a:t>
            </a:r>
          </a:p>
          <a:p>
            <a:r>
              <a:rPr lang="it-IT" dirty="0"/>
              <a:t>zione della domanda.</a:t>
            </a:r>
          </a:p>
          <a:p>
            <a:r>
              <a:rPr lang="it-IT" dirty="0"/>
              <a:t>Seguono, se ne viene richiesta la conferma, due conferme triennali.</a:t>
            </a:r>
            <a:endParaRPr lang="en-US" dirty="0"/>
          </a:p>
        </p:txBody>
      </p:sp>
      <p:pic>
        <p:nvPicPr>
          <p:cNvPr id="2" name="Immagine 1">
            <a:extLst>
              <a:ext uri="{FF2B5EF4-FFF2-40B4-BE49-F238E27FC236}">
                <a16:creationId xmlns="" xmlns:a16="http://schemas.microsoft.com/office/drawing/2014/main" id="{4D80E38C-FAF0-4C18-9BF3-5CABDE550F2D}"/>
              </a:ext>
            </a:extLst>
          </p:cNvPr>
          <p:cNvPicPr>
            <a:picLocks noChangeAspect="1"/>
          </p:cNvPicPr>
          <p:nvPr/>
        </p:nvPicPr>
        <p:blipFill>
          <a:blip r:embed="rId2"/>
          <a:stretch>
            <a:fillRect/>
          </a:stretch>
        </p:blipFill>
        <p:spPr>
          <a:xfrm>
            <a:off x="179498" y="1612768"/>
            <a:ext cx="6207536" cy="3365361"/>
          </a:xfrm>
          <a:prstGeom prst="rect">
            <a:avLst/>
          </a:prstGeom>
        </p:spPr>
      </p:pic>
      <p:pic>
        <p:nvPicPr>
          <p:cNvPr id="3" name="Immagine 2">
            <a:extLst>
              <a:ext uri="{FF2B5EF4-FFF2-40B4-BE49-F238E27FC236}">
                <a16:creationId xmlns="" xmlns:a16="http://schemas.microsoft.com/office/drawing/2014/main" id="{7FA3E2D7-A013-4619-927C-0D5E6F11973F}"/>
              </a:ext>
            </a:extLst>
          </p:cNvPr>
          <p:cNvPicPr>
            <a:picLocks noChangeAspect="1"/>
          </p:cNvPicPr>
          <p:nvPr/>
        </p:nvPicPr>
        <p:blipFill>
          <a:blip r:embed="rId3"/>
          <a:stretch>
            <a:fillRect/>
          </a:stretch>
        </p:blipFill>
        <p:spPr>
          <a:xfrm>
            <a:off x="612852" y="5245232"/>
            <a:ext cx="5340827" cy="1533287"/>
          </a:xfrm>
          <a:prstGeom prst="rect">
            <a:avLst/>
          </a:prstGeom>
        </p:spPr>
      </p:pic>
    </p:spTree>
    <p:extLst>
      <p:ext uri="{BB962C8B-B14F-4D97-AF65-F5344CB8AC3E}">
        <p14:creationId xmlns:p14="http://schemas.microsoft.com/office/powerpoint/2010/main" xmlns="" val="2391910622"/>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6610"/>
                                        </p:tgtEl>
                                        <p:attrNameLst>
                                          <p:attrName>style.visibility</p:attrName>
                                        </p:attrNameLst>
                                      </p:cBhvr>
                                      <p:to>
                                        <p:strVal val="visible"/>
                                      </p:to>
                                    </p:set>
                                    <p:animEffect transition="in" filter="fade">
                                      <p:cBhvr>
                                        <p:cTn id="7" dur="2000"/>
                                        <p:tgtEl>
                                          <p:spTgt spid="6661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6611"/>
                                        </p:tgtEl>
                                        <p:attrNameLst>
                                          <p:attrName>style.visibility</p:attrName>
                                        </p:attrNameLst>
                                      </p:cBhvr>
                                      <p:to>
                                        <p:strVal val="visible"/>
                                      </p:to>
                                    </p:set>
                                    <p:animEffect transition="in" filter="fade">
                                      <p:cBhvr>
                                        <p:cTn id="12" dur="2000"/>
                                        <p:tgtEl>
                                          <p:spTgt spid="666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610" grpId="0"/>
      <p:bldP spid="66611" grpId="0"/>
    </p:bldLst>
  </p:timing>
</p:sld>
</file>

<file path=ppt/slides/slide3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2231136" y="370332"/>
            <a:ext cx="7729728" cy="1188720"/>
          </a:xfrm>
        </p:spPr>
        <p:txBody>
          <a:bodyPr/>
          <a:lstStyle/>
          <a:p>
            <a:r>
              <a:rPr lang="it-IT" dirty="0"/>
              <a:t>Possibile cumulo tra assegni di invalidità e redditi da lavoro</a:t>
            </a:r>
          </a:p>
        </p:txBody>
      </p:sp>
      <p:sp>
        <p:nvSpPr>
          <p:cNvPr id="3" name="Rettangolo 2"/>
          <p:cNvSpPr/>
          <p:nvPr/>
        </p:nvSpPr>
        <p:spPr>
          <a:xfrm>
            <a:off x="409223" y="1907402"/>
            <a:ext cx="11486444" cy="3970318"/>
          </a:xfrm>
          <a:prstGeom prst="rect">
            <a:avLst/>
          </a:prstGeom>
        </p:spPr>
        <p:txBody>
          <a:bodyPr wrap="square">
            <a:spAutoFit/>
          </a:bodyPr>
          <a:lstStyle/>
          <a:p>
            <a:pPr algn="just"/>
            <a:r>
              <a:rPr lang="it-IT" dirty="0"/>
              <a:t>L’ Inps ha provveduto ad aggiornare le soglie di reddito da lavoro consentendo l’erogazione piena dell’assegno ordinario di invalidità nel 2018.</a:t>
            </a:r>
          </a:p>
          <a:p>
            <a:pPr algn="just"/>
            <a:r>
              <a:rPr lang="it-IT" dirty="0"/>
              <a:t>La soglia di invalidità per il riconoscimento dell’assegno ordinario di invalidità è costituita da una riduzione di oltre due terzi della capacità lavorativa.</a:t>
            </a:r>
          </a:p>
          <a:p>
            <a:pPr algn="just"/>
            <a:r>
              <a:rPr lang="it-IT" dirty="0"/>
              <a:t>Gli interessati possono </a:t>
            </a:r>
            <a:r>
              <a:rPr lang="it-IT" b="1" dirty="0"/>
              <a:t>continuare a svolgere un’attività di lavoro</a:t>
            </a:r>
            <a:r>
              <a:rPr lang="it-IT" dirty="0"/>
              <a:t> produttiva di reddito e percepire, contemporaneamente, la prestazione previdenziale. </a:t>
            </a:r>
          </a:p>
          <a:p>
            <a:pPr algn="just"/>
            <a:r>
              <a:rPr lang="it-IT" dirty="0"/>
              <a:t>In tale ipotesi la pensione non resta immutata ma subisce una riduzione a seconda dell’ammontare complessivo dei redditi da lavoro: più i redditi sono elevati maggiore sarà la riduzione a cui si andrà incontro.</a:t>
            </a:r>
          </a:p>
          <a:p>
            <a:endParaRPr lang="sk-SK" dirty="0"/>
          </a:p>
          <a:p>
            <a:r>
              <a:rPr lang="it-IT" b="1" dirty="0"/>
              <a:t>Il primo limite che impedisce l’erogazione dell’assegno pieno</a:t>
            </a:r>
            <a:r>
              <a:rPr lang="it-IT" dirty="0"/>
              <a:t> è quello reddituale derivante da attività lavorativa, dipendente o autonoma, previsto dall’articolo 1 comma 42 della legge 335/1995. Questa norma stabilisce che qualora il reddito annuo conseguito</a:t>
            </a:r>
            <a:r>
              <a:rPr lang="it-IT" b="1" dirty="0"/>
              <a:t> sia superiore a 4 volte il trattamento minimo </a:t>
            </a:r>
            <a:r>
              <a:rPr lang="it-IT" b="1" dirty="0" err="1"/>
              <a:t>inps</a:t>
            </a:r>
            <a:r>
              <a:rPr lang="it-IT" b="1" dirty="0"/>
              <a:t> vigente nel </a:t>
            </a:r>
            <a:r>
              <a:rPr lang="it-IT" b="1" dirty="0" err="1"/>
              <a:t>Fpld</a:t>
            </a:r>
            <a:r>
              <a:rPr lang="it-IT" dirty="0"/>
              <a:t> (circa 2mila euro al mese) il trattamento dell’assegno viene ridotto del 25% della prestazione base, riduzione che passa al 50% se il reddito supera le cinque volte il minimo </a:t>
            </a:r>
            <a:r>
              <a:rPr lang="it-IT" dirty="0" err="1"/>
              <a:t>inps</a:t>
            </a:r>
            <a:r>
              <a:rPr lang="it-IT" dirty="0"/>
              <a:t>. Mentre nessuna riduzione interessa gli assegni inferiori a 4 volte il minimo </a:t>
            </a:r>
            <a:r>
              <a:rPr lang="it-IT" dirty="0" err="1"/>
              <a:t>inps</a:t>
            </a:r>
            <a:r>
              <a:rPr lang="it-IT" dirty="0"/>
              <a:t>.</a:t>
            </a:r>
          </a:p>
        </p:txBody>
      </p:sp>
    </p:spTree>
    <p:extLst>
      <p:ext uri="{BB962C8B-B14F-4D97-AF65-F5344CB8AC3E}">
        <p14:creationId xmlns:p14="http://schemas.microsoft.com/office/powerpoint/2010/main" xmlns="" val="2484215088"/>
      </p:ext>
    </p:extLst>
  </p:cSld>
  <p:clrMapOvr>
    <a:masterClrMapping/>
  </p:clrMapOvr>
  <p:transition spd="slow">
    <p:randomBar dir="vert"/>
  </p:transition>
</p:sld>
</file>

<file path=ppt/slides/slide3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2231136" y="370332"/>
            <a:ext cx="7729728" cy="1188720"/>
          </a:xfrm>
        </p:spPr>
        <p:txBody>
          <a:bodyPr/>
          <a:lstStyle/>
          <a:p>
            <a:r>
              <a:rPr lang="it-IT" dirty="0"/>
              <a:t>Possibile cumulo tra assegni di invalidità e redditi da lavoro</a:t>
            </a:r>
          </a:p>
        </p:txBody>
      </p:sp>
      <p:sp>
        <p:nvSpPr>
          <p:cNvPr id="4" name="Rettangolo 3"/>
          <p:cNvSpPr/>
          <p:nvPr/>
        </p:nvSpPr>
        <p:spPr>
          <a:xfrm>
            <a:off x="973665" y="2027620"/>
            <a:ext cx="10018891" cy="2862322"/>
          </a:xfrm>
          <a:prstGeom prst="rect">
            <a:avLst/>
          </a:prstGeom>
        </p:spPr>
        <p:txBody>
          <a:bodyPr wrap="square">
            <a:spAutoFit/>
          </a:bodyPr>
          <a:lstStyle/>
          <a:p>
            <a:pPr algn="just"/>
            <a:r>
              <a:rPr lang="it-IT" dirty="0"/>
              <a:t>La </a:t>
            </a:r>
            <a:r>
              <a:rPr lang="it-IT" b="1" dirty="0"/>
              <a:t>seconda decurtazione</a:t>
            </a:r>
            <a:r>
              <a:rPr lang="it-IT" dirty="0"/>
              <a:t> scatta qualora il rateo di assegno, rimanga, dopo le suddette riduzioni,  superiore al trattamento minimo Inps per l’anno in corso (circa 502 euro al mese). </a:t>
            </a:r>
          </a:p>
          <a:p>
            <a:pPr algn="just"/>
            <a:r>
              <a:rPr lang="it-IT" dirty="0"/>
              <a:t>In tal caso la quota dell’assegno </a:t>
            </a:r>
            <a:r>
              <a:rPr lang="it-IT" b="1" dirty="0"/>
              <a:t>eccedente il trattamento minimo</a:t>
            </a:r>
            <a:r>
              <a:rPr lang="it-IT" dirty="0"/>
              <a:t> viene decurtata </a:t>
            </a:r>
            <a:r>
              <a:rPr lang="it-IT" b="1" dirty="0"/>
              <a:t>del 50% </a:t>
            </a:r>
            <a:r>
              <a:rPr lang="it-IT" dirty="0"/>
              <a:t>entro comunque l’importo dei redditi da lavoro percepiti (articolo 10, </a:t>
            </a:r>
            <a:r>
              <a:rPr lang="it-IT" dirty="0" err="1"/>
              <a:t>Dlgs</a:t>
            </a:r>
            <a:r>
              <a:rPr lang="it-IT" dirty="0"/>
              <a:t> 503/1992).</a:t>
            </a:r>
          </a:p>
          <a:p>
            <a:pPr algn="just"/>
            <a:endParaRPr lang="it-IT" dirty="0"/>
          </a:p>
          <a:p>
            <a:pPr algn="just"/>
            <a:r>
              <a:rPr lang="it-IT" dirty="0"/>
              <a:t>In caso di lavoratore autonomo la riduzione </a:t>
            </a:r>
            <a:r>
              <a:rPr lang="it-IT" b="1" dirty="0"/>
              <a:t>è pari al 30%</a:t>
            </a:r>
            <a:r>
              <a:rPr lang="it-IT" dirty="0"/>
              <a:t> della quota eccedente il trattamento minimo (articolo 72 della legge 388/2000). </a:t>
            </a:r>
          </a:p>
          <a:p>
            <a:pPr algn="just"/>
            <a:endParaRPr lang="it-IT" dirty="0"/>
          </a:p>
          <a:p>
            <a:pPr algn="just"/>
            <a:r>
              <a:rPr lang="it-IT" dirty="0"/>
              <a:t>Solo qualora l’assegno di invalidità sia determinato su un’anzianità </a:t>
            </a:r>
            <a:r>
              <a:rPr lang="it-IT" b="1" dirty="0"/>
              <a:t>superiore a 40 anni</a:t>
            </a:r>
            <a:r>
              <a:rPr lang="it-IT" dirty="0"/>
              <a:t> di contributi, </a:t>
            </a:r>
            <a:r>
              <a:rPr lang="it-IT"/>
              <a:t>ipotesi , </a:t>
            </a:r>
            <a:r>
              <a:rPr lang="it-IT" dirty="0"/>
              <a:t>questa seconda riduzione non scatta (</a:t>
            </a:r>
            <a:r>
              <a:rPr lang="it-IT" dirty="0" err="1"/>
              <a:t>cfr</a:t>
            </a:r>
            <a:r>
              <a:rPr lang="it-IT" dirty="0"/>
              <a:t>: Circolare Inps 197/2003).</a:t>
            </a:r>
          </a:p>
        </p:txBody>
      </p:sp>
    </p:spTree>
    <p:extLst>
      <p:ext uri="{BB962C8B-B14F-4D97-AF65-F5344CB8AC3E}">
        <p14:creationId xmlns:p14="http://schemas.microsoft.com/office/powerpoint/2010/main" xmlns="" val="2348862067"/>
      </p:ext>
    </p:extLst>
  </p:cSld>
  <p:clrMapOvr>
    <a:masterClrMapping/>
  </p:clrMapOvr>
  <p:transition spd="slow">
    <p:randomBar dir="vert"/>
  </p:transition>
</p:sld>
</file>

<file path=ppt/slides/slide3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2231136" y="370332"/>
            <a:ext cx="7729728" cy="1188720"/>
          </a:xfrm>
        </p:spPr>
        <p:txBody>
          <a:bodyPr/>
          <a:lstStyle/>
          <a:p>
            <a:r>
              <a:rPr lang="it-IT" dirty="0"/>
              <a:t>Possibile cumulo tra assegni di invalidità e redditi da lavoro</a:t>
            </a:r>
          </a:p>
        </p:txBody>
      </p:sp>
      <p:sp>
        <p:nvSpPr>
          <p:cNvPr id="3" name="Rettangolo 2"/>
          <p:cNvSpPr/>
          <p:nvPr/>
        </p:nvSpPr>
        <p:spPr>
          <a:xfrm>
            <a:off x="691444" y="2054789"/>
            <a:ext cx="10780889" cy="3970318"/>
          </a:xfrm>
          <a:prstGeom prst="rect">
            <a:avLst/>
          </a:prstGeom>
        </p:spPr>
        <p:txBody>
          <a:bodyPr wrap="square">
            <a:spAutoFit/>
          </a:bodyPr>
          <a:lstStyle/>
          <a:p>
            <a:pPr algn="just"/>
            <a:r>
              <a:rPr lang="it-IT" dirty="0"/>
              <a:t>Sono esclusi dal divieto di cumulo i titolari di assegno che risultano assunti con contratti di lavoro a termine la cui durata degli stessi non superi complessivamente le cinquanta giornate nell’anno solare ovvero di coloro dalla cui attività dipendente o autonoma derivi un reddito complessivo annuo non superiore all’importo del trattamento minimo relativo al corrispondente anno. Facciamo un esempio. Se un pensionato Inps ha un assegno di invalidità di </a:t>
            </a:r>
            <a:r>
              <a:rPr lang="it-IT" b="1" dirty="0"/>
              <a:t>1.907 euro</a:t>
            </a:r>
            <a:r>
              <a:rPr lang="it-IT" dirty="0"/>
              <a:t> al mese e guadagna 600 euro al mese con redditi da lavoro dipendente l’eccedenza della quota superiore al minimo </a:t>
            </a:r>
            <a:r>
              <a:rPr lang="it-IT" dirty="0" err="1"/>
              <a:t>inps</a:t>
            </a:r>
            <a:r>
              <a:rPr lang="it-IT" dirty="0"/>
              <a:t>, cioè 1.400 euro (1902-507 euro) viene pagata solo per il 50%, ovvero per 700 euro. In totale la prestazione scenderà a</a:t>
            </a:r>
            <a:r>
              <a:rPr lang="it-IT" b="1" dirty="0"/>
              <a:t> 1.200 euro.</a:t>
            </a:r>
            <a:r>
              <a:rPr lang="it-IT" dirty="0"/>
              <a:t> </a:t>
            </a:r>
          </a:p>
          <a:p>
            <a:pPr algn="just"/>
            <a:endParaRPr lang="it-IT" dirty="0"/>
          </a:p>
          <a:p>
            <a:pPr algn="just"/>
            <a:r>
              <a:rPr lang="it-IT" dirty="0"/>
              <a:t>La trattenuta comunque non può superare il reddito da lavoro percepito. Così la riduzione effettiva sarà pari a 600 euro al mese e la relativa pensione scenderà a 1307 euro al mese.</a:t>
            </a:r>
          </a:p>
          <a:p>
            <a:pPr algn="just"/>
            <a:endParaRPr lang="it-IT" dirty="0"/>
          </a:p>
          <a:p>
            <a:pPr algn="just"/>
            <a:r>
              <a:rPr lang="it-IT" dirty="0"/>
              <a:t>Al compimento dell’età di vecchiaia, cioè quando l’assegno viene trasformato d’ufficio in pensione di vecchiaia, queste riduzioni non scattano più in quanto la prestazione di vecchiaia è compatibile pienamente con lo svolgimento di attività lavorativa</a:t>
            </a:r>
          </a:p>
        </p:txBody>
      </p:sp>
    </p:spTree>
    <p:extLst>
      <p:ext uri="{BB962C8B-B14F-4D97-AF65-F5344CB8AC3E}">
        <p14:creationId xmlns:p14="http://schemas.microsoft.com/office/powerpoint/2010/main" xmlns="" val="3482201005"/>
      </p:ext>
    </p:extLst>
  </p:cSld>
  <p:clrMapOvr>
    <a:masterClrMapping/>
  </p:clrMapOvr>
  <p:transition spd="slow">
    <p:randomBar dir="vert"/>
  </p:transition>
</p:sld>
</file>

<file path=ppt/theme/theme1.xml><?xml version="1.0" encoding="utf-8"?>
<a:theme xmlns:a="http://schemas.openxmlformats.org/drawingml/2006/main" name="Pacco">
  <a:themeElements>
    <a:clrScheme name="Pacco">
      <a:dk1>
        <a:srgbClr val="000000"/>
      </a:dk1>
      <a:lt1>
        <a:sysClr val="window" lastClr="FFFFFF"/>
      </a:lt1>
      <a:dk2>
        <a:srgbClr val="5E5E5E"/>
      </a:dk2>
      <a:lt2>
        <a:srgbClr val="DDDDDD"/>
      </a:lt2>
      <a:accent1>
        <a:srgbClr val="A6B727"/>
      </a:accent1>
      <a:accent2>
        <a:srgbClr val="418AB3"/>
      </a:accent2>
      <a:accent3>
        <a:srgbClr val="F69200"/>
      </a:accent3>
      <a:accent4>
        <a:srgbClr val="838383"/>
      </a:accent4>
      <a:accent5>
        <a:srgbClr val="FEC306"/>
      </a:accent5>
      <a:accent6>
        <a:srgbClr val="DF5327"/>
      </a:accent6>
      <a:hlink>
        <a:srgbClr val="F59E00"/>
      </a:hlink>
      <a:folHlink>
        <a:srgbClr val="B2B2B2"/>
      </a:folHlink>
    </a:clrScheme>
    <a:fontScheme name="Pacco">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Pacco">
      <a:fillStyleLst>
        <a:solidFill>
          <a:schemeClr val="phClr"/>
        </a:solidFill>
        <a:gradFill rotWithShape="1">
          <a:gsLst>
            <a:gs pos="0">
              <a:schemeClr val="phClr">
                <a:tint val="80000"/>
                <a:satMod val="107000"/>
                <a:lumMod val="103000"/>
              </a:schemeClr>
            </a:gs>
            <a:gs pos="100000">
              <a:schemeClr val="phClr">
                <a:tint val="82000"/>
                <a:satMod val="109000"/>
                <a:lumMod val="103000"/>
              </a:schemeClr>
            </a:gs>
          </a:gsLst>
          <a:lin ang="5400000" scaled="0"/>
        </a:gradFill>
        <a:gradFill rotWithShape="1">
          <a:gsLst>
            <a:gs pos="0">
              <a:schemeClr val="phClr">
                <a:tint val="97000"/>
                <a:satMod val="100000"/>
                <a:lumMod val="102000"/>
              </a:schemeClr>
            </a:gs>
            <a:gs pos="50000">
              <a:schemeClr val="phClr">
                <a:shade val="100000"/>
                <a:satMod val="103000"/>
                <a:lumMod val="100000"/>
              </a:schemeClr>
            </a:gs>
            <a:gs pos="100000">
              <a:schemeClr val="phClr">
                <a:shade val="93000"/>
                <a:satMod val="11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effectStyle>
        <a:effectStyle>
          <a:effectLst>
            <a:outerShdw blurRad="55880" dist="15240" dir="5400000" algn="ctr" rotWithShape="0">
              <a:srgbClr val="000000">
                <a:alpha val="45000"/>
              </a:srgbClr>
            </a:outerShdw>
          </a:effectLst>
          <a:scene3d>
            <a:camera prst="orthographicFront">
              <a:rot lat="0" lon="0" rev="0"/>
            </a:camera>
            <a:lightRig rig="brightRoom" dir="tl"/>
          </a:scene3d>
          <a:sp3d prstMaterial="dkEdge">
            <a:bevelT w="0" h="0"/>
          </a:sp3d>
        </a:effectStyle>
      </a:effectStyleLst>
      <a:bgFillStyleLst>
        <a:solidFill>
          <a:schemeClr val="phClr"/>
        </a:solidFill>
        <a:solidFill>
          <a:schemeClr val="phClr">
            <a:tint val="95000"/>
            <a:satMod val="170000"/>
          </a:schemeClr>
        </a:solidFill>
        <a:gradFill rotWithShape="1">
          <a:gsLst>
            <a:gs pos="0">
              <a:schemeClr val="phClr">
                <a:tint val="97000"/>
                <a:shade val="100000"/>
                <a:satMod val="185000"/>
                <a:lumMod val="120000"/>
              </a:schemeClr>
            </a:gs>
            <a:gs pos="100000">
              <a:schemeClr val="phClr">
                <a:tint val="96000"/>
                <a:shade val="95000"/>
                <a:satMod val="215000"/>
                <a:lumMod val="80000"/>
              </a:schemeClr>
            </a:gs>
          </a:gsLst>
          <a:path path="circle">
            <a:fillToRect l="50000" t="55000" r="125000" b="100000"/>
          </a:path>
        </a:gradFill>
      </a:bgFillStyleLst>
    </a:fmtScheme>
  </a:themeElements>
  <a:objectDefaults/>
  <a:extraClrSchemeLst/>
  <a:extLst>
    <a:ext uri="{05A4C25C-085E-4340-85A3-A5531E510DB2}">
      <thm15:themeFamily xmlns:thm15="http://schemas.microsoft.com/office/thememl/2012/main" xmlns="" name="Parcel" id="{8BEC4385-4EB9-4D53-BFB5-0EA123736B6D}" vid="{A425FB89-E954-4A2A-81DC-D90804A94DBA}"/>
    </a:ext>
  </a:ext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TM10001115[[fn=Pacco]]</Template>
  <TotalTime>197</TotalTime>
  <Words>34183</Words>
  <Application>Microsoft Office PowerPoint</Application>
  <PresentationFormat>Personalizzato</PresentationFormat>
  <Paragraphs>3569</Paragraphs>
  <Slides>391</Slides>
  <Notes>20</Notes>
  <HiddenSlides>0</HiddenSlides>
  <MMClips>0</MMClips>
  <ScaleCrop>false</ScaleCrop>
  <HeadingPairs>
    <vt:vector size="6" baseType="variant">
      <vt:variant>
        <vt:lpstr>Tema</vt:lpstr>
      </vt:variant>
      <vt:variant>
        <vt:i4>1</vt:i4>
      </vt:variant>
      <vt:variant>
        <vt:lpstr>Server OLE incorporati</vt:lpstr>
      </vt:variant>
      <vt:variant>
        <vt:i4>1</vt:i4>
      </vt:variant>
      <vt:variant>
        <vt:lpstr>Titoli diapositive</vt:lpstr>
      </vt:variant>
      <vt:variant>
        <vt:i4>391</vt:i4>
      </vt:variant>
    </vt:vector>
  </HeadingPairs>
  <TitlesOfParts>
    <vt:vector size="393" baseType="lpstr">
      <vt:lpstr>Pacco</vt:lpstr>
      <vt:lpstr>ClipArt</vt:lpstr>
      <vt:lpstr>Le novità pensionistiche del 2018 e l’esodo</vt:lpstr>
      <vt:lpstr>RIFERIMENTI NORMATIVI su cui si fonda il sistema pensionistico </vt:lpstr>
      <vt:lpstr>Art. 38 Cost.</vt:lpstr>
      <vt:lpstr>SISTEMA PENSIONISTICO</vt:lpstr>
      <vt:lpstr>Diapositiva 5</vt:lpstr>
      <vt:lpstr>Diapositiva 6</vt:lpstr>
      <vt:lpstr>Diapositiva 7</vt:lpstr>
      <vt:lpstr>Diapositiva 8</vt:lpstr>
      <vt:lpstr>Diapositiva 9</vt:lpstr>
      <vt:lpstr>Diapositiva 10</vt:lpstr>
      <vt:lpstr>Diapositiva 11</vt:lpstr>
      <vt:lpstr>Diapositiva 12</vt:lpstr>
      <vt:lpstr>Diapositiva 13</vt:lpstr>
      <vt:lpstr>Diapositiva 14</vt:lpstr>
      <vt:lpstr>Inps messaggio 1130/2016</vt:lpstr>
      <vt:lpstr>Diapositiva 16</vt:lpstr>
      <vt:lpstr>Diapositiva 17</vt:lpstr>
      <vt:lpstr>  Quota pensione soggetta al retributivo nel 2018  </vt:lpstr>
      <vt:lpstr>Diapositiva 19</vt:lpstr>
      <vt:lpstr>Diapositiva 20</vt:lpstr>
      <vt:lpstr>Diapositiva 21</vt:lpstr>
      <vt:lpstr>Diapositiva 22</vt:lpstr>
      <vt:lpstr>Diapositiva 23</vt:lpstr>
      <vt:lpstr>Diapositiva 24</vt:lpstr>
      <vt:lpstr>Diapositiva 25</vt:lpstr>
      <vt:lpstr>Diapositiva 26</vt:lpstr>
      <vt:lpstr>Diapositiva 27</vt:lpstr>
      <vt:lpstr>Diapositiva 28</vt:lpstr>
      <vt:lpstr>Diapositiva 29</vt:lpstr>
      <vt:lpstr>Diapositiva 30</vt:lpstr>
      <vt:lpstr>Summary</vt:lpstr>
      <vt:lpstr>LEGGE 190/2014  ART. 1, COMMA 707</vt:lpstr>
      <vt:lpstr>LEGGE 190/2014  ART. 1, COMMA 707</vt:lpstr>
      <vt:lpstr>LEGGE 190/2014  ART. 1, COMMA 707</vt:lpstr>
      <vt:lpstr>Messaggio INPS 1180/2016</vt:lpstr>
      <vt:lpstr>Messaggio INPS 1180/2016</vt:lpstr>
      <vt:lpstr>LEGGE 190/2014  ART. 1, COMMA 707</vt:lpstr>
      <vt:lpstr>Gli accessi a pensione ordinari</vt:lpstr>
      <vt:lpstr>Decreto legislativo  n. 503/1992 </vt:lpstr>
      <vt:lpstr>Legge 335/1995:  introduce il METODO  CONTRIBUTIVO</vt:lpstr>
      <vt:lpstr>Legge 243/2004: </vt:lpstr>
      <vt:lpstr>Diapositiva 42</vt:lpstr>
      <vt:lpstr>La legge n. 247/2007  modifica finestre di uscita :</vt:lpstr>
      <vt:lpstr>Legge n. 122/2010: tre novità </vt:lpstr>
      <vt:lpstr>Diapositiva 45</vt:lpstr>
      <vt:lpstr>Diapositiva 46</vt:lpstr>
      <vt:lpstr>Diapositiva 47</vt:lpstr>
      <vt:lpstr>Diapositiva 48</vt:lpstr>
      <vt:lpstr>Diapositiva 49</vt:lpstr>
      <vt:lpstr>Diapositiva 50</vt:lpstr>
      <vt:lpstr>Diapositiva 51</vt:lpstr>
      <vt:lpstr>Diapositiva 52</vt:lpstr>
      <vt:lpstr>Diapositiva 53</vt:lpstr>
      <vt:lpstr>Diapositiva 54</vt:lpstr>
      <vt:lpstr>Diapositiva 55</vt:lpstr>
      <vt:lpstr>Diapositiva 56</vt:lpstr>
      <vt:lpstr>Diapositiva 57</vt:lpstr>
      <vt:lpstr>Diapositiva 58</vt:lpstr>
      <vt:lpstr>Diapositiva 59</vt:lpstr>
      <vt:lpstr>Diapositiva 60</vt:lpstr>
      <vt:lpstr>Diapositiva 61</vt:lpstr>
      <vt:lpstr>Diapositiva 62</vt:lpstr>
      <vt:lpstr>Diapositiva 63</vt:lpstr>
      <vt:lpstr>I lavoratori non vedenti</vt:lpstr>
      <vt:lpstr>I lavoratori non vedenti</vt:lpstr>
      <vt:lpstr>Diapositiva 66</vt:lpstr>
      <vt:lpstr>Diapositiva 67</vt:lpstr>
      <vt:lpstr>Strumenti normativi e strategie aziendali di esodo</vt:lpstr>
      <vt:lpstr>Diapositiva 69</vt:lpstr>
      <vt:lpstr>Diapositiva 70</vt:lpstr>
      <vt:lpstr>Diapositiva 71</vt:lpstr>
      <vt:lpstr>Diapositiva 72</vt:lpstr>
      <vt:lpstr>Diapositiva 73</vt:lpstr>
      <vt:lpstr>Diapositiva 74</vt:lpstr>
      <vt:lpstr>Diapositiva 75</vt:lpstr>
      <vt:lpstr>Diapositiva 76</vt:lpstr>
      <vt:lpstr>Diapositiva 77</vt:lpstr>
      <vt:lpstr>Diapositiva 78</vt:lpstr>
      <vt:lpstr>Diapositiva 79</vt:lpstr>
      <vt:lpstr>Diapositiva 80</vt:lpstr>
      <vt:lpstr>Diapositiva 81</vt:lpstr>
      <vt:lpstr>Diapositiva 82</vt:lpstr>
      <vt:lpstr>Diapositiva 83</vt:lpstr>
      <vt:lpstr>Opzione Donna  (art. 1, c. 281 l. n. 208/2015)</vt:lpstr>
      <vt:lpstr>Opzione Donna  (art. 1, c. 281 l. n. 208/2015)</vt:lpstr>
      <vt:lpstr>Opzione Donna  (art. 1, c. 281 l. n. 208/2015)</vt:lpstr>
      <vt:lpstr>Opzione Donna  (art. 1, c. 281 l. n. 208/2015)</vt:lpstr>
      <vt:lpstr>Opzione Donna  (art. 1, c. 222 l. n. 232/2016)</vt:lpstr>
      <vt:lpstr>Opzione Donna  Messaggio 1182/2017 INPS</vt:lpstr>
      <vt:lpstr>I Lavoratori precoci</vt:lpstr>
      <vt:lpstr>Diapositiva 91</vt:lpstr>
      <vt:lpstr>Diapositiva 92</vt:lpstr>
      <vt:lpstr>Diapositiva 93</vt:lpstr>
      <vt:lpstr>Diapositiva 94</vt:lpstr>
      <vt:lpstr>Diapositiva 95</vt:lpstr>
      <vt:lpstr>Diapositiva 96</vt:lpstr>
      <vt:lpstr>Diapositiva 97</vt:lpstr>
      <vt:lpstr>Diapositiva 98</vt:lpstr>
      <vt:lpstr>Diapositiva 99</vt:lpstr>
      <vt:lpstr>Diapositiva 100</vt:lpstr>
      <vt:lpstr>Diapositiva 101</vt:lpstr>
      <vt:lpstr>Diapositiva 102</vt:lpstr>
      <vt:lpstr>Gli addetti a mansioni usuranti</vt:lpstr>
      <vt:lpstr>Diapositiva 104</vt:lpstr>
      <vt:lpstr>Diapositiva 105</vt:lpstr>
      <vt:lpstr>Diapositiva 106</vt:lpstr>
      <vt:lpstr>Diapositiva 107</vt:lpstr>
      <vt:lpstr>Diapositiva 108</vt:lpstr>
      <vt:lpstr>Diapositiva 109</vt:lpstr>
      <vt:lpstr>Diapositiva 110</vt:lpstr>
      <vt:lpstr>Diapositiva 111</vt:lpstr>
      <vt:lpstr>Modello di richiesta cert.ne usuranti ap45</vt:lpstr>
      <vt:lpstr>Lo ‘sconto’ per gli usurati</vt:lpstr>
      <vt:lpstr>Adeguamento speranza di vita – lavoratori usurati</vt:lpstr>
      <vt:lpstr>Adeguamento speranza di vita – lavoratori usurati</vt:lpstr>
      <vt:lpstr>Adeguamento speranza di vita – lavoratori usurati</vt:lpstr>
      <vt:lpstr>Adeguamento speranza di vita – lavoratori precoci e APE sociale</vt:lpstr>
      <vt:lpstr>Adeguamento speranza di vita – lavoratori precoci e APE sociale</vt:lpstr>
      <vt:lpstr>Adeguamento speranza di vita – pubblica amministrazione e ricerca</vt:lpstr>
      <vt:lpstr>Adeguamento speranza di vita – pubblica amministrazione e ricerca</vt:lpstr>
      <vt:lpstr>Adeguamento speranza di vita – pubblica amministrazione e ricerca</vt:lpstr>
      <vt:lpstr>Novità pensionistiche: adeguamento sospeso</vt:lpstr>
      <vt:lpstr>Novità pensionistiche: adeguamento sospeso</vt:lpstr>
      <vt:lpstr>Misure attuative co. 147 e 148</vt:lpstr>
      <vt:lpstr>Commissione per i lavori gravosi</vt:lpstr>
      <vt:lpstr>Commissione per i lavori gravosi</vt:lpstr>
      <vt:lpstr>Commissione per i lavori gravosi</vt:lpstr>
      <vt:lpstr>Decreto Ministeriale Lavoro 47/2018</vt:lpstr>
      <vt:lpstr>Decreto Ministeriale 47/2018</vt:lpstr>
      <vt:lpstr>Decreto Ministeriale 47/2018</vt:lpstr>
      <vt:lpstr>L’Ape volontario</vt:lpstr>
      <vt:lpstr>Diapositiva 132</vt:lpstr>
      <vt:lpstr>Diapositiva 133</vt:lpstr>
      <vt:lpstr>Diapositiva 134</vt:lpstr>
      <vt:lpstr>Diapositiva 135</vt:lpstr>
      <vt:lpstr>Diapositiva 136</vt:lpstr>
      <vt:lpstr>Diapositiva 137</vt:lpstr>
      <vt:lpstr>Diapositiva 138</vt:lpstr>
      <vt:lpstr>Diapositiva 139</vt:lpstr>
      <vt:lpstr>Diapositiva 140</vt:lpstr>
      <vt:lpstr>Diapositiva 141</vt:lpstr>
      <vt:lpstr>Diapositiva 142</vt:lpstr>
      <vt:lpstr>Diapositiva 143</vt:lpstr>
      <vt:lpstr>Diapositiva 144</vt:lpstr>
      <vt:lpstr>Diapositiva 145</vt:lpstr>
      <vt:lpstr>Diapositiva 146</vt:lpstr>
      <vt:lpstr>Diapositiva 147</vt:lpstr>
      <vt:lpstr>Diapositiva 148</vt:lpstr>
      <vt:lpstr>Diapositiva 149</vt:lpstr>
      <vt:lpstr>Diapositiva 150</vt:lpstr>
      <vt:lpstr>Diapositiva 151</vt:lpstr>
      <vt:lpstr>Diapositiva 152</vt:lpstr>
      <vt:lpstr>Diapositiva 153</vt:lpstr>
      <vt:lpstr>Diapositiva 154</vt:lpstr>
      <vt:lpstr>Diapositiva 155</vt:lpstr>
      <vt:lpstr>Diapositiva 156</vt:lpstr>
      <vt:lpstr>Diapositiva 157</vt:lpstr>
      <vt:lpstr>Diapositiva 158</vt:lpstr>
      <vt:lpstr>Diapositiva 159</vt:lpstr>
      <vt:lpstr>Diapositiva 160</vt:lpstr>
      <vt:lpstr>Diapositiva 161</vt:lpstr>
      <vt:lpstr>Diapositiva 162</vt:lpstr>
      <vt:lpstr>Diapositiva 163</vt:lpstr>
      <vt:lpstr>Diapositiva 164</vt:lpstr>
      <vt:lpstr>Diapositiva 165</vt:lpstr>
      <vt:lpstr>Diapositiva 166</vt:lpstr>
      <vt:lpstr>Diapositiva 167</vt:lpstr>
      <vt:lpstr>Diapositiva 168</vt:lpstr>
      <vt:lpstr>Diapositiva 169</vt:lpstr>
      <vt:lpstr>Diapositiva 170</vt:lpstr>
      <vt:lpstr>Diapositiva 171</vt:lpstr>
      <vt:lpstr>Diapositiva 172</vt:lpstr>
      <vt:lpstr>Diapositiva 173</vt:lpstr>
      <vt:lpstr>Diapositiva 174</vt:lpstr>
      <vt:lpstr>Diapositiva 175</vt:lpstr>
      <vt:lpstr>Diapositiva 176</vt:lpstr>
      <vt:lpstr>Diapositiva 177</vt:lpstr>
      <vt:lpstr>Diapositiva 178</vt:lpstr>
      <vt:lpstr>Diapositiva 179</vt:lpstr>
      <vt:lpstr>Diapositiva 180</vt:lpstr>
      <vt:lpstr>Diapositiva 181</vt:lpstr>
      <vt:lpstr>Diapositiva 182</vt:lpstr>
      <vt:lpstr>Diapositiva 183</vt:lpstr>
      <vt:lpstr>Diapositiva 184</vt:lpstr>
      <vt:lpstr>Diapositiva 185</vt:lpstr>
      <vt:lpstr>Diapositiva 186</vt:lpstr>
      <vt:lpstr>Diapositiva 187</vt:lpstr>
      <vt:lpstr>Diapositiva 188</vt:lpstr>
      <vt:lpstr>Diapositiva 189</vt:lpstr>
      <vt:lpstr>Diapositiva 190</vt:lpstr>
      <vt:lpstr>Diapositiva 191</vt:lpstr>
      <vt:lpstr>Diapositiva 192</vt:lpstr>
      <vt:lpstr>Diapositiva 193</vt:lpstr>
      <vt:lpstr>Diapositiva 194</vt:lpstr>
      <vt:lpstr>Diapositiva 195</vt:lpstr>
      <vt:lpstr>Diapositiva 196</vt:lpstr>
      <vt:lpstr>Diapositiva 197</vt:lpstr>
      <vt:lpstr>Diapositiva 198</vt:lpstr>
      <vt:lpstr>Diapositiva 199</vt:lpstr>
      <vt:lpstr>Diapositiva 200</vt:lpstr>
      <vt:lpstr>Diapositiva 201</vt:lpstr>
      <vt:lpstr>Diapositiva 202</vt:lpstr>
      <vt:lpstr>Diapositiva 203</vt:lpstr>
      <vt:lpstr>Diapositiva 204</vt:lpstr>
      <vt:lpstr>Diapositiva 205</vt:lpstr>
      <vt:lpstr>Diapositiva 206</vt:lpstr>
      <vt:lpstr>Diapositiva 207</vt:lpstr>
      <vt:lpstr>Diapositiva 208</vt:lpstr>
      <vt:lpstr>Diapositiva 209</vt:lpstr>
      <vt:lpstr>Modulo Richiesta Mario Negri</vt:lpstr>
      <vt:lpstr>Modulo Richiesta Mario Negri</vt:lpstr>
      <vt:lpstr>Modulo Richiesta Mario Negri</vt:lpstr>
      <vt:lpstr>RITA</vt:lpstr>
      <vt:lpstr>RITA</vt:lpstr>
      <vt:lpstr>RITA</vt:lpstr>
      <vt:lpstr>Diapositiva 216</vt:lpstr>
      <vt:lpstr>RITA</vt:lpstr>
      <vt:lpstr>RITA</vt:lpstr>
      <vt:lpstr>RITA</vt:lpstr>
      <vt:lpstr>RITA</vt:lpstr>
      <vt:lpstr>RITA</vt:lpstr>
      <vt:lpstr>RITA</vt:lpstr>
      <vt:lpstr>RITA</vt:lpstr>
      <vt:lpstr>RITA Circolare covip 888/2018</vt:lpstr>
      <vt:lpstr>RITA Circolare covip 888/2018</vt:lpstr>
      <vt:lpstr>RITA Circolare covip 888/2018</vt:lpstr>
      <vt:lpstr>RITA Circolare covip 888/2018</vt:lpstr>
      <vt:lpstr>RITA Casi pratici</vt:lpstr>
      <vt:lpstr>RITA Casi pratici</vt:lpstr>
      <vt:lpstr>Diapositiva 230</vt:lpstr>
      <vt:lpstr>Diapositiva 231</vt:lpstr>
      <vt:lpstr>Diapositiva 232</vt:lpstr>
      <vt:lpstr>Diapositiva 233</vt:lpstr>
      <vt:lpstr>Diapositiva 234</vt:lpstr>
      <vt:lpstr>Diapositiva 235</vt:lpstr>
      <vt:lpstr>Diapositiva 236</vt:lpstr>
      <vt:lpstr>Diapositiva 237</vt:lpstr>
      <vt:lpstr>Il Prepensionamento fideiussiorio  (ex art. 4 L. 92/2012)</vt:lpstr>
      <vt:lpstr>Diapositiva 239</vt:lpstr>
      <vt:lpstr>Diapositiva 240</vt:lpstr>
      <vt:lpstr>Diapositiva 241</vt:lpstr>
      <vt:lpstr>Diapositiva 242</vt:lpstr>
      <vt:lpstr>Diapositiva 243</vt:lpstr>
      <vt:lpstr>ESEMPI PRATICI </vt:lpstr>
      <vt:lpstr>ESEMPI PRATICI </vt:lpstr>
      <vt:lpstr>ESEMPI PRATICI </vt:lpstr>
      <vt:lpstr>ESEMPI PRATICI </vt:lpstr>
      <vt:lpstr>ESEMPI PRATICI </vt:lpstr>
      <vt:lpstr>ESEMPI PRATICI </vt:lpstr>
      <vt:lpstr>ESEMPI PRATICI </vt:lpstr>
      <vt:lpstr>ESEMPI PRATICI </vt:lpstr>
      <vt:lpstr>Isopensione</vt:lpstr>
      <vt:lpstr>Isopensione – situazione precedente</vt:lpstr>
      <vt:lpstr>L’ape sociale</vt:lpstr>
      <vt:lpstr>Diapositiva 255</vt:lpstr>
      <vt:lpstr>Diapositiva 256</vt:lpstr>
      <vt:lpstr>Diapositiva 257</vt:lpstr>
      <vt:lpstr>Diapositiva 258</vt:lpstr>
      <vt:lpstr>Diapositiva 259</vt:lpstr>
      <vt:lpstr>Diapositiva 260</vt:lpstr>
      <vt:lpstr>Diapositiva 261</vt:lpstr>
      <vt:lpstr>Diapositiva 262</vt:lpstr>
      <vt:lpstr>Diapositiva 263</vt:lpstr>
      <vt:lpstr>Diapositiva 264</vt:lpstr>
      <vt:lpstr>Diapositiva 265</vt:lpstr>
      <vt:lpstr>Diapositiva 266</vt:lpstr>
      <vt:lpstr>Diapositiva 267</vt:lpstr>
      <vt:lpstr>Diapositiva 268</vt:lpstr>
      <vt:lpstr>Diapositiva 269</vt:lpstr>
      <vt:lpstr>Diapositiva 270</vt:lpstr>
      <vt:lpstr>Diapositiva 271</vt:lpstr>
      <vt:lpstr>Diapositiva 272</vt:lpstr>
      <vt:lpstr>Diapositiva 273</vt:lpstr>
      <vt:lpstr>Il nuovo dialogo fra gestioni e Fondi</vt:lpstr>
      <vt:lpstr>A) RICONGIUNZIONE </vt:lpstr>
      <vt:lpstr>A) RICONGIUNZIONE </vt:lpstr>
      <vt:lpstr>Diapositiva 277</vt:lpstr>
      <vt:lpstr>Diapositiva 278</vt:lpstr>
      <vt:lpstr>A) RICONGIUNZIONE </vt:lpstr>
      <vt:lpstr>A) RICONGIUNZIONE </vt:lpstr>
      <vt:lpstr>Diapositiva 281</vt:lpstr>
      <vt:lpstr>A) RICONGIUNZIONE </vt:lpstr>
      <vt:lpstr>A) RICONGIUNZIONE </vt:lpstr>
      <vt:lpstr>Diapositiva 284</vt:lpstr>
      <vt:lpstr>Diapositiva 285</vt:lpstr>
      <vt:lpstr>A) RICONGIUNZIONE </vt:lpstr>
      <vt:lpstr>A) RICONGIUNZIONE </vt:lpstr>
      <vt:lpstr>A) RICONGIUNZIONE </vt:lpstr>
      <vt:lpstr>RICONGIUNZIONE: quanto costa </vt:lpstr>
      <vt:lpstr>RICONGIUNZIONE: quanto costa </vt:lpstr>
      <vt:lpstr>RICONGIUNZIONE: quanto costa </vt:lpstr>
      <vt:lpstr>RICONGIUNZIONE: quante volte?</vt:lpstr>
      <vt:lpstr>Diapositiva 293</vt:lpstr>
      <vt:lpstr>RICONGIUNZIONE </vt:lpstr>
      <vt:lpstr>RICONGIUNZIONE </vt:lpstr>
      <vt:lpstr>RICONGIUNZIONE </vt:lpstr>
      <vt:lpstr>D.lgs. 42/2006</vt:lpstr>
      <vt:lpstr>Diapositiva 298</vt:lpstr>
      <vt:lpstr> TOTALIZZAZIONE:  pensione di vecchiaia e di anzianità  </vt:lpstr>
      <vt:lpstr> TOTALIZZAZIONE:  pensione di vecchiaia e di anzianità  </vt:lpstr>
      <vt:lpstr>Diapositiva 301</vt:lpstr>
      <vt:lpstr>Diapositiva 302</vt:lpstr>
      <vt:lpstr> B) TOTALIZZAZIONE   (art. 24, comma 19, D.l. 201/2011)  </vt:lpstr>
      <vt:lpstr>Diapositiva 304</vt:lpstr>
      <vt:lpstr>Diapositiva 305</vt:lpstr>
      <vt:lpstr>Diapositiva 306</vt:lpstr>
      <vt:lpstr>Diapositiva 307</vt:lpstr>
      <vt:lpstr>Diapositiva 308</vt:lpstr>
      <vt:lpstr>Diapositiva 309</vt:lpstr>
      <vt:lpstr>Diapositiva 310</vt:lpstr>
      <vt:lpstr>Diapositiva 311</vt:lpstr>
      <vt:lpstr>Diapositiva 312</vt:lpstr>
      <vt:lpstr>Diapositiva 313</vt:lpstr>
      <vt:lpstr>Diapositiva 314</vt:lpstr>
      <vt:lpstr>Diapositiva 315</vt:lpstr>
      <vt:lpstr>Diapositiva 316</vt:lpstr>
      <vt:lpstr>Diapositiva 317</vt:lpstr>
      <vt:lpstr>Diapositiva 318</vt:lpstr>
      <vt:lpstr>Diapositiva 319</vt:lpstr>
      <vt:lpstr>Diapositiva 320</vt:lpstr>
      <vt:lpstr>Diapositiva 321</vt:lpstr>
      <vt:lpstr>Diapositiva 322</vt:lpstr>
      <vt:lpstr>Diapositiva 323</vt:lpstr>
      <vt:lpstr>Diapositiva 324</vt:lpstr>
      <vt:lpstr>Diapositiva 325</vt:lpstr>
      <vt:lpstr>Diapositiva 326</vt:lpstr>
      <vt:lpstr>Diapositiva 327</vt:lpstr>
      <vt:lpstr>Diapositiva 328</vt:lpstr>
      <vt:lpstr>Diapositiva 329</vt:lpstr>
      <vt:lpstr>C) CUMULO </vt:lpstr>
      <vt:lpstr>C) CUMULO </vt:lpstr>
      <vt:lpstr>C) CUMULO </vt:lpstr>
      <vt:lpstr>Diapositiva 333</vt:lpstr>
      <vt:lpstr>Computo gestione separata  </vt:lpstr>
      <vt:lpstr>Diapositiva 335</vt:lpstr>
      <vt:lpstr>Diapositiva 336</vt:lpstr>
      <vt:lpstr>Diapositiva 337</vt:lpstr>
      <vt:lpstr>Diapositiva 338</vt:lpstr>
      <vt:lpstr>Diapositiva 339</vt:lpstr>
      <vt:lpstr>Diapositiva 340</vt:lpstr>
      <vt:lpstr>Diapositiva 341</vt:lpstr>
      <vt:lpstr>Diapositiva 342</vt:lpstr>
      <vt:lpstr>Diapositiva 343</vt:lpstr>
      <vt:lpstr>Diapositiva 344</vt:lpstr>
      <vt:lpstr>Diapositiva 345</vt:lpstr>
      <vt:lpstr>Diapositiva 346</vt:lpstr>
      <vt:lpstr>Circ. 60/2017 INPS</vt:lpstr>
      <vt:lpstr>Circ. 140/2017 INPS</vt:lpstr>
      <vt:lpstr>Circ. 140/2017 INPS</vt:lpstr>
      <vt:lpstr>Circ. 140/2017 INPS</vt:lpstr>
      <vt:lpstr>Circ. 140/2017 INPS</vt:lpstr>
      <vt:lpstr>Circ. 140/2017 INPS</vt:lpstr>
      <vt:lpstr>Circ. 140/2017 INPS</vt:lpstr>
      <vt:lpstr>Convenzione inps-adepp Febbraio 2018</vt:lpstr>
      <vt:lpstr>Convenzione inps-adepp Febbraio 2018</vt:lpstr>
      <vt:lpstr>DISCIPLINE A CONFRONTO</vt:lpstr>
      <vt:lpstr>DISCIPLINE A CONFRONTO</vt:lpstr>
      <vt:lpstr>Diapositiva 358</vt:lpstr>
      <vt:lpstr>Il nuovo testo della 228/2012</vt:lpstr>
      <vt:lpstr>Il nuovo testo della 228/2012</vt:lpstr>
      <vt:lpstr>Il nuovo testo della 228/2012</vt:lpstr>
      <vt:lpstr>Il nuovo testo della 228/2012</vt:lpstr>
      <vt:lpstr>Il nuovo testo della 228/2012</vt:lpstr>
      <vt:lpstr>Il nuovo testo della 228/2012</vt:lpstr>
      <vt:lpstr>Il nuovo testo della 228/2012</vt:lpstr>
      <vt:lpstr>La pensione di inabilità erogata dall’INPS e la pensione di vecchiaia anticipata</vt:lpstr>
      <vt:lpstr>Caratteri generali</vt:lpstr>
      <vt:lpstr>Requisito amministrativo</vt:lpstr>
      <vt:lpstr>Requisito amministrativo</vt:lpstr>
      <vt:lpstr>Importo della prestazione</vt:lpstr>
      <vt:lpstr>Compatibilita’</vt:lpstr>
      <vt:lpstr>Compatibilita’ </vt:lpstr>
      <vt:lpstr>Modulo della domanda </vt:lpstr>
      <vt:lpstr>La pensione di vecchiaia anticipata per invalidi e per non vedenti</vt:lpstr>
      <vt:lpstr>L’assegno ordinario di invalidità erogato dall’INPS</vt:lpstr>
      <vt:lpstr>Caratteri generali </vt:lpstr>
      <vt:lpstr>Requisiti “amministrativi”</vt:lpstr>
      <vt:lpstr>Requisiti “amministrativi”</vt:lpstr>
      <vt:lpstr>Requisiti “amministrativi”</vt:lpstr>
      <vt:lpstr>Requisito sanitario</vt:lpstr>
      <vt:lpstr>Importo dell’assegno</vt:lpstr>
      <vt:lpstr>Durata dell’assegno</vt:lpstr>
      <vt:lpstr>Revoca e sospensione e dell’assegno</vt:lpstr>
      <vt:lpstr>Assegno e attività lavorativa</vt:lpstr>
      <vt:lpstr>Assegno e attività lavorativa</vt:lpstr>
      <vt:lpstr>Assegno e attività lavorativa</vt:lpstr>
      <vt:lpstr>Assegno ordinario di invalidità e altre prestazioni.</vt:lpstr>
      <vt:lpstr>Il modello di domanda</vt:lpstr>
      <vt:lpstr>Possibile cumulo tra assegni di invalidità e redditi da lavoro</vt:lpstr>
      <vt:lpstr>Possibile cumulo tra assegni di invalidità e redditi da lavoro</vt:lpstr>
      <vt:lpstr>Possibile cumulo tra assegni di invalidità e redditi da lavoro</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di PowerPoint</dc:title>
  <dc:creator>Utente di Microsoft Office</dc:creator>
  <cp:lastModifiedBy>Utente Windows</cp:lastModifiedBy>
  <cp:revision>100</cp:revision>
  <dcterms:created xsi:type="dcterms:W3CDTF">2017-03-04T15:18:37Z</dcterms:created>
  <dcterms:modified xsi:type="dcterms:W3CDTF">2018-03-31T11:15:23Z</dcterms:modified>
</cp:coreProperties>
</file>